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77" r:id="rId4"/>
    <p:sldMasterId id="2147483680" r:id="rId5"/>
    <p:sldMasterId id="2147483683" r:id="rId6"/>
    <p:sldMasterId id="2147483696" r:id="rId7"/>
    <p:sldMasterId id="2147483699" r:id="rId8"/>
    <p:sldMasterId id="2147483717" r:id="rId9"/>
    <p:sldMasterId id="2147483737" r:id="rId10"/>
    <p:sldMasterId id="2147483751" r:id="rId11"/>
    <p:sldMasterId id="2147483769" r:id="rId12"/>
    <p:sldMasterId id="2147483783" r:id="rId13"/>
    <p:sldMasterId id="2147483801" r:id="rId14"/>
    <p:sldMasterId id="2147483813" r:id="rId15"/>
    <p:sldMasterId id="2147483830" r:id="rId16"/>
    <p:sldMasterId id="2147483841" r:id="rId17"/>
    <p:sldMasterId id="2147483853" r:id="rId18"/>
    <p:sldMasterId id="2147483863" r:id="rId19"/>
  </p:sldMasterIdLst>
  <p:notesMasterIdLst>
    <p:notesMasterId r:id="rId85"/>
  </p:notesMasterIdLst>
  <p:handoutMasterIdLst>
    <p:handoutMasterId r:id="rId86"/>
  </p:handoutMasterIdLst>
  <p:sldIdLst>
    <p:sldId id="314" r:id="rId20"/>
    <p:sldId id="400" r:id="rId21"/>
    <p:sldId id="401" r:id="rId22"/>
    <p:sldId id="512" r:id="rId23"/>
    <p:sldId id="489" r:id="rId24"/>
    <p:sldId id="405" r:id="rId25"/>
    <p:sldId id="464" r:id="rId26"/>
    <p:sldId id="465" r:id="rId27"/>
    <p:sldId id="463" r:id="rId28"/>
    <p:sldId id="446" r:id="rId29"/>
    <p:sldId id="471" r:id="rId30"/>
    <p:sldId id="472" r:id="rId31"/>
    <p:sldId id="445" r:id="rId32"/>
    <p:sldId id="448" r:id="rId33"/>
    <p:sldId id="447" r:id="rId34"/>
    <p:sldId id="476" r:id="rId35"/>
    <p:sldId id="488" r:id="rId36"/>
    <p:sldId id="514" r:id="rId37"/>
    <p:sldId id="513" r:id="rId38"/>
    <p:sldId id="490" r:id="rId39"/>
    <p:sldId id="515" r:id="rId40"/>
    <p:sldId id="478" r:id="rId41"/>
    <p:sldId id="451" r:id="rId42"/>
    <p:sldId id="480" r:id="rId43"/>
    <p:sldId id="453" r:id="rId44"/>
    <p:sldId id="456" r:id="rId45"/>
    <p:sldId id="455" r:id="rId46"/>
    <p:sldId id="457" r:id="rId47"/>
    <p:sldId id="458" r:id="rId48"/>
    <p:sldId id="460" r:id="rId49"/>
    <p:sldId id="461" r:id="rId50"/>
    <p:sldId id="511" r:id="rId51"/>
    <p:sldId id="516" r:id="rId52"/>
    <p:sldId id="493" r:id="rId53"/>
    <p:sldId id="485" r:id="rId54"/>
    <p:sldId id="517" r:id="rId55"/>
    <p:sldId id="494" r:id="rId56"/>
    <p:sldId id="486" r:id="rId57"/>
    <p:sldId id="519" r:id="rId58"/>
    <p:sldId id="495" r:id="rId59"/>
    <p:sldId id="504" r:id="rId60"/>
    <p:sldId id="500" r:id="rId61"/>
    <p:sldId id="506" r:id="rId62"/>
    <p:sldId id="520" r:id="rId63"/>
    <p:sldId id="521" r:id="rId64"/>
    <p:sldId id="497" r:id="rId65"/>
    <p:sldId id="505" r:id="rId66"/>
    <p:sldId id="399" r:id="rId67"/>
    <p:sldId id="366" r:id="rId68"/>
    <p:sldId id="377" r:id="rId69"/>
    <p:sldId id="415" r:id="rId70"/>
    <p:sldId id="407" r:id="rId71"/>
    <p:sldId id="369" r:id="rId72"/>
    <p:sldId id="414" r:id="rId73"/>
    <p:sldId id="524" r:id="rId74"/>
    <p:sldId id="508" r:id="rId75"/>
    <p:sldId id="525" r:id="rId76"/>
    <p:sldId id="522" r:id="rId77"/>
    <p:sldId id="523" r:id="rId78"/>
    <p:sldId id="429" r:id="rId79"/>
    <p:sldId id="431" r:id="rId80"/>
    <p:sldId id="434" r:id="rId81"/>
    <p:sldId id="435" r:id="rId82"/>
    <p:sldId id="499" r:id="rId83"/>
    <p:sldId id="412" r:id="rId84"/>
  </p:sldIdLst>
  <p:sldSz cx="12192000" cy="6858000"/>
  <p:notesSz cx="7010400" cy="9296400"/>
  <p:custDataLst>
    <p:tags r:id="rId8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3F18A7-DC03-4B79-924D-A2238040CD89}">
          <p14:sldIdLst>
            <p14:sldId id="314"/>
            <p14:sldId id="400"/>
            <p14:sldId id="401"/>
            <p14:sldId id="512"/>
            <p14:sldId id="489"/>
            <p14:sldId id="405"/>
            <p14:sldId id="464"/>
            <p14:sldId id="465"/>
            <p14:sldId id="463"/>
            <p14:sldId id="446"/>
            <p14:sldId id="471"/>
            <p14:sldId id="472"/>
            <p14:sldId id="445"/>
            <p14:sldId id="448"/>
            <p14:sldId id="447"/>
            <p14:sldId id="476"/>
            <p14:sldId id="488"/>
            <p14:sldId id="514"/>
            <p14:sldId id="513"/>
            <p14:sldId id="490"/>
            <p14:sldId id="515"/>
            <p14:sldId id="478"/>
            <p14:sldId id="451"/>
            <p14:sldId id="480"/>
            <p14:sldId id="453"/>
            <p14:sldId id="456"/>
            <p14:sldId id="455"/>
            <p14:sldId id="457"/>
            <p14:sldId id="458"/>
            <p14:sldId id="460"/>
            <p14:sldId id="461"/>
            <p14:sldId id="511"/>
            <p14:sldId id="516"/>
            <p14:sldId id="493"/>
            <p14:sldId id="485"/>
            <p14:sldId id="517"/>
            <p14:sldId id="494"/>
            <p14:sldId id="486"/>
            <p14:sldId id="519"/>
            <p14:sldId id="495"/>
            <p14:sldId id="504"/>
            <p14:sldId id="500"/>
            <p14:sldId id="506"/>
            <p14:sldId id="520"/>
            <p14:sldId id="521"/>
            <p14:sldId id="497"/>
            <p14:sldId id="505"/>
            <p14:sldId id="399"/>
            <p14:sldId id="366"/>
            <p14:sldId id="377"/>
            <p14:sldId id="415"/>
            <p14:sldId id="407"/>
            <p14:sldId id="369"/>
            <p14:sldId id="414"/>
            <p14:sldId id="524"/>
            <p14:sldId id="508"/>
            <p14:sldId id="525"/>
            <p14:sldId id="522"/>
            <p14:sldId id="523"/>
            <p14:sldId id="429"/>
            <p14:sldId id="431"/>
            <p14:sldId id="434"/>
            <p14:sldId id="435"/>
            <p14:sldId id="499"/>
            <p14:sldId id="412"/>
          </p14:sldIdLst>
        </p14:section>
        <p14:section name="Potential Slides to Remove" id="{FFF32FE5-ED88-4896-8CE3-BF232F8C57C6}">
          <p14:sldIdLst/>
        </p14:section>
      </p14:sectionLst>
    </p:ext>
    <p:ext uri="{EFAFB233-063F-42B5-8137-9DF3F51BA10A}">
      <p15:sldGuideLst xmlns:p15="http://schemas.microsoft.com/office/powerpoint/2012/main">
        <p15:guide id="1" orient="horz" pos="672" userDrawn="1">
          <p15:clr>
            <a:srgbClr val="A4A3A4"/>
          </p15:clr>
        </p15:guide>
        <p15:guide id="2" pos="5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bins, Charlotte" initials="RC" lastIdx="24" clrIdx="0">
    <p:extLst>
      <p:ext uri="{19B8F6BF-5375-455C-9EA6-DF929625EA0E}">
        <p15:presenceInfo xmlns:p15="http://schemas.microsoft.com/office/powerpoint/2012/main" userId="S-1-5-21-1013449540-720069183-311576647-248275" providerId="AD"/>
      </p:ext>
    </p:extLst>
  </p:cmAuthor>
  <p:cmAuthor id="2" name="Linda Burhansstipanov" initials="LB" lastIdx="10" clrIdx="1">
    <p:extLst>
      <p:ext uri="{19B8F6BF-5375-455C-9EA6-DF929625EA0E}">
        <p15:presenceInfo xmlns:p15="http://schemas.microsoft.com/office/powerpoint/2012/main" userId="Linda Burhansstipanov"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85D9AB"/>
    <a:srgbClr val="75BD61"/>
    <a:srgbClr val="55A2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443" autoAdjust="0"/>
    <p:restoredTop sz="94434" autoAdjust="0"/>
  </p:normalViewPr>
  <p:slideViewPr>
    <p:cSldViewPr snapToGrid="0" showGuides="1">
      <p:cViewPr>
        <p:scale>
          <a:sx n="66" d="100"/>
          <a:sy n="66" d="100"/>
        </p:scale>
        <p:origin x="756" y="162"/>
      </p:cViewPr>
      <p:guideLst>
        <p:guide orient="horz" pos="672"/>
        <p:guide pos="528"/>
      </p:guideLst>
    </p:cSldViewPr>
  </p:slideViewPr>
  <p:outlineViewPr>
    <p:cViewPr>
      <p:scale>
        <a:sx n="33" d="100"/>
        <a:sy n="33" d="100"/>
      </p:scale>
      <p:origin x="0" y="-10296"/>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presProps" Target="pres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5.xml"/><Relationship Id="rId90" Type="http://schemas.openxmlformats.org/officeDocument/2006/relationships/viewProps" Target="viewProps.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tags" Target="tags/tag1.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98FBE1-2686-4C2F-8744-8D079D1519C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B38690C-C7E9-44F5-86C7-1062F816976C}">
      <dgm:prSet custT="1"/>
      <dgm:spPr/>
      <dgm:t>
        <a:bodyPr/>
        <a:lstStyle/>
        <a:p>
          <a:pPr rtl="0"/>
          <a:r>
            <a:rPr lang="en-US" sz="3600" dirty="0" smtClean="0"/>
            <a:t>Pre-Navigation</a:t>
          </a:r>
          <a:endParaRPr lang="en-US" sz="3600" dirty="0"/>
        </a:p>
      </dgm:t>
    </dgm:pt>
    <dgm:pt modelId="{C361A6BB-E37E-449E-BD9F-0ED362D3CFAB}" type="parTrans" cxnId="{8465EEA0-9C42-4EC1-88E8-00C6F6F84CFC}">
      <dgm:prSet/>
      <dgm:spPr/>
      <dgm:t>
        <a:bodyPr/>
        <a:lstStyle/>
        <a:p>
          <a:endParaRPr lang="en-US"/>
        </a:p>
      </dgm:t>
    </dgm:pt>
    <dgm:pt modelId="{EA4806F9-E271-4210-95B0-71EE819C3DA6}" type="sibTrans" cxnId="{8465EEA0-9C42-4EC1-88E8-00C6F6F84CFC}">
      <dgm:prSet/>
      <dgm:spPr/>
      <dgm:t>
        <a:bodyPr/>
        <a:lstStyle/>
        <a:p>
          <a:endParaRPr lang="en-US"/>
        </a:p>
      </dgm:t>
    </dgm:pt>
    <dgm:pt modelId="{8DEDFA76-4DD9-4602-91B1-AE76EC187E6F}">
      <dgm:prSet custT="1"/>
      <dgm:spPr/>
      <dgm:t>
        <a:bodyPr/>
        <a:lstStyle/>
        <a:p>
          <a:pPr rtl="0"/>
          <a:r>
            <a:rPr lang="en-US" sz="3600" dirty="0" smtClean="0"/>
            <a:t>Post-Navigation</a:t>
          </a:r>
          <a:endParaRPr lang="en-US" sz="3600" dirty="0"/>
        </a:p>
      </dgm:t>
    </dgm:pt>
    <dgm:pt modelId="{FBF756E1-FA78-481F-8D5E-DB61A679A282}" type="parTrans" cxnId="{A78A94EF-F9B3-4E0F-970B-C17CBAA80649}">
      <dgm:prSet/>
      <dgm:spPr/>
      <dgm:t>
        <a:bodyPr/>
        <a:lstStyle/>
        <a:p>
          <a:endParaRPr lang="en-US"/>
        </a:p>
      </dgm:t>
    </dgm:pt>
    <dgm:pt modelId="{F4C22438-089C-4025-97A5-03B9E4A5FA90}" type="sibTrans" cxnId="{A78A94EF-F9B3-4E0F-970B-C17CBAA80649}">
      <dgm:prSet/>
      <dgm:spPr/>
      <dgm:t>
        <a:bodyPr/>
        <a:lstStyle/>
        <a:p>
          <a:endParaRPr lang="en-US"/>
        </a:p>
      </dgm:t>
    </dgm:pt>
    <dgm:pt modelId="{63FFEE05-9A5B-459A-8E95-88736D91FED6}">
      <dgm:prSet custT="1"/>
      <dgm:spPr/>
      <dgm:t>
        <a:bodyPr/>
        <a:lstStyle/>
        <a:p>
          <a:pPr rtl="0"/>
          <a:r>
            <a:rPr lang="en-US" sz="2800" b="1" dirty="0" smtClean="0"/>
            <a:t>49%</a:t>
          </a:r>
          <a:r>
            <a:rPr lang="en-US" sz="2800" dirty="0" smtClean="0"/>
            <a:t> </a:t>
          </a:r>
          <a:r>
            <a:rPr lang="en-US" sz="2800" dirty="0" smtClean="0"/>
            <a:t>late-stage </a:t>
          </a:r>
          <a:r>
            <a:rPr lang="en-US" sz="2800" dirty="0" smtClean="0"/>
            <a:t>(III and IV)</a:t>
          </a:r>
          <a:endParaRPr lang="en-US" sz="2800" dirty="0"/>
        </a:p>
      </dgm:t>
    </dgm:pt>
    <dgm:pt modelId="{04A97BE9-5FC8-474A-91D1-E1A046E3A41D}" type="parTrans" cxnId="{3EFBF799-A214-422D-B61C-D2E530BFCCB8}">
      <dgm:prSet/>
      <dgm:spPr/>
      <dgm:t>
        <a:bodyPr/>
        <a:lstStyle/>
        <a:p>
          <a:endParaRPr lang="en-US"/>
        </a:p>
      </dgm:t>
    </dgm:pt>
    <dgm:pt modelId="{C2A041F2-73C4-4241-A717-A91035C8DD1E}" type="sibTrans" cxnId="{3EFBF799-A214-422D-B61C-D2E530BFCCB8}">
      <dgm:prSet/>
      <dgm:spPr/>
      <dgm:t>
        <a:bodyPr/>
        <a:lstStyle/>
        <a:p>
          <a:endParaRPr lang="en-US"/>
        </a:p>
      </dgm:t>
    </dgm:pt>
    <dgm:pt modelId="{A0265D31-17ED-44F1-97F3-D56C5B3BAB9E}">
      <dgm:prSet custT="1"/>
      <dgm:spPr/>
      <dgm:t>
        <a:bodyPr/>
        <a:lstStyle/>
        <a:p>
          <a:r>
            <a:rPr lang="en-US" sz="2800" b="1" dirty="0" smtClean="0"/>
            <a:t>21%</a:t>
          </a:r>
          <a:r>
            <a:rPr lang="en-US" sz="2800" dirty="0" smtClean="0"/>
            <a:t> </a:t>
          </a:r>
          <a:r>
            <a:rPr lang="en-US" sz="2800" dirty="0" smtClean="0"/>
            <a:t>late-stage </a:t>
          </a:r>
          <a:r>
            <a:rPr lang="en-US" sz="2800" dirty="0" smtClean="0"/>
            <a:t>(III and IV) </a:t>
          </a:r>
          <a:endParaRPr lang="en-US" sz="2800" dirty="0"/>
        </a:p>
      </dgm:t>
    </dgm:pt>
    <dgm:pt modelId="{347CF242-F4C5-4BAB-8817-47ACF58415F2}" type="parTrans" cxnId="{B5747222-E011-4AB6-A042-FD5BECD483DB}">
      <dgm:prSet/>
      <dgm:spPr/>
      <dgm:t>
        <a:bodyPr/>
        <a:lstStyle/>
        <a:p>
          <a:endParaRPr lang="en-US"/>
        </a:p>
      </dgm:t>
    </dgm:pt>
    <dgm:pt modelId="{40D4783C-EC16-44DA-A986-C67FC1F5A348}" type="sibTrans" cxnId="{B5747222-E011-4AB6-A042-FD5BECD483DB}">
      <dgm:prSet/>
      <dgm:spPr/>
      <dgm:t>
        <a:bodyPr/>
        <a:lstStyle/>
        <a:p>
          <a:endParaRPr lang="en-US"/>
        </a:p>
      </dgm:t>
    </dgm:pt>
    <dgm:pt modelId="{923B65E3-BE74-40A0-8DA7-81E99286E8A1}">
      <dgm:prSet custT="1"/>
      <dgm:spPr/>
      <dgm:t>
        <a:bodyPr/>
        <a:lstStyle/>
        <a:p>
          <a:pPr rtl="0"/>
          <a:r>
            <a:rPr lang="en-US" sz="2800" b="1" dirty="0" smtClean="0"/>
            <a:t>6%</a:t>
          </a:r>
          <a:r>
            <a:rPr lang="en-US" sz="2800" dirty="0" smtClean="0"/>
            <a:t> </a:t>
          </a:r>
          <a:r>
            <a:rPr lang="en-US" sz="2800" dirty="0" smtClean="0"/>
            <a:t>early stages (0 and I)</a:t>
          </a:r>
          <a:endParaRPr lang="en-US" sz="2800" dirty="0"/>
        </a:p>
      </dgm:t>
    </dgm:pt>
    <dgm:pt modelId="{31E6BC2D-E7B8-48CD-BB6A-2D39C8A08A04}" type="parTrans" cxnId="{9666EE7B-38D8-4506-8F87-080A54D38D2C}">
      <dgm:prSet/>
      <dgm:spPr/>
      <dgm:t>
        <a:bodyPr/>
        <a:lstStyle/>
        <a:p>
          <a:endParaRPr lang="en-US"/>
        </a:p>
      </dgm:t>
    </dgm:pt>
    <dgm:pt modelId="{F391CFD2-1DD6-4F62-9A3D-B5394342C326}" type="sibTrans" cxnId="{9666EE7B-38D8-4506-8F87-080A54D38D2C}">
      <dgm:prSet/>
      <dgm:spPr/>
      <dgm:t>
        <a:bodyPr/>
        <a:lstStyle/>
        <a:p>
          <a:endParaRPr lang="en-US"/>
        </a:p>
      </dgm:t>
    </dgm:pt>
    <dgm:pt modelId="{ACA7255B-EFE3-49A4-8492-246B60ED0C56}">
      <dgm:prSet custT="1"/>
      <dgm:spPr/>
      <dgm:t>
        <a:bodyPr/>
        <a:lstStyle/>
        <a:p>
          <a:r>
            <a:rPr lang="en-US" sz="2800" b="1" dirty="0" smtClean="0"/>
            <a:t>41</a:t>
          </a:r>
          <a:r>
            <a:rPr lang="en-US" sz="2800" b="1" dirty="0" smtClean="0"/>
            <a:t>%</a:t>
          </a:r>
          <a:r>
            <a:rPr lang="en-US" sz="2800" dirty="0" smtClean="0"/>
            <a:t> </a:t>
          </a:r>
          <a:r>
            <a:rPr lang="en-US" sz="2800" dirty="0" smtClean="0"/>
            <a:t>early stages (0 </a:t>
          </a:r>
          <a:r>
            <a:rPr lang="en-US" sz="2800" dirty="0" smtClean="0"/>
            <a:t>and </a:t>
          </a:r>
          <a:r>
            <a:rPr lang="en-US" sz="2800" dirty="0" smtClean="0"/>
            <a:t>I)</a:t>
          </a:r>
          <a:endParaRPr lang="en-US" sz="2800" dirty="0"/>
        </a:p>
      </dgm:t>
    </dgm:pt>
    <dgm:pt modelId="{A191341D-22CF-4949-8513-DF50EBEBCB42}" type="parTrans" cxnId="{22C15A56-D499-468E-8884-9090C4BDDE5A}">
      <dgm:prSet/>
      <dgm:spPr/>
      <dgm:t>
        <a:bodyPr/>
        <a:lstStyle/>
        <a:p>
          <a:endParaRPr lang="en-US"/>
        </a:p>
      </dgm:t>
    </dgm:pt>
    <dgm:pt modelId="{A2027F47-D7A0-405B-B412-F9D815F0A435}" type="sibTrans" cxnId="{22C15A56-D499-468E-8884-9090C4BDDE5A}">
      <dgm:prSet/>
      <dgm:spPr/>
      <dgm:t>
        <a:bodyPr/>
        <a:lstStyle/>
        <a:p>
          <a:endParaRPr lang="en-US"/>
        </a:p>
      </dgm:t>
    </dgm:pt>
    <dgm:pt modelId="{F763C8ED-A52B-4560-8F5D-8017527DCA99}">
      <dgm:prSet custT="1"/>
      <dgm:spPr/>
      <dgm:t>
        <a:bodyPr/>
        <a:lstStyle/>
        <a:p>
          <a:r>
            <a:rPr lang="en-US" sz="2800" dirty="0" smtClean="0"/>
            <a:t>70% 5-year survival</a:t>
          </a:r>
          <a:endParaRPr lang="en-US" sz="2800" dirty="0"/>
        </a:p>
      </dgm:t>
    </dgm:pt>
    <dgm:pt modelId="{2C150FB6-F2D2-4F17-9A75-8032DFE65545}" type="parTrans" cxnId="{603D306B-64F4-49CA-BAB2-85E207621FE9}">
      <dgm:prSet/>
      <dgm:spPr/>
      <dgm:t>
        <a:bodyPr/>
        <a:lstStyle/>
        <a:p>
          <a:endParaRPr lang="en-US"/>
        </a:p>
      </dgm:t>
    </dgm:pt>
    <dgm:pt modelId="{D77101AC-9BE0-4EDA-8151-5896B6FC686C}" type="sibTrans" cxnId="{603D306B-64F4-49CA-BAB2-85E207621FE9}">
      <dgm:prSet/>
      <dgm:spPr/>
      <dgm:t>
        <a:bodyPr/>
        <a:lstStyle/>
        <a:p>
          <a:endParaRPr lang="en-US"/>
        </a:p>
      </dgm:t>
    </dgm:pt>
    <dgm:pt modelId="{4A45BF1B-94DC-4943-A7E8-ADF0322FDA6C}">
      <dgm:prSet custT="1"/>
      <dgm:spPr/>
      <dgm:t>
        <a:bodyPr/>
        <a:lstStyle/>
        <a:p>
          <a:pPr rtl="0"/>
          <a:r>
            <a:rPr lang="en-US" sz="2800" dirty="0" smtClean="0"/>
            <a:t>39% 5-year survival</a:t>
          </a:r>
          <a:endParaRPr lang="en-US" sz="2800" dirty="0"/>
        </a:p>
      </dgm:t>
    </dgm:pt>
    <dgm:pt modelId="{11F4BEDF-95A4-4932-8245-4972B013281A}" type="parTrans" cxnId="{9CD29AF6-314A-4BCF-B041-8849740AA985}">
      <dgm:prSet/>
      <dgm:spPr/>
      <dgm:t>
        <a:bodyPr/>
        <a:lstStyle/>
        <a:p>
          <a:endParaRPr lang="en-US"/>
        </a:p>
      </dgm:t>
    </dgm:pt>
    <dgm:pt modelId="{E109831E-81B2-46C1-99BA-2E3B7BE273E3}" type="sibTrans" cxnId="{9CD29AF6-314A-4BCF-B041-8849740AA985}">
      <dgm:prSet/>
      <dgm:spPr/>
      <dgm:t>
        <a:bodyPr/>
        <a:lstStyle/>
        <a:p>
          <a:endParaRPr lang="en-US"/>
        </a:p>
      </dgm:t>
    </dgm:pt>
    <dgm:pt modelId="{C3512BBE-5139-4163-B4CA-9BFCBBAB23BE}" type="pres">
      <dgm:prSet presAssocID="{3098FBE1-2686-4C2F-8744-8D079D1519C9}" presName="Name0" presStyleCnt="0">
        <dgm:presLayoutVars>
          <dgm:dir/>
          <dgm:animLvl val="lvl"/>
          <dgm:resizeHandles val="exact"/>
        </dgm:presLayoutVars>
      </dgm:prSet>
      <dgm:spPr/>
      <dgm:t>
        <a:bodyPr/>
        <a:lstStyle/>
        <a:p>
          <a:endParaRPr lang="en-US"/>
        </a:p>
      </dgm:t>
    </dgm:pt>
    <dgm:pt modelId="{6EB2672A-A1D2-4E67-BBAE-904C5C62726E}" type="pres">
      <dgm:prSet presAssocID="{4B38690C-C7E9-44F5-86C7-1062F816976C}" presName="composite" presStyleCnt="0"/>
      <dgm:spPr/>
    </dgm:pt>
    <dgm:pt modelId="{36EF5A7C-092C-4BF2-A556-E01AA9C58AAC}" type="pres">
      <dgm:prSet presAssocID="{4B38690C-C7E9-44F5-86C7-1062F816976C}" presName="parTx" presStyleLbl="alignNode1" presStyleIdx="0" presStyleCnt="2">
        <dgm:presLayoutVars>
          <dgm:chMax val="0"/>
          <dgm:chPref val="0"/>
          <dgm:bulletEnabled val="1"/>
        </dgm:presLayoutVars>
      </dgm:prSet>
      <dgm:spPr/>
      <dgm:t>
        <a:bodyPr/>
        <a:lstStyle/>
        <a:p>
          <a:endParaRPr lang="en-US"/>
        </a:p>
      </dgm:t>
    </dgm:pt>
    <dgm:pt modelId="{5095491F-3DFF-40AC-BB20-201B20C769C1}" type="pres">
      <dgm:prSet presAssocID="{4B38690C-C7E9-44F5-86C7-1062F816976C}" presName="desTx" presStyleLbl="alignAccFollowNode1" presStyleIdx="0" presStyleCnt="2">
        <dgm:presLayoutVars>
          <dgm:bulletEnabled val="1"/>
        </dgm:presLayoutVars>
      </dgm:prSet>
      <dgm:spPr/>
      <dgm:t>
        <a:bodyPr/>
        <a:lstStyle/>
        <a:p>
          <a:endParaRPr lang="en-US"/>
        </a:p>
      </dgm:t>
    </dgm:pt>
    <dgm:pt modelId="{1BE1F000-34C0-4778-AE8A-6E4464E89BFC}" type="pres">
      <dgm:prSet presAssocID="{EA4806F9-E271-4210-95B0-71EE819C3DA6}" presName="space" presStyleCnt="0"/>
      <dgm:spPr/>
    </dgm:pt>
    <dgm:pt modelId="{400D452D-F1AE-4CFD-AAEF-D919BB7E4BA5}" type="pres">
      <dgm:prSet presAssocID="{8DEDFA76-4DD9-4602-91B1-AE76EC187E6F}" presName="composite" presStyleCnt="0"/>
      <dgm:spPr/>
    </dgm:pt>
    <dgm:pt modelId="{9E850D54-D87B-410E-BA94-EC7F5EE579C5}" type="pres">
      <dgm:prSet presAssocID="{8DEDFA76-4DD9-4602-91B1-AE76EC187E6F}" presName="parTx" presStyleLbl="alignNode1" presStyleIdx="1" presStyleCnt="2">
        <dgm:presLayoutVars>
          <dgm:chMax val="0"/>
          <dgm:chPref val="0"/>
          <dgm:bulletEnabled val="1"/>
        </dgm:presLayoutVars>
      </dgm:prSet>
      <dgm:spPr/>
      <dgm:t>
        <a:bodyPr/>
        <a:lstStyle/>
        <a:p>
          <a:endParaRPr lang="en-US"/>
        </a:p>
      </dgm:t>
    </dgm:pt>
    <dgm:pt modelId="{A52B3381-E72A-4C1E-B2A8-51D457480FE1}" type="pres">
      <dgm:prSet presAssocID="{8DEDFA76-4DD9-4602-91B1-AE76EC187E6F}" presName="desTx" presStyleLbl="alignAccFollowNode1" presStyleIdx="1" presStyleCnt="2" custScaleX="100108">
        <dgm:presLayoutVars>
          <dgm:bulletEnabled val="1"/>
        </dgm:presLayoutVars>
      </dgm:prSet>
      <dgm:spPr/>
      <dgm:t>
        <a:bodyPr/>
        <a:lstStyle/>
        <a:p>
          <a:endParaRPr lang="en-US"/>
        </a:p>
      </dgm:t>
    </dgm:pt>
  </dgm:ptLst>
  <dgm:cxnLst>
    <dgm:cxn modelId="{603D306B-64F4-49CA-BAB2-85E207621FE9}" srcId="{8DEDFA76-4DD9-4602-91B1-AE76EC187E6F}" destId="{F763C8ED-A52B-4560-8F5D-8017527DCA99}" srcOrd="2" destOrd="0" parTransId="{2C150FB6-F2D2-4F17-9A75-8032DFE65545}" sibTransId="{D77101AC-9BE0-4EDA-8151-5896B6FC686C}"/>
    <dgm:cxn modelId="{9CD29AF6-314A-4BCF-B041-8849740AA985}" srcId="{4B38690C-C7E9-44F5-86C7-1062F816976C}" destId="{4A45BF1B-94DC-4943-A7E8-ADF0322FDA6C}" srcOrd="2" destOrd="0" parTransId="{11F4BEDF-95A4-4932-8245-4972B013281A}" sibTransId="{E109831E-81B2-46C1-99BA-2E3B7BE273E3}"/>
    <dgm:cxn modelId="{9666EE7B-38D8-4506-8F87-080A54D38D2C}" srcId="{4B38690C-C7E9-44F5-86C7-1062F816976C}" destId="{923B65E3-BE74-40A0-8DA7-81E99286E8A1}" srcOrd="1" destOrd="0" parTransId="{31E6BC2D-E7B8-48CD-BB6A-2D39C8A08A04}" sibTransId="{F391CFD2-1DD6-4F62-9A3D-B5394342C326}"/>
    <dgm:cxn modelId="{22C15A56-D499-468E-8884-9090C4BDDE5A}" srcId="{8DEDFA76-4DD9-4602-91B1-AE76EC187E6F}" destId="{ACA7255B-EFE3-49A4-8492-246B60ED0C56}" srcOrd="1" destOrd="0" parTransId="{A191341D-22CF-4949-8513-DF50EBEBCB42}" sibTransId="{A2027F47-D7A0-405B-B412-F9D815F0A435}"/>
    <dgm:cxn modelId="{A78A94EF-F9B3-4E0F-970B-C17CBAA80649}" srcId="{3098FBE1-2686-4C2F-8744-8D079D1519C9}" destId="{8DEDFA76-4DD9-4602-91B1-AE76EC187E6F}" srcOrd="1" destOrd="0" parTransId="{FBF756E1-FA78-481F-8D5E-DB61A679A282}" sibTransId="{F4C22438-089C-4025-97A5-03B9E4A5FA90}"/>
    <dgm:cxn modelId="{CD243218-912D-4103-B69D-95FE4F212D4E}" type="presOf" srcId="{4B38690C-C7E9-44F5-86C7-1062F816976C}" destId="{36EF5A7C-092C-4BF2-A556-E01AA9C58AAC}" srcOrd="0" destOrd="0" presId="urn:microsoft.com/office/officeart/2005/8/layout/hList1"/>
    <dgm:cxn modelId="{8465EEA0-9C42-4EC1-88E8-00C6F6F84CFC}" srcId="{3098FBE1-2686-4C2F-8744-8D079D1519C9}" destId="{4B38690C-C7E9-44F5-86C7-1062F816976C}" srcOrd="0" destOrd="0" parTransId="{C361A6BB-E37E-449E-BD9F-0ED362D3CFAB}" sibTransId="{EA4806F9-E271-4210-95B0-71EE819C3DA6}"/>
    <dgm:cxn modelId="{D177B49F-9971-4B80-A10A-8111E5D63CC5}" type="presOf" srcId="{F763C8ED-A52B-4560-8F5D-8017527DCA99}" destId="{A52B3381-E72A-4C1E-B2A8-51D457480FE1}" srcOrd="0" destOrd="2" presId="urn:microsoft.com/office/officeart/2005/8/layout/hList1"/>
    <dgm:cxn modelId="{198BD0FF-772D-40CD-B57C-BF05224CDF65}" type="presOf" srcId="{ACA7255B-EFE3-49A4-8492-246B60ED0C56}" destId="{A52B3381-E72A-4C1E-B2A8-51D457480FE1}" srcOrd="0" destOrd="1" presId="urn:microsoft.com/office/officeart/2005/8/layout/hList1"/>
    <dgm:cxn modelId="{FB0DF4BC-35D5-4DC7-A6FA-EB6092B53439}" type="presOf" srcId="{3098FBE1-2686-4C2F-8744-8D079D1519C9}" destId="{C3512BBE-5139-4163-B4CA-9BFCBBAB23BE}" srcOrd="0" destOrd="0" presId="urn:microsoft.com/office/officeart/2005/8/layout/hList1"/>
    <dgm:cxn modelId="{B5747222-E011-4AB6-A042-FD5BECD483DB}" srcId="{8DEDFA76-4DD9-4602-91B1-AE76EC187E6F}" destId="{A0265D31-17ED-44F1-97F3-D56C5B3BAB9E}" srcOrd="0" destOrd="0" parTransId="{347CF242-F4C5-4BAB-8817-47ACF58415F2}" sibTransId="{40D4783C-EC16-44DA-A986-C67FC1F5A348}"/>
    <dgm:cxn modelId="{D5935E7E-5970-4FE2-8579-F0542CEEA3F3}" type="presOf" srcId="{63FFEE05-9A5B-459A-8E95-88736D91FED6}" destId="{5095491F-3DFF-40AC-BB20-201B20C769C1}" srcOrd="0" destOrd="0" presId="urn:microsoft.com/office/officeart/2005/8/layout/hList1"/>
    <dgm:cxn modelId="{AC4C64B5-90AB-4A01-B207-DFD0739A24DE}" type="presOf" srcId="{8DEDFA76-4DD9-4602-91B1-AE76EC187E6F}" destId="{9E850D54-D87B-410E-BA94-EC7F5EE579C5}" srcOrd="0" destOrd="0" presId="urn:microsoft.com/office/officeart/2005/8/layout/hList1"/>
    <dgm:cxn modelId="{58DB5AFC-7B63-487B-93CE-B5C5D5B60414}" type="presOf" srcId="{A0265D31-17ED-44F1-97F3-D56C5B3BAB9E}" destId="{A52B3381-E72A-4C1E-B2A8-51D457480FE1}" srcOrd="0" destOrd="0" presId="urn:microsoft.com/office/officeart/2005/8/layout/hList1"/>
    <dgm:cxn modelId="{860F6602-F2AD-4841-BF1E-1D53091F2AEA}" type="presOf" srcId="{4A45BF1B-94DC-4943-A7E8-ADF0322FDA6C}" destId="{5095491F-3DFF-40AC-BB20-201B20C769C1}" srcOrd="0" destOrd="2" presId="urn:microsoft.com/office/officeart/2005/8/layout/hList1"/>
    <dgm:cxn modelId="{4E8D83E4-4994-4EEE-98F1-7EBB63B71907}" type="presOf" srcId="{923B65E3-BE74-40A0-8DA7-81E99286E8A1}" destId="{5095491F-3DFF-40AC-BB20-201B20C769C1}" srcOrd="0" destOrd="1" presId="urn:microsoft.com/office/officeart/2005/8/layout/hList1"/>
    <dgm:cxn modelId="{3EFBF799-A214-422D-B61C-D2E530BFCCB8}" srcId="{4B38690C-C7E9-44F5-86C7-1062F816976C}" destId="{63FFEE05-9A5B-459A-8E95-88736D91FED6}" srcOrd="0" destOrd="0" parTransId="{04A97BE9-5FC8-474A-91D1-E1A046E3A41D}" sibTransId="{C2A041F2-73C4-4241-A717-A91035C8DD1E}"/>
    <dgm:cxn modelId="{E79E8885-8CF8-4D64-9FEC-E9E1D263A5E1}" type="presParOf" srcId="{C3512BBE-5139-4163-B4CA-9BFCBBAB23BE}" destId="{6EB2672A-A1D2-4E67-BBAE-904C5C62726E}" srcOrd="0" destOrd="0" presId="urn:microsoft.com/office/officeart/2005/8/layout/hList1"/>
    <dgm:cxn modelId="{E2973BD2-6E76-4F47-9EC8-5AFCB5C10A13}" type="presParOf" srcId="{6EB2672A-A1D2-4E67-BBAE-904C5C62726E}" destId="{36EF5A7C-092C-4BF2-A556-E01AA9C58AAC}" srcOrd="0" destOrd="0" presId="urn:microsoft.com/office/officeart/2005/8/layout/hList1"/>
    <dgm:cxn modelId="{0EA3ED30-1A38-4BC0-8EBA-4D43FF52EB8B}" type="presParOf" srcId="{6EB2672A-A1D2-4E67-BBAE-904C5C62726E}" destId="{5095491F-3DFF-40AC-BB20-201B20C769C1}" srcOrd="1" destOrd="0" presId="urn:microsoft.com/office/officeart/2005/8/layout/hList1"/>
    <dgm:cxn modelId="{35D5CFB8-2939-42B9-9AFF-76D8E8712FAB}" type="presParOf" srcId="{C3512BBE-5139-4163-B4CA-9BFCBBAB23BE}" destId="{1BE1F000-34C0-4778-AE8A-6E4464E89BFC}" srcOrd="1" destOrd="0" presId="urn:microsoft.com/office/officeart/2005/8/layout/hList1"/>
    <dgm:cxn modelId="{5D59E028-ECFA-4F20-A897-D93B3AABB1FA}" type="presParOf" srcId="{C3512BBE-5139-4163-B4CA-9BFCBBAB23BE}" destId="{400D452D-F1AE-4CFD-AAEF-D919BB7E4BA5}" srcOrd="2" destOrd="0" presId="urn:microsoft.com/office/officeart/2005/8/layout/hList1"/>
    <dgm:cxn modelId="{9AF8F71C-2C2A-4304-8351-029A2F7B7B1F}" type="presParOf" srcId="{400D452D-F1AE-4CFD-AAEF-D919BB7E4BA5}" destId="{9E850D54-D87B-410E-BA94-EC7F5EE579C5}" srcOrd="0" destOrd="0" presId="urn:microsoft.com/office/officeart/2005/8/layout/hList1"/>
    <dgm:cxn modelId="{5722087D-87BE-4F8F-A219-9AEC988D7CFD}" type="presParOf" srcId="{400D452D-F1AE-4CFD-AAEF-D919BB7E4BA5}" destId="{A52B3381-E72A-4C1E-B2A8-51D457480FE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78CD12-4D0F-43B5-B94D-95FF04A08B3A}" type="doc">
      <dgm:prSet loTypeId="urn:microsoft.com/office/officeart/2005/8/layout/hList3" loCatId="list" qsTypeId="urn:microsoft.com/office/officeart/2005/8/quickstyle/simple1#1" qsCatId="simple" csTypeId="urn:microsoft.com/office/officeart/2005/8/colors/colorful1#1" csCatId="colorful" phldr="1"/>
      <dgm:spPr>
        <a:scene3d>
          <a:camera prst="orthographicFront"/>
          <a:lightRig rig="threePt" dir="t"/>
        </a:scene3d>
      </dgm:spPr>
      <dgm:t>
        <a:bodyPr/>
        <a:lstStyle/>
        <a:p>
          <a:endParaRPr lang="en-US"/>
        </a:p>
      </dgm:t>
    </dgm:pt>
    <dgm:pt modelId="{2FAB4047-6DA4-43FC-A0DB-89283AEC9D87}">
      <dgm:prSet phldrT="[Text]"/>
      <dgm:spPr>
        <a:solidFill>
          <a:schemeClr val="accent1"/>
        </a:solidFill>
        <a:sp3d>
          <a:bevelT w="114300" prst="artDeco"/>
        </a:sp3d>
      </dgm:spPr>
      <dgm:t>
        <a:bodyPr/>
        <a:lstStyle/>
        <a:p>
          <a:r>
            <a:rPr lang="en-US" dirty="0" smtClean="0">
              <a:solidFill>
                <a:schemeClr val="bg1"/>
              </a:solidFill>
            </a:rPr>
            <a:t>Will navigated patients…</a:t>
          </a:r>
          <a:endParaRPr lang="en-US" dirty="0">
            <a:solidFill>
              <a:schemeClr val="bg1"/>
            </a:solidFill>
          </a:endParaRPr>
        </a:p>
      </dgm:t>
    </dgm:pt>
    <dgm:pt modelId="{3128082F-6E34-44C8-A75C-75FFEC367B7A}" type="parTrans" cxnId="{959EFBEB-6325-4947-B2BA-9EF11A6052D1}">
      <dgm:prSet/>
      <dgm:spPr/>
      <dgm:t>
        <a:bodyPr/>
        <a:lstStyle/>
        <a:p>
          <a:endParaRPr lang="en-US">
            <a:solidFill>
              <a:schemeClr val="tx1"/>
            </a:solidFill>
          </a:endParaRPr>
        </a:p>
      </dgm:t>
    </dgm:pt>
    <dgm:pt modelId="{252A7451-6A0E-43D9-AD3A-C8CB40FB23CB}" type="sibTrans" cxnId="{959EFBEB-6325-4947-B2BA-9EF11A6052D1}">
      <dgm:prSet/>
      <dgm:spPr/>
      <dgm:t>
        <a:bodyPr/>
        <a:lstStyle/>
        <a:p>
          <a:endParaRPr lang="en-US">
            <a:solidFill>
              <a:schemeClr val="tx1"/>
            </a:solidFill>
          </a:endParaRPr>
        </a:p>
      </dgm:t>
    </dgm:pt>
    <dgm:pt modelId="{935F2AC5-6CA6-4E86-886B-03B6866D73CA}">
      <dgm:prSet phldrT="[Text]" custT="1"/>
      <dgm:spPr>
        <a:ln>
          <a:noFill/>
        </a:ln>
        <a:effectLst/>
        <a:sp3d>
          <a:bevelT w="114300" prst="artDeco"/>
        </a:sp3d>
      </dgm:spPr>
      <dgm:t>
        <a:bodyPr/>
        <a:lstStyle/>
        <a:p>
          <a:pPr algn="ctr"/>
          <a:r>
            <a:rPr lang="en-US" sz="2000" dirty="0" smtClean="0">
              <a:solidFill>
                <a:schemeClr val="tx1"/>
              </a:solidFill>
            </a:rPr>
            <a:t>Receive </a:t>
          </a:r>
          <a:r>
            <a:rPr lang="en-US" sz="2000" b="1" dirty="0" smtClean="0">
              <a:solidFill>
                <a:schemeClr val="tx1"/>
              </a:solidFill>
            </a:rPr>
            <a:t>timelier, definitive resolution </a:t>
          </a:r>
          <a:r>
            <a:rPr lang="en-US" sz="2000" dirty="0" smtClean="0">
              <a:solidFill>
                <a:schemeClr val="tx1"/>
              </a:solidFill>
            </a:rPr>
            <a:t>following an abnormal finding?</a:t>
          </a:r>
          <a:endParaRPr lang="en-US" sz="2000" dirty="0">
            <a:solidFill>
              <a:schemeClr val="tx1"/>
            </a:solidFill>
          </a:endParaRPr>
        </a:p>
      </dgm:t>
    </dgm:pt>
    <dgm:pt modelId="{FD043802-7683-4C37-89C7-8150A9366B94}" type="parTrans" cxnId="{15BD03DA-448C-4F6B-8BF1-2F0F07552CE7}">
      <dgm:prSet/>
      <dgm:spPr/>
      <dgm:t>
        <a:bodyPr/>
        <a:lstStyle/>
        <a:p>
          <a:endParaRPr lang="en-US">
            <a:solidFill>
              <a:schemeClr val="tx1"/>
            </a:solidFill>
          </a:endParaRPr>
        </a:p>
      </dgm:t>
    </dgm:pt>
    <dgm:pt modelId="{1DFC1EAE-E442-40B0-9BF6-51A960897918}" type="sibTrans" cxnId="{15BD03DA-448C-4F6B-8BF1-2F0F07552CE7}">
      <dgm:prSet/>
      <dgm:spPr/>
      <dgm:t>
        <a:bodyPr/>
        <a:lstStyle/>
        <a:p>
          <a:endParaRPr lang="en-US">
            <a:solidFill>
              <a:schemeClr val="tx1"/>
            </a:solidFill>
          </a:endParaRPr>
        </a:p>
      </dgm:t>
    </dgm:pt>
    <dgm:pt modelId="{90EA5E8D-97E7-4DE5-8DA8-906FD1658C3A}">
      <dgm:prSet phldrT="[Text]" custT="1"/>
      <dgm:spPr>
        <a:gradFill flip="none" rotWithShape="0">
          <a:gsLst>
            <a:gs pos="0">
              <a:schemeClr val="accent3">
                <a:hueOff val="0"/>
                <a:satOff val="0"/>
                <a:lumOff val="0"/>
                <a:tint val="66000"/>
                <a:satMod val="160000"/>
              </a:schemeClr>
            </a:gs>
            <a:gs pos="50000">
              <a:schemeClr val="accent3">
                <a:hueOff val="0"/>
                <a:satOff val="0"/>
                <a:lumOff val="0"/>
                <a:tint val="44500"/>
                <a:satMod val="160000"/>
              </a:schemeClr>
            </a:gs>
            <a:gs pos="100000">
              <a:schemeClr val="accent3">
                <a:hueOff val="0"/>
                <a:satOff val="0"/>
                <a:lumOff val="0"/>
                <a:tint val="23500"/>
                <a:satMod val="160000"/>
              </a:schemeClr>
            </a:gs>
          </a:gsLst>
          <a:lin ang="2700000" scaled="1"/>
          <a:tileRect/>
        </a:gradFill>
        <a:sp3d>
          <a:bevelT w="114300" prst="artDeco"/>
        </a:sp3d>
      </dgm:spPr>
      <dgm:t>
        <a:bodyPr/>
        <a:lstStyle/>
        <a:p>
          <a:pPr algn="ctr"/>
          <a:r>
            <a:rPr lang="en-US" sz="2000" dirty="0" smtClean="0">
              <a:solidFill>
                <a:schemeClr val="tx1"/>
              </a:solidFill>
            </a:rPr>
            <a:t>Receive </a:t>
          </a:r>
          <a:r>
            <a:rPr lang="en-US" sz="2000" b="1" dirty="0" smtClean="0">
              <a:solidFill>
                <a:schemeClr val="tx1"/>
              </a:solidFill>
            </a:rPr>
            <a:t>timelier treatments </a:t>
          </a:r>
          <a:r>
            <a:rPr lang="en-US" sz="2000" dirty="0" smtClean="0">
              <a:solidFill>
                <a:schemeClr val="tx1"/>
              </a:solidFill>
            </a:rPr>
            <a:t>following a positive diagnosis?</a:t>
          </a:r>
          <a:endParaRPr lang="en-US" sz="2000" dirty="0">
            <a:solidFill>
              <a:schemeClr val="tx1"/>
            </a:solidFill>
          </a:endParaRPr>
        </a:p>
      </dgm:t>
    </dgm:pt>
    <dgm:pt modelId="{FAB09080-52C6-491E-A09E-645B036AE6C1}" type="parTrans" cxnId="{95D3DF9A-6E47-4128-BBB4-5E257E34F54F}">
      <dgm:prSet/>
      <dgm:spPr/>
      <dgm:t>
        <a:bodyPr/>
        <a:lstStyle/>
        <a:p>
          <a:endParaRPr lang="en-US">
            <a:solidFill>
              <a:schemeClr val="tx1"/>
            </a:solidFill>
          </a:endParaRPr>
        </a:p>
      </dgm:t>
    </dgm:pt>
    <dgm:pt modelId="{278C0BE3-55A7-4A66-BE3B-75F7538BE261}" type="sibTrans" cxnId="{95D3DF9A-6E47-4128-BBB4-5E257E34F54F}">
      <dgm:prSet/>
      <dgm:spPr/>
      <dgm:t>
        <a:bodyPr/>
        <a:lstStyle/>
        <a:p>
          <a:endParaRPr lang="en-US">
            <a:solidFill>
              <a:schemeClr val="tx1"/>
            </a:solidFill>
          </a:endParaRPr>
        </a:p>
      </dgm:t>
    </dgm:pt>
    <dgm:pt modelId="{2526B91B-9A1D-4136-92CC-6DD73CB8E76B}" type="pres">
      <dgm:prSet presAssocID="{C478CD12-4D0F-43B5-B94D-95FF04A08B3A}" presName="composite" presStyleCnt="0">
        <dgm:presLayoutVars>
          <dgm:chMax val="1"/>
          <dgm:dir/>
          <dgm:resizeHandles val="exact"/>
        </dgm:presLayoutVars>
      </dgm:prSet>
      <dgm:spPr/>
      <dgm:t>
        <a:bodyPr/>
        <a:lstStyle/>
        <a:p>
          <a:endParaRPr lang="en-US"/>
        </a:p>
      </dgm:t>
    </dgm:pt>
    <dgm:pt modelId="{F9E4F415-1B75-4A19-A552-294F43289F26}" type="pres">
      <dgm:prSet presAssocID="{2FAB4047-6DA4-43FC-A0DB-89283AEC9D87}" presName="roof" presStyleLbl="dkBgShp" presStyleIdx="0" presStyleCnt="2"/>
      <dgm:spPr/>
      <dgm:t>
        <a:bodyPr/>
        <a:lstStyle/>
        <a:p>
          <a:endParaRPr lang="en-US"/>
        </a:p>
      </dgm:t>
    </dgm:pt>
    <dgm:pt modelId="{7677D9C3-1FAF-4E6C-8491-0A72D5C8E608}" type="pres">
      <dgm:prSet presAssocID="{2FAB4047-6DA4-43FC-A0DB-89283AEC9D87}" presName="pillars" presStyleCnt="0"/>
      <dgm:spPr>
        <a:sp3d>
          <a:bevelT w="114300" prst="artDeco"/>
        </a:sp3d>
      </dgm:spPr>
      <dgm:t>
        <a:bodyPr/>
        <a:lstStyle/>
        <a:p>
          <a:endParaRPr lang="en-US"/>
        </a:p>
      </dgm:t>
    </dgm:pt>
    <dgm:pt modelId="{3BC19ECD-1599-4F93-B01B-D636D16F270D}" type="pres">
      <dgm:prSet presAssocID="{2FAB4047-6DA4-43FC-A0DB-89283AEC9D87}" presName="pillar1" presStyleLbl="node1" presStyleIdx="0" presStyleCnt="2">
        <dgm:presLayoutVars>
          <dgm:bulletEnabled val="1"/>
        </dgm:presLayoutVars>
      </dgm:prSet>
      <dgm:spPr/>
      <dgm:t>
        <a:bodyPr/>
        <a:lstStyle/>
        <a:p>
          <a:endParaRPr lang="en-US"/>
        </a:p>
      </dgm:t>
    </dgm:pt>
    <dgm:pt modelId="{3C35CD98-6F93-4E9E-AED1-313F7C846323}" type="pres">
      <dgm:prSet presAssocID="{90EA5E8D-97E7-4DE5-8DA8-906FD1658C3A}" presName="pillarX" presStyleLbl="node1" presStyleIdx="1" presStyleCnt="2">
        <dgm:presLayoutVars>
          <dgm:bulletEnabled val="1"/>
        </dgm:presLayoutVars>
      </dgm:prSet>
      <dgm:spPr/>
      <dgm:t>
        <a:bodyPr/>
        <a:lstStyle/>
        <a:p>
          <a:endParaRPr lang="en-US"/>
        </a:p>
      </dgm:t>
    </dgm:pt>
    <dgm:pt modelId="{E60E4F72-2F26-4277-B82F-69AB0B4AC3F4}" type="pres">
      <dgm:prSet presAssocID="{2FAB4047-6DA4-43FC-A0DB-89283AEC9D87}" presName="base" presStyleLbl="dkBgShp" presStyleIdx="1" presStyleCnt="2"/>
      <dgm:spPr>
        <a:solidFill>
          <a:schemeClr val="accent1"/>
        </a:solidFill>
        <a:sp3d>
          <a:bevelT w="114300" prst="artDeco"/>
        </a:sp3d>
      </dgm:spPr>
      <dgm:t>
        <a:bodyPr/>
        <a:lstStyle/>
        <a:p>
          <a:endParaRPr lang="en-US"/>
        </a:p>
      </dgm:t>
    </dgm:pt>
  </dgm:ptLst>
  <dgm:cxnLst>
    <dgm:cxn modelId="{CC156CE8-6080-4934-BE8F-17ED33FC3523}" type="presOf" srcId="{90EA5E8D-97E7-4DE5-8DA8-906FD1658C3A}" destId="{3C35CD98-6F93-4E9E-AED1-313F7C846323}" srcOrd="0" destOrd="0" presId="urn:microsoft.com/office/officeart/2005/8/layout/hList3"/>
    <dgm:cxn modelId="{15BD03DA-448C-4F6B-8BF1-2F0F07552CE7}" srcId="{2FAB4047-6DA4-43FC-A0DB-89283AEC9D87}" destId="{935F2AC5-6CA6-4E86-886B-03B6866D73CA}" srcOrd="0" destOrd="0" parTransId="{FD043802-7683-4C37-89C7-8150A9366B94}" sibTransId="{1DFC1EAE-E442-40B0-9BF6-51A960897918}"/>
    <dgm:cxn modelId="{95D3DF9A-6E47-4128-BBB4-5E257E34F54F}" srcId="{2FAB4047-6DA4-43FC-A0DB-89283AEC9D87}" destId="{90EA5E8D-97E7-4DE5-8DA8-906FD1658C3A}" srcOrd="1" destOrd="0" parTransId="{FAB09080-52C6-491E-A09E-645B036AE6C1}" sibTransId="{278C0BE3-55A7-4A66-BE3B-75F7538BE261}"/>
    <dgm:cxn modelId="{7ECF7113-67ED-434E-BA0D-378B86D8F28A}" type="presOf" srcId="{935F2AC5-6CA6-4E86-886B-03B6866D73CA}" destId="{3BC19ECD-1599-4F93-B01B-D636D16F270D}" srcOrd="0" destOrd="0" presId="urn:microsoft.com/office/officeart/2005/8/layout/hList3"/>
    <dgm:cxn modelId="{75DEC756-A845-4A50-A850-FFEA3715C1B9}" type="presOf" srcId="{C478CD12-4D0F-43B5-B94D-95FF04A08B3A}" destId="{2526B91B-9A1D-4136-92CC-6DD73CB8E76B}" srcOrd="0" destOrd="0" presId="urn:microsoft.com/office/officeart/2005/8/layout/hList3"/>
    <dgm:cxn modelId="{959EFBEB-6325-4947-B2BA-9EF11A6052D1}" srcId="{C478CD12-4D0F-43B5-B94D-95FF04A08B3A}" destId="{2FAB4047-6DA4-43FC-A0DB-89283AEC9D87}" srcOrd="0" destOrd="0" parTransId="{3128082F-6E34-44C8-A75C-75FFEC367B7A}" sibTransId="{252A7451-6A0E-43D9-AD3A-C8CB40FB23CB}"/>
    <dgm:cxn modelId="{9B21AE12-8CF4-4865-A630-481470B2FF2A}" type="presOf" srcId="{2FAB4047-6DA4-43FC-A0DB-89283AEC9D87}" destId="{F9E4F415-1B75-4A19-A552-294F43289F26}" srcOrd="0" destOrd="0" presId="urn:microsoft.com/office/officeart/2005/8/layout/hList3"/>
    <dgm:cxn modelId="{F331F137-B5F5-4E5B-8E6C-D2B06C570212}" type="presParOf" srcId="{2526B91B-9A1D-4136-92CC-6DD73CB8E76B}" destId="{F9E4F415-1B75-4A19-A552-294F43289F26}" srcOrd="0" destOrd="0" presId="urn:microsoft.com/office/officeart/2005/8/layout/hList3"/>
    <dgm:cxn modelId="{434D3845-C19F-4704-A0C5-7FAE5B2686B3}" type="presParOf" srcId="{2526B91B-9A1D-4136-92CC-6DD73CB8E76B}" destId="{7677D9C3-1FAF-4E6C-8491-0A72D5C8E608}" srcOrd="1" destOrd="0" presId="urn:microsoft.com/office/officeart/2005/8/layout/hList3"/>
    <dgm:cxn modelId="{AC82ABF2-6A86-435D-86D0-0C8584287AB6}" type="presParOf" srcId="{7677D9C3-1FAF-4E6C-8491-0A72D5C8E608}" destId="{3BC19ECD-1599-4F93-B01B-D636D16F270D}" srcOrd="0" destOrd="0" presId="urn:microsoft.com/office/officeart/2005/8/layout/hList3"/>
    <dgm:cxn modelId="{B34A4186-CFE6-4713-A875-8D259DE05C31}" type="presParOf" srcId="{7677D9C3-1FAF-4E6C-8491-0A72D5C8E608}" destId="{3C35CD98-6F93-4E9E-AED1-313F7C846323}" srcOrd="1" destOrd="0" presId="urn:microsoft.com/office/officeart/2005/8/layout/hList3"/>
    <dgm:cxn modelId="{698DF2ED-5EE7-4D3E-B258-75614DE7850C}" type="presParOf" srcId="{2526B91B-9A1D-4136-92CC-6DD73CB8E76B}" destId="{E60E4F72-2F26-4277-B82F-69AB0B4AC3F4}"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8D9F0E-7DB7-4579-A978-DD764751DBD7}" type="doc">
      <dgm:prSet loTypeId="urn:microsoft.com/office/officeart/2005/8/layout/venn1" loCatId="relationship" qsTypeId="urn:microsoft.com/office/officeart/2005/8/quickstyle/simple1" qsCatId="simple" csTypeId="urn:microsoft.com/office/officeart/2005/8/colors/colorful1" csCatId="colorful" phldr="1"/>
      <dgm:spPr/>
    </dgm:pt>
    <dgm:pt modelId="{11813C79-06BB-474E-8046-B6DE55677CAA}">
      <dgm:prSet phldrT="[Text]" custT="1"/>
      <dgm:spPr/>
      <dgm:t>
        <a:bodyPr/>
        <a:lstStyle/>
        <a:p>
          <a:pPr algn="ctr"/>
          <a:r>
            <a:rPr lang="en-US" sz="2400" b="1" dirty="0" smtClean="0"/>
            <a:t>Oncology </a:t>
          </a:r>
          <a:endParaRPr lang="en-US" sz="2400" b="1" dirty="0" smtClean="0"/>
        </a:p>
        <a:p>
          <a:pPr algn="ctr"/>
          <a:r>
            <a:rPr lang="en-US" sz="2400" b="1" dirty="0" smtClean="0"/>
            <a:t>Patient </a:t>
          </a:r>
          <a:r>
            <a:rPr lang="en-US" sz="2400" b="1" dirty="0" smtClean="0"/>
            <a:t>Navigator</a:t>
          </a:r>
          <a:endParaRPr lang="en-US" sz="2400" b="1" dirty="0"/>
        </a:p>
      </dgm:t>
    </dgm:pt>
    <dgm:pt modelId="{1051F169-F948-4228-BC38-AB75B7084219}" type="parTrans" cxnId="{6D033B49-99A9-4190-A555-46FC4145F160}">
      <dgm:prSet/>
      <dgm:spPr/>
      <dgm:t>
        <a:bodyPr/>
        <a:lstStyle/>
        <a:p>
          <a:endParaRPr lang="en-US"/>
        </a:p>
      </dgm:t>
    </dgm:pt>
    <dgm:pt modelId="{D312C5D2-9DF2-4694-93A4-98C9DD94B36C}" type="sibTrans" cxnId="{6D033B49-99A9-4190-A555-46FC4145F160}">
      <dgm:prSet/>
      <dgm:spPr/>
      <dgm:t>
        <a:bodyPr/>
        <a:lstStyle/>
        <a:p>
          <a:endParaRPr lang="en-US"/>
        </a:p>
      </dgm:t>
    </dgm:pt>
    <dgm:pt modelId="{335AFDE9-8808-4CDE-8C35-8D504E384091}">
      <dgm:prSet phldrT="[Text]" custT="1"/>
      <dgm:spPr/>
      <dgm:t>
        <a:bodyPr/>
        <a:lstStyle/>
        <a:p>
          <a:pPr algn="ctr"/>
          <a:r>
            <a:rPr lang="en-US" sz="2400" b="1" dirty="0" smtClean="0"/>
            <a:t>Clinical </a:t>
          </a:r>
          <a:r>
            <a:rPr lang="en-US" sz="2400" b="1" dirty="0" smtClean="0"/>
            <a:t>Navigator</a:t>
          </a:r>
        </a:p>
        <a:p>
          <a:pPr algn="ctr"/>
          <a:r>
            <a:rPr lang="en-US" sz="2400" b="1" dirty="0" smtClean="0"/>
            <a:t>Oncology </a:t>
          </a:r>
          <a:r>
            <a:rPr lang="en-US" sz="2400" b="1" dirty="0" smtClean="0"/>
            <a:t>Nurse Navigator</a:t>
          </a:r>
          <a:endParaRPr lang="en-US" sz="2400" b="1" dirty="0"/>
        </a:p>
      </dgm:t>
    </dgm:pt>
    <dgm:pt modelId="{407EA8DA-4445-4903-A9F2-5F63B956A674}" type="parTrans" cxnId="{3CF6DF33-8949-43D1-828C-AAEB0B3257D1}">
      <dgm:prSet/>
      <dgm:spPr/>
      <dgm:t>
        <a:bodyPr/>
        <a:lstStyle/>
        <a:p>
          <a:endParaRPr lang="en-US"/>
        </a:p>
      </dgm:t>
    </dgm:pt>
    <dgm:pt modelId="{272C3B6C-962E-4918-83E6-9A31B4F17009}" type="sibTrans" cxnId="{3CF6DF33-8949-43D1-828C-AAEB0B3257D1}">
      <dgm:prSet/>
      <dgm:spPr/>
      <dgm:t>
        <a:bodyPr/>
        <a:lstStyle/>
        <a:p>
          <a:endParaRPr lang="en-US"/>
        </a:p>
      </dgm:t>
    </dgm:pt>
    <dgm:pt modelId="{F30BD0C4-CB90-45A8-A193-9B9C8605698B}">
      <dgm:prSet phldrT="[Text]" custT="1"/>
      <dgm:spPr/>
      <dgm:t>
        <a:bodyPr/>
        <a:lstStyle/>
        <a:p>
          <a:pPr algn="ctr"/>
          <a:r>
            <a:rPr lang="en-US" sz="2400" b="1" dirty="0" smtClean="0"/>
            <a:t>Clinical </a:t>
          </a:r>
          <a:r>
            <a:rPr lang="en-US" sz="2400" b="1" dirty="0" smtClean="0"/>
            <a:t>Navigator</a:t>
          </a:r>
        </a:p>
        <a:p>
          <a:pPr algn="ctr"/>
          <a:r>
            <a:rPr lang="en-US" sz="2400" b="1" dirty="0" smtClean="0"/>
            <a:t>Oncology </a:t>
          </a:r>
          <a:r>
            <a:rPr lang="en-US" sz="2400" b="1" dirty="0" smtClean="0"/>
            <a:t>Social Work Navigator</a:t>
          </a:r>
          <a:endParaRPr lang="en-US" sz="2400" b="1" dirty="0"/>
        </a:p>
      </dgm:t>
    </dgm:pt>
    <dgm:pt modelId="{FD01D454-DB15-46E2-887E-DA7190D607F9}" type="parTrans" cxnId="{A7C428DA-EF8A-43D9-9B3E-E05A73886FFF}">
      <dgm:prSet/>
      <dgm:spPr/>
      <dgm:t>
        <a:bodyPr/>
        <a:lstStyle/>
        <a:p>
          <a:endParaRPr lang="en-US"/>
        </a:p>
      </dgm:t>
    </dgm:pt>
    <dgm:pt modelId="{940865B6-A2E9-4F78-A508-54E44AAE8F36}" type="sibTrans" cxnId="{A7C428DA-EF8A-43D9-9B3E-E05A73886FFF}">
      <dgm:prSet/>
      <dgm:spPr/>
      <dgm:t>
        <a:bodyPr/>
        <a:lstStyle/>
        <a:p>
          <a:endParaRPr lang="en-US"/>
        </a:p>
      </dgm:t>
    </dgm:pt>
    <dgm:pt modelId="{D85EA56E-8C52-453A-B13E-8A1B023991DD}">
      <dgm:prSet phldrT="[Text]" custT="1"/>
      <dgm:spPr/>
      <dgm:t>
        <a:bodyPr/>
        <a:lstStyle/>
        <a:p>
          <a:pPr algn="ctr"/>
          <a:r>
            <a:rPr lang="en-US" sz="1400" dirty="0" smtClean="0"/>
            <a:t>No clinical training</a:t>
          </a:r>
          <a:endParaRPr lang="en-US" sz="1400" dirty="0" smtClean="0"/>
        </a:p>
      </dgm:t>
    </dgm:pt>
    <dgm:pt modelId="{4B327186-0600-4B84-A631-04B767D6FC3F}" type="parTrans" cxnId="{2CC38F19-A206-42D6-BFA9-1F42CBA00478}">
      <dgm:prSet/>
      <dgm:spPr/>
      <dgm:t>
        <a:bodyPr/>
        <a:lstStyle/>
        <a:p>
          <a:endParaRPr lang="en-US"/>
        </a:p>
      </dgm:t>
    </dgm:pt>
    <dgm:pt modelId="{366FDF92-DA8D-41AC-B1A5-2BBFE581F016}" type="sibTrans" cxnId="{2CC38F19-A206-42D6-BFA9-1F42CBA00478}">
      <dgm:prSet/>
      <dgm:spPr/>
      <dgm:t>
        <a:bodyPr/>
        <a:lstStyle/>
        <a:p>
          <a:endParaRPr lang="en-US"/>
        </a:p>
      </dgm:t>
    </dgm:pt>
    <dgm:pt modelId="{D1FC3391-04AA-4AC3-9ED5-5F64CC47A3A2}">
      <dgm:prSet phldrT="[Text]" custT="1"/>
      <dgm:spPr/>
      <dgm:t>
        <a:bodyPr/>
        <a:lstStyle/>
        <a:p>
          <a:pPr algn="ctr"/>
          <a:r>
            <a:rPr lang="en-US" sz="1400" dirty="0" smtClean="0"/>
            <a:t>registered </a:t>
          </a:r>
          <a:r>
            <a:rPr lang="en-US" sz="1400" dirty="0" smtClean="0"/>
            <a:t>nurse</a:t>
          </a:r>
          <a:endParaRPr lang="en-US" sz="1400" dirty="0"/>
        </a:p>
      </dgm:t>
    </dgm:pt>
    <dgm:pt modelId="{35B356BC-D7E0-4EAA-AF49-6AB0FDBB4B14}" type="parTrans" cxnId="{75DCAD4C-C6A5-44DB-B729-20407AA41B45}">
      <dgm:prSet/>
      <dgm:spPr/>
      <dgm:t>
        <a:bodyPr/>
        <a:lstStyle/>
        <a:p>
          <a:endParaRPr lang="en-US"/>
        </a:p>
      </dgm:t>
    </dgm:pt>
    <dgm:pt modelId="{77C76A23-B0CB-4C61-89B4-C4F10F83684E}" type="sibTrans" cxnId="{75DCAD4C-C6A5-44DB-B729-20407AA41B45}">
      <dgm:prSet/>
      <dgm:spPr/>
      <dgm:t>
        <a:bodyPr/>
        <a:lstStyle/>
        <a:p>
          <a:endParaRPr lang="en-US"/>
        </a:p>
      </dgm:t>
    </dgm:pt>
    <dgm:pt modelId="{AB3B7159-2798-4645-95B7-3B42465C778E}">
      <dgm:prSet phldrT="[Text]" custT="1"/>
      <dgm:spPr/>
      <dgm:t>
        <a:bodyPr/>
        <a:lstStyle/>
        <a:p>
          <a:pPr algn="ctr"/>
          <a:r>
            <a:rPr lang="en-US" sz="1400" dirty="0" smtClean="0"/>
            <a:t>master’s </a:t>
          </a:r>
          <a:r>
            <a:rPr lang="en-US" sz="1400" dirty="0" smtClean="0"/>
            <a:t>degree in social work and a clinical license</a:t>
          </a:r>
          <a:endParaRPr lang="en-US" sz="1400" dirty="0"/>
        </a:p>
      </dgm:t>
    </dgm:pt>
    <dgm:pt modelId="{C84CECB8-07BD-44BD-98D0-987F188D4B1C}" type="parTrans" cxnId="{3F02FF11-1DE7-47CA-A51E-401947070618}">
      <dgm:prSet/>
      <dgm:spPr/>
      <dgm:t>
        <a:bodyPr/>
        <a:lstStyle/>
        <a:p>
          <a:endParaRPr lang="en-US"/>
        </a:p>
      </dgm:t>
    </dgm:pt>
    <dgm:pt modelId="{924A995B-7378-414B-B584-BDA7D4DB8890}" type="sibTrans" cxnId="{3F02FF11-1DE7-47CA-A51E-401947070618}">
      <dgm:prSet/>
      <dgm:spPr/>
      <dgm:t>
        <a:bodyPr/>
        <a:lstStyle/>
        <a:p>
          <a:endParaRPr lang="en-US"/>
        </a:p>
      </dgm:t>
    </dgm:pt>
    <dgm:pt modelId="{99ABF7C4-6FD7-40AE-A41A-1B7521C0E90E}">
      <dgm:prSet phldrT="[Text]" custT="1"/>
      <dgm:spPr/>
      <dgm:t>
        <a:bodyPr/>
        <a:lstStyle/>
        <a:p>
          <a:pPr algn="ctr"/>
          <a:r>
            <a:rPr lang="en-US" sz="1400" dirty="0" smtClean="0"/>
            <a:t>Oncology-specific clinical knowledge</a:t>
          </a:r>
          <a:endParaRPr lang="en-US" sz="1400" dirty="0"/>
        </a:p>
      </dgm:t>
    </dgm:pt>
    <dgm:pt modelId="{A3DF3528-7304-4623-80C5-0298B08575EE}" type="parTrans" cxnId="{9C68952B-4DBA-45AC-AD35-4C6E899B59B3}">
      <dgm:prSet/>
      <dgm:spPr/>
      <dgm:t>
        <a:bodyPr/>
        <a:lstStyle/>
        <a:p>
          <a:endParaRPr lang="en-US"/>
        </a:p>
      </dgm:t>
    </dgm:pt>
    <dgm:pt modelId="{2E006278-5EFB-4EA4-9196-45F4634D9024}" type="sibTrans" cxnId="{9C68952B-4DBA-45AC-AD35-4C6E899B59B3}">
      <dgm:prSet/>
      <dgm:spPr/>
      <dgm:t>
        <a:bodyPr/>
        <a:lstStyle/>
        <a:p>
          <a:endParaRPr lang="en-US"/>
        </a:p>
      </dgm:t>
    </dgm:pt>
    <dgm:pt modelId="{84EB99DF-3304-401E-B645-9838C2526933}">
      <dgm:prSet phldrT="[Text]" custT="1"/>
      <dgm:spPr/>
      <dgm:t>
        <a:bodyPr/>
        <a:lstStyle/>
        <a:p>
          <a:pPr algn="ctr"/>
          <a:r>
            <a:rPr lang="en-US" sz="1400" dirty="0" smtClean="0"/>
            <a:t>Oncology-specific psychosocial knowledge</a:t>
          </a:r>
          <a:endParaRPr lang="en-US" sz="1400" dirty="0"/>
        </a:p>
      </dgm:t>
    </dgm:pt>
    <dgm:pt modelId="{A000A64D-C293-4B3B-9422-95B4BA23429D}" type="parTrans" cxnId="{732422AD-643A-4B95-BCB3-6B64810D742D}">
      <dgm:prSet/>
      <dgm:spPr/>
      <dgm:t>
        <a:bodyPr/>
        <a:lstStyle/>
        <a:p>
          <a:endParaRPr lang="en-US"/>
        </a:p>
      </dgm:t>
    </dgm:pt>
    <dgm:pt modelId="{803CA45B-1484-4A96-9364-522AB9570032}" type="sibTrans" cxnId="{732422AD-643A-4B95-BCB3-6B64810D742D}">
      <dgm:prSet/>
      <dgm:spPr/>
      <dgm:t>
        <a:bodyPr/>
        <a:lstStyle/>
        <a:p>
          <a:endParaRPr lang="en-US"/>
        </a:p>
      </dgm:t>
    </dgm:pt>
    <dgm:pt modelId="{577DD15E-E142-4D9D-A282-4305FAD95BCA}">
      <dgm:prSet phldrT="[Text]" custT="1"/>
      <dgm:spPr/>
      <dgm:t>
        <a:bodyPr/>
        <a:lstStyle/>
        <a:p>
          <a:pPr algn="ctr"/>
          <a:r>
            <a:rPr lang="en-US" sz="1400" dirty="0" smtClean="0"/>
            <a:t>Knowledge of community </a:t>
          </a:r>
          <a:endParaRPr lang="en-US" sz="1400" dirty="0" smtClean="0"/>
        </a:p>
      </dgm:t>
    </dgm:pt>
    <dgm:pt modelId="{4C2459A8-E6BB-4BD1-9F6A-9E008505A220}" type="parTrans" cxnId="{AF5D5233-AD86-44B5-B7C4-FFF6A764389E}">
      <dgm:prSet/>
      <dgm:spPr/>
      <dgm:t>
        <a:bodyPr/>
        <a:lstStyle/>
        <a:p>
          <a:endParaRPr lang="en-US"/>
        </a:p>
      </dgm:t>
    </dgm:pt>
    <dgm:pt modelId="{190A1E63-238B-4DEC-A56F-B0EB88907737}" type="sibTrans" cxnId="{AF5D5233-AD86-44B5-B7C4-FFF6A764389E}">
      <dgm:prSet/>
      <dgm:spPr/>
      <dgm:t>
        <a:bodyPr/>
        <a:lstStyle/>
        <a:p>
          <a:endParaRPr lang="en-US"/>
        </a:p>
      </dgm:t>
    </dgm:pt>
    <dgm:pt modelId="{930FED82-4839-4DD5-90C0-774DFCF51BEE}" type="pres">
      <dgm:prSet presAssocID="{5F8D9F0E-7DB7-4579-A978-DD764751DBD7}" presName="compositeShape" presStyleCnt="0">
        <dgm:presLayoutVars>
          <dgm:chMax val="7"/>
          <dgm:dir/>
          <dgm:resizeHandles val="exact"/>
        </dgm:presLayoutVars>
      </dgm:prSet>
      <dgm:spPr/>
    </dgm:pt>
    <dgm:pt modelId="{50D2155B-5059-40CC-ACA8-249BF23E0160}" type="pres">
      <dgm:prSet presAssocID="{11813C79-06BB-474E-8046-B6DE55677CAA}" presName="circ1" presStyleLbl="vennNode1" presStyleIdx="0" presStyleCnt="3" custScaleX="124214" custScaleY="113051" custLinFactNeighborX="95" custLinFactNeighborY="-11490"/>
      <dgm:spPr/>
      <dgm:t>
        <a:bodyPr/>
        <a:lstStyle/>
        <a:p>
          <a:endParaRPr lang="en-US"/>
        </a:p>
      </dgm:t>
    </dgm:pt>
    <dgm:pt modelId="{359E7948-ED3B-4743-A9F7-F9B8A9C1C531}" type="pres">
      <dgm:prSet presAssocID="{11813C79-06BB-474E-8046-B6DE55677CAA}" presName="circ1Tx" presStyleLbl="revTx" presStyleIdx="0" presStyleCnt="0">
        <dgm:presLayoutVars>
          <dgm:chMax val="0"/>
          <dgm:chPref val="0"/>
          <dgm:bulletEnabled val="1"/>
        </dgm:presLayoutVars>
      </dgm:prSet>
      <dgm:spPr/>
      <dgm:t>
        <a:bodyPr/>
        <a:lstStyle/>
        <a:p>
          <a:endParaRPr lang="en-US"/>
        </a:p>
      </dgm:t>
    </dgm:pt>
    <dgm:pt modelId="{EA4A3051-005D-466D-BF99-7B1E4D6C77D5}" type="pres">
      <dgm:prSet presAssocID="{335AFDE9-8808-4CDE-8C35-8D504E384091}" presName="circ2" presStyleLbl="vennNode1" presStyleIdx="1" presStyleCnt="3" custScaleX="133355" custScaleY="125905" custLinFactNeighborX="14111" custLinFactNeighborY="6377"/>
      <dgm:spPr/>
      <dgm:t>
        <a:bodyPr/>
        <a:lstStyle/>
        <a:p>
          <a:endParaRPr lang="en-US"/>
        </a:p>
      </dgm:t>
    </dgm:pt>
    <dgm:pt modelId="{0487BCA9-97BC-490F-897D-08882459E921}" type="pres">
      <dgm:prSet presAssocID="{335AFDE9-8808-4CDE-8C35-8D504E384091}" presName="circ2Tx" presStyleLbl="revTx" presStyleIdx="0" presStyleCnt="0">
        <dgm:presLayoutVars>
          <dgm:chMax val="0"/>
          <dgm:chPref val="0"/>
          <dgm:bulletEnabled val="1"/>
        </dgm:presLayoutVars>
      </dgm:prSet>
      <dgm:spPr/>
      <dgm:t>
        <a:bodyPr/>
        <a:lstStyle/>
        <a:p>
          <a:endParaRPr lang="en-US"/>
        </a:p>
      </dgm:t>
    </dgm:pt>
    <dgm:pt modelId="{050107B0-B171-4C08-8364-DA3E6554C2D7}" type="pres">
      <dgm:prSet presAssocID="{F30BD0C4-CB90-45A8-A193-9B9C8605698B}" presName="circ3" presStyleLbl="vennNode1" presStyleIdx="2" presStyleCnt="3" custScaleX="131164" custScaleY="125311" custLinFactNeighborX="-18293" custLinFactNeighborY="6464"/>
      <dgm:spPr/>
      <dgm:t>
        <a:bodyPr/>
        <a:lstStyle/>
        <a:p>
          <a:endParaRPr lang="en-US"/>
        </a:p>
      </dgm:t>
    </dgm:pt>
    <dgm:pt modelId="{844A8D11-5783-49E3-8040-D169733827C8}" type="pres">
      <dgm:prSet presAssocID="{F30BD0C4-CB90-45A8-A193-9B9C8605698B}" presName="circ3Tx" presStyleLbl="revTx" presStyleIdx="0" presStyleCnt="0">
        <dgm:presLayoutVars>
          <dgm:chMax val="0"/>
          <dgm:chPref val="0"/>
          <dgm:bulletEnabled val="1"/>
        </dgm:presLayoutVars>
      </dgm:prSet>
      <dgm:spPr/>
      <dgm:t>
        <a:bodyPr/>
        <a:lstStyle/>
        <a:p>
          <a:endParaRPr lang="en-US"/>
        </a:p>
      </dgm:t>
    </dgm:pt>
  </dgm:ptLst>
  <dgm:cxnLst>
    <dgm:cxn modelId="{3F02FF11-1DE7-47CA-A51E-401947070618}" srcId="{F30BD0C4-CB90-45A8-A193-9B9C8605698B}" destId="{AB3B7159-2798-4645-95B7-3B42465C778E}" srcOrd="0" destOrd="0" parTransId="{C84CECB8-07BD-44BD-98D0-987F188D4B1C}" sibTransId="{924A995B-7378-414B-B584-BDA7D4DB8890}"/>
    <dgm:cxn modelId="{B7823595-B0D5-47A5-9CBD-492545033011}" type="presOf" srcId="{335AFDE9-8808-4CDE-8C35-8D504E384091}" destId="{0487BCA9-97BC-490F-897D-08882459E921}" srcOrd="1" destOrd="0" presId="urn:microsoft.com/office/officeart/2005/8/layout/venn1"/>
    <dgm:cxn modelId="{51BF79AC-1B7E-406C-88AA-83472FF854B7}" type="presOf" srcId="{84EB99DF-3304-401E-B645-9838C2526933}" destId="{050107B0-B171-4C08-8364-DA3E6554C2D7}" srcOrd="0" destOrd="2" presId="urn:microsoft.com/office/officeart/2005/8/layout/venn1"/>
    <dgm:cxn modelId="{6EBF6AF7-9441-4011-86B4-EA4146D0C3E6}" type="presOf" srcId="{F30BD0C4-CB90-45A8-A193-9B9C8605698B}" destId="{050107B0-B171-4C08-8364-DA3E6554C2D7}" srcOrd="0" destOrd="0" presId="urn:microsoft.com/office/officeart/2005/8/layout/venn1"/>
    <dgm:cxn modelId="{F71CFA33-0933-4560-ABDC-813D168ABD23}" type="presOf" srcId="{577DD15E-E142-4D9D-A282-4305FAD95BCA}" destId="{50D2155B-5059-40CC-ACA8-249BF23E0160}" srcOrd="0" destOrd="2" presId="urn:microsoft.com/office/officeart/2005/8/layout/venn1"/>
    <dgm:cxn modelId="{65645CB1-4A69-46FB-A7BF-F5F2F2564F1F}" type="presOf" srcId="{11813C79-06BB-474E-8046-B6DE55677CAA}" destId="{50D2155B-5059-40CC-ACA8-249BF23E0160}" srcOrd="0" destOrd="0" presId="urn:microsoft.com/office/officeart/2005/8/layout/venn1"/>
    <dgm:cxn modelId="{A62CA651-B2FA-4179-9795-9E81D952320B}" type="presOf" srcId="{D1FC3391-04AA-4AC3-9ED5-5F64CC47A3A2}" destId="{EA4A3051-005D-466D-BF99-7B1E4D6C77D5}" srcOrd="0" destOrd="1" presId="urn:microsoft.com/office/officeart/2005/8/layout/venn1"/>
    <dgm:cxn modelId="{A7C428DA-EF8A-43D9-9B3E-E05A73886FFF}" srcId="{5F8D9F0E-7DB7-4579-A978-DD764751DBD7}" destId="{F30BD0C4-CB90-45A8-A193-9B9C8605698B}" srcOrd="2" destOrd="0" parTransId="{FD01D454-DB15-46E2-887E-DA7190D607F9}" sibTransId="{940865B6-A2E9-4F78-A508-54E44AAE8F36}"/>
    <dgm:cxn modelId="{732422AD-643A-4B95-BCB3-6B64810D742D}" srcId="{F30BD0C4-CB90-45A8-A193-9B9C8605698B}" destId="{84EB99DF-3304-401E-B645-9838C2526933}" srcOrd="1" destOrd="0" parTransId="{A000A64D-C293-4B3B-9422-95B4BA23429D}" sibTransId="{803CA45B-1484-4A96-9364-522AB9570032}"/>
    <dgm:cxn modelId="{75DCAD4C-C6A5-44DB-B729-20407AA41B45}" srcId="{335AFDE9-8808-4CDE-8C35-8D504E384091}" destId="{D1FC3391-04AA-4AC3-9ED5-5F64CC47A3A2}" srcOrd="0" destOrd="0" parTransId="{35B356BC-D7E0-4EAA-AF49-6AB0FDBB4B14}" sibTransId="{77C76A23-B0CB-4C61-89B4-C4F10F83684E}"/>
    <dgm:cxn modelId="{A4E5C92B-BB3D-4891-BDC2-FE4505633291}" type="presOf" srcId="{11813C79-06BB-474E-8046-B6DE55677CAA}" destId="{359E7948-ED3B-4743-A9F7-F9B8A9C1C531}" srcOrd="1" destOrd="0" presId="urn:microsoft.com/office/officeart/2005/8/layout/venn1"/>
    <dgm:cxn modelId="{AF5D5233-AD86-44B5-B7C4-FFF6A764389E}" srcId="{11813C79-06BB-474E-8046-B6DE55677CAA}" destId="{577DD15E-E142-4D9D-A282-4305FAD95BCA}" srcOrd="1" destOrd="0" parTransId="{4C2459A8-E6BB-4BD1-9F6A-9E008505A220}" sibTransId="{190A1E63-238B-4DEC-A56F-B0EB88907737}"/>
    <dgm:cxn modelId="{3CF6DF33-8949-43D1-828C-AAEB0B3257D1}" srcId="{5F8D9F0E-7DB7-4579-A978-DD764751DBD7}" destId="{335AFDE9-8808-4CDE-8C35-8D504E384091}" srcOrd="1" destOrd="0" parTransId="{407EA8DA-4445-4903-A9F2-5F63B956A674}" sibTransId="{272C3B6C-962E-4918-83E6-9A31B4F17009}"/>
    <dgm:cxn modelId="{FE932702-A1A5-471B-A945-DA856A32C193}" type="presOf" srcId="{335AFDE9-8808-4CDE-8C35-8D504E384091}" destId="{EA4A3051-005D-466D-BF99-7B1E4D6C77D5}" srcOrd="0" destOrd="0" presId="urn:microsoft.com/office/officeart/2005/8/layout/venn1"/>
    <dgm:cxn modelId="{60208040-E747-4B88-A470-3FDC45A006E4}" type="presOf" srcId="{84EB99DF-3304-401E-B645-9838C2526933}" destId="{844A8D11-5783-49E3-8040-D169733827C8}" srcOrd="1" destOrd="2" presId="urn:microsoft.com/office/officeart/2005/8/layout/venn1"/>
    <dgm:cxn modelId="{7E4619F8-7066-4AC7-B934-3FF67A50E779}" type="presOf" srcId="{5F8D9F0E-7DB7-4579-A978-DD764751DBD7}" destId="{930FED82-4839-4DD5-90C0-774DFCF51BEE}" srcOrd="0" destOrd="0" presId="urn:microsoft.com/office/officeart/2005/8/layout/venn1"/>
    <dgm:cxn modelId="{818C1398-B1C2-438D-8378-171E0EE00D86}" type="presOf" srcId="{AB3B7159-2798-4645-95B7-3B42465C778E}" destId="{050107B0-B171-4C08-8364-DA3E6554C2D7}" srcOrd="0" destOrd="1" presId="urn:microsoft.com/office/officeart/2005/8/layout/venn1"/>
    <dgm:cxn modelId="{7C59E027-671C-4AC3-9DA1-690745B78920}" type="presOf" srcId="{99ABF7C4-6FD7-40AE-A41A-1B7521C0E90E}" destId="{0487BCA9-97BC-490F-897D-08882459E921}" srcOrd="1" destOrd="2" presId="urn:microsoft.com/office/officeart/2005/8/layout/venn1"/>
    <dgm:cxn modelId="{9C68952B-4DBA-45AC-AD35-4C6E899B59B3}" srcId="{335AFDE9-8808-4CDE-8C35-8D504E384091}" destId="{99ABF7C4-6FD7-40AE-A41A-1B7521C0E90E}" srcOrd="1" destOrd="0" parTransId="{A3DF3528-7304-4623-80C5-0298B08575EE}" sibTransId="{2E006278-5EFB-4EA4-9196-45F4634D9024}"/>
    <dgm:cxn modelId="{734B211E-4B6B-4CAD-9920-38E296E6EB4C}" type="presOf" srcId="{D85EA56E-8C52-453A-B13E-8A1B023991DD}" destId="{50D2155B-5059-40CC-ACA8-249BF23E0160}" srcOrd="0" destOrd="1" presId="urn:microsoft.com/office/officeart/2005/8/layout/venn1"/>
    <dgm:cxn modelId="{61D9CC07-898B-4099-92C8-671FFDEC7444}" type="presOf" srcId="{D85EA56E-8C52-453A-B13E-8A1B023991DD}" destId="{359E7948-ED3B-4743-A9F7-F9B8A9C1C531}" srcOrd="1" destOrd="1" presId="urn:microsoft.com/office/officeart/2005/8/layout/venn1"/>
    <dgm:cxn modelId="{8603BE3A-BC0F-4274-AFA1-BA9B9C33C00A}" type="presOf" srcId="{D1FC3391-04AA-4AC3-9ED5-5F64CC47A3A2}" destId="{0487BCA9-97BC-490F-897D-08882459E921}" srcOrd="1" destOrd="1" presId="urn:microsoft.com/office/officeart/2005/8/layout/venn1"/>
    <dgm:cxn modelId="{00EA3B7A-8362-431C-85F6-3008B87D0D5C}" type="presOf" srcId="{577DD15E-E142-4D9D-A282-4305FAD95BCA}" destId="{359E7948-ED3B-4743-A9F7-F9B8A9C1C531}" srcOrd="1" destOrd="2" presId="urn:microsoft.com/office/officeart/2005/8/layout/venn1"/>
    <dgm:cxn modelId="{2CC38F19-A206-42D6-BFA9-1F42CBA00478}" srcId="{11813C79-06BB-474E-8046-B6DE55677CAA}" destId="{D85EA56E-8C52-453A-B13E-8A1B023991DD}" srcOrd="0" destOrd="0" parTransId="{4B327186-0600-4B84-A631-04B767D6FC3F}" sibTransId="{366FDF92-DA8D-41AC-B1A5-2BBFE581F016}"/>
    <dgm:cxn modelId="{BF9D95F7-7ECA-4285-9380-0AFB8E952138}" type="presOf" srcId="{F30BD0C4-CB90-45A8-A193-9B9C8605698B}" destId="{844A8D11-5783-49E3-8040-D169733827C8}" srcOrd="1" destOrd="0" presId="urn:microsoft.com/office/officeart/2005/8/layout/venn1"/>
    <dgm:cxn modelId="{89E75B88-33BC-432B-BABF-2DBEFBB3B2F6}" type="presOf" srcId="{99ABF7C4-6FD7-40AE-A41A-1B7521C0E90E}" destId="{EA4A3051-005D-466D-BF99-7B1E4D6C77D5}" srcOrd="0" destOrd="2" presId="urn:microsoft.com/office/officeart/2005/8/layout/venn1"/>
    <dgm:cxn modelId="{6D033B49-99A9-4190-A555-46FC4145F160}" srcId="{5F8D9F0E-7DB7-4579-A978-DD764751DBD7}" destId="{11813C79-06BB-474E-8046-B6DE55677CAA}" srcOrd="0" destOrd="0" parTransId="{1051F169-F948-4228-BC38-AB75B7084219}" sibTransId="{D312C5D2-9DF2-4694-93A4-98C9DD94B36C}"/>
    <dgm:cxn modelId="{D7CFA9C5-8AFE-46C5-A8FC-A9174909099F}" type="presOf" srcId="{AB3B7159-2798-4645-95B7-3B42465C778E}" destId="{844A8D11-5783-49E3-8040-D169733827C8}" srcOrd="1" destOrd="1" presId="urn:microsoft.com/office/officeart/2005/8/layout/venn1"/>
    <dgm:cxn modelId="{FBCE3FD6-38B7-4D56-89B3-C4EE4356F306}" type="presParOf" srcId="{930FED82-4839-4DD5-90C0-774DFCF51BEE}" destId="{50D2155B-5059-40CC-ACA8-249BF23E0160}" srcOrd="0" destOrd="0" presId="urn:microsoft.com/office/officeart/2005/8/layout/venn1"/>
    <dgm:cxn modelId="{DBF4859D-D567-4A1A-B4DE-EBD4D8712E75}" type="presParOf" srcId="{930FED82-4839-4DD5-90C0-774DFCF51BEE}" destId="{359E7948-ED3B-4743-A9F7-F9B8A9C1C531}" srcOrd="1" destOrd="0" presId="urn:microsoft.com/office/officeart/2005/8/layout/venn1"/>
    <dgm:cxn modelId="{B2D95FEA-5392-4D92-8DD3-09C4236A481F}" type="presParOf" srcId="{930FED82-4839-4DD5-90C0-774DFCF51BEE}" destId="{EA4A3051-005D-466D-BF99-7B1E4D6C77D5}" srcOrd="2" destOrd="0" presId="urn:microsoft.com/office/officeart/2005/8/layout/venn1"/>
    <dgm:cxn modelId="{C8F7B5C4-08DD-4098-8D1B-1AFA605B7A4A}" type="presParOf" srcId="{930FED82-4839-4DD5-90C0-774DFCF51BEE}" destId="{0487BCA9-97BC-490F-897D-08882459E921}" srcOrd="3" destOrd="0" presId="urn:microsoft.com/office/officeart/2005/8/layout/venn1"/>
    <dgm:cxn modelId="{1D781E47-5E08-4CEC-BFBF-317445911BF5}" type="presParOf" srcId="{930FED82-4839-4DD5-90C0-774DFCF51BEE}" destId="{050107B0-B171-4C08-8364-DA3E6554C2D7}" srcOrd="4" destOrd="0" presId="urn:microsoft.com/office/officeart/2005/8/layout/venn1"/>
    <dgm:cxn modelId="{C051E908-0945-4B90-B5EF-32B6346C4D25}" type="presParOf" srcId="{930FED82-4839-4DD5-90C0-774DFCF51BEE}" destId="{844A8D11-5783-49E3-8040-D169733827C8}"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55B063-2BCA-41CE-8B15-7B002933409E}"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C17308AF-C7C7-4383-8472-2DDFABE3BD19}">
      <dgm:prSet phldrT="[Text]"/>
      <dgm:spPr/>
      <dgm:t>
        <a:bodyPr/>
        <a:lstStyle/>
        <a:p>
          <a:r>
            <a:rPr lang="en-US" dirty="0" smtClean="0"/>
            <a:t>Ethics</a:t>
          </a:r>
          <a:endParaRPr lang="en-US" dirty="0"/>
        </a:p>
      </dgm:t>
    </dgm:pt>
    <dgm:pt modelId="{460AD6DF-CA91-4539-AA49-ADCA31AA7386}" type="parTrans" cxnId="{7186B809-DAF9-4CA2-AA2E-8F0BE5A381FD}">
      <dgm:prSet/>
      <dgm:spPr/>
      <dgm:t>
        <a:bodyPr/>
        <a:lstStyle/>
        <a:p>
          <a:endParaRPr lang="en-US"/>
        </a:p>
      </dgm:t>
    </dgm:pt>
    <dgm:pt modelId="{DA5DDB3B-C645-4D3B-BDA7-A4BC7FA00D19}" type="sibTrans" cxnId="{7186B809-DAF9-4CA2-AA2E-8F0BE5A381FD}">
      <dgm:prSet/>
      <dgm:spPr/>
      <dgm:t>
        <a:bodyPr/>
        <a:lstStyle/>
        <a:p>
          <a:endParaRPr lang="en-US"/>
        </a:p>
      </dgm:t>
    </dgm:pt>
    <dgm:pt modelId="{DBF0D61A-067D-4FDB-A667-5A9CBF51E0F9}">
      <dgm:prSet phldrT="[Text]"/>
      <dgm:spPr/>
      <dgm:t>
        <a:bodyPr/>
        <a:lstStyle/>
        <a:p>
          <a:r>
            <a:rPr lang="en-US" dirty="0" smtClean="0"/>
            <a:t>Qualifications</a:t>
          </a:r>
          <a:endParaRPr lang="en-US" dirty="0"/>
        </a:p>
      </dgm:t>
    </dgm:pt>
    <dgm:pt modelId="{CF30EFBC-5BAD-420D-AA05-D9BCAE782E78}" type="parTrans" cxnId="{1CA068F4-C2AB-4233-BCD5-0A304269559E}">
      <dgm:prSet/>
      <dgm:spPr/>
      <dgm:t>
        <a:bodyPr/>
        <a:lstStyle/>
        <a:p>
          <a:endParaRPr lang="en-US"/>
        </a:p>
      </dgm:t>
    </dgm:pt>
    <dgm:pt modelId="{0614C472-D374-4B18-9AD6-F4DC703B3B79}" type="sibTrans" cxnId="{1CA068F4-C2AB-4233-BCD5-0A304269559E}">
      <dgm:prSet/>
      <dgm:spPr/>
      <dgm:t>
        <a:bodyPr/>
        <a:lstStyle/>
        <a:p>
          <a:endParaRPr lang="en-US"/>
        </a:p>
      </dgm:t>
    </dgm:pt>
    <dgm:pt modelId="{7ED18B82-E9E9-427E-9F6F-9B58E83607C1}">
      <dgm:prSet phldrT="[Text]"/>
      <dgm:spPr/>
      <dgm:t>
        <a:bodyPr/>
        <a:lstStyle/>
        <a:p>
          <a:r>
            <a:rPr lang="en-US" dirty="0" smtClean="0"/>
            <a:t>Knowledge</a:t>
          </a:r>
          <a:endParaRPr lang="en-US" dirty="0"/>
        </a:p>
      </dgm:t>
    </dgm:pt>
    <dgm:pt modelId="{08FEAC03-4F91-409B-9111-D4DF777805C6}" type="parTrans" cxnId="{AA76E5BC-CFA6-4302-963E-BC68B4B59AF6}">
      <dgm:prSet/>
      <dgm:spPr/>
      <dgm:t>
        <a:bodyPr/>
        <a:lstStyle/>
        <a:p>
          <a:endParaRPr lang="en-US"/>
        </a:p>
      </dgm:t>
    </dgm:pt>
    <dgm:pt modelId="{FD00A793-2558-44D2-AC30-8C3FF62A564C}" type="sibTrans" cxnId="{AA76E5BC-CFA6-4302-963E-BC68B4B59AF6}">
      <dgm:prSet/>
      <dgm:spPr/>
      <dgm:t>
        <a:bodyPr/>
        <a:lstStyle/>
        <a:p>
          <a:endParaRPr lang="en-US"/>
        </a:p>
      </dgm:t>
    </dgm:pt>
    <dgm:pt modelId="{AFE998A8-026E-4519-BFD7-A964E98CA0F9}">
      <dgm:prSet phldrT="[Text]"/>
      <dgm:spPr/>
      <dgm:t>
        <a:bodyPr/>
        <a:lstStyle/>
        <a:p>
          <a:r>
            <a:rPr lang="en-US" dirty="0" smtClean="0"/>
            <a:t>Cultural and Linguistics Humility</a:t>
          </a:r>
          <a:endParaRPr lang="en-US" dirty="0"/>
        </a:p>
      </dgm:t>
    </dgm:pt>
    <dgm:pt modelId="{DFB1449F-D85B-42B1-815F-6F3219D57962}" type="parTrans" cxnId="{DF532EA3-88E3-4651-8678-B267B8C8C2BA}">
      <dgm:prSet/>
      <dgm:spPr/>
      <dgm:t>
        <a:bodyPr/>
        <a:lstStyle/>
        <a:p>
          <a:endParaRPr lang="en-US"/>
        </a:p>
      </dgm:t>
    </dgm:pt>
    <dgm:pt modelId="{8058F4FB-A959-472B-9251-4BA542B03F70}" type="sibTrans" cxnId="{DF532EA3-88E3-4651-8678-B267B8C8C2BA}">
      <dgm:prSet/>
      <dgm:spPr/>
      <dgm:t>
        <a:bodyPr/>
        <a:lstStyle/>
        <a:p>
          <a:endParaRPr lang="en-US"/>
        </a:p>
      </dgm:t>
    </dgm:pt>
    <dgm:pt modelId="{176510DA-4D4A-4321-AF67-042C531B5AA9}">
      <dgm:prSet phldrT="[Text]"/>
      <dgm:spPr/>
      <dgm:t>
        <a:bodyPr/>
        <a:lstStyle/>
        <a:p>
          <a:r>
            <a:rPr lang="en-US" dirty="0" smtClean="0"/>
            <a:t>Interdisciplinary and Interorganizational Collaboration</a:t>
          </a:r>
          <a:endParaRPr lang="en-US" dirty="0"/>
        </a:p>
      </dgm:t>
    </dgm:pt>
    <dgm:pt modelId="{846B419E-3931-4AEA-B1F9-06233C694B55}" type="parTrans" cxnId="{51C01EBB-BAF2-4D93-B66A-AF5529B56F79}">
      <dgm:prSet/>
      <dgm:spPr/>
      <dgm:t>
        <a:bodyPr/>
        <a:lstStyle/>
        <a:p>
          <a:endParaRPr lang="en-US"/>
        </a:p>
      </dgm:t>
    </dgm:pt>
    <dgm:pt modelId="{44F3F152-0F9A-4E0F-A9C9-DEDD1A1730B8}" type="sibTrans" cxnId="{51C01EBB-BAF2-4D93-B66A-AF5529B56F79}">
      <dgm:prSet/>
      <dgm:spPr/>
      <dgm:t>
        <a:bodyPr/>
        <a:lstStyle/>
        <a:p>
          <a:endParaRPr lang="en-US"/>
        </a:p>
      </dgm:t>
    </dgm:pt>
    <dgm:pt modelId="{3B5FF89B-A7B5-4659-9277-0807D3C0A7AA}">
      <dgm:prSet phldrT="[Text]"/>
      <dgm:spPr/>
      <dgm:t>
        <a:bodyPr/>
        <a:lstStyle/>
        <a:p>
          <a:r>
            <a:rPr lang="en-US" dirty="0" smtClean="0"/>
            <a:t>Communication</a:t>
          </a:r>
          <a:endParaRPr lang="en-US" dirty="0"/>
        </a:p>
      </dgm:t>
    </dgm:pt>
    <dgm:pt modelId="{FE1461E3-D767-4A06-92C9-6C863448A0F8}" type="parTrans" cxnId="{389D7357-F5FD-4779-80E7-6A2494289E8B}">
      <dgm:prSet/>
      <dgm:spPr/>
      <dgm:t>
        <a:bodyPr/>
        <a:lstStyle/>
        <a:p>
          <a:endParaRPr lang="en-US"/>
        </a:p>
      </dgm:t>
    </dgm:pt>
    <dgm:pt modelId="{008D6BB2-AE2E-4AB4-B8B4-9692BE9DAA3D}" type="sibTrans" cxnId="{389D7357-F5FD-4779-80E7-6A2494289E8B}">
      <dgm:prSet/>
      <dgm:spPr/>
      <dgm:t>
        <a:bodyPr/>
        <a:lstStyle/>
        <a:p>
          <a:endParaRPr lang="en-US"/>
        </a:p>
      </dgm:t>
    </dgm:pt>
    <dgm:pt modelId="{80C362D4-EDBB-4A3B-B9B9-6D5E90C213D6}">
      <dgm:prSet phldrT="[Text]"/>
      <dgm:spPr/>
      <dgm:t>
        <a:bodyPr/>
        <a:lstStyle/>
        <a:p>
          <a:r>
            <a:rPr lang="en-US" dirty="0" smtClean="0"/>
            <a:t>Professional Development</a:t>
          </a:r>
          <a:endParaRPr lang="en-US" dirty="0"/>
        </a:p>
      </dgm:t>
    </dgm:pt>
    <dgm:pt modelId="{47B7712C-89AA-426F-B06D-2EBF2CC82179}" type="parTrans" cxnId="{564D24D7-6F65-428D-AB03-EA512187C867}">
      <dgm:prSet/>
      <dgm:spPr/>
      <dgm:t>
        <a:bodyPr/>
        <a:lstStyle/>
        <a:p>
          <a:endParaRPr lang="en-US"/>
        </a:p>
      </dgm:t>
    </dgm:pt>
    <dgm:pt modelId="{D019A54B-2EA6-4BCD-B6CB-92D3C65CCEB7}" type="sibTrans" cxnId="{564D24D7-6F65-428D-AB03-EA512187C867}">
      <dgm:prSet/>
      <dgm:spPr/>
      <dgm:t>
        <a:bodyPr/>
        <a:lstStyle/>
        <a:p>
          <a:endParaRPr lang="en-US"/>
        </a:p>
      </dgm:t>
    </dgm:pt>
    <dgm:pt modelId="{E6F203B6-39FE-4F15-9335-C30CD125BB13}">
      <dgm:prSet phldrT="[Text]"/>
      <dgm:spPr/>
      <dgm:t>
        <a:bodyPr/>
        <a:lstStyle/>
        <a:p>
          <a:r>
            <a:rPr lang="en-US" dirty="0" smtClean="0"/>
            <a:t>Supervision</a:t>
          </a:r>
          <a:endParaRPr lang="en-US" dirty="0"/>
        </a:p>
      </dgm:t>
    </dgm:pt>
    <dgm:pt modelId="{C0D5921E-86D2-42D1-9B2B-B1598749E296}" type="parTrans" cxnId="{DF73486A-61F2-4AE3-9BE3-95D33B07CE13}">
      <dgm:prSet/>
      <dgm:spPr/>
      <dgm:t>
        <a:bodyPr/>
        <a:lstStyle/>
        <a:p>
          <a:endParaRPr lang="en-US"/>
        </a:p>
      </dgm:t>
    </dgm:pt>
    <dgm:pt modelId="{823033A4-B1CB-4CA0-831A-D80DD0463330}" type="sibTrans" cxnId="{DF73486A-61F2-4AE3-9BE3-95D33B07CE13}">
      <dgm:prSet/>
      <dgm:spPr/>
      <dgm:t>
        <a:bodyPr/>
        <a:lstStyle/>
        <a:p>
          <a:endParaRPr lang="en-US"/>
        </a:p>
      </dgm:t>
    </dgm:pt>
    <dgm:pt modelId="{1668B0CF-A190-44FA-A539-05ACC5879C3D}">
      <dgm:prSet phldrT="[Text]"/>
      <dgm:spPr/>
      <dgm:t>
        <a:bodyPr/>
        <a:lstStyle/>
        <a:p>
          <a:r>
            <a:rPr lang="en-US" dirty="0" smtClean="0"/>
            <a:t>Mentorship and Leadership</a:t>
          </a:r>
          <a:endParaRPr lang="en-US" dirty="0"/>
        </a:p>
      </dgm:t>
    </dgm:pt>
    <dgm:pt modelId="{32CBC43C-734B-4931-9ECC-16DB34E59FCE}" type="parTrans" cxnId="{C3718E57-404A-4986-BDAE-AE296F604362}">
      <dgm:prSet/>
      <dgm:spPr/>
      <dgm:t>
        <a:bodyPr/>
        <a:lstStyle/>
        <a:p>
          <a:endParaRPr lang="en-US"/>
        </a:p>
      </dgm:t>
    </dgm:pt>
    <dgm:pt modelId="{B336E032-E05B-49F5-A118-C4B38758EA9C}" type="sibTrans" cxnId="{C3718E57-404A-4986-BDAE-AE296F604362}">
      <dgm:prSet/>
      <dgm:spPr/>
      <dgm:t>
        <a:bodyPr/>
        <a:lstStyle/>
        <a:p>
          <a:endParaRPr lang="en-US"/>
        </a:p>
      </dgm:t>
    </dgm:pt>
    <dgm:pt modelId="{96431F7A-9BFD-419F-BB8E-2F346FEACE75}">
      <dgm:prSet phldrT="[Text]"/>
      <dgm:spPr/>
      <dgm:t>
        <a:bodyPr/>
        <a:lstStyle/>
        <a:p>
          <a:r>
            <a:rPr lang="en-US" dirty="0" smtClean="0"/>
            <a:t>Self-Care</a:t>
          </a:r>
          <a:endParaRPr lang="en-US" dirty="0"/>
        </a:p>
      </dgm:t>
    </dgm:pt>
    <dgm:pt modelId="{BB28ECA3-C08B-465A-8AF7-74EC831B160D}" type="parTrans" cxnId="{E61FD35E-B757-474D-A8C6-A1AF646F66D2}">
      <dgm:prSet/>
      <dgm:spPr/>
      <dgm:t>
        <a:bodyPr/>
        <a:lstStyle/>
        <a:p>
          <a:endParaRPr lang="en-US"/>
        </a:p>
      </dgm:t>
    </dgm:pt>
    <dgm:pt modelId="{442B2BC7-8E26-46E2-8833-FAE529750A28}" type="sibTrans" cxnId="{E61FD35E-B757-474D-A8C6-A1AF646F66D2}">
      <dgm:prSet/>
      <dgm:spPr/>
      <dgm:t>
        <a:bodyPr/>
        <a:lstStyle/>
        <a:p>
          <a:endParaRPr lang="en-US"/>
        </a:p>
      </dgm:t>
    </dgm:pt>
    <dgm:pt modelId="{0409BDE4-C14C-440A-8071-0404C0E40602}">
      <dgm:prSet phldrT="[Text]"/>
      <dgm:spPr/>
      <dgm:t>
        <a:bodyPr/>
        <a:lstStyle/>
        <a:p>
          <a:r>
            <a:rPr lang="en-US" dirty="0" smtClean="0"/>
            <a:t>Prevention, Screening, and Assessment</a:t>
          </a:r>
          <a:endParaRPr lang="en-US" dirty="0"/>
        </a:p>
      </dgm:t>
    </dgm:pt>
    <dgm:pt modelId="{9CF556B2-5EB7-428B-B839-3168F6B2C94F}" type="parTrans" cxnId="{64061BBE-00E1-479D-8FE4-7D165CDD0C6C}">
      <dgm:prSet/>
      <dgm:spPr/>
      <dgm:t>
        <a:bodyPr/>
        <a:lstStyle/>
        <a:p>
          <a:endParaRPr lang="en-US"/>
        </a:p>
      </dgm:t>
    </dgm:pt>
    <dgm:pt modelId="{E258E212-371A-42C8-AB73-B55A7BDD14AD}" type="sibTrans" cxnId="{64061BBE-00E1-479D-8FE4-7D165CDD0C6C}">
      <dgm:prSet/>
      <dgm:spPr/>
      <dgm:t>
        <a:bodyPr/>
        <a:lstStyle/>
        <a:p>
          <a:endParaRPr lang="en-US"/>
        </a:p>
      </dgm:t>
    </dgm:pt>
    <dgm:pt modelId="{D299C761-79EB-43A5-BEF5-0AFD3DCF9841}">
      <dgm:prSet phldrT="[Text]"/>
      <dgm:spPr/>
      <dgm:t>
        <a:bodyPr/>
        <a:lstStyle/>
        <a:p>
          <a:r>
            <a:rPr lang="en-US" dirty="0" smtClean="0"/>
            <a:t>Treatment, Care Planning, and Intervention</a:t>
          </a:r>
          <a:endParaRPr lang="en-US" dirty="0"/>
        </a:p>
      </dgm:t>
    </dgm:pt>
    <dgm:pt modelId="{9E639928-E6F2-49C9-8F98-4C9485074D66}" type="parTrans" cxnId="{A8954CA5-482E-4D6B-A144-8C864523EE3F}">
      <dgm:prSet/>
      <dgm:spPr/>
      <dgm:t>
        <a:bodyPr/>
        <a:lstStyle/>
        <a:p>
          <a:endParaRPr lang="en-US"/>
        </a:p>
      </dgm:t>
    </dgm:pt>
    <dgm:pt modelId="{367A9069-DA94-4967-A705-6C0DEC3F1869}" type="sibTrans" cxnId="{A8954CA5-482E-4D6B-A144-8C864523EE3F}">
      <dgm:prSet/>
      <dgm:spPr/>
      <dgm:t>
        <a:bodyPr/>
        <a:lstStyle/>
        <a:p>
          <a:endParaRPr lang="en-US"/>
        </a:p>
      </dgm:t>
    </dgm:pt>
    <dgm:pt modelId="{D8AA5AEF-CD6F-45A6-B46A-948EE84D382C}">
      <dgm:prSet phldrT="[Text]"/>
      <dgm:spPr/>
      <dgm:t>
        <a:bodyPr/>
        <a:lstStyle/>
        <a:p>
          <a:r>
            <a:rPr lang="en-US" dirty="0" smtClean="0"/>
            <a:t>Psychosocial Assessment and Intervention</a:t>
          </a:r>
          <a:endParaRPr lang="en-US" dirty="0"/>
        </a:p>
      </dgm:t>
    </dgm:pt>
    <dgm:pt modelId="{E729E866-02AF-4797-94E9-EFB633171840}" type="parTrans" cxnId="{91DC5F2F-4141-4EC4-BFD6-F17097C3A19E}">
      <dgm:prSet/>
      <dgm:spPr/>
      <dgm:t>
        <a:bodyPr/>
        <a:lstStyle/>
        <a:p>
          <a:endParaRPr lang="en-US"/>
        </a:p>
      </dgm:t>
    </dgm:pt>
    <dgm:pt modelId="{50A20F18-9476-43B6-843D-E97B20C9B664}" type="sibTrans" cxnId="{91DC5F2F-4141-4EC4-BFD6-F17097C3A19E}">
      <dgm:prSet/>
      <dgm:spPr/>
      <dgm:t>
        <a:bodyPr/>
        <a:lstStyle/>
        <a:p>
          <a:endParaRPr lang="en-US"/>
        </a:p>
      </dgm:t>
    </dgm:pt>
    <dgm:pt modelId="{AA9400FD-5E3B-435B-A5A4-FC44F97D876B}">
      <dgm:prSet phldrT="[Text]"/>
      <dgm:spPr/>
      <dgm:t>
        <a:bodyPr/>
        <a:lstStyle/>
        <a:p>
          <a:r>
            <a:rPr lang="en-US" dirty="0" smtClean="0"/>
            <a:t>Survivorship</a:t>
          </a:r>
          <a:endParaRPr lang="en-US" dirty="0"/>
        </a:p>
      </dgm:t>
    </dgm:pt>
    <dgm:pt modelId="{2C85CC7C-6CFE-4679-9D27-95EA0AEB986A}" type="parTrans" cxnId="{235676E7-4AA8-4B8E-AA7C-8D55D42435B0}">
      <dgm:prSet/>
      <dgm:spPr/>
      <dgm:t>
        <a:bodyPr/>
        <a:lstStyle/>
        <a:p>
          <a:endParaRPr lang="en-US"/>
        </a:p>
      </dgm:t>
    </dgm:pt>
    <dgm:pt modelId="{E3B9B16D-FDE1-4F68-AD2D-C56CC79E2FD7}" type="sibTrans" cxnId="{235676E7-4AA8-4B8E-AA7C-8D55D42435B0}">
      <dgm:prSet/>
      <dgm:spPr/>
      <dgm:t>
        <a:bodyPr/>
        <a:lstStyle/>
        <a:p>
          <a:endParaRPr lang="en-US"/>
        </a:p>
      </dgm:t>
    </dgm:pt>
    <dgm:pt modelId="{842C4CC9-7F2D-4445-B3E4-2C025A802C9F}">
      <dgm:prSet phldrT="[Text]"/>
      <dgm:spPr/>
      <dgm:t>
        <a:bodyPr/>
        <a:lstStyle/>
        <a:p>
          <a:r>
            <a:rPr lang="en-US" dirty="0" smtClean="0"/>
            <a:t>End of Life</a:t>
          </a:r>
          <a:endParaRPr lang="en-US" dirty="0"/>
        </a:p>
      </dgm:t>
    </dgm:pt>
    <dgm:pt modelId="{0EEB7223-575A-4319-B9CD-401666380D0C}" type="parTrans" cxnId="{A8D465B2-59FE-4BC8-BC62-3A738E55858F}">
      <dgm:prSet/>
      <dgm:spPr/>
      <dgm:t>
        <a:bodyPr/>
        <a:lstStyle/>
        <a:p>
          <a:endParaRPr lang="en-US"/>
        </a:p>
      </dgm:t>
    </dgm:pt>
    <dgm:pt modelId="{CE63FFEE-7904-49BF-A143-D2A106C01F84}" type="sibTrans" cxnId="{A8D465B2-59FE-4BC8-BC62-3A738E55858F}">
      <dgm:prSet/>
      <dgm:spPr/>
      <dgm:t>
        <a:bodyPr/>
        <a:lstStyle/>
        <a:p>
          <a:endParaRPr lang="en-US"/>
        </a:p>
      </dgm:t>
    </dgm:pt>
    <dgm:pt modelId="{97C1DBFE-F1C8-4C2D-9CD1-43BC781C7366}">
      <dgm:prSet phldrT="[Text]"/>
      <dgm:spPr/>
      <dgm:t>
        <a:bodyPr/>
        <a:lstStyle/>
        <a:p>
          <a:r>
            <a:rPr lang="en-US" dirty="0" smtClean="0"/>
            <a:t>Advocacy </a:t>
          </a:r>
          <a:endParaRPr lang="en-US" dirty="0"/>
        </a:p>
      </dgm:t>
    </dgm:pt>
    <dgm:pt modelId="{D03AB5A3-933F-4A3B-91BD-8B18F9F7139A}" type="parTrans" cxnId="{A92E7487-C386-43D0-A38C-23878B031362}">
      <dgm:prSet/>
      <dgm:spPr/>
      <dgm:t>
        <a:bodyPr/>
        <a:lstStyle/>
        <a:p>
          <a:endParaRPr lang="en-US"/>
        </a:p>
      </dgm:t>
    </dgm:pt>
    <dgm:pt modelId="{0F7E0B2F-5987-4C1F-BDFA-A79ABCFB5B22}" type="sibTrans" cxnId="{A92E7487-C386-43D0-A38C-23878B031362}">
      <dgm:prSet/>
      <dgm:spPr/>
      <dgm:t>
        <a:bodyPr/>
        <a:lstStyle/>
        <a:p>
          <a:endParaRPr lang="en-US"/>
        </a:p>
      </dgm:t>
    </dgm:pt>
    <dgm:pt modelId="{29F2F446-B291-4DF8-A37A-A56793D5FFF4}">
      <dgm:prSet phldrT="[Text]"/>
      <dgm:spPr/>
      <dgm:t>
        <a:bodyPr/>
        <a:lstStyle/>
        <a:p>
          <a:r>
            <a:rPr lang="en-US" dirty="0" smtClean="0"/>
            <a:t>Operational Management</a:t>
          </a:r>
          <a:endParaRPr lang="en-US" dirty="0"/>
        </a:p>
      </dgm:t>
    </dgm:pt>
    <dgm:pt modelId="{AD5312CF-4A77-47F1-9D08-90FB3B28CCCB}" type="parTrans" cxnId="{D4BBB1DB-492B-4BBF-AA2A-DFBD0EC18393}">
      <dgm:prSet/>
      <dgm:spPr/>
      <dgm:t>
        <a:bodyPr/>
        <a:lstStyle/>
        <a:p>
          <a:endParaRPr lang="en-US"/>
        </a:p>
      </dgm:t>
    </dgm:pt>
    <dgm:pt modelId="{86382E3A-C77E-45AB-ACC6-57597834A238}" type="sibTrans" cxnId="{D4BBB1DB-492B-4BBF-AA2A-DFBD0EC18393}">
      <dgm:prSet/>
      <dgm:spPr/>
      <dgm:t>
        <a:bodyPr/>
        <a:lstStyle/>
        <a:p>
          <a:endParaRPr lang="en-US"/>
        </a:p>
      </dgm:t>
    </dgm:pt>
    <dgm:pt modelId="{A89BD450-736F-49A9-82BA-5E62865D9782}">
      <dgm:prSet phldrT="[Text]"/>
      <dgm:spPr/>
      <dgm:t>
        <a:bodyPr/>
        <a:lstStyle/>
        <a:p>
          <a:r>
            <a:rPr lang="en-US" dirty="0" smtClean="0"/>
            <a:t>Practice Evaluation and Quality Improvement</a:t>
          </a:r>
          <a:endParaRPr lang="en-US" dirty="0"/>
        </a:p>
      </dgm:t>
    </dgm:pt>
    <dgm:pt modelId="{C480935A-113D-4B07-8980-FB470E6EC4C5}" type="parTrans" cxnId="{DE5E81EB-4B3E-45A3-9E7B-8499E02C60C2}">
      <dgm:prSet/>
      <dgm:spPr/>
      <dgm:t>
        <a:bodyPr/>
        <a:lstStyle/>
        <a:p>
          <a:endParaRPr lang="en-US"/>
        </a:p>
      </dgm:t>
    </dgm:pt>
    <dgm:pt modelId="{903E6D90-D67A-48D2-B9D2-2B3AEF9C6860}" type="sibTrans" cxnId="{DE5E81EB-4B3E-45A3-9E7B-8499E02C60C2}">
      <dgm:prSet/>
      <dgm:spPr/>
      <dgm:t>
        <a:bodyPr/>
        <a:lstStyle/>
        <a:p>
          <a:endParaRPr lang="en-US"/>
        </a:p>
      </dgm:t>
    </dgm:pt>
    <dgm:pt modelId="{7D38A032-0B1D-4917-AD2D-572A7B481AC4}">
      <dgm:prSet phldrT="[Text]"/>
      <dgm:spPr/>
      <dgm:t>
        <a:bodyPr/>
        <a:lstStyle/>
        <a:p>
          <a:r>
            <a:rPr lang="en-US" dirty="0" smtClean="0"/>
            <a:t> Evidence-Based Care</a:t>
          </a:r>
          <a:endParaRPr lang="en-US" dirty="0"/>
        </a:p>
      </dgm:t>
    </dgm:pt>
    <dgm:pt modelId="{31A46AD3-6FD7-433E-839B-1930573F7C96}" type="parTrans" cxnId="{16E5EDB7-05ED-465D-B175-BB5911F0FBF2}">
      <dgm:prSet/>
      <dgm:spPr/>
      <dgm:t>
        <a:bodyPr/>
        <a:lstStyle/>
        <a:p>
          <a:endParaRPr lang="en-US"/>
        </a:p>
      </dgm:t>
    </dgm:pt>
    <dgm:pt modelId="{5899F267-5CD3-4F90-AD55-A3369123E808}" type="sibTrans" cxnId="{16E5EDB7-05ED-465D-B175-BB5911F0FBF2}">
      <dgm:prSet/>
      <dgm:spPr/>
      <dgm:t>
        <a:bodyPr/>
        <a:lstStyle/>
        <a:p>
          <a:endParaRPr lang="en-US"/>
        </a:p>
      </dgm:t>
    </dgm:pt>
    <dgm:pt modelId="{9A16A321-9E2D-4110-A32C-A7F8EA19D1CA}" type="pres">
      <dgm:prSet presAssocID="{F955B063-2BCA-41CE-8B15-7B002933409E}" presName="diagram" presStyleCnt="0">
        <dgm:presLayoutVars>
          <dgm:dir/>
          <dgm:resizeHandles val="exact"/>
        </dgm:presLayoutVars>
      </dgm:prSet>
      <dgm:spPr/>
      <dgm:t>
        <a:bodyPr/>
        <a:lstStyle/>
        <a:p>
          <a:endParaRPr lang="en-US"/>
        </a:p>
      </dgm:t>
    </dgm:pt>
    <dgm:pt modelId="{DAFC7F4B-AFEB-41AB-A9C3-66BBFE6D56F6}" type="pres">
      <dgm:prSet presAssocID="{C17308AF-C7C7-4383-8472-2DDFABE3BD19}" presName="node" presStyleLbl="node1" presStyleIdx="0" presStyleCnt="19">
        <dgm:presLayoutVars>
          <dgm:bulletEnabled val="1"/>
        </dgm:presLayoutVars>
      </dgm:prSet>
      <dgm:spPr/>
      <dgm:t>
        <a:bodyPr/>
        <a:lstStyle/>
        <a:p>
          <a:endParaRPr lang="en-US"/>
        </a:p>
      </dgm:t>
    </dgm:pt>
    <dgm:pt modelId="{2E540D3A-62B1-41AB-A1FF-828C22C22404}" type="pres">
      <dgm:prSet presAssocID="{DA5DDB3B-C645-4D3B-BDA7-A4BC7FA00D19}" presName="sibTrans" presStyleCnt="0"/>
      <dgm:spPr/>
    </dgm:pt>
    <dgm:pt modelId="{79EF4909-1B4A-47BD-ACD4-9691DE3D67E1}" type="pres">
      <dgm:prSet presAssocID="{DBF0D61A-067D-4FDB-A667-5A9CBF51E0F9}" presName="node" presStyleLbl="node1" presStyleIdx="1" presStyleCnt="19">
        <dgm:presLayoutVars>
          <dgm:bulletEnabled val="1"/>
        </dgm:presLayoutVars>
      </dgm:prSet>
      <dgm:spPr/>
      <dgm:t>
        <a:bodyPr/>
        <a:lstStyle/>
        <a:p>
          <a:endParaRPr lang="en-US"/>
        </a:p>
      </dgm:t>
    </dgm:pt>
    <dgm:pt modelId="{44CEFD6E-9018-433E-BD15-38B4DC3675F7}" type="pres">
      <dgm:prSet presAssocID="{0614C472-D374-4B18-9AD6-F4DC703B3B79}" presName="sibTrans" presStyleCnt="0"/>
      <dgm:spPr/>
    </dgm:pt>
    <dgm:pt modelId="{97BC1538-EBAD-4069-B784-586AA995A5FE}" type="pres">
      <dgm:prSet presAssocID="{7ED18B82-E9E9-427E-9F6F-9B58E83607C1}" presName="node" presStyleLbl="node1" presStyleIdx="2" presStyleCnt="19">
        <dgm:presLayoutVars>
          <dgm:bulletEnabled val="1"/>
        </dgm:presLayoutVars>
      </dgm:prSet>
      <dgm:spPr/>
      <dgm:t>
        <a:bodyPr/>
        <a:lstStyle/>
        <a:p>
          <a:endParaRPr lang="en-US"/>
        </a:p>
      </dgm:t>
    </dgm:pt>
    <dgm:pt modelId="{C0943F5C-8CAC-4A14-96C0-04C6EFDD61DA}" type="pres">
      <dgm:prSet presAssocID="{FD00A793-2558-44D2-AC30-8C3FF62A564C}" presName="sibTrans" presStyleCnt="0"/>
      <dgm:spPr/>
    </dgm:pt>
    <dgm:pt modelId="{5B7FA917-89E4-4640-AEA4-29BC9C44BBE3}" type="pres">
      <dgm:prSet presAssocID="{AFE998A8-026E-4519-BFD7-A964E98CA0F9}" presName="node" presStyleLbl="node1" presStyleIdx="3" presStyleCnt="19">
        <dgm:presLayoutVars>
          <dgm:bulletEnabled val="1"/>
        </dgm:presLayoutVars>
      </dgm:prSet>
      <dgm:spPr/>
      <dgm:t>
        <a:bodyPr/>
        <a:lstStyle/>
        <a:p>
          <a:endParaRPr lang="en-US"/>
        </a:p>
      </dgm:t>
    </dgm:pt>
    <dgm:pt modelId="{E5F57529-0DF6-4376-94B4-2CE10E0A9CDA}" type="pres">
      <dgm:prSet presAssocID="{8058F4FB-A959-472B-9251-4BA542B03F70}" presName="sibTrans" presStyleCnt="0"/>
      <dgm:spPr/>
    </dgm:pt>
    <dgm:pt modelId="{A4B04931-9E98-4159-A64D-6881C529553E}" type="pres">
      <dgm:prSet presAssocID="{176510DA-4D4A-4321-AF67-042C531B5AA9}" presName="node" presStyleLbl="node1" presStyleIdx="4" presStyleCnt="19">
        <dgm:presLayoutVars>
          <dgm:bulletEnabled val="1"/>
        </dgm:presLayoutVars>
      </dgm:prSet>
      <dgm:spPr/>
      <dgm:t>
        <a:bodyPr/>
        <a:lstStyle/>
        <a:p>
          <a:endParaRPr lang="en-US"/>
        </a:p>
      </dgm:t>
    </dgm:pt>
    <dgm:pt modelId="{C1792FE4-09DB-4D55-8DE5-5FA01E4FEA90}" type="pres">
      <dgm:prSet presAssocID="{44F3F152-0F9A-4E0F-A9C9-DEDD1A1730B8}" presName="sibTrans" presStyleCnt="0"/>
      <dgm:spPr/>
    </dgm:pt>
    <dgm:pt modelId="{6D395E89-B42A-4B6F-B246-E515F29EA09D}" type="pres">
      <dgm:prSet presAssocID="{3B5FF89B-A7B5-4659-9277-0807D3C0A7AA}" presName="node" presStyleLbl="node1" presStyleIdx="5" presStyleCnt="19">
        <dgm:presLayoutVars>
          <dgm:bulletEnabled val="1"/>
        </dgm:presLayoutVars>
      </dgm:prSet>
      <dgm:spPr/>
      <dgm:t>
        <a:bodyPr/>
        <a:lstStyle/>
        <a:p>
          <a:endParaRPr lang="en-US"/>
        </a:p>
      </dgm:t>
    </dgm:pt>
    <dgm:pt modelId="{B7C741E7-1411-41EF-B2F4-FCEB39C9BF7A}" type="pres">
      <dgm:prSet presAssocID="{008D6BB2-AE2E-4AB4-B8B4-9692BE9DAA3D}" presName="sibTrans" presStyleCnt="0"/>
      <dgm:spPr/>
    </dgm:pt>
    <dgm:pt modelId="{D9D76BB5-A384-46DF-93B9-8BA51730B087}" type="pres">
      <dgm:prSet presAssocID="{80C362D4-EDBB-4A3B-B9B9-6D5E90C213D6}" presName="node" presStyleLbl="node1" presStyleIdx="6" presStyleCnt="19">
        <dgm:presLayoutVars>
          <dgm:bulletEnabled val="1"/>
        </dgm:presLayoutVars>
      </dgm:prSet>
      <dgm:spPr/>
      <dgm:t>
        <a:bodyPr/>
        <a:lstStyle/>
        <a:p>
          <a:endParaRPr lang="en-US"/>
        </a:p>
      </dgm:t>
    </dgm:pt>
    <dgm:pt modelId="{79FDEA65-E830-4CE0-915F-FA3AA80CAD2F}" type="pres">
      <dgm:prSet presAssocID="{D019A54B-2EA6-4BCD-B6CB-92D3C65CCEB7}" presName="sibTrans" presStyleCnt="0"/>
      <dgm:spPr/>
    </dgm:pt>
    <dgm:pt modelId="{E9CD5E24-13FD-4DC1-A956-36246F479540}" type="pres">
      <dgm:prSet presAssocID="{E6F203B6-39FE-4F15-9335-C30CD125BB13}" presName="node" presStyleLbl="node1" presStyleIdx="7" presStyleCnt="19">
        <dgm:presLayoutVars>
          <dgm:bulletEnabled val="1"/>
        </dgm:presLayoutVars>
      </dgm:prSet>
      <dgm:spPr/>
      <dgm:t>
        <a:bodyPr/>
        <a:lstStyle/>
        <a:p>
          <a:endParaRPr lang="en-US"/>
        </a:p>
      </dgm:t>
    </dgm:pt>
    <dgm:pt modelId="{084EE669-1865-42F9-8212-50FE4DF32A45}" type="pres">
      <dgm:prSet presAssocID="{823033A4-B1CB-4CA0-831A-D80DD0463330}" presName="sibTrans" presStyleCnt="0"/>
      <dgm:spPr/>
    </dgm:pt>
    <dgm:pt modelId="{21BC9407-EDC5-4CCB-B420-947D0D9FC214}" type="pres">
      <dgm:prSet presAssocID="{1668B0CF-A190-44FA-A539-05ACC5879C3D}" presName="node" presStyleLbl="node1" presStyleIdx="8" presStyleCnt="19">
        <dgm:presLayoutVars>
          <dgm:bulletEnabled val="1"/>
        </dgm:presLayoutVars>
      </dgm:prSet>
      <dgm:spPr/>
      <dgm:t>
        <a:bodyPr/>
        <a:lstStyle/>
        <a:p>
          <a:endParaRPr lang="en-US"/>
        </a:p>
      </dgm:t>
    </dgm:pt>
    <dgm:pt modelId="{0AED308A-4606-458F-AD68-978E73B74DAD}" type="pres">
      <dgm:prSet presAssocID="{B336E032-E05B-49F5-A118-C4B38758EA9C}" presName="sibTrans" presStyleCnt="0"/>
      <dgm:spPr/>
    </dgm:pt>
    <dgm:pt modelId="{A9B972EF-4D87-44B3-98C3-55D209B4795B}" type="pres">
      <dgm:prSet presAssocID="{96431F7A-9BFD-419F-BB8E-2F346FEACE75}" presName="node" presStyleLbl="node1" presStyleIdx="9" presStyleCnt="19">
        <dgm:presLayoutVars>
          <dgm:bulletEnabled val="1"/>
        </dgm:presLayoutVars>
      </dgm:prSet>
      <dgm:spPr/>
      <dgm:t>
        <a:bodyPr/>
        <a:lstStyle/>
        <a:p>
          <a:endParaRPr lang="en-US"/>
        </a:p>
      </dgm:t>
    </dgm:pt>
    <dgm:pt modelId="{77EDD831-4C8E-4AB3-8B34-A9B0E8F8A9A5}" type="pres">
      <dgm:prSet presAssocID="{442B2BC7-8E26-46E2-8833-FAE529750A28}" presName="sibTrans" presStyleCnt="0"/>
      <dgm:spPr/>
    </dgm:pt>
    <dgm:pt modelId="{D3B04B1B-AC5B-4C47-AAAD-C2C10A5D1D7A}" type="pres">
      <dgm:prSet presAssocID="{0409BDE4-C14C-440A-8071-0404C0E40602}" presName="node" presStyleLbl="node1" presStyleIdx="10" presStyleCnt="19">
        <dgm:presLayoutVars>
          <dgm:bulletEnabled val="1"/>
        </dgm:presLayoutVars>
      </dgm:prSet>
      <dgm:spPr/>
      <dgm:t>
        <a:bodyPr/>
        <a:lstStyle/>
        <a:p>
          <a:endParaRPr lang="en-US"/>
        </a:p>
      </dgm:t>
    </dgm:pt>
    <dgm:pt modelId="{4725063D-940D-48F9-A6BB-8B66394637BB}" type="pres">
      <dgm:prSet presAssocID="{E258E212-371A-42C8-AB73-B55A7BDD14AD}" presName="sibTrans" presStyleCnt="0"/>
      <dgm:spPr/>
    </dgm:pt>
    <dgm:pt modelId="{2D2926CA-9B8C-45DB-945B-C9DE28F6F78D}" type="pres">
      <dgm:prSet presAssocID="{D299C761-79EB-43A5-BEF5-0AFD3DCF9841}" presName="node" presStyleLbl="node1" presStyleIdx="11" presStyleCnt="19">
        <dgm:presLayoutVars>
          <dgm:bulletEnabled val="1"/>
        </dgm:presLayoutVars>
      </dgm:prSet>
      <dgm:spPr/>
      <dgm:t>
        <a:bodyPr/>
        <a:lstStyle/>
        <a:p>
          <a:endParaRPr lang="en-US"/>
        </a:p>
      </dgm:t>
    </dgm:pt>
    <dgm:pt modelId="{767C134B-8202-4E76-9F5A-78800479CE98}" type="pres">
      <dgm:prSet presAssocID="{367A9069-DA94-4967-A705-6C0DEC3F1869}" presName="sibTrans" presStyleCnt="0"/>
      <dgm:spPr/>
    </dgm:pt>
    <dgm:pt modelId="{1AD548BD-3CD2-4624-AF5D-115A6A9C0A33}" type="pres">
      <dgm:prSet presAssocID="{D8AA5AEF-CD6F-45A6-B46A-948EE84D382C}" presName="node" presStyleLbl="node1" presStyleIdx="12" presStyleCnt="19">
        <dgm:presLayoutVars>
          <dgm:bulletEnabled val="1"/>
        </dgm:presLayoutVars>
      </dgm:prSet>
      <dgm:spPr/>
      <dgm:t>
        <a:bodyPr/>
        <a:lstStyle/>
        <a:p>
          <a:endParaRPr lang="en-US"/>
        </a:p>
      </dgm:t>
    </dgm:pt>
    <dgm:pt modelId="{85DD05FC-DECF-42DC-9C5B-E764DA107723}" type="pres">
      <dgm:prSet presAssocID="{50A20F18-9476-43B6-843D-E97B20C9B664}" presName="sibTrans" presStyleCnt="0"/>
      <dgm:spPr/>
    </dgm:pt>
    <dgm:pt modelId="{616233D4-1045-4833-A40B-CEBA978E104D}" type="pres">
      <dgm:prSet presAssocID="{AA9400FD-5E3B-435B-A5A4-FC44F97D876B}" presName="node" presStyleLbl="node1" presStyleIdx="13" presStyleCnt="19">
        <dgm:presLayoutVars>
          <dgm:bulletEnabled val="1"/>
        </dgm:presLayoutVars>
      </dgm:prSet>
      <dgm:spPr/>
      <dgm:t>
        <a:bodyPr/>
        <a:lstStyle/>
        <a:p>
          <a:endParaRPr lang="en-US"/>
        </a:p>
      </dgm:t>
    </dgm:pt>
    <dgm:pt modelId="{32281174-0113-486B-BB11-43C4D50F098E}" type="pres">
      <dgm:prSet presAssocID="{E3B9B16D-FDE1-4F68-AD2D-C56CC79E2FD7}" presName="sibTrans" presStyleCnt="0"/>
      <dgm:spPr/>
    </dgm:pt>
    <dgm:pt modelId="{77D4BCAA-8216-4E9F-92CE-327DAAB33500}" type="pres">
      <dgm:prSet presAssocID="{842C4CC9-7F2D-4445-B3E4-2C025A802C9F}" presName="node" presStyleLbl="node1" presStyleIdx="14" presStyleCnt="19">
        <dgm:presLayoutVars>
          <dgm:bulletEnabled val="1"/>
        </dgm:presLayoutVars>
      </dgm:prSet>
      <dgm:spPr/>
      <dgm:t>
        <a:bodyPr/>
        <a:lstStyle/>
        <a:p>
          <a:endParaRPr lang="en-US"/>
        </a:p>
      </dgm:t>
    </dgm:pt>
    <dgm:pt modelId="{29561F6A-5571-4DC6-AB39-7F840750498B}" type="pres">
      <dgm:prSet presAssocID="{CE63FFEE-7904-49BF-A143-D2A106C01F84}" presName="sibTrans" presStyleCnt="0"/>
      <dgm:spPr/>
    </dgm:pt>
    <dgm:pt modelId="{1A9ECCDC-64E9-447F-B60C-8E2F206E69EB}" type="pres">
      <dgm:prSet presAssocID="{97C1DBFE-F1C8-4C2D-9CD1-43BC781C7366}" presName="node" presStyleLbl="node1" presStyleIdx="15" presStyleCnt="19">
        <dgm:presLayoutVars>
          <dgm:bulletEnabled val="1"/>
        </dgm:presLayoutVars>
      </dgm:prSet>
      <dgm:spPr/>
      <dgm:t>
        <a:bodyPr/>
        <a:lstStyle/>
        <a:p>
          <a:endParaRPr lang="en-US"/>
        </a:p>
      </dgm:t>
    </dgm:pt>
    <dgm:pt modelId="{D67288B4-1B3C-4A7A-B255-5AF3DD29DDFD}" type="pres">
      <dgm:prSet presAssocID="{0F7E0B2F-5987-4C1F-BDFA-A79ABCFB5B22}" presName="sibTrans" presStyleCnt="0"/>
      <dgm:spPr/>
    </dgm:pt>
    <dgm:pt modelId="{65CDE5ED-32E2-40A7-8B18-21CEC19B14A9}" type="pres">
      <dgm:prSet presAssocID="{29F2F446-B291-4DF8-A37A-A56793D5FFF4}" presName="node" presStyleLbl="node1" presStyleIdx="16" presStyleCnt="19">
        <dgm:presLayoutVars>
          <dgm:bulletEnabled val="1"/>
        </dgm:presLayoutVars>
      </dgm:prSet>
      <dgm:spPr/>
      <dgm:t>
        <a:bodyPr/>
        <a:lstStyle/>
        <a:p>
          <a:endParaRPr lang="en-US"/>
        </a:p>
      </dgm:t>
    </dgm:pt>
    <dgm:pt modelId="{C8781DEE-129E-4170-9D17-BEEB310A6BFE}" type="pres">
      <dgm:prSet presAssocID="{86382E3A-C77E-45AB-ACC6-57597834A238}" presName="sibTrans" presStyleCnt="0"/>
      <dgm:spPr/>
    </dgm:pt>
    <dgm:pt modelId="{F8BC4B93-AB21-49AF-B1DB-A233F9FAE323}" type="pres">
      <dgm:prSet presAssocID="{A89BD450-736F-49A9-82BA-5E62865D9782}" presName="node" presStyleLbl="node1" presStyleIdx="17" presStyleCnt="19">
        <dgm:presLayoutVars>
          <dgm:bulletEnabled val="1"/>
        </dgm:presLayoutVars>
      </dgm:prSet>
      <dgm:spPr/>
      <dgm:t>
        <a:bodyPr/>
        <a:lstStyle/>
        <a:p>
          <a:endParaRPr lang="en-US"/>
        </a:p>
      </dgm:t>
    </dgm:pt>
    <dgm:pt modelId="{FF60DC4A-556F-484B-8001-94ED29F75DE5}" type="pres">
      <dgm:prSet presAssocID="{903E6D90-D67A-48D2-B9D2-2B3AEF9C6860}" presName="sibTrans" presStyleCnt="0"/>
      <dgm:spPr/>
    </dgm:pt>
    <dgm:pt modelId="{3AEBF9CC-784B-4B8F-97E9-9525AE44F675}" type="pres">
      <dgm:prSet presAssocID="{7D38A032-0B1D-4917-AD2D-572A7B481AC4}" presName="node" presStyleLbl="node1" presStyleIdx="18" presStyleCnt="19">
        <dgm:presLayoutVars>
          <dgm:bulletEnabled val="1"/>
        </dgm:presLayoutVars>
      </dgm:prSet>
      <dgm:spPr/>
      <dgm:t>
        <a:bodyPr/>
        <a:lstStyle/>
        <a:p>
          <a:endParaRPr lang="en-US"/>
        </a:p>
      </dgm:t>
    </dgm:pt>
  </dgm:ptLst>
  <dgm:cxnLst>
    <dgm:cxn modelId="{5E220D45-CF01-40B2-8F7A-2EA12F0F52E1}" type="presOf" srcId="{96431F7A-9BFD-419F-BB8E-2F346FEACE75}" destId="{A9B972EF-4D87-44B3-98C3-55D209B4795B}" srcOrd="0" destOrd="0" presId="urn:microsoft.com/office/officeart/2005/8/layout/default"/>
    <dgm:cxn modelId="{2E4AE078-419D-4A46-B2EB-B2190FFF52BD}" type="presOf" srcId="{E6F203B6-39FE-4F15-9335-C30CD125BB13}" destId="{E9CD5E24-13FD-4DC1-A956-36246F479540}" srcOrd="0" destOrd="0" presId="urn:microsoft.com/office/officeart/2005/8/layout/default"/>
    <dgm:cxn modelId="{3D4B66A1-1556-4258-876F-A33407428E05}" type="presOf" srcId="{C17308AF-C7C7-4383-8472-2DDFABE3BD19}" destId="{DAFC7F4B-AFEB-41AB-A9C3-66BBFE6D56F6}" srcOrd="0" destOrd="0" presId="urn:microsoft.com/office/officeart/2005/8/layout/default"/>
    <dgm:cxn modelId="{16E5EDB7-05ED-465D-B175-BB5911F0FBF2}" srcId="{F955B063-2BCA-41CE-8B15-7B002933409E}" destId="{7D38A032-0B1D-4917-AD2D-572A7B481AC4}" srcOrd="18" destOrd="0" parTransId="{31A46AD3-6FD7-433E-839B-1930573F7C96}" sibTransId="{5899F267-5CD3-4F90-AD55-A3369123E808}"/>
    <dgm:cxn modelId="{6CBA7FB8-093C-4F30-B940-3CC48B8798CD}" type="presOf" srcId="{AFE998A8-026E-4519-BFD7-A964E98CA0F9}" destId="{5B7FA917-89E4-4640-AEA4-29BC9C44BBE3}" srcOrd="0" destOrd="0" presId="urn:microsoft.com/office/officeart/2005/8/layout/default"/>
    <dgm:cxn modelId="{0B09C242-D617-4CFF-9D8D-95AB9B1B39D9}" type="presOf" srcId="{AA9400FD-5E3B-435B-A5A4-FC44F97D876B}" destId="{616233D4-1045-4833-A40B-CEBA978E104D}" srcOrd="0" destOrd="0" presId="urn:microsoft.com/office/officeart/2005/8/layout/default"/>
    <dgm:cxn modelId="{AAAB82FB-F9BE-42DF-8382-3111AD518B94}" type="presOf" srcId="{1668B0CF-A190-44FA-A539-05ACC5879C3D}" destId="{21BC9407-EDC5-4CCB-B420-947D0D9FC214}" srcOrd="0" destOrd="0" presId="urn:microsoft.com/office/officeart/2005/8/layout/default"/>
    <dgm:cxn modelId="{235676E7-4AA8-4B8E-AA7C-8D55D42435B0}" srcId="{F955B063-2BCA-41CE-8B15-7B002933409E}" destId="{AA9400FD-5E3B-435B-A5A4-FC44F97D876B}" srcOrd="13" destOrd="0" parTransId="{2C85CC7C-6CFE-4679-9D27-95EA0AEB986A}" sibTransId="{E3B9B16D-FDE1-4F68-AD2D-C56CC79E2FD7}"/>
    <dgm:cxn modelId="{DF73486A-61F2-4AE3-9BE3-95D33B07CE13}" srcId="{F955B063-2BCA-41CE-8B15-7B002933409E}" destId="{E6F203B6-39FE-4F15-9335-C30CD125BB13}" srcOrd="7" destOrd="0" parTransId="{C0D5921E-86D2-42D1-9B2B-B1598749E296}" sibTransId="{823033A4-B1CB-4CA0-831A-D80DD0463330}"/>
    <dgm:cxn modelId="{D4BBB1DB-492B-4BBF-AA2A-DFBD0EC18393}" srcId="{F955B063-2BCA-41CE-8B15-7B002933409E}" destId="{29F2F446-B291-4DF8-A37A-A56793D5FFF4}" srcOrd="16" destOrd="0" parTransId="{AD5312CF-4A77-47F1-9D08-90FB3B28CCCB}" sibTransId="{86382E3A-C77E-45AB-ACC6-57597834A238}"/>
    <dgm:cxn modelId="{7186B809-DAF9-4CA2-AA2E-8F0BE5A381FD}" srcId="{F955B063-2BCA-41CE-8B15-7B002933409E}" destId="{C17308AF-C7C7-4383-8472-2DDFABE3BD19}" srcOrd="0" destOrd="0" parTransId="{460AD6DF-CA91-4539-AA49-ADCA31AA7386}" sibTransId="{DA5DDB3B-C645-4D3B-BDA7-A4BC7FA00D19}"/>
    <dgm:cxn modelId="{3CAA175E-3E85-444B-8DA9-9421AF6A9D40}" type="presOf" srcId="{97C1DBFE-F1C8-4C2D-9CD1-43BC781C7366}" destId="{1A9ECCDC-64E9-447F-B60C-8E2F206E69EB}" srcOrd="0" destOrd="0" presId="urn:microsoft.com/office/officeart/2005/8/layout/default"/>
    <dgm:cxn modelId="{DE5E81EB-4B3E-45A3-9E7B-8499E02C60C2}" srcId="{F955B063-2BCA-41CE-8B15-7B002933409E}" destId="{A89BD450-736F-49A9-82BA-5E62865D9782}" srcOrd="17" destOrd="0" parTransId="{C480935A-113D-4B07-8980-FB470E6EC4C5}" sibTransId="{903E6D90-D67A-48D2-B9D2-2B3AEF9C6860}"/>
    <dgm:cxn modelId="{BC1837F2-C883-4B21-A58B-45685EA399F3}" type="presOf" srcId="{7ED18B82-E9E9-427E-9F6F-9B58E83607C1}" destId="{97BC1538-EBAD-4069-B784-586AA995A5FE}" srcOrd="0" destOrd="0" presId="urn:microsoft.com/office/officeart/2005/8/layout/default"/>
    <dgm:cxn modelId="{389D7357-F5FD-4779-80E7-6A2494289E8B}" srcId="{F955B063-2BCA-41CE-8B15-7B002933409E}" destId="{3B5FF89B-A7B5-4659-9277-0807D3C0A7AA}" srcOrd="5" destOrd="0" parTransId="{FE1461E3-D767-4A06-92C9-6C863448A0F8}" sibTransId="{008D6BB2-AE2E-4AB4-B8B4-9692BE9DAA3D}"/>
    <dgm:cxn modelId="{5FD725DC-EDFD-4083-961E-D16AFD35314D}" type="presOf" srcId="{D8AA5AEF-CD6F-45A6-B46A-948EE84D382C}" destId="{1AD548BD-3CD2-4624-AF5D-115A6A9C0A33}" srcOrd="0" destOrd="0" presId="urn:microsoft.com/office/officeart/2005/8/layout/default"/>
    <dgm:cxn modelId="{4A8DF9CB-DFF3-415A-91D9-658AB675280C}" type="presOf" srcId="{29F2F446-B291-4DF8-A37A-A56793D5FFF4}" destId="{65CDE5ED-32E2-40A7-8B18-21CEC19B14A9}" srcOrd="0" destOrd="0" presId="urn:microsoft.com/office/officeart/2005/8/layout/default"/>
    <dgm:cxn modelId="{1CA068F4-C2AB-4233-BCD5-0A304269559E}" srcId="{F955B063-2BCA-41CE-8B15-7B002933409E}" destId="{DBF0D61A-067D-4FDB-A667-5A9CBF51E0F9}" srcOrd="1" destOrd="0" parTransId="{CF30EFBC-5BAD-420D-AA05-D9BCAE782E78}" sibTransId="{0614C472-D374-4B18-9AD6-F4DC703B3B79}"/>
    <dgm:cxn modelId="{54926171-B9DE-45FD-AB8E-F5CD1635CA59}" type="presOf" srcId="{DBF0D61A-067D-4FDB-A667-5A9CBF51E0F9}" destId="{79EF4909-1B4A-47BD-ACD4-9691DE3D67E1}" srcOrd="0" destOrd="0" presId="urn:microsoft.com/office/officeart/2005/8/layout/default"/>
    <dgm:cxn modelId="{C3718E57-404A-4986-BDAE-AE296F604362}" srcId="{F955B063-2BCA-41CE-8B15-7B002933409E}" destId="{1668B0CF-A190-44FA-A539-05ACC5879C3D}" srcOrd="8" destOrd="0" parTransId="{32CBC43C-734B-4931-9ECC-16DB34E59FCE}" sibTransId="{B336E032-E05B-49F5-A118-C4B38758EA9C}"/>
    <dgm:cxn modelId="{564D24D7-6F65-428D-AB03-EA512187C867}" srcId="{F955B063-2BCA-41CE-8B15-7B002933409E}" destId="{80C362D4-EDBB-4A3B-B9B9-6D5E90C213D6}" srcOrd="6" destOrd="0" parTransId="{47B7712C-89AA-426F-B06D-2EBF2CC82179}" sibTransId="{D019A54B-2EA6-4BCD-B6CB-92D3C65CCEB7}"/>
    <dgm:cxn modelId="{01999678-F549-4D8B-AC68-E5B5BBCDCC13}" type="presOf" srcId="{A89BD450-736F-49A9-82BA-5E62865D9782}" destId="{F8BC4B93-AB21-49AF-B1DB-A233F9FAE323}" srcOrd="0" destOrd="0" presId="urn:microsoft.com/office/officeart/2005/8/layout/default"/>
    <dgm:cxn modelId="{64061BBE-00E1-479D-8FE4-7D165CDD0C6C}" srcId="{F955B063-2BCA-41CE-8B15-7B002933409E}" destId="{0409BDE4-C14C-440A-8071-0404C0E40602}" srcOrd="10" destOrd="0" parTransId="{9CF556B2-5EB7-428B-B839-3168F6B2C94F}" sibTransId="{E258E212-371A-42C8-AB73-B55A7BDD14AD}"/>
    <dgm:cxn modelId="{67B0C1CE-01B2-4E9C-9A74-1BDC9C790F62}" type="presOf" srcId="{7D38A032-0B1D-4917-AD2D-572A7B481AC4}" destId="{3AEBF9CC-784B-4B8F-97E9-9525AE44F675}" srcOrd="0" destOrd="0" presId="urn:microsoft.com/office/officeart/2005/8/layout/default"/>
    <dgm:cxn modelId="{A8D465B2-59FE-4BC8-BC62-3A738E55858F}" srcId="{F955B063-2BCA-41CE-8B15-7B002933409E}" destId="{842C4CC9-7F2D-4445-B3E4-2C025A802C9F}" srcOrd="14" destOrd="0" parTransId="{0EEB7223-575A-4319-B9CD-401666380D0C}" sibTransId="{CE63FFEE-7904-49BF-A143-D2A106C01F84}"/>
    <dgm:cxn modelId="{E61FD35E-B757-474D-A8C6-A1AF646F66D2}" srcId="{F955B063-2BCA-41CE-8B15-7B002933409E}" destId="{96431F7A-9BFD-419F-BB8E-2F346FEACE75}" srcOrd="9" destOrd="0" parTransId="{BB28ECA3-C08B-465A-8AF7-74EC831B160D}" sibTransId="{442B2BC7-8E26-46E2-8833-FAE529750A28}"/>
    <dgm:cxn modelId="{2D178B90-FFD9-44A0-9D6D-F20C474F743F}" type="presOf" srcId="{176510DA-4D4A-4321-AF67-042C531B5AA9}" destId="{A4B04931-9E98-4159-A64D-6881C529553E}" srcOrd="0" destOrd="0" presId="urn:microsoft.com/office/officeart/2005/8/layout/default"/>
    <dgm:cxn modelId="{5B3C19C7-5A8F-4C8D-BD8D-F4C0EFFE9412}" type="presOf" srcId="{3B5FF89B-A7B5-4659-9277-0807D3C0A7AA}" destId="{6D395E89-B42A-4B6F-B246-E515F29EA09D}" srcOrd="0" destOrd="0" presId="urn:microsoft.com/office/officeart/2005/8/layout/default"/>
    <dgm:cxn modelId="{ABA678FF-092F-42ED-AE1E-3EBFD9D139DD}" type="presOf" srcId="{0409BDE4-C14C-440A-8071-0404C0E40602}" destId="{D3B04B1B-AC5B-4C47-AAAD-C2C10A5D1D7A}" srcOrd="0" destOrd="0" presId="urn:microsoft.com/office/officeart/2005/8/layout/default"/>
    <dgm:cxn modelId="{AA76E5BC-CFA6-4302-963E-BC68B4B59AF6}" srcId="{F955B063-2BCA-41CE-8B15-7B002933409E}" destId="{7ED18B82-E9E9-427E-9F6F-9B58E83607C1}" srcOrd="2" destOrd="0" parTransId="{08FEAC03-4F91-409B-9111-D4DF777805C6}" sibTransId="{FD00A793-2558-44D2-AC30-8C3FF62A564C}"/>
    <dgm:cxn modelId="{21DAC912-671F-4E53-87A0-0CEDE49F3F2B}" type="presOf" srcId="{842C4CC9-7F2D-4445-B3E4-2C025A802C9F}" destId="{77D4BCAA-8216-4E9F-92CE-327DAAB33500}" srcOrd="0" destOrd="0" presId="urn:microsoft.com/office/officeart/2005/8/layout/default"/>
    <dgm:cxn modelId="{51C01EBB-BAF2-4D93-B66A-AF5529B56F79}" srcId="{F955B063-2BCA-41CE-8B15-7B002933409E}" destId="{176510DA-4D4A-4321-AF67-042C531B5AA9}" srcOrd="4" destOrd="0" parTransId="{846B419E-3931-4AEA-B1F9-06233C694B55}" sibTransId="{44F3F152-0F9A-4E0F-A9C9-DEDD1A1730B8}"/>
    <dgm:cxn modelId="{581B28B6-47C2-4C42-9592-BDA424639102}" type="presOf" srcId="{F955B063-2BCA-41CE-8B15-7B002933409E}" destId="{9A16A321-9E2D-4110-A32C-A7F8EA19D1CA}" srcOrd="0" destOrd="0" presId="urn:microsoft.com/office/officeart/2005/8/layout/default"/>
    <dgm:cxn modelId="{91DC5F2F-4141-4EC4-BFD6-F17097C3A19E}" srcId="{F955B063-2BCA-41CE-8B15-7B002933409E}" destId="{D8AA5AEF-CD6F-45A6-B46A-948EE84D382C}" srcOrd="12" destOrd="0" parTransId="{E729E866-02AF-4797-94E9-EFB633171840}" sibTransId="{50A20F18-9476-43B6-843D-E97B20C9B664}"/>
    <dgm:cxn modelId="{A92E7487-C386-43D0-A38C-23878B031362}" srcId="{F955B063-2BCA-41CE-8B15-7B002933409E}" destId="{97C1DBFE-F1C8-4C2D-9CD1-43BC781C7366}" srcOrd="15" destOrd="0" parTransId="{D03AB5A3-933F-4A3B-91BD-8B18F9F7139A}" sibTransId="{0F7E0B2F-5987-4C1F-BDFA-A79ABCFB5B22}"/>
    <dgm:cxn modelId="{9D2AC327-9978-40D2-8CA7-79EDAC614551}" type="presOf" srcId="{80C362D4-EDBB-4A3B-B9B9-6D5E90C213D6}" destId="{D9D76BB5-A384-46DF-93B9-8BA51730B087}" srcOrd="0" destOrd="0" presId="urn:microsoft.com/office/officeart/2005/8/layout/default"/>
    <dgm:cxn modelId="{DF532EA3-88E3-4651-8678-B267B8C8C2BA}" srcId="{F955B063-2BCA-41CE-8B15-7B002933409E}" destId="{AFE998A8-026E-4519-BFD7-A964E98CA0F9}" srcOrd="3" destOrd="0" parTransId="{DFB1449F-D85B-42B1-815F-6F3219D57962}" sibTransId="{8058F4FB-A959-472B-9251-4BA542B03F70}"/>
    <dgm:cxn modelId="{1598A9C7-B46B-4DD6-8506-9B97D1276804}" type="presOf" srcId="{D299C761-79EB-43A5-BEF5-0AFD3DCF9841}" destId="{2D2926CA-9B8C-45DB-945B-C9DE28F6F78D}" srcOrd="0" destOrd="0" presId="urn:microsoft.com/office/officeart/2005/8/layout/default"/>
    <dgm:cxn modelId="{A8954CA5-482E-4D6B-A144-8C864523EE3F}" srcId="{F955B063-2BCA-41CE-8B15-7B002933409E}" destId="{D299C761-79EB-43A5-BEF5-0AFD3DCF9841}" srcOrd="11" destOrd="0" parTransId="{9E639928-E6F2-49C9-8F98-4C9485074D66}" sibTransId="{367A9069-DA94-4967-A705-6C0DEC3F1869}"/>
    <dgm:cxn modelId="{86D25620-2AC2-47AB-BC0F-8DB227EE46AE}" type="presParOf" srcId="{9A16A321-9E2D-4110-A32C-A7F8EA19D1CA}" destId="{DAFC7F4B-AFEB-41AB-A9C3-66BBFE6D56F6}" srcOrd="0" destOrd="0" presId="urn:microsoft.com/office/officeart/2005/8/layout/default"/>
    <dgm:cxn modelId="{C6491B52-4BCD-466F-9BF4-A46404FAEB11}" type="presParOf" srcId="{9A16A321-9E2D-4110-A32C-A7F8EA19D1CA}" destId="{2E540D3A-62B1-41AB-A1FF-828C22C22404}" srcOrd="1" destOrd="0" presId="urn:microsoft.com/office/officeart/2005/8/layout/default"/>
    <dgm:cxn modelId="{E654BB98-7ECA-4CFD-A541-4C1D11EDF469}" type="presParOf" srcId="{9A16A321-9E2D-4110-A32C-A7F8EA19D1CA}" destId="{79EF4909-1B4A-47BD-ACD4-9691DE3D67E1}" srcOrd="2" destOrd="0" presId="urn:microsoft.com/office/officeart/2005/8/layout/default"/>
    <dgm:cxn modelId="{A133D4D9-6372-47B2-8AEA-2897AC937EBE}" type="presParOf" srcId="{9A16A321-9E2D-4110-A32C-A7F8EA19D1CA}" destId="{44CEFD6E-9018-433E-BD15-38B4DC3675F7}" srcOrd="3" destOrd="0" presId="urn:microsoft.com/office/officeart/2005/8/layout/default"/>
    <dgm:cxn modelId="{51B94490-AB87-4609-89EA-5B02362F585A}" type="presParOf" srcId="{9A16A321-9E2D-4110-A32C-A7F8EA19D1CA}" destId="{97BC1538-EBAD-4069-B784-586AA995A5FE}" srcOrd="4" destOrd="0" presId="urn:microsoft.com/office/officeart/2005/8/layout/default"/>
    <dgm:cxn modelId="{DDE0FF02-637E-4B4B-88FE-F3A2E9B1F4FB}" type="presParOf" srcId="{9A16A321-9E2D-4110-A32C-A7F8EA19D1CA}" destId="{C0943F5C-8CAC-4A14-96C0-04C6EFDD61DA}" srcOrd="5" destOrd="0" presId="urn:microsoft.com/office/officeart/2005/8/layout/default"/>
    <dgm:cxn modelId="{3F8AC169-9795-4F04-B0AD-5291774E1E1D}" type="presParOf" srcId="{9A16A321-9E2D-4110-A32C-A7F8EA19D1CA}" destId="{5B7FA917-89E4-4640-AEA4-29BC9C44BBE3}" srcOrd="6" destOrd="0" presId="urn:microsoft.com/office/officeart/2005/8/layout/default"/>
    <dgm:cxn modelId="{093520E7-3A96-4710-938E-0277F030745B}" type="presParOf" srcId="{9A16A321-9E2D-4110-A32C-A7F8EA19D1CA}" destId="{E5F57529-0DF6-4376-94B4-2CE10E0A9CDA}" srcOrd="7" destOrd="0" presId="urn:microsoft.com/office/officeart/2005/8/layout/default"/>
    <dgm:cxn modelId="{377D6554-F03B-4CB5-9E26-B2822F26ACC1}" type="presParOf" srcId="{9A16A321-9E2D-4110-A32C-A7F8EA19D1CA}" destId="{A4B04931-9E98-4159-A64D-6881C529553E}" srcOrd="8" destOrd="0" presId="urn:microsoft.com/office/officeart/2005/8/layout/default"/>
    <dgm:cxn modelId="{A07F5392-7BAB-4C03-8AFF-3B8DF59D898D}" type="presParOf" srcId="{9A16A321-9E2D-4110-A32C-A7F8EA19D1CA}" destId="{C1792FE4-09DB-4D55-8DE5-5FA01E4FEA90}" srcOrd="9" destOrd="0" presId="urn:microsoft.com/office/officeart/2005/8/layout/default"/>
    <dgm:cxn modelId="{CBB29F81-CA7E-47D1-97B9-5AADB186F769}" type="presParOf" srcId="{9A16A321-9E2D-4110-A32C-A7F8EA19D1CA}" destId="{6D395E89-B42A-4B6F-B246-E515F29EA09D}" srcOrd="10" destOrd="0" presId="urn:microsoft.com/office/officeart/2005/8/layout/default"/>
    <dgm:cxn modelId="{A859E6CF-1CDF-449F-B832-D93F87DE9E61}" type="presParOf" srcId="{9A16A321-9E2D-4110-A32C-A7F8EA19D1CA}" destId="{B7C741E7-1411-41EF-B2F4-FCEB39C9BF7A}" srcOrd="11" destOrd="0" presId="urn:microsoft.com/office/officeart/2005/8/layout/default"/>
    <dgm:cxn modelId="{D2B46F55-8D29-42A4-AD1E-753CC993AB73}" type="presParOf" srcId="{9A16A321-9E2D-4110-A32C-A7F8EA19D1CA}" destId="{D9D76BB5-A384-46DF-93B9-8BA51730B087}" srcOrd="12" destOrd="0" presId="urn:microsoft.com/office/officeart/2005/8/layout/default"/>
    <dgm:cxn modelId="{4878D480-77DF-4D58-A8CE-43F89C0D851B}" type="presParOf" srcId="{9A16A321-9E2D-4110-A32C-A7F8EA19D1CA}" destId="{79FDEA65-E830-4CE0-915F-FA3AA80CAD2F}" srcOrd="13" destOrd="0" presId="urn:microsoft.com/office/officeart/2005/8/layout/default"/>
    <dgm:cxn modelId="{52F27984-A009-471E-A210-F6507B7AAB15}" type="presParOf" srcId="{9A16A321-9E2D-4110-A32C-A7F8EA19D1CA}" destId="{E9CD5E24-13FD-4DC1-A956-36246F479540}" srcOrd="14" destOrd="0" presId="urn:microsoft.com/office/officeart/2005/8/layout/default"/>
    <dgm:cxn modelId="{1AB95018-649B-4852-94D4-B3A2CF168BF5}" type="presParOf" srcId="{9A16A321-9E2D-4110-A32C-A7F8EA19D1CA}" destId="{084EE669-1865-42F9-8212-50FE4DF32A45}" srcOrd="15" destOrd="0" presId="urn:microsoft.com/office/officeart/2005/8/layout/default"/>
    <dgm:cxn modelId="{4D07924A-93E6-4CD9-803D-62829A47DF87}" type="presParOf" srcId="{9A16A321-9E2D-4110-A32C-A7F8EA19D1CA}" destId="{21BC9407-EDC5-4CCB-B420-947D0D9FC214}" srcOrd="16" destOrd="0" presId="urn:microsoft.com/office/officeart/2005/8/layout/default"/>
    <dgm:cxn modelId="{9F73C722-DBF4-4A6F-9DE2-E85EAA031F54}" type="presParOf" srcId="{9A16A321-9E2D-4110-A32C-A7F8EA19D1CA}" destId="{0AED308A-4606-458F-AD68-978E73B74DAD}" srcOrd="17" destOrd="0" presId="urn:microsoft.com/office/officeart/2005/8/layout/default"/>
    <dgm:cxn modelId="{024E5739-0AF3-4128-99DD-9732BD0F13E9}" type="presParOf" srcId="{9A16A321-9E2D-4110-A32C-A7F8EA19D1CA}" destId="{A9B972EF-4D87-44B3-98C3-55D209B4795B}" srcOrd="18" destOrd="0" presId="urn:microsoft.com/office/officeart/2005/8/layout/default"/>
    <dgm:cxn modelId="{E6375B30-13A9-4D88-A6AC-522AF2C9DC0F}" type="presParOf" srcId="{9A16A321-9E2D-4110-A32C-A7F8EA19D1CA}" destId="{77EDD831-4C8E-4AB3-8B34-A9B0E8F8A9A5}" srcOrd="19" destOrd="0" presId="urn:microsoft.com/office/officeart/2005/8/layout/default"/>
    <dgm:cxn modelId="{E1F0591D-406E-4122-8A24-49A96B53838A}" type="presParOf" srcId="{9A16A321-9E2D-4110-A32C-A7F8EA19D1CA}" destId="{D3B04B1B-AC5B-4C47-AAAD-C2C10A5D1D7A}" srcOrd="20" destOrd="0" presId="urn:microsoft.com/office/officeart/2005/8/layout/default"/>
    <dgm:cxn modelId="{37041D06-22BF-43A4-A479-D214EE73F169}" type="presParOf" srcId="{9A16A321-9E2D-4110-A32C-A7F8EA19D1CA}" destId="{4725063D-940D-48F9-A6BB-8B66394637BB}" srcOrd="21" destOrd="0" presId="urn:microsoft.com/office/officeart/2005/8/layout/default"/>
    <dgm:cxn modelId="{3283F5F0-1583-4B26-AC61-563FF1ECBE6C}" type="presParOf" srcId="{9A16A321-9E2D-4110-A32C-A7F8EA19D1CA}" destId="{2D2926CA-9B8C-45DB-945B-C9DE28F6F78D}" srcOrd="22" destOrd="0" presId="urn:microsoft.com/office/officeart/2005/8/layout/default"/>
    <dgm:cxn modelId="{3A7D731C-88BB-4355-8F6D-75018864E299}" type="presParOf" srcId="{9A16A321-9E2D-4110-A32C-A7F8EA19D1CA}" destId="{767C134B-8202-4E76-9F5A-78800479CE98}" srcOrd="23" destOrd="0" presId="urn:microsoft.com/office/officeart/2005/8/layout/default"/>
    <dgm:cxn modelId="{D30E73ED-C436-4A07-A60D-5881C273076A}" type="presParOf" srcId="{9A16A321-9E2D-4110-A32C-A7F8EA19D1CA}" destId="{1AD548BD-3CD2-4624-AF5D-115A6A9C0A33}" srcOrd="24" destOrd="0" presId="urn:microsoft.com/office/officeart/2005/8/layout/default"/>
    <dgm:cxn modelId="{568A204E-089D-4706-A8F2-E439F01BEB07}" type="presParOf" srcId="{9A16A321-9E2D-4110-A32C-A7F8EA19D1CA}" destId="{85DD05FC-DECF-42DC-9C5B-E764DA107723}" srcOrd="25" destOrd="0" presId="urn:microsoft.com/office/officeart/2005/8/layout/default"/>
    <dgm:cxn modelId="{CDCDE9CF-805F-4734-9DB8-7B515F28044B}" type="presParOf" srcId="{9A16A321-9E2D-4110-A32C-A7F8EA19D1CA}" destId="{616233D4-1045-4833-A40B-CEBA978E104D}" srcOrd="26" destOrd="0" presId="urn:microsoft.com/office/officeart/2005/8/layout/default"/>
    <dgm:cxn modelId="{8ED08D61-845D-4BFF-804D-1AAF31B08FCB}" type="presParOf" srcId="{9A16A321-9E2D-4110-A32C-A7F8EA19D1CA}" destId="{32281174-0113-486B-BB11-43C4D50F098E}" srcOrd="27" destOrd="0" presId="urn:microsoft.com/office/officeart/2005/8/layout/default"/>
    <dgm:cxn modelId="{7332C389-3146-4363-B099-F02B24802407}" type="presParOf" srcId="{9A16A321-9E2D-4110-A32C-A7F8EA19D1CA}" destId="{77D4BCAA-8216-4E9F-92CE-327DAAB33500}" srcOrd="28" destOrd="0" presId="urn:microsoft.com/office/officeart/2005/8/layout/default"/>
    <dgm:cxn modelId="{63D70849-E3BF-4BC1-9E04-31DC01176A8D}" type="presParOf" srcId="{9A16A321-9E2D-4110-A32C-A7F8EA19D1CA}" destId="{29561F6A-5571-4DC6-AB39-7F840750498B}" srcOrd="29" destOrd="0" presId="urn:microsoft.com/office/officeart/2005/8/layout/default"/>
    <dgm:cxn modelId="{918879BE-EDE1-4F84-92DB-0F2D144A98FE}" type="presParOf" srcId="{9A16A321-9E2D-4110-A32C-A7F8EA19D1CA}" destId="{1A9ECCDC-64E9-447F-B60C-8E2F206E69EB}" srcOrd="30" destOrd="0" presId="urn:microsoft.com/office/officeart/2005/8/layout/default"/>
    <dgm:cxn modelId="{D46F8D25-7674-4874-ABDB-1942E13D75B3}" type="presParOf" srcId="{9A16A321-9E2D-4110-A32C-A7F8EA19D1CA}" destId="{D67288B4-1B3C-4A7A-B255-5AF3DD29DDFD}" srcOrd="31" destOrd="0" presId="urn:microsoft.com/office/officeart/2005/8/layout/default"/>
    <dgm:cxn modelId="{96A1EA93-F517-4F5B-895C-A9357211AA04}" type="presParOf" srcId="{9A16A321-9E2D-4110-A32C-A7F8EA19D1CA}" destId="{65CDE5ED-32E2-40A7-8B18-21CEC19B14A9}" srcOrd="32" destOrd="0" presId="urn:microsoft.com/office/officeart/2005/8/layout/default"/>
    <dgm:cxn modelId="{78508E1A-721A-456E-B107-C6680E72DF7F}" type="presParOf" srcId="{9A16A321-9E2D-4110-A32C-A7F8EA19D1CA}" destId="{C8781DEE-129E-4170-9D17-BEEB310A6BFE}" srcOrd="33" destOrd="0" presId="urn:microsoft.com/office/officeart/2005/8/layout/default"/>
    <dgm:cxn modelId="{71CEE567-4FFD-4C24-A5F7-7D69FCD0D12F}" type="presParOf" srcId="{9A16A321-9E2D-4110-A32C-A7F8EA19D1CA}" destId="{F8BC4B93-AB21-49AF-B1DB-A233F9FAE323}" srcOrd="34" destOrd="0" presId="urn:microsoft.com/office/officeart/2005/8/layout/default"/>
    <dgm:cxn modelId="{4E178CC8-F88E-4CFF-859C-D5FBCCB208AD}" type="presParOf" srcId="{9A16A321-9E2D-4110-A32C-A7F8EA19D1CA}" destId="{FF60DC4A-556F-484B-8001-94ED29F75DE5}" srcOrd="35" destOrd="0" presId="urn:microsoft.com/office/officeart/2005/8/layout/default"/>
    <dgm:cxn modelId="{A8A34412-0002-4426-ADCA-960CBE21CDF7}" type="presParOf" srcId="{9A16A321-9E2D-4110-A32C-A7F8EA19D1CA}" destId="{3AEBF9CC-784B-4B8F-97E9-9525AE44F675}" srcOrd="3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3DD6361-8385-425D-8B2D-CFEE0142B26A}" type="doc">
      <dgm:prSet loTypeId="urn:diagrams.loki3.com/BracketList" loCatId="list" qsTypeId="urn:microsoft.com/office/officeart/2005/8/quickstyle/simple1" qsCatId="simple" csTypeId="urn:microsoft.com/office/officeart/2005/8/colors/colorful5" csCatId="colorful" phldr="1"/>
      <dgm:spPr/>
      <dgm:t>
        <a:bodyPr/>
        <a:lstStyle/>
        <a:p>
          <a:endParaRPr lang="en-US"/>
        </a:p>
      </dgm:t>
    </dgm:pt>
    <dgm:pt modelId="{25DB6A2A-6B98-4DA7-8D34-EC1B4A6A5BA4}">
      <dgm:prSet phldrT="[Text]"/>
      <dgm:spPr/>
      <dgm:t>
        <a:bodyPr/>
        <a:lstStyle/>
        <a:p>
          <a:r>
            <a:rPr lang="en-US" b="1" dirty="0" smtClean="0"/>
            <a:t>Community </a:t>
          </a:r>
          <a:r>
            <a:rPr lang="en-US" b="1" dirty="0" smtClean="0"/>
            <a:t>Health Workers (CHW)</a:t>
          </a:r>
          <a:endParaRPr lang="en-US" b="1" dirty="0"/>
        </a:p>
      </dgm:t>
    </dgm:pt>
    <dgm:pt modelId="{879912C8-D178-4435-BA27-66DFB0E7438C}" type="parTrans" cxnId="{6549FDD6-2DB8-4AF0-A55A-84770495AE12}">
      <dgm:prSet/>
      <dgm:spPr/>
      <dgm:t>
        <a:bodyPr/>
        <a:lstStyle/>
        <a:p>
          <a:endParaRPr lang="en-US"/>
        </a:p>
      </dgm:t>
    </dgm:pt>
    <dgm:pt modelId="{2A168E16-BB31-496E-900B-2E513565C59F}" type="sibTrans" cxnId="{6549FDD6-2DB8-4AF0-A55A-84770495AE12}">
      <dgm:prSet/>
      <dgm:spPr/>
      <dgm:t>
        <a:bodyPr/>
        <a:lstStyle/>
        <a:p>
          <a:endParaRPr lang="en-US"/>
        </a:p>
      </dgm:t>
    </dgm:pt>
    <dgm:pt modelId="{9B68B593-41A0-47C2-9BD1-5DC3EDA64684}">
      <dgm:prSet phldrT="[Text]"/>
      <dgm:spPr/>
      <dgm:t>
        <a:bodyPr/>
        <a:lstStyle/>
        <a:p>
          <a:r>
            <a:rPr lang="en-US" dirty="0" smtClean="0"/>
            <a:t>Clinical Health Educator</a:t>
          </a:r>
          <a:endParaRPr lang="en-US" dirty="0"/>
        </a:p>
      </dgm:t>
    </dgm:pt>
    <dgm:pt modelId="{4CABA2D7-3911-4887-8575-CF7BE02EEFB4}" type="parTrans" cxnId="{77EA715B-69E6-4CCB-A1CE-CF0CA65A5F29}">
      <dgm:prSet/>
      <dgm:spPr/>
      <dgm:t>
        <a:bodyPr/>
        <a:lstStyle/>
        <a:p>
          <a:endParaRPr lang="en-US"/>
        </a:p>
      </dgm:t>
    </dgm:pt>
    <dgm:pt modelId="{CE4CCD27-7CEA-4450-878B-056C3118EE26}" type="sibTrans" cxnId="{77EA715B-69E6-4CCB-A1CE-CF0CA65A5F29}">
      <dgm:prSet/>
      <dgm:spPr/>
      <dgm:t>
        <a:bodyPr/>
        <a:lstStyle/>
        <a:p>
          <a:endParaRPr lang="en-US"/>
        </a:p>
      </dgm:t>
    </dgm:pt>
    <dgm:pt modelId="{3D9B4615-AB80-48AD-B5AC-357A075F0ADC}">
      <dgm:prSet phldrT="[Text]"/>
      <dgm:spPr/>
      <dgm:t>
        <a:bodyPr/>
        <a:lstStyle/>
        <a:p>
          <a:r>
            <a:rPr lang="en-US" b="1" dirty="0" smtClean="0"/>
            <a:t>Patient Navigators (PN)</a:t>
          </a:r>
          <a:endParaRPr lang="en-US" b="1" dirty="0"/>
        </a:p>
      </dgm:t>
    </dgm:pt>
    <dgm:pt modelId="{E5CEA1B1-C20E-4FB9-8FB8-A161B27BA269}" type="parTrans" cxnId="{7489B802-08F9-4593-8CEB-C35766F7F34B}">
      <dgm:prSet/>
      <dgm:spPr/>
      <dgm:t>
        <a:bodyPr/>
        <a:lstStyle/>
        <a:p>
          <a:endParaRPr lang="en-US"/>
        </a:p>
      </dgm:t>
    </dgm:pt>
    <dgm:pt modelId="{9F86B6FD-5230-4405-89F8-FD63DBD357CE}" type="sibTrans" cxnId="{7489B802-08F9-4593-8CEB-C35766F7F34B}">
      <dgm:prSet/>
      <dgm:spPr/>
      <dgm:t>
        <a:bodyPr/>
        <a:lstStyle/>
        <a:p>
          <a:endParaRPr lang="en-US"/>
        </a:p>
      </dgm:t>
    </dgm:pt>
    <dgm:pt modelId="{1DCFA849-11F5-4255-A051-8145B5F699A9}">
      <dgm:prSet phldrT="[Text]"/>
      <dgm:spPr/>
      <dgm:t>
        <a:bodyPr/>
        <a:lstStyle/>
        <a:p>
          <a:r>
            <a:rPr lang="en-US" dirty="0" smtClean="0"/>
            <a:t>Oncology Patient Navigator</a:t>
          </a:r>
          <a:endParaRPr lang="en-US" dirty="0"/>
        </a:p>
      </dgm:t>
    </dgm:pt>
    <dgm:pt modelId="{09C8A729-48D3-4A16-9AD6-9E4F445CA7E9}" type="parTrans" cxnId="{33BE9A8F-FB56-4711-A0B7-11083957479C}">
      <dgm:prSet/>
      <dgm:spPr/>
      <dgm:t>
        <a:bodyPr/>
        <a:lstStyle/>
        <a:p>
          <a:endParaRPr lang="en-US"/>
        </a:p>
      </dgm:t>
    </dgm:pt>
    <dgm:pt modelId="{816E2CCC-879D-4F3D-9D15-3240C0DB0E3C}" type="sibTrans" cxnId="{33BE9A8F-FB56-4711-A0B7-11083957479C}">
      <dgm:prSet/>
      <dgm:spPr/>
      <dgm:t>
        <a:bodyPr/>
        <a:lstStyle/>
        <a:p>
          <a:endParaRPr lang="en-US"/>
        </a:p>
      </dgm:t>
    </dgm:pt>
    <dgm:pt modelId="{B568CE67-7E84-4B84-A6CC-4664C840CC9E}">
      <dgm:prSet phldrT="[Text]"/>
      <dgm:spPr/>
      <dgm:t>
        <a:bodyPr/>
        <a:lstStyle/>
        <a:p>
          <a:r>
            <a:rPr lang="en-US" dirty="0" smtClean="0"/>
            <a:t>Promotoras/</a:t>
          </a:r>
          <a:r>
            <a:rPr lang="en-US" dirty="0" err="1" smtClean="0"/>
            <a:t>Promotores</a:t>
          </a:r>
          <a:endParaRPr lang="en-US" dirty="0"/>
        </a:p>
      </dgm:t>
    </dgm:pt>
    <dgm:pt modelId="{AE739726-8EC8-4360-A140-95DABFE28943}" type="parTrans" cxnId="{F474397C-D85E-4272-9666-25691B2F74FD}">
      <dgm:prSet/>
      <dgm:spPr/>
      <dgm:t>
        <a:bodyPr/>
        <a:lstStyle/>
        <a:p>
          <a:endParaRPr lang="en-US"/>
        </a:p>
      </dgm:t>
    </dgm:pt>
    <dgm:pt modelId="{09427E2F-1A57-48AB-868F-8249484CAF20}" type="sibTrans" cxnId="{F474397C-D85E-4272-9666-25691B2F74FD}">
      <dgm:prSet/>
      <dgm:spPr/>
      <dgm:t>
        <a:bodyPr/>
        <a:lstStyle/>
        <a:p>
          <a:endParaRPr lang="en-US"/>
        </a:p>
      </dgm:t>
    </dgm:pt>
    <dgm:pt modelId="{A35AA440-6945-492B-AF65-B3553B7E5260}">
      <dgm:prSet phldrT="[Text]"/>
      <dgm:spPr/>
      <dgm:t>
        <a:bodyPr/>
        <a:lstStyle/>
        <a:p>
          <a:r>
            <a:rPr lang="en-US" dirty="0" smtClean="0"/>
            <a:t>Community Outreach Specialist</a:t>
          </a:r>
          <a:endParaRPr lang="en-US" dirty="0"/>
        </a:p>
      </dgm:t>
    </dgm:pt>
    <dgm:pt modelId="{830FF05D-115A-4358-A7D2-35124622167F}" type="parTrans" cxnId="{B5A03D53-2D18-443D-997A-C37BA576E346}">
      <dgm:prSet/>
      <dgm:spPr/>
      <dgm:t>
        <a:bodyPr/>
        <a:lstStyle/>
        <a:p>
          <a:endParaRPr lang="en-US"/>
        </a:p>
      </dgm:t>
    </dgm:pt>
    <dgm:pt modelId="{DA465944-3328-4596-9911-5939CBE5FF2B}" type="sibTrans" cxnId="{B5A03D53-2D18-443D-997A-C37BA576E346}">
      <dgm:prSet/>
      <dgm:spPr/>
      <dgm:t>
        <a:bodyPr/>
        <a:lstStyle/>
        <a:p>
          <a:endParaRPr lang="en-US"/>
        </a:p>
      </dgm:t>
    </dgm:pt>
    <dgm:pt modelId="{F9B7A4E9-3B86-41DE-8288-EC7500052483}">
      <dgm:prSet phldrT="[Text]"/>
      <dgm:spPr/>
      <dgm:t>
        <a:bodyPr/>
        <a:lstStyle/>
        <a:p>
          <a:r>
            <a:rPr lang="en-US" dirty="0" smtClean="0"/>
            <a:t>Lay Health Advisors/Workers/Educators</a:t>
          </a:r>
          <a:endParaRPr lang="en-US" dirty="0"/>
        </a:p>
      </dgm:t>
    </dgm:pt>
    <dgm:pt modelId="{B057DA95-6743-4A3C-975B-38B65EE48370}" type="parTrans" cxnId="{858A649A-04B3-4ADB-915C-B3E982A20576}">
      <dgm:prSet/>
      <dgm:spPr/>
      <dgm:t>
        <a:bodyPr/>
        <a:lstStyle/>
        <a:p>
          <a:endParaRPr lang="en-US"/>
        </a:p>
      </dgm:t>
    </dgm:pt>
    <dgm:pt modelId="{753CD62A-A2F1-481F-9C3D-5284F0236A80}" type="sibTrans" cxnId="{858A649A-04B3-4ADB-915C-B3E982A20576}">
      <dgm:prSet/>
      <dgm:spPr/>
      <dgm:t>
        <a:bodyPr/>
        <a:lstStyle/>
        <a:p>
          <a:endParaRPr lang="en-US"/>
        </a:p>
      </dgm:t>
    </dgm:pt>
    <dgm:pt modelId="{D4AE3A5B-8E2A-42BE-ADE8-52EEE710497A}">
      <dgm:prSet phldrT="[Text]"/>
      <dgm:spPr/>
      <dgm:t>
        <a:bodyPr/>
        <a:lstStyle/>
        <a:p>
          <a:r>
            <a:rPr lang="en-US" dirty="0" smtClean="0"/>
            <a:t>Community Health Representative</a:t>
          </a:r>
          <a:endParaRPr lang="en-US" dirty="0"/>
        </a:p>
      </dgm:t>
    </dgm:pt>
    <dgm:pt modelId="{72CCF83A-CF81-42C4-87D0-88E5187C99E8}" type="parTrans" cxnId="{452B9B8F-8457-4143-96EB-706FEDA3CE88}">
      <dgm:prSet/>
      <dgm:spPr/>
      <dgm:t>
        <a:bodyPr/>
        <a:lstStyle/>
        <a:p>
          <a:endParaRPr lang="en-US"/>
        </a:p>
      </dgm:t>
    </dgm:pt>
    <dgm:pt modelId="{43A099D2-FB24-4CF8-BB12-A9921580D7A0}" type="sibTrans" cxnId="{452B9B8F-8457-4143-96EB-706FEDA3CE88}">
      <dgm:prSet/>
      <dgm:spPr/>
      <dgm:t>
        <a:bodyPr/>
        <a:lstStyle/>
        <a:p>
          <a:endParaRPr lang="en-US"/>
        </a:p>
      </dgm:t>
    </dgm:pt>
    <dgm:pt modelId="{F4465441-AADF-4B38-99DB-87BE181FBC39}">
      <dgm:prSet phldrT="[Text]"/>
      <dgm:spPr/>
      <dgm:t>
        <a:bodyPr/>
        <a:lstStyle/>
        <a:p>
          <a:r>
            <a:rPr lang="en-US" dirty="0" smtClean="0"/>
            <a:t>Outreach Workers</a:t>
          </a:r>
          <a:endParaRPr lang="en-US" dirty="0"/>
        </a:p>
      </dgm:t>
    </dgm:pt>
    <dgm:pt modelId="{4CF98850-FAC7-46A3-820A-5354633F66A9}" type="parTrans" cxnId="{CF90E3F4-E718-445B-9214-D9FAE0591B8A}">
      <dgm:prSet/>
      <dgm:spPr/>
      <dgm:t>
        <a:bodyPr/>
        <a:lstStyle/>
        <a:p>
          <a:endParaRPr lang="en-US"/>
        </a:p>
      </dgm:t>
    </dgm:pt>
    <dgm:pt modelId="{1037662E-4D1B-4FE3-9CE9-EF55F1110084}" type="sibTrans" cxnId="{CF90E3F4-E718-445B-9214-D9FAE0591B8A}">
      <dgm:prSet/>
      <dgm:spPr/>
      <dgm:t>
        <a:bodyPr/>
        <a:lstStyle/>
        <a:p>
          <a:endParaRPr lang="en-US"/>
        </a:p>
      </dgm:t>
    </dgm:pt>
    <dgm:pt modelId="{0379FED6-8C3D-481B-B989-44130B59C471}">
      <dgm:prSet phldrT="[Text]"/>
      <dgm:spPr/>
      <dgm:t>
        <a:bodyPr/>
        <a:lstStyle/>
        <a:p>
          <a:r>
            <a:rPr lang="en-US" dirty="0" smtClean="0"/>
            <a:t>Health Navigators</a:t>
          </a:r>
          <a:endParaRPr lang="en-US" dirty="0"/>
        </a:p>
      </dgm:t>
    </dgm:pt>
    <dgm:pt modelId="{9F912C08-588F-4A82-BC44-27C68B2A75E1}" type="parTrans" cxnId="{3F3C03F9-787D-4DF8-B858-16BA6ECDB7BC}">
      <dgm:prSet/>
      <dgm:spPr/>
      <dgm:t>
        <a:bodyPr/>
        <a:lstStyle/>
        <a:p>
          <a:endParaRPr lang="en-US"/>
        </a:p>
      </dgm:t>
    </dgm:pt>
    <dgm:pt modelId="{89B3F93B-7996-47C9-8C2A-99CACAFAD2D0}" type="sibTrans" cxnId="{3F3C03F9-787D-4DF8-B858-16BA6ECDB7BC}">
      <dgm:prSet/>
      <dgm:spPr/>
      <dgm:t>
        <a:bodyPr/>
        <a:lstStyle/>
        <a:p>
          <a:endParaRPr lang="en-US"/>
        </a:p>
      </dgm:t>
    </dgm:pt>
    <dgm:pt modelId="{2B1F3B64-EF98-4E8C-ADBF-744CEAFFB58C}">
      <dgm:prSet phldrT="[Text]"/>
      <dgm:spPr/>
      <dgm:t>
        <a:bodyPr/>
        <a:lstStyle/>
        <a:p>
          <a:r>
            <a:rPr lang="en-US" dirty="0" smtClean="0"/>
            <a:t>Research CHWs</a:t>
          </a:r>
          <a:endParaRPr lang="en-US" dirty="0"/>
        </a:p>
      </dgm:t>
    </dgm:pt>
    <dgm:pt modelId="{39BEEB52-F8DC-4A61-9702-B1D9D227797C}" type="parTrans" cxnId="{6B2063F3-6720-49DC-9B0D-D6BD0AD0987E}">
      <dgm:prSet/>
      <dgm:spPr/>
      <dgm:t>
        <a:bodyPr/>
        <a:lstStyle/>
        <a:p>
          <a:endParaRPr lang="en-US"/>
        </a:p>
      </dgm:t>
    </dgm:pt>
    <dgm:pt modelId="{EBFCDF48-280D-4B84-90EC-C46DBCBD7CF7}" type="sibTrans" cxnId="{6B2063F3-6720-49DC-9B0D-D6BD0AD0987E}">
      <dgm:prSet/>
      <dgm:spPr/>
      <dgm:t>
        <a:bodyPr/>
        <a:lstStyle/>
        <a:p>
          <a:endParaRPr lang="en-US"/>
        </a:p>
      </dgm:t>
    </dgm:pt>
    <dgm:pt modelId="{AD6D82D4-FFCA-4C9F-89CD-C9DA38B43BD3}">
      <dgm:prSet phldrT="[Text]"/>
      <dgm:spPr/>
      <dgm:t>
        <a:bodyPr/>
        <a:lstStyle/>
        <a:p>
          <a:r>
            <a:rPr lang="en-US" dirty="0" smtClean="0"/>
            <a:t>Clinical Navigator/Oncology Nurse Navigator</a:t>
          </a:r>
          <a:endParaRPr lang="en-US" dirty="0"/>
        </a:p>
      </dgm:t>
    </dgm:pt>
    <dgm:pt modelId="{BCBAF58E-D012-4BFD-A2EF-0C686FD50D80}" type="parTrans" cxnId="{FF43E966-F80A-4049-BCAA-D4E3640497F3}">
      <dgm:prSet/>
      <dgm:spPr/>
      <dgm:t>
        <a:bodyPr/>
        <a:lstStyle/>
        <a:p>
          <a:endParaRPr lang="en-US"/>
        </a:p>
      </dgm:t>
    </dgm:pt>
    <dgm:pt modelId="{F65B1839-330D-4B17-8CC0-685504FB590D}" type="sibTrans" cxnId="{FF43E966-F80A-4049-BCAA-D4E3640497F3}">
      <dgm:prSet/>
      <dgm:spPr/>
      <dgm:t>
        <a:bodyPr/>
        <a:lstStyle/>
        <a:p>
          <a:endParaRPr lang="en-US"/>
        </a:p>
      </dgm:t>
    </dgm:pt>
    <dgm:pt modelId="{FEAF55A9-6552-4ED9-B502-DCB0954C7F92}">
      <dgm:prSet phldrT="[Text]"/>
      <dgm:spPr/>
      <dgm:t>
        <a:bodyPr/>
        <a:lstStyle/>
        <a:p>
          <a:r>
            <a:rPr lang="en-US" dirty="0" smtClean="0"/>
            <a:t>Clinical Navigator/Oncology Social Work Navigator</a:t>
          </a:r>
          <a:endParaRPr lang="en-US" dirty="0"/>
        </a:p>
      </dgm:t>
    </dgm:pt>
    <dgm:pt modelId="{BC25AC36-BEAE-459F-BBC7-67A0004B212A}" type="parTrans" cxnId="{38CE027E-26F2-46FD-BB4E-37EF435C070D}">
      <dgm:prSet/>
      <dgm:spPr/>
      <dgm:t>
        <a:bodyPr/>
        <a:lstStyle/>
        <a:p>
          <a:endParaRPr lang="en-US"/>
        </a:p>
      </dgm:t>
    </dgm:pt>
    <dgm:pt modelId="{99D29B93-3305-43A4-A159-B045F7CA7E4B}" type="sibTrans" cxnId="{38CE027E-26F2-46FD-BB4E-37EF435C070D}">
      <dgm:prSet/>
      <dgm:spPr/>
      <dgm:t>
        <a:bodyPr/>
        <a:lstStyle/>
        <a:p>
          <a:endParaRPr lang="en-US"/>
        </a:p>
      </dgm:t>
    </dgm:pt>
    <dgm:pt modelId="{AA9051C4-DFEF-41B3-A77A-C7A99C794CEA}" type="pres">
      <dgm:prSet presAssocID="{23DD6361-8385-425D-8B2D-CFEE0142B26A}" presName="Name0" presStyleCnt="0">
        <dgm:presLayoutVars>
          <dgm:dir/>
          <dgm:animLvl val="lvl"/>
          <dgm:resizeHandles val="exact"/>
        </dgm:presLayoutVars>
      </dgm:prSet>
      <dgm:spPr/>
      <dgm:t>
        <a:bodyPr/>
        <a:lstStyle/>
        <a:p>
          <a:endParaRPr lang="en-US"/>
        </a:p>
      </dgm:t>
    </dgm:pt>
    <dgm:pt modelId="{2B4B0C11-AFCB-4EC9-AE3A-888C92A7A9F6}" type="pres">
      <dgm:prSet presAssocID="{25DB6A2A-6B98-4DA7-8D34-EC1B4A6A5BA4}" presName="linNode" presStyleCnt="0"/>
      <dgm:spPr/>
    </dgm:pt>
    <dgm:pt modelId="{D9F26E92-7CE0-4FBC-8CB1-17D68E0CC764}" type="pres">
      <dgm:prSet presAssocID="{25DB6A2A-6B98-4DA7-8D34-EC1B4A6A5BA4}" presName="parTx" presStyleLbl="revTx" presStyleIdx="0" presStyleCnt="2">
        <dgm:presLayoutVars>
          <dgm:chMax val="1"/>
          <dgm:bulletEnabled val="1"/>
        </dgm:presLayoutVars>
      </dgm:prSet>
      <dgm:spPr/>
      <dgm:t>
        <a:bodyPr/>
        <a:lstStyle/>
        <a:p>
          <a:endParaRPr lang="en-US"/>
        </a:p>
      </dgm:t>
    </dgm:pt>
    <dgm:pt modelId="{04CB5634-9250-42C5-957C-70397423EAB4}" type="pres">
      <dgm:prSet presAssocID="{25DB6A2A-6B98-4DA7-8D34-EC1B4A6A5BA4}" presName="bracket" presStyleLbl="parChTrans1D1" presStyleIdx="0" presStyleCnt="2"/>
      <dgm:spPr/>
    </dgm:pt>
    <dgm:pt modelId="{93AAB143-50D2-44CE-8282-AC20681AB39A}" type="pres">
      <dgm:prSet presAssocID="{25DB6A2A-6B98-4DA7-8D34-EC1B4A6A5BA4}" presName="spH" presStyleCnt="0"/>
      <dgm:spPr/>
    </dgm:pt>
    <dgm:pt modelId="{911C1D74-3757-4D29-A4CD-59623E071BC9}" type="pres">
      <dgm:prSet presAssocID="{25DB6A2A-6B98-4DA7-8D34-EC1B4A6A5BA4}" presName="desTx" presStyleLbl="node1" presStyleIdx="0" presStyleCnt="2">
        <dgm:presLayoutVars>
          <dgm:bulletEnabled val="1"/>
        </dgm:presLayoutVars>
      </dgm:prSet>
      <dgm:spPr/>
      <dgm:t>
        <a:bodyPr/>
        <a:lstStyle/>
        <a:p>
          <a:endParaRPr lang="en-US"/>
        </a:p>
      </dgm:t>
    </dgm:pt>
    <dgm:pt modelId="{4A54412F-CAA1-4726-982C-FB1EC6825E1A}" type="pres">
      <dgm:prSet presAssocID="{2A168E16-BB31-496E-900B-2E513565C59F}" presName="spV" presStyleCnt="0"/>
      <dgm:spPr/>
    </dgm:pt>
    <dgm:pt modelId="{12D5713A-5E42-4C96-8C93-8613092263DE}" type="pres">
      <dgm:prSet presAssocID="{3D9B4615-AB80-48AD-B5AC-357A075F0ADC}" presName="linNode" presStyleCnt="0"/>
      <dgm:spPr/>
    </dgm:pt>
    <dgm:pt modelId="{0DC94A25-6F35-4452-90F6-FE6F6EF44700}" type="pres">
      <dgm:prSet presAssocID="{3D9B4615-AB80-48AD-B5AC-357A075F0ADC}" presName="parTx" presStyleLbl="revTx" presStyleIdx="1" presStyleCnt="2">
        <dgm:presLayoutVars>
          <dgm:chMax val="1"/>
          <dgm:bulletEnabled val="1"/>
        </dgm:presLayoutVars>
      </dgm:prSet>
      <dgm:spPr/>
      <dgm:t>
        <a:bodyPr/>
        <a:lstStyle/>
        <a:p>
          <a:endParaRPr lang="en-US"/>
        </a:p>
      </dgm:t>
    </dgm:pt>
    <dgm:pt modelId="{3FA0EF1C-7011-4BC6-8126-956E5569419F}" type="pres">
      <dgm:prSet presAssocID="{3D9B4615-AB80-48AD-B5AC-357A075F0ADC}" presName="bracket" presStyleLbl="parChTrans1D1" presStyleIdx="1" presStyleCnt="2"/>
      <dgm:spPr/>
    </dgm:pt>
    <dgm:pt modelId="{151581C6-6DDA-499E-9A75-44F4F01FDD31}" type="pres">
      <dgm:prSet presAssocID="{3D9B4615-AB80-48AD-B5AC-357A075F0ADC}" presName="spH" presStyleCnt="0"/>
      <dgm:spPr/>
    </dgm:pt>
    <dgm:pt modelId="{3975632B-B392-4DB2-8FA9-490DB3E42629}" type="pres">
      <dgm:prSet presAssocID="{3D9B4615-AB80-48AD-B5AC-357A075F0ADC}" presName="desTx" presStyleLbl="node1" presStyleIdx="1" presStyleCnt="2">
        <dgm:presLayoutVars>
          <dgm:bulletEnabled val="1"/>
        </dgm:presLayoutVars>
      </dgm:prSet>
      <dgm:spPr/>
      <dgm:t>
        <a:bodyPr/>
        <a:lstStyle/>
        <a:p>
          <a:endParaRPr lang="en-US"/>
        </a:p>
      </dgm:t>
    </dgm:pt>
  </dgm:ptLst>
  <dgm:cxnLst>
    <dgm:cxn modelId="{A374C50A-1A1D-4EA0-8625-C692158ED878}" type="presOf" srcId="{3D9B4615-AB80-48AD-B5AC-357A075F0ADC}" destId="{0DC94A25-6F35-4452-90F6-FE6F6EF44700}" srcOrd="0" destOrd="0" presId="urn:diagrams.loki3.com/BracketList"/>
    <dgm:cxn modelId="{521E6E5C-6443-4B88-95BC-84B71F3C4895}" type="presOf" srcId="{F9B7A4E9-3B86-41DE-8288-EC7500052483}" destId="{911C1D74-3757-4D29-A4CD-59623E071BC9}" srcOrd="0" destOrd="3" presId="urn:diagrams.loki3.com/BracketList"/>
    <dgm:cxn modelId="{452B9B8F-8457-4143-96EB-706FEDA3CE88}" srcId="{25DB6A2A-6B98-4DA7-8D34-EC1B4A6A5BA4}" destId="{D4AE3A5B-8E2A-42BE-ADE8-52EEE710497A}" srcOrd="4" destOrd="0" parTransId="{72CCF83A-CF81-42C4-87D0-88E5187C99E8}" sibTransId="{43A099D2-FB24-4CF8-BB12-A9921580D7A0}"/>
    <dgm:cxn modelId="{F964D3A1-F67A-4F5B-8F25-ACAF0788B80E}" type="presOf" srcId="{0379FED6-8C3D-481B-B989-44130B59C471}" destId="{911C1D74-3757-4D29-A4CD-59623E071BC9}" srcOrd="0" destOrd="6" presId="urn:diagrams.loki3.com/BracketList"/>
    <dgm:cxn modelId="{B5A03D53-2D18-443D-997A-C37BA576E346}" srcId="{25DB6A2A-6B98-4DA7-8D34-EC1B4A6A5BA4}" destId="{A35AA440-6945-492B-AF65-B3553B7E5260}" srcOrd="2" destOrd="0" parTransId="{830FF05D-115A-4358-A7D2-35124622167F}" sibTransId="{DA465944-3328-4596-9911-5939CBE5FF2B}"/>
    <dgm:cxn modelId="{E0FC5449-8544-45F0-91BE-DF44B3B89748}" type="presOf" srcId="{2B1F3B64-EF98-4E8C-ADBF-744CEAFFB58C}" destId="{911C1D74-3757-4D29-A4CD-59623E071BC9}" srcOrd="0" destOrd="7" presId="urn:diagrams.loki3.com/BracketList"/>
    <dgm:cxn modelId="{FF43E966-F80A-4049-BCAA-D4E3640497F3}" srcId="{3D9B4615-AB80-48AD-B5AC-357A075F0ADC}" destId="{AD6D82D4-FFCA-4C9F-89CD-C9DA38B43BD3}" srcOrd="1" destOrd="0" parTransId="{BCBAF58E-D012-4BFD-A2EF-0C686FD50D80}" sibTransId="{F65B1839-330D-4B17-8CC0-685504FB590D}"/>
    <dgm:cxn modelId="{3F3C03F9-787D-4DF8-B858-16BA6ECDB7BC}" srcId="{25DB6A2A-6B98-4DA7-8D34-EC1B4A6A5BA4}" destId="{0379FED6-8C3D-481B-B989-44130B59C471}" srcOrd="6" destOrd="0" parTransId="{9F912C08-588F-4A82-BC44-27C68B2A75E1}" sibTransId="{89B3F93B-7996-47C9-8C2A-99CACAFAD2D0}"/>
    <dgm:cxn modelId="{77EA715B-69E6-4CCB-A1CE-CF0CA65A5F29}" srcId="{25DB6A2A-6B98-4DA7-8D34-EC1B4A6A5BA4}" destId="{9B68B593-41A0-47C2-9BD1-5DC3EDA64684}" srcOrd="0" destOrd="0" parTransId="{4CABA2D7-3911-4887-8575-CF7BE02EEFB4}" sibTransId="{CE4CCD27-7CEA-4450-878B-056C3118EE26}"/>
    <dgm:cxn modelId="{5F365958-BD76-4BE6-B38E-349497C98618}" type="presOf" srcId="{9B68B593-41A0-47C2-9BD1-5DC3EDA64684}" destId="{911C1D74-3757-4D29-A4CD-59623E071BC9}" srcOrd="0" destOrd="0" presId="urn:diagrams.loki3.com/BracketList"/>
    <dgm:cxn modelId="{6549FDD6-2DB8-4AF0-A55A-84770495AE12}" srcId="{23DD6361-8385-425D-8B2D-CFEE0142B26A}" destId="{25DB6A2A-6B98-4DA7-8D34-EC1B4A6A5BA4}" srcOrd="0" destOrd="0" parTransId="{879912C8-D178-4435-BA27-66DFB0E7438C}" sibTransId="{2A168E16-BB31-496E-900B-2E513565C59F}"/>
    <dgm:cxn modelId="{33BE9A8F-FB56-4711-A0B7-11083957479C}" srcId="{3D9B4615-AB80-48AD-B5AC-357A075F0ADC}" destId="{1DCFA849-11F5-4255-A051-8145B5F699A9}" srcOrd="0" destOrd="0" parTransId="{09C8A729-48D3-4A16-9AD6-9E4F445CA7E9}" sibTransId="{816E2CCC-879D-4F3D-9D15-3240C0DB0E3C}"/>
    <dgm:cxn modelId="{858A649A-04B3-4ADB-915C-B3E982A20576}" srcId="{25DB6A2A-6B98-4DA7-8D34-EC1B4A6A5BA4}" destId="{F9B7A4E9-3B86-41DE-8288-EC7500052483}" srcOrd="3" destOrd="0" parTransId="{B057DA95-6743-4A3C-975B-38B65EE48370}" sibTransId="{753CD62A-A2F1-481F-9C3D-5284F0236A80}"/>
    <dgm:cxn modelId="{38CE027E-26F2-46FD-BB4E-37EF435C070D}" srcId="{3D9B4615-AB80-48AD-B5AC-357A075F0ADC}" destId="{FEAF55A9-6552-4ED9-B502-DCB0954C7F92}" srcOrd="2" destOrd="0" parTransId="{BC25AC36-BEAE-459F-BBC7-67A0004B212A}" sibTransId="{99D29B93-3305-43A4-A159-B045F7CA7E4B}"/>
    <dgm:cxn modelId="{3535DE10-8866-48C1-B3B6-B4F9AA2AB4EC}" type="presOf" srcId="{B568CE67-7E84-4B84-A6CC-4664C840CC9E}" destId="{911C1D74-3757-4D29-A4CD-59623E071BC9}" srcOrd="0" destOrd="1" presId="urn:diagrams.loki3.com/BracketList"/>
    <dgm:cxn modelId="{7489B802-08F9-4593-8CEB-C35766F7F34B}" srcId="{23DD6361-8385-425D-8B2D-CFEE0142B26A}" destId="{3D9B4615-AB80-48AD-B5AC-357A075F0ADC}" srcOrd="1" destOrd="0" parTransId="{E5CEA1B1-C20E-4FB9-8FB8-A161B27BA269}" sibTransId="{9F86B6FD-5230-4405-89F8-FD63DBD357CE}"/>
    <dgm:cxn modelId="{5D7A2912-F118-42F7-BD63-DCDDEB833A52}" type="presOf" srcId="{1DCFA849-11F5-4255-A051-8145B5F699A9}" destId="{3975632B-B392-4DB2-8FA9-490DB3E42629}" srcOrd="0" destOrd="0" presId="urn:diagrams.loki3.com/BracketList"/>
    <dgm:cxn modelId="{B5B5C74C-5BE7-4C8B-AE30-9F0EDF47B473}" type="presOf" srcId="{23DD6361-8385-425D-8B2D-CFEE0142B26A}" destId="{AA9051C4-DFEF-41B3-A77A-C7A99C794CEA}" srcOrd="0" destOrd="0" presId="urn:diagrams.loki3.com/BracketList"/>
    <dgm:cxn modelId="{58B4A6A9-4228-4962-A30D-CF7D6E1AB610}" type="presOf" srcId="{A35AA440-6945-492B-AF65-B3553B7E5260}" destId="{911C1D74-3757-4D29-A4CD-59623E071BC9}" srcOrd="0" destOrd="2" presId="urn:diagrams.loki3.com/BracketList"/>
    <dgm:cxn modelId="{7894332C-D1A8-463C-9304-3CC26C90C6C0}" type="presOf" srcId="{25DB6A2A-6B98-4DA7-8D34-EC1B4A6A5BA4}" destId="{D9F26E92-7CE0-4FBC-8CB1-17D68E0CC764}" srcOrd="0" destOrd="0" presId="urn:diagrams.loki3.com/BracketList"/>
    <dgm:cxn modelId="{E02B4813-60D4-49A8-9FA9-EA01F4C6ABB7}" type="presOf" srcId="{F4465441-AADF-4B38-99DB-87BE181FBC39}" destId="{911C1D74-3757-4D29-A4CD-59623E071BC9}" srcOrd="0" destOrd="5" presId="urn:diagrams.loki3.com/BracketList"/>
    <dgm:cxn modelId="{F474397C-D85E-4272-9666-25691B2F74FD}" srcId="{25DB6A2A-6B98-4DA7-8D34-EC1B4A6A5BA4}" destId="{B568CE67-7E84-4B84-A6CC-4664C840CC9E}" srcOrd="1" destOrd="0" parTransId="{AE739726-8EC8-4360-A140-95DABFE28943}" sibTransId="{09427E2F-1A57-48AB-868F-8249484CAF20}"/>
    <dgm:cxn modelId="{06FA272E-6169-429F-AB7C-36929194CF60}" type="presOf" srcId="{FEAF55A9-6552-4ED9-B502-DCB0954C7F92}" destId="{3975632B-B392-4DB2-8FA9-490DB3E42629}" srcOrd="0" destOrd="2" presId="urn:diagrams.loki3.com/BracketList"/>
    <dgm:cxn modelId="{54CA9919-2DA2-4E13-B2CB-3DA2E228EC8E}" type="presOf" srcId="{AD6D82D4-FFCA-4C9F-89CD-C9DA38B43BD3}" destId="{3975632B-B392-4DB2-8FA9-490DB3E42629}" srcOrd="0" destOrd="1" presId="urn:diagrams.loki3.com/BracketList"/>
    <dgm:cxn modelId="{CF90E3F4-E718-445B-9214-D9FAE0591B8A}" srcId="{25DB6A2A-6B98-4DA7-8D34-EC1B4A6A5BA4}" destId="{F4465441-AADF-4B38-99DB-87BE181FBC39}" srcOrd="5" destOrd="0" parTransId="{4CF98850-FAC7-46A3-820A-5354633F66A9}" sibTransId="{1037662E-4D1B-4FE3-9CE9-EF55F1110084}"/>
    <dgm:cxn modelId="{6B2063F3-6720-49DC-9B0D-D6BD0AD0987E}" srcId="{25DB6A2A-6B98-4DA7-8D34-EC1B4A6A5BA4}" destId="{2B1F3B64-EF98-4E8C-ADBF-744CEAFFB58C}" srcOrd="7" destOrd="0" parTransId="{39BEEB52-F8DC-4A61-9702-B1D9D227797C}" sibTransId="{EBFCDF48-280D-4B84-90EC-C46DBCBD7CF7}"/>
    <dgm:cxn modelId="{1CA7A385-5217-4B2B-8C7A-2324ED4D9AF2}" type="presOf" srcId="{D4AE3A5B-8E2A-42BE-ADE8-52EEE710497A}" destId="{911C1D74-3757-4D29-A4CD-59623E071BC9}" srcOrd="0" destOrd="4" presId="urn:diagrams.loki3.com/BracketList"/>
    <dgm:cxn modelId="{4ED1813C-8944-4EE5-BEEA-8B35B80CB853}" type="presParOf" srcId="{AA9051C4-DFEF-41B3-A77A-C7A99C794CEA}" destId="{2B4B0C11-AFCB-4EC9-AE3A-888C92A7A9F6}" srcOrd="0" destOrd="0" presId="urn:diagrams.loki3.com/BracketList"/>
    <dgm:cxn modelId="{564130B6-D6E7-4305-9B35-80E8D0CE6322}" type="presParOf" srcId="{2B4B0C11-AFCB-4EC9-AE3A-888C92A7A9F6}" destId="{D9F26E92-7CE0-4FBC-8CB1-17D68E0CC764}" srcOrd="0" destOrd="0" presId="urn:diagrams.loki3.com/BracketList"/>
    <dgm:cxn modelId="{232A1B47-4AA5-4D5B-9BE1-D605088EB9DA}" type="presParOf" srcId="{2B4B0C11-AFCB-4EC9-AE3A-888C92A7A9F6}" destId="{04CB5634-9250-42C5-957C-70397423EAB4}" srcOrd="1" destOrd="0" presId="urn:diagrams.loki3.com/BracketList"/>
    <dgm:cxn modelId="{8EA40939-A6FA-4C03-806B-069530F43927}" type="presParOf" srcId="{2B4B0C11-AFCB-4EC9-AE3A-888C92A7A9F6}" destId="{93AAB143-50D2-44CE-8282-AC20681AB39A}" srcOrd="2" destOrd="0" presId="urn:diagrams.loki3.com/BracketList"/>
    <dgm:cxn modelId="{49529878-E3C8-4EB5-9169-8553E3B074E2}" type="presParOf" srcId="{2B4B0C11-AFCB-4EC9-AE3A-888C92A7A9F6}" destId="{911C1D74-3757-4D29-A4CD-59623E071BC9}" srcOrd="3" destOrd="0" presId="urn:diagrams.loki3.com/BracketList"/>
    <dgm:cxn modelId="{A7A959A0-6B67-436E-86F8-DA4C7E45D81B}" type="presParOf" srcId="{AA9051C4-DFEF-41B3-A77A-C7A99C794CEA}" destId="{4A54412F-CAA1-4726-982C-FB1EC6825E1A}" srcOrd="1" destOrd="0" presId="urn:diagrams.loki3.com/BracketList"/>
    <dgm:cxn modelId="{89AD4CB5-DD04-4C06-B138-73BE05B47A67}" type="presParOf" srcId="{AA9051C4-DFEF-41B3-A77A-C7A99C794CEA}" destId="{12D5713A-5E42-4C96-8C93-8613092263DE}" srcOrd="2" destOrd="0" presId="urn:diagrams.loki3.com/BracketList"/>
    <dgm:cxn modelId="{DA9FD80F-58E3-4AE0-8AC6-E14E14DD415A}" type="presParOf" srcId="{12D5713A-5E42-4C96-8C93-8613092263DE}" destId="{0DC94A25-6F35-4452-90F6-FE6F6EF44700}" srcOrd="0" destOrd="0" presId="urn:diagrams.loki3.com/BracketList"/>
    <dgm:cxn modelId="{F63F04F0-C7BA-4237-ABEE-C635A507C43A}" type="presParOf" srcId="{12D5713A-5E42-4C96-8C93-8613092263DE}" destId="{3FA0EF1C-7011-4BC6-8126-956E5569419F}" srcOrd="1" destOrd="0" presId="urn:diagrams.loki3.com/BracketList"/>
    <dgm:cxn modelId="{23645D98-98EF-4F3A-A86A-99DB9AF880B7}" type="presParOf" srcId="{12D5713A-5E42-4C96-8C93-8613092263DE}" destId="{151581C6-6DDA-499E-9A75-44F4F01FDD31}" srcOrd="2" destOrd="0" presId="urn:diagrams.loki3.com/BracketList"/>
    <dgm:cxn modelId="{86C80140-D82B-4E15-860B-17EB6084AD07}" type="presParOf" srcId="{12D5713A-5E42-4C96-8C93-8613092263DE}" destId="{3975632B-B392-4DB2-8FA9-490DB3E42629}"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B9D945-1E17-413E-ACA0-D2B012715FF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5B39030-7B83-4930-9242-DD4164131D18}">
      <dgm:prSet phldrT="[Text]"/>
      <dgm:spPr/>
      <dgm:t>
        <a:bodyPr/>
        <a:lstStyle/>
        <a:p>
          <a:r>
            <a:rPr lang="en-US" dirty="0" smtClean="0"/>
            <a:t>Barriers</a:t>
          </a:r>
          <a:endParaRPr lang="en-US" dirty="0"/>
        </a:p>
      </dgm:t>
    </dgm:pt>
    <dgm:pt modelId="{5DEFE506-B7D1-4D86-983E-8B9CE0AF0B4D}" type="parTrans" cxnId="{F071145E-C3C6-4387-AFD7-BE49C62EDD5A}">
      <dgm:prSet/>
      <dgm:spPr/>
      <dgm:t>
        <a:bodyPr/>
        <a:lstStyle/>
        <a:p>
          <a:endParaRPr lang="en-US"/>
        </a:p>
      </dgm:t>
    </dgm:pt>
    <dgm:pt modelId="{7D6C7EFD-B935-4BA5-9B25-891310AA9C7A}" type="sibTrans" cxnId="{F071145E-C3C6-4387-AFD7-BE49C62EDD5A}">
      <dgm:prSet/>
      <dgm:spPr/>
      <dgm:t>
        <a:bodyPr/>
        <a:lstStyle/>
        <a:p>
          <a:endParaRPr lang="en-US"/>
        </a:p>
      </dgm:t>
    </dgm:pt>
    <dgm:pt modelId="{6B2B7B85-1421-4107-B491-752D0BBCA9AA}">
      <dgm:prSet phldrT="[Text]"/>
      <dgm:spPr/>
      <dgm:t>
        <a:bodyPr/>
        <a:lstStyle/>
        <a:p>
          <a:r>
            <a:rPr lang="en-US" dirty="0" smtClean="0"/>
            <a:t>Limited Time</a:t>
          </a:r>
          <a:endParaRPr lang="en-US" dirty="0"/>
        </a:p>
      </dgm:t>
    </dgm:pt>
    <dgm:pt modelId="{CB5FC34B-CD40-4A98-B287-14FF9956C0DD}" type="parTrans" cxnId="{C3C59F7B-CD52-4774-8846-395CDFEEAF5C}">
      <dgm:prSet/>
      <dgm:spPr/>
      <dgm:t>
        <a:bodyPr/>
        <a:lstStyle/>
        <a:p>
          <a:endParaRPr lang="en-US"/>
        </a:p>
      </dgm:t>
    </dgm:pt>
    <dgm:pt modelId="{3DD0DF21-1C7D-4B29-940F-BFED60A6D5DF}" type="sibTrans" cxnId="{C3C59F7B-CD52-4774-8846-395CDFEEAF5C}">
      <dgm:prSet/>
      <dgm:spPr/>
      <dgm:t>
        <a:bodyPr/>
        <a:lstStyle/>
        <a:p>
          <a:endParaRPr lang="en-US"/>
        </a:p>
      </dgm:t>
    </dgm:pt>
    <dgm:pt modelId="{037D653C-0EF5-4474-B92F-6BFB04DC7656}">
      <dgm:prSet phldrT="[Text]"/>
      <dgm:spPr/>
      <dgm:t>
        <a:bodyPr/>
        <a:lstStyle/>
        <a:p>
          <a:r>
            <a:rPr lang="en-US" dirty="0" smtClean="0"/>
            <a:t>Complex data systems/platforms with no interface</a:t>
          </a:r>
          <a:endParaRPr lang="en-US" dirty="0"/>
        </a:p>
      </dgm:t>
    </dgm:pt>
    <dgm:pt modelId="{F9856211-2FC4-4818-BD74-EC31A2831CF0}" type="parTrans" cxnId="{84B22E4F-4ABD-44FB-A7A1-2FFBA5234DC3}">
      <dgm:prSet/>
      <dgm:spPr/>
      <dgm:t>
        <a:bodyPr/>
        <a:lstStyle/>
        <a:p>
          <a:endParaRPr lang="en-US"/>
        </a:p>
      </dgm:t>
    </dgm:pt>
    <dgm:pt modelId="{7D0CF8C7-39B2-4572-B8DC-CFD5051CA2E9}" type="sibTrans" cxnId="{84B22E4F-4ABD-44FB-A7A1-2FFBA5234DC3}">
      <dgm:prSet/>
      <dgm:spPr/>
      <dgm:t>
        <a:bodyPr/>
        <a:lstStyle/>
        <a:p>
          <a:endParaRPr lang="en-US"/>
        </a:p>
      </dgm:t>
    </dgm:pt>
    <dgm:pt modelId="{35384FBB-3D0B-4EB4-A12A-FC44D8B4A6D4}">
      <dgm:prSet phldrT="[Text]"/>
      <dgm:spPr/>
      <dgm:t>
        <a:bodyPr/>
        <a:lstStyle/>
        <a:p>
          <a:r>
            <a:rPr lang="en-US" dirty="0" smtClean="0"/>
            <a:t>Facilitators</a:t>
          </a:r>
          <a:endParaRPr lang="en-US" dirty="0"/>
        </a:p>
      </dgm:t>
    </dgm:pt>
    <dgm:pt modelId="{DE912775-BC6A-4099-B2C5-C96D42906701}" type="parTrans" cxnId="{DE74AFA3-1F6B-4BC7-8268-AEDA47766AE9}">
      <dgm:prSet/>
      <dgm:spPr/>
      <dgm:t>
        <a:bodyPr/>
        <a:lstStyle/>
        <a:p>
          <a:endParaRPr lang="en-US"/>
        </a:p>
      </dgm:t>
    </dgm:pt>
    <dgm:pt modelId="{7132E106-9433-4A00-AB23-479E17CDEAE5}" type="sibTrans" cxnId="{DE74AFA3-1F6B-4BC7-8268-AEDA47766AE9}">
      <dgm:prSet/>
      <dgm:spPr/>
      <dgm:t>
        <a:bodyPr/>
        <a:lstStyle/>
        <a:p>
          <a:endParaRPr lang="en-US"/>
        </a:p>
      </dgm:t>
    </dgm:pt>
    <dgm:pt modelId="{0697B880-CF7E-41A8-8A4D-04C5CDA651C7}">
      <dgm:prSet phldrT="[Text]"/>
      <dgm:spPr/>
      <dgm:t>
        <a:bodyPr/>
        <a:lstStyle/>
        <a:p>
          <a:r>
            <a:rPr lang="en-US" dirty="0" smtClean="0"/>
            <a:t>Participating in </a:t>
          </a:r>
          <a:r>
            <a:rPr lang="en-US" dirty="0" smtClean="0"/>
            <a:t>accreditation </a:t>
          </a:r>
          <a:r>
            <a:rPr lang="en-US" dirty="0" smtClean="0"/>
            <a:t>programs</a:t>
          </a:r>
          <a:endParaRPr lang="en-US" dirty="0"/>
        </a:p>
      </dgm:t>
    </dgm:pt>
    <dgm:pt modelId="{D8205488-D586-4F5E-997E-BD5AA61E938A}" type="parTrans" cxnId="{6FDB3C7D-6D17-4480-B556-AEFCBB9D5F77}">
      <dgm:prSet/>
      <dgm:spPr/>
      <dgm:t>
        <a:bodyPr/>
        <a:lstStyle/>
        <a:p>
          <a:endParaRPr lang="en-US"/>
        </a:p>
      </dgm:t>
    </dgm:pt>
    <dgm:pt modelId="{11F322EF-C71A-4BD8-B88B-AAEE06522C43}" type="sibTrans" cxnId="{6FDB3C7D-6D17-4480-B556-AEFCBB9D5F77}">
      <dgm:prSet/>
      <dgm:spPr/>
      <dgm:t>
        <a:bodyPr/>
        <a:lstStyle/>
        <a:p>
          <a:endParaRPr lang="en-US"/>
        </a:p>
      </dgm:t>
    </dgm:pt>
    <dgm:pt modelId="{F3A80A8E-00D9-4120-8C46-6FB5F9C0EE6F}">
      <dgm:prSet phldrT="[Text]"/>
      <dgm:spPr/>
      <dgm:t>
        <a:bodyPr/>
        <a:lstStyle/>
        <a:p>
          <a:r>
            <a:rPr lang="en-US" dirty="0" smtClean="0"/>
            <a:t>Training and systems support</a:t>
          </a:r>
          <a:endParaRPr lang="en-US" dirty="0"/>
        </a:p>
      </dgm:t>
    </dgm:pt>
    <dgm:pt modelId="{7FA2F923-4DDC-4804-ADEA-E10DD51B53C4}" type="parTrans" cxnId="{CCEAF045-61D9-4903-BAEF-25CE6FEEA3F5}">
      <dgm:prSet/>
      <dgm:spPr/>
      <dgm:t>
        <a:bodyPr/>
        <a:lstStyle/>
        <a:p>
          <a:endParaRPr lang="en-US"/>
        </a:p>
      </dgm:t>
    </dgm:pt>
    <dgm:pt modelId="{E15B73E2-6AE6-455C-AEDF-DFD3F9EC6D6F}" type="sibTrans" cxnId="{CCEAF045-61D9-4903-BAEF-25CE6FEEA3F5}">
      <dgm:prSet/>
      <dgm:spPr/>
      <dgm:t>
        <a:bodyPr/>
        <a:lstStyle/>
        <a:p>
          <a:endParaRPr lang="en-US"/>
        </a:p>
      </dgm:t>
    </dgm:pt>
    <dgm:pt modelId="{DDE1B80E-CF8F-4FC7-B2BE-6198038BDE3A}">
      <dgm:prSet phldrT="[Text]"/>
      <dgm:spPr/>
      <dgm:t>
        <a:bodyPr/>
        <a:lstStyle/>
        <a:p>
          <a:r>
            <a:rPr lang="en-US" dirty="0" smtClean="0"/>
            <a:t>Lack training and support</a:t>
          </a:r>
          <a:endParaRPr lang="en-US" dirty="0"/>
        </a:p>
      </dgm:t>
    </dgm:pt>
    <dgm:pt modelId="{14F6EE5A-840D-47B5-B48A-9F97A2B3D5D4}" type="parTrans" cxnId="{4D07C1F4-557E-4B64-ABB3-EA91344D50FC}">
      <dgm:prSet/>
      <dgm:spPr/>
      <dgm:t>
        <a:bodyPr/>
        <a:lstStyle/>
        <a:p>
          <a:endParaRPr lang="en-US"/>
        </a:p>
      </dgm:t>
    </dgm:pt>
    <dgm:pt modelId="{26B926B3-197C-45F5-B31E-01190CE33AB8}" type="sibTrans" cxnId="{4D07C1F4-557E-4B64-ABB3-EA91344D50FC}">
      <dgm:prSet/>
      <dgm:spPr/>
      <dgm:t>
        <a:bodyPr/>
        <a:lstStyle/>
        <a:p>
          <a:endParaRPr lang="en-US"/>
        </a:p>
      </dgm:t>
    </dgm:pt>
    <dgm:pt modelId="{8D481670-9764-447C-B198-599D406297D6}" type="pres">
      <dgm:prSet presAssocID="{BDB9D945-1E17-413E-ACA0-D2B012715FF5}" presName="Name0" presStyleCnt="0">
        <dgm:presLayoutVars>
          <dgm:dir/>
          <dgm:animLvl val="lvl"/>
          <dgm:resizeHandles val="exact"/>
        </dgm:presLayoutVars>
      </dgm:prSet>
      <dgm:spPr/>
      <dgm:t>
        <a:bodyPr/>
        <a:lstStyle/>
        <a:p>
          <a:endParaRPr lang="en-US"/>
        </a:p>
      </dgm:t>
    </dgm:pt>
    <dgm:pt modelId="{21513A3B-F2F2-47A7-8E2F-C4D80DC15B19}" type="pres">
      <dgm:prSet presAssocID="{25B39030-7B83-4930-9242-DD4164131D18}" presName="composite" presStyleCnt="0"/>
      <dgm:spPr/>
    </dgm:pt>
    <dgm:pt modelId="{70E964B0-8CD6-4BF6-BC85-0901B69CDE7A}" type="pres">
      <dgm:prSet presAssocID="{25B39030-7B83-4930-9242-DD4164131D18}" presName="parTx" presStyleLbl="alignNode1" presStyleIdx="0" presStyleCnt="2" custLinFactNeighborX="-281" custLinFactNeighborY="10436">
        <dgm:presLayoutVars>
          <dgm:chMax val="0"/>
          <dgm:chPref val="0"/>
          <dgm:bulletEnabled val="1"/>
        </dgm:presLayoutVars>
      </dgm:prSet>
      <dgm:spPr/>
      <dgm:t>
        <a:bodyPr/>
        <a:lstStyle/>
        <a:p>
          <a:endParaRPr lang="en-US"/>
        </a:p>
      </dgm:t>
    </dgm:pt>
    <dgm:pt modelId="{20B57E3C-6F66-4DD5-9E14-DFF35ADFF7D0}" type="pres">
      <dgm:prSet presAssocID="{25B39030-7B83-4930-9242-DD4164131D18}" presName="desTx" presStyleLbl="alignAccFollowNode1" presStyleIdx="0" presStyleCnt="2">
        <dgm:presLayoutVars>
          <dgm:bulletEnabled val="1"/>
        </dgm:presLayoutVars>
      </dgm:prSet>
      <dgm:spPr/>
      <dgm:t>
        <a:bodyPr/>
        <a:lstStyle/>
        <a:p>
          <a:endParaRPr lang="en-US"/>
        </a:p>
      </dgm:t>
    </dgm:pt>
    <dgm:pt modelId="{07593675-2838-4E3D-AB09-F811293F5D01}" type="pres">
      <dgm:prSet presAssocID="{7D6C7EFD-B935-4BA5-9B25-891310AA9C7A}" presName="space" presStyleCnt="0"/>
      <dgm:spPr/>
    </dgm:pt>
    <dgm:pt modelId="{FF328714-3BB7-4FA5-866D-33CCEAE55BBE}" type="pres">
      <dgm:prSet presAssocID="{35384FBB-3D0B-4EB4-A12A-FC44D8B4A6D4}" presName="composite" presStyleCnt="0"/>
      <dgm:spPr/>
    </dgm:pt>
    <dgm:pt modelId="{1C3225D2-6ABE-4D28-8157-428758729F3D}" type="pres">
      <dgm:prSet presAssocID="{35384FBB-3D0B-4EB4-A12A-FC44D8B4A6D4}" presName="parTx" presStyleLbl="alignNode1" presStyleIdx="1" presStyleCnt="2" custLinFactNeighborX="1726" custLinFactNeighborY="2906">
        <dgm:presLayoutVars>
          <dgm:chMax val="0"/>
          <dgm:chPref val="0"/>
          <dgm:bulletEnabled val="1"/>
        </dgm:presLayoutVars>
      </dgm:prSet>
      <dgm:spPr/>
      <dgm:t>
        <a:bodyPr/>
        <a:lstStyle/>
        <a:p>
          <a:endParaRPr lang="en-US"/>
        </a:p>
      </dgm:t>
    </dgm:pt>
    <dgm:pt modelId="{E75134C4-7E7C-4A2E-BEDA-326664ACAC4F}" type="pres">
      <dgm:prSet presAssocID="{35384FBB-3D0B-4EB4-A12A-FC44D8B4A6D4}" presName="desTx" presStyleLbl="alignAccFollowNode1" presStyleIdx="1" presStyleCnt="2">
        <dgm:presLayoutVars>
          <dgm:bulletEnabled val="1"/>
        </dgm:presLayoutVars>
      </dgm:prSet>
      <dgm:spPr/>
      <dgm:t>
        <a:bodyPr/>
        <a:lstStyle/>
        <a:p>
          <a:endParaRPr lang="en-US"/>
        </a:p>
      </dgm:t>
    </dgm:pt>
  </dgm:ptLst>
  <dgm:cxnLst>
    <dgm:cxn modelId="{3BC05152-4438-4953-A51C-9431624B2711}" type="presOf" srcId="{35384FBB-3D0B-4EB4-A12A-FC44D8B4A6D4}" destId="{1C3225D2-6ABE-4D28-8157-428758729F3D}" srcOrd="0" destOrd="0" presId="urn:microsoft.com/office/officeart/2005/8/layout/hList1"/>
    <dgm:cxn modelId="{4D07C1F4-557E-4B64-ABB3-EA91344D50FC}" srcId="{25B39030-7B83-4930-9242-DD4164131D18}" destId="{DDE1B80E-CF8F-4FC7-B2BE-6198038BDE3A}" srcOrd="2" destOrd="0" parTransId="{14F6EE5A-840D-47B5-B48A-9F97A2B3D5D4}" sibTransId="{26B926B3-197C-45F5-B31E-01190CE33AB8}"/>
    <dgm:cxn modelId="{F071145E-C3C6-4387-AFD7-BE49C62EDD5A}" srcId="{BDB9D945-1E17-413E-ACA0-D2B012715FF5}" destId="{25B39030-7B83-4930-9242-DD4164131D18}" srcOrd="0" destOrd="0" parTransId="{5DEFE506-B7D1-4D86-983E-8B9CE0AF0B4D}" sibTransId="{7D6C7EFD-B935-4BA5-9B25-891310AA9C7A}"/>
    <dgm:cxn modelId="{DE74AFA3-1F6B-4BC7-8268-AEDA47766AE9}" srcId="{BDB9D945-1E17-413E-ACA0-D2B012715FF5}" destId="{35384FBB-3D0B-4EB4-A12A-FC44D8B4A6D4}" srcOrd="1" destOrd="0" parTransId="{DE912775-BC6A-4099-B2C5-C96D42906701}" sibTransId="{7132E106-9433-4A00-AB23-479E17CDEAE5}"/>
    <dgm:cxn modelId="{56316C49-98D0-4A9D-BD05-13DCCC3600AC}" type="presOf" srcId="{F3A80A8E-00D9-4120-8C46-6FB5F9C0EE6F}" destId="{E75134C4-7E7C-4A2E-BEDA-326664ACAC4F}" srcOrd="0" destOrd="1" presId="urn:microsoft.com/office/officeart/2005/8/layout/hList1"/>
    <dgm:cxn modelId="{CCEAF045-61D9-4903-BAEF-25CE6FEEA3F5}" srcId="{35384FBB-3D0B-4EB4-A12A-FC44D8B4A6D4}" destId="{F3A80A8E-00D9-4120-8C46-6FB5F9C0EE6F}" srcOrd="1" destOrd="0" parTransId="{7FA2F923-4DDC-4804-ADEA-E10DD51B53C4}" sibTransId="{E15B73E2-6AE6-455C-AEDF-DFD3F9EC6D6F}"/>
    <dgm:cxn modelId="{8FBF555F-5B61-47D0-A0E7-1CCF34F25D49}" type="presOf" srcId="{0697B880-CF7E-41A8-8A4D-04C5CDA651C7}" destId="{E75134C4-7E7C-4A2E-BEDA-326664ACAC4F}" srcOrd="0" destOrd="0" presId="urn:microsoft.com/office/officeart/2005/8/layout/hList1"/>
    <dgm:cxn modelId="{2D1A9AF1-AF7E-47E2-84CC-DFF7BFB51867}" type="presOf" srcId="{DDE1B80E-CF8F-4FC7-B2BE-6198038BDE3A}" destId="{20B57E3C-6F66-4DD5-9E14-DFF35ADFF7D0}" srcOrd="0" destOrd="2" presId="urn:microsoft.com/office/officeart/2005/8/layout/hList1"/>
    <dgm:cxn modelId="{C3C59F7B-CD52-4774-8846-395CDFEEAF5C}" srcId="{25B39030-7B83-4930-9242-DD4164131D18}" destId="{6B2B7B85-1421-4107-B491-752D0BBCA9AA}" srcOrd="0" destOrd="0" parTransId="{CB5FC34B-CD40-4A98-B287-14FF9956C0DD}" sibTransId="{3DD0DF21-1C7D-4B29-940F-BFED60A6D5DF}"/>
    <dgm:cxn modelId="{84B22E4F-4ABD-44FB-A7A1-2FFBA5234DC3}" srcId="{25B39030-7B83-4930-9242-DD4164131D18}" destId="{037D653C-0EF5-4474-B92F-6BFB04DC7656}" srcOrd="1" destOrd="0" parTransId="{F9856211-2FC4-4818-BD74-EC31A2831CF0}" sibTransId="{7D0CF8C7-39B2-4572-B8DC-CFD5051CA2E9}"/>
    <dgm:cxn modelId="{6BA13A65-128A-4866-9B70-149EC196E1B2}" type="presOf" srcId="{037D653C-0EF5-4474-B92F-6BFB04DC7656}" destId="{20B57E3C-6F66-4DD5-9E14-DFF35ADFF7D0}" srcOrd="0" destOrd="1" presId="urn:microsoft.com/office/officeart/2005/8/layout/hList1"/>
    <dgm:cxn modelId="{6FDB3C7D-6D17-4480-B556-AEFCBB9D5F77}" srcId="{35384FBB-3D0B-4EB4-A12A-FC44D8B4A6D4}" destId="{0697B880-CF7E-41A8-8A4D-04C5CDA651C7}" srcOrd="0" destOrd="0" parTransId="{D8205488-D586-4F5E-997E-BD5AA61E938A}" sibTransId="{11F322EF-C71A-4BD8-B88B-AAEE06522C43}"/>
    <dgm:cxn modelId="{D9D8DB90-0118-4972-8D97-149540F55927}" type="presOf" srcId="{6B2B7B85-1421-4107-B491-752D0BBCA9AA}" destId="{20B57E3C-6F66-4DD5-9E14-DFF35ADFF7D0}" srcOrd="0" destOrd="0" presId="urn:microsoft.com/office/officeart/2005/8/layout/hList1"/>
    <dgm:cxn modelId="{875A35B0-867C-419D-B875-AD968705B93B}" type="presOf" srcId="{25B39030-7B83-4930-9242-DD4164131D18}" destId="{70E964B0-8CD6-4BF6-BC85-0901B69CDE7A}" srcOrd="0" destOrd="0" presId="urn:microsoft.com/office/officeart/2005/8/layout/hList1"/>
    <dgm:cxn modelId="{FC9190D9-B9D8-40F8-8B2B-23D4C144DD47}" type="presOf" srcId="{BDB9D945-1E17-413E-ACA0-D2B012715FF5}" destId="{8D481670-9764-447C-B198-599D406297D6}" srcOrd="0" destOrd="0" presId="urn:microsoft.com/office/officeart/2005/8/layout/hList1"/>
    <dgm:cxn modelId="{AE0DC9C2-93E1-4BFF-954B-0C11BBCEA0B9}" type="presParOf" srcId="{8D481670-9764-447C-B198-599D406297D6}" destId="{21513A3B-F2F2-47A7-8E2F-C4D80DC15B19}" srcOrd="0" destOrd="0" presId="urn:microsoft.com/office/officeart/2005/8/layout/hList1"/>
    <dgm:cxn modelId="{DD21F450-9E51-4133-9051-605F5FCE87FF}" type="presParOf" srcId="{21513A3B-F2F2-47A7-8E2F-C4D80DC15B19}" destId="{70E964B0-8CD6-4BF6-BC85-0901B69CDE7A}" srcOrd="0" destOrd="0" presId="urn:microsoft.com/office/officeart/2005/8/layout/hList1"/>
    <dgm:cxn modelId="{7BAEB392-F295-4DFF-A16D-6E7DEE39CDD3}" type="presParOf" srcId="{21513A3B-F2F2-47A7-8E2F-C4D80DC15B19}" destId="{20B57E3C-6F66-4DD5-9E14-DFF35ADFF7D0}" srcOrd="1" destOrd="0" presId="urn:microsoft.com/office/officeart/2005/8/layout/hList1"/>
    <dgm:cxn modelId="{BA79BB3C-1D1C-49A9-9E47-9FC91D0E364E}" type="presParOf" srcId="{8D481670-9764-447C-B198-599D406297D6}" destId="{07593675-2838-4E3D-AB09-F811293F5D01}" srcOrd="1" destOrd="0" presId="urn:microsoft.com/office/officeart/2005/8/layout/hList1"/>
    <dgm:cxn modelId="{5F8333C4-CAF8-433B-9572-D76F50ABA4F2}" type="presParOf" srcId="{8D481670-9764-447C-B198-599D406297D6}" destId="{FF328714-3BB7-4FA5-866D-33CCEAE55BBE}" srcOrd="2" destOrd="0" presId="urn:microsoft.com/office/officeart/2005/8/layout/hList1"/>
    <dgm:cxn modelId="{5DA0E199-0686-46C3-B107-B1CC67E826CD}" type="presParOf" srcId="{FF328714-3BB7-4FA5-866D-33CCEAE55BBE}" destId="{1C3225D2-6ABE-4D28-8157-428758729F3D}" srcOrd="0" destOrd="0" presId="urn:microsoft.com/office/officeart/2005/8/layout/hList1"/>
    <dgm:cxn modelId="{84095BB5-2861-42C6-852C-2B89E8629E12}" type="presParOf" srcId="{FF328714-3BB7-4FA5-866D-33CCEAE55BBE}" destId="{E75134C4-7E7C-4A2E-BEDA-326664ACAC4F}"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896AC83-13CA-4637-8EF7-863FF3713D44}"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FC7B1908-4EBA-4C70-94CB-0FF7EEF50C88}">
      <dgm:prSet phldrT="[Text]"/>
      <dgm:spPr/>
      <dgm:t>
        <a:bodyPr/>
        <a:lstStyle/>
        <a:p>
          <a:r>
            <a:rPr lang="en-US" dirty="0" smtClean="0"/>
            <a:t>Private Grants</a:t>
          </a:r>
          <a:endParaRPr lang="en-US" dirty="0"/>
        </a:p>
      </dgm:t>
    </dgm:pt>
    <dgm:pt modelId="{C556DFE2-9BBA-4FED-8E46-FE2D18931BEF}" type="parTrans" cxnId="{363CFDD4-2141-4EAA-830B-8F808D91E28C}">
      <dgm:prSet/>
      <dgm:spPr/>
      <dgm:t>
        <a:bodyPr/>
        <a:lstStyle/>
        <a:p>
          <a:endParaRPr lang="en-US"/>
        </a:p>
      </dgm:t>
    </dgm:pt>
    <dgm:pt modelId="{8E5FA6C4-F3ED-4787-90BA-B5713D2EFE08}" type="sibTrans" cxnId="{363CFDD4-2141-4EAA-830B-8F808D91E28C}">
      <dgm:prSet/>
      <dgm:spPr/>
      <dgm:t>
        <a:bodyPr/>
        <a:lstStyle/>
        <a:p>
          <a:endParaRPr lang="en-US"/>
        </a:p>
      </dgm:t>
    </dgm:pt>
    <dgm:pt modelId="{CEC5AB67-F1BA-4C81-B746-43D7F940208B}">
      <dgm:prSet phldrT="[Text]"/>
      <dgm:spPr/>
      <dgm:t>
        <a:bodyPr/>
        <a:lstStyle/>
        <a:p>
          <a:r>
            <a:rPr lang="en-US" dirty="0" smtClean="0"/>
            <a:t>Government Grants</a:t>
          </a:r>
          <a:endParaRPr lang="en-US" dirty="0"/>
        </a:p>
      </dgm:t>
    </dgm:pt>
    <dgm:pt modelId="{07118352-EAC7-43A3-BE76-A1C18097341F}" type="parTrans" cxnId="{8F4D9687-F2F2-403C-BC69-CCCA3BFA71B4}">
      <dgm:prSet/>
      <dgm:spPr/>
      <dgm:t>
        <a:bodyPr/>
        <a:lstStyle/>
        <a:p>
          <a:endParaRPr lang="en-US"/>
        </a:p>
      </dgm:t>
    </dgm:pt>
    <dgm:pt modelId="{4EB4A98B-EE26-499E-84B7-C506C0603157}" type="sibTrans" cxnId="{8F4D9687-F2F2-403C-BC69-CCCA3BFA71B4}">
      <dgm:prSet/>
      <dgm:spPr/>
      <dgm:t>
        <a:bodyPr/>
        <a:lstStyle/>
        <a:p>
          <a:endParaRPr lang="en-US"/>
        </a:p>
      </dgm:t>
    </dgm:pt>
    <dgm:pt modelId="{A7B58216-4444-4055-85E0-0EFDB35CD183}">
      <dgm:prSet phldrT="[Text]" custT="1"/>
      <dgm:spPr/>
      <dgm:t>
        <a:bodyPr/>
        <a:lstStyle/>
        <a:p>
          <a:r>
            <a:rPr lang="en-US" sz="2400" dirty="0" smtClean="0"/>
            <a:t>Merck Foundation</a:t>
          </a:r>
          <a:endParaRPr lang="en-US" sz="2400" dirty="0"/>
        </a:p>
      </dgm:t>
    </dgm:pt>
    <dgm:pt modelId="{D03F2E60-CF47-45C9-B3A9-64381295462B}" type="parTrans" cxnId="{834723AF-5245-4C9A-B315-691F5CB02876}">
      <dgm:prSet/>
      <dgm:spPr/>
      <dgm:t>
        <a:bodyPr/>
        <a:lstStyle/>
        <a:p>
          <a:endParaRPr lang="en-US"/>
        </a:p>
      </dgm:t>
    </dgm:pt>
    <dgm:pt modelId="{6A2EC183-A86E-481C-BD61-4C5F5580E7FD}" type="sibTrans" cxnId="{834723AF-5245-4C9A-B315-691F5CB02876}">
      <dgm:prSet/>
      <dgm:spPr/>
      <dgm:t>
        <a:bodyPr/>
        <a:lstStyle/>
        <a:p>
          <a:endParaRPr lang="en-US"/>
        </a:p>
      </dgm:t>
    </dgm:pt>
    <dgm:pt modelId="{4CDA373A-2CBE-4284-BCFF-4D76D1516D45}">
      <dgm:prSet phldrT="[Text]" custT="1"/>
      <dgm:spPr/>
      <dgm:t>
        <a:bodyPr/>
        <a:lstStyle/>
        <a:p>
          <a:r>
            <a:rPr lang="en-US" sz="2800" dirty="0" smtClean="0"/>
            <a:t>Federal: CMMI</a:t>
          </a:r>
          <a:endParaRPr lang="en-US" sz="2800" dirty="0"/>
        </a:p>
      </dgm:t>
    </dgm:pt>
    <dgm:pt modelId="{55B01F8B-E24C-4606-A908-787134489887}" type="parTrans" cxnId="{F2DD607F-5D51-4DD5-8D61-BBD2DA8DB389}">
      <dgm:prSet/>
      <dgm:spPr/>
      <dgm:t>
        <a:bodyPr/>
        <a:lstStyle/>
        <a:p>
          <a:endParaRPr lang="en-US"/>
        </a:p>
      </dgm:t>
    </dgm:pt>
    <dgm:pt modelId="{867256A7-26BA-484F-8C56-F58AB2980CDB}" type="sibTrans" cxnId="{F2DD607F-5D51-4DD5-8D61-BBD2DA8DB389}">
      <dgm:prSet/>
      <dgm:spPr/>
      <dgm:t>
        <a:bodyPr/>
        <a:lstStyle/>
        <a:p>
          <a:endParaRPr lang="en-US"/>
        </a:p>
      </dgm:t>
    </dgm:pt>
    <dgm:pt modelId="{7729DE23-69E7-4645-9B36-DC710695C9A3}">
      <dgm:prSet phldrT="[Text]" custT="1"/>
      <dgm:spPr/>
      <dgm:t>
        <a:bodyPr/>
        <a:lstStyle/>
        <a:p>
          <a:r>
            <a:rPr lang="en-US" sz="2400" dirty="0" smtClean="0"/>
            <a:t>American Cancer Society</a:t>
          </a:r>
          <a:endParaRPr lang="en-US" sz="2400" dirty="0"/>
        </a:p>
      </dgm:t>
    </dgm:pt>
    <dgm:pt modelId="{F0136B7B-72BB-4D33-AE4A-B211A9CA162D}" type="parTrans" cxnId="{5A8C9C00-78CA-471B-BD1E-D1B24D05E315}">
      <dgm:prSet/>
      <dgm:spPr/>
      <dgm:t>
        <a:bodyPr/>
        <a:lstStyle/>
        <a:p>
          <a:endParaRPr lang="en-US"/>
        </a:p>
      </dgm:t>
    </dgm:pt>
    <dgm:pt modelId="{FE5922D3-31F7-4AC7-ABFB-D22CC10612C1}" type="sibTrans" cxnId="{5A8C9C00-78CA-471B-BD1E-D1B24D05E315}">
      <dgm:prSet/>
      <dgm:spPr/>
      <dgm:t>
        <a:bodyPr/>
        <a:lstStyle/>
        <a:p>
          <a:endParaRPr lang="en-US"/>
        </a:p>
      </dgm:t>
    </dgm:pt>
    <dgm:pt modelId="{E77B9ED5-03EC-43BD-9C13-7D39A36F3615}">
      <dgm:prSet phldrT="[Text]" custT="1"/>
      <dgm:spPr/>
      <dgm:t>
        <a:bodyPr/>
        <a:lstStyle/>
        <a:p>
          <a:r>
            <a:rPr lang="en-US" sz="2400" dirty="0" smtClean="0"/>
            <a:t>Susan G Komen</a:t>
          </a:r>
          <a:endParaRPr lang="en-US" sz="2400" dirty="0"/>
        </a:p>
      </dgm:t>
    </dgm:pt>
    <dgm:pt modelId="{4E68911E-4744-44CF-B69F-99BFD3348E9F}" type="parTrans" cxnId="{5B85269C-1C9A-412E-9D97-D1B0507FFFD5}">
      <dgm:prSet/>
      <dgm:spPr/>
      <dgm:t>
        <a:bodyPr/>
        <a:lstStyle/>
        <a:p>
          <a:endParaRPr lang="en-US"/>
        </a:p>
      </dgm:t>
    </dgm:pt>
    <dgm:pt modelId="{7486825A-B95D-4E56-B687-CCCD2B679523}" type="sibTrans" cxnId="{5B85269C-1C9A-412E-9D97-D1B0507FFFD5}">
      <dgm:prSet/>
      <dgm:spPr/>
      <dgm:t>
        <a:bodyPr/>
        <a:lstStyle/>
        <a:p>
          <a:endParaRPr lang="en-US"/>
        </a:p>
      </dgm:t>
    </dgm:pt>
    <dgm:pt modelId="{1292356C-3390-43CE-9B7F-FF1940E5386E}">
      <dgm:prSet phldrT="[Text]" custT="1"/>
      <dgm:spPr/>
      <dgm:t>
        <a:bodyPr/>
        <a:lstStyle/>
        <a:p>
          <a:r>
            <a:rPr lang="en-US" sz="2800" dirty="0" smtClean="0"/>
            <a:t>State: BCCEDP</a:t>
          </a:r>
          <a:endParaRPr lang="en-US" sz="2800" dirty="0"/>
        </a:p>
      </dgm:t>
    </dgm:pt>
    <dgm:pt modelId="{4A021489-1E9E-4BBB-8BA3-5F7F98277F28}" type="parTrans" cxnId="{337E244F-FEF6-4ECB-B948-95C54A342F40}">
      <dgm:prSet/>
      <dgm:spPr/>
      <dgm:t>
        <a:bodyPr/>
        <a:lstStyle/>
        <a:p>
          <a:endParaRPr lang="en-US"/>
        </a:p>
      </dgm:t>
    </dgm:pt>
    <dgm:pt modelId="{0CBB91A8-568B-42DC-8844-267A66C215ED}" type="sibTrans" cxnId="{337E244F-FEF6-4ECB-B948-95C54A342F40}">
      <dgm:prSet/>
      <dgm:spPr/>
      <dgm:t>
        <a:bodyPr/>
        <a:lstStyle/>
        <a:p>
          <a:endParaRPr lang="en-US"/>
        </a:p>
      </dgm:t>
    </dgm:pt>
    <dgm:pt modelId="{23B5A664-2342-4300-95D4-BC992709E513}" type="pres">
      <dgm:prSet presAssocID="{A896AC83-13CA-4637-8EF7-863FF3713D44}" presName="linear" presStyleCnt="0">
        <dgm:presLayoutVars>
          <dgm:dir/>
          <dgm:animLvl val="lvl"/>
          <dgm:resizeHandles val="exact"/>
        </dgm:presLayoutVars>
      </dgm:prSet>
      <dgm:spPr/>
      <dgm:t>
        <a:bodyPr/>
        <a:lstStyle/>
        <a:p>
          <a:endParaRPr lang="en-US"/>
        </a:p>
      </dgm:t>
    </dgm:pt>
    <dgm:pt modelId="{DF0627C2-1AAB-4049-A55B-B57F3FC523C6}" type="pres">
      <dgm:prSet presAssocID="{FC7B1908-4EBA-4C70-94CB-0FF7EEF50C88}" presName="parentLin" presStyleCnt="0"/>
      <dgm:spPr/>
    </dgm:pt>
    <dgm:pt modelId="{EE9D0E6F-E26B-46AB-B0F1-141B89D7F4A0}" type="pres">
      <dgm:prSet presAssocID="{FC7B1908-4EBA-4C70-94CB-0FF7EEF50C88}" presName="parentLeftMargin" presStyleLbl="node1" presStyleIdx="0" presStyleCnt="2"/>
      <dgm:spPr/>
      <dgm:t>
        <a:bodyPr/>
        <a:lstStyle/>
        <a:p>
          <a:endParaRPr lang="en-US"/>
        </a:p>
      </dgm:t>
    </dgm:pt>
    <dgm:pt modelId="{BA0ACD02-E4A2-42B8-8B1A-D92210429DB3}" type="pres">
      <dgm:prSet presAssocID="{FC7B1908-4EBA-4C70-94CB-0FF7EEF50C88}" presName="parentText" presStyleLbl="node1" presStyleIdx="0" presStyleCnt="2">
        <dgm:presLayoutVars>
          <dgm:chMax val="0"/>
          <dgm:bulletEnabled val="1"/>
        </dgm:presLayoutVars>
      </dgm:prSet>
      <dgm:spPr/>
      <dgm:t>
        <a:bodyPr/>
        <a:lstStyle/>
        <a:p>
          <a:endParaRPr lang="en-US"/>
        </a:p>
      </dgm:t>
    </dgm:pt>
    <dgm:pt modelId="{F395D7DF-BD1F-4470-A78A-59EAA2965692}" type="pres">
      <dgm:prSet presAssocID="{FC7B1908-4EBA-4C70-94CB-0FF7EEF50C88}" presName="negativeSpace" presStyleCnt="0"/>
      <dgm:spPr/>
    </dgm:pt>
    <dgm:pt modelId="{589FC6EC-2628-4C86-A402-EE6285951F4D}" type="pres">
      <dgm:prSet presAssocID="{FC7B1908-4EBA-4C70-94CB-0FF7EEF50C88}" presName="childText" presStyleLbl="conFgAcc1" presStyleIdx="0" presStyleCnt="2" custLinFactNeighborX="-1258" custLinFactNeighborY="22760">
        <dgm:presLayoutVars>
          <dgm:bulletEnabled val="1"/>
        </dgm:presLayoutVars>
      </dgm:prSet>
      <dgm:spPr/>
      <dgm:t>
        <a:bodyPr/>
        <a:lstStyle/>
        <a:p>
          <a:endParaRPr lang="en-US"/>
        </a:p>
      </dgm:t>
    </dgm:pt>
    <dgm:pt modelId="{720A6025-0A0D-41D5-B3AC-93189D53A06B}" type="pres">
      <dgm:prSet presAssocID="{8E5FA6C4-F3ED-4787-90BA-B5713D2EFE08}" presName="spaceBetweenRectangles" presStyleCnt="0"/>
      <dgm:spPr/>
    </dgm:pt>
    <dgm:pt modelId="{6BDDD3ED-7027-48D9-A59A-ABE774CDC834}" type="pres">
      <dgm:prSet presAssocID="{CEC5AB67-F1BA-4C81-B746-43D7F940208B}" presName="parentLin" presStyleCnt="0"/>
      <dgm:spPr/>
    </dgm:pt>
    <dgm:pt modelId="{0EF75A50-73A9-4430-ACC1-2EB4B77379AE}" type="pres">
      <dgm:prSet presAssocID="{CEC5AB67-F1BA-4C81-B746-43D7F940208B}" presName="parentLeftMargin" presStyleLbl="node1" presStyleIdx="0" presStyleCnt="2"/>
      <dgm:spPr/>
      <dgm:t>
        <a:bodyPr/>
        <a:lstStyle/>
        <a:p>
          <a:endParaRPr lang="en-US"/>
        </a:p>
      </dgm:t>
    </dgm:pt>
    <dgm:pt modelId="{52E542AB-92F6-406D-B7D7-CCBBCF29AF8C}" type="pres">
      <dgm:prSet presAssocID="{CEC5AB67-F1BA-4C81-B746-43D7F940208B}" presName="parentText" presStyleLbl="node1" presStyleIdx="1" presStyleCnt="2">
        <dgm:presLayoutVars>
          <dgm:chMax val="0"/>
          <dgm:bulletEnabled val="1"/>
        </dgm:presLayoutVars>
      </dgm:prSet>
      <dgm:spPr/>
      <dgm:t>
        <a:bodyPr/>
        <a:lstStyle/>
        <a:p>
          <a:endParaRPr lang="en-US"/>
        </a:p>
      </dgm:t>
    </dgm:pt>
    <dgm:pt modelId="{963F51BF-7F98-4442-ADFD-D05EF701D361}" type="pres">
      <dgm:prSet presAssocID="{CEC5AB67-F1BA-4C81-B746-43D7F940208B}" presName="negativeSpace" presStyleCnt="0"/>
      <dgm:spPr/>
    </dgm:pt>
    <dgm:pt modelId="{409F8B5D-B246-46B3-87BD-0957D6D7945A}" type="pres">
      <dgm:prSet presAssocID="{CEC5AB67-F1BA-4C81-B746-43D7F940208B}" presName="childText" presStyleLbl="conFgAcc1" presStyleIdx="1" presStyleCnt="2">
        <dgm:presLayoutVars>
          <dgm:bulletEnabled val="1"/>
        </dgm:presLayoutVars>
      </dgm:prSet>
      <dgm:spPr/>
      <dgm:t>
        <a:bodyPr/>
        <a:lstStyle/>
        <a:p>
          <a:endParaRPr lang="en-US"/>
        </a:p>
      </dgm:t>
    </dgm:pt>
  </dgm:ptLst>
  <dgm:cxnLst>
    <dgm:cxn modelId="{F2DD607F-5D51-4DD5-8D61-BBD2DA8DB389}" srcId="{CEC5AB67-F1BA-4C81-B746-43D7F940208B}" destId="{4CDA373A-2CBE-4284-BCFF-4D76D1516D45}" srcOrd="0" destOrd="0" parTransId="{55B01F8B-E24C-4606-A908-787134489887}" sibTransId="{867256A7-26BA-484F-8C56-F58AB2980CDB}"/>
    <dgm:cxn modelId="{5A8C9C00-78CA-471B-BD1E-D1B24D05E315}" srcId="{FC7B1908-4EBA-4C70-94CB-0FF7EEF50C88}" destId="{7729DE23-69E7-4645-9B36-DC710695C9A3}" srcOrd="1" destOrd="0" parTransId="{F0136B7B-72BB-4D33-AE4A-B211A9CA162D}" sibTransId="{FE5922D3-31F7-4AC7-ABFB-D22CC10612C1}"/>
    <dgm:cxn modelId="{F8FDD547-6C85-422E-8FBB-FBCF123970B3}" type="presOf" srcId="{1292356C-3390-43CE-9B7F-FF1940E5386E}" destId="{409F8B5D-B246-46B3-87BD-0957D6D7945A}" srcOrd="0" destOrd="1" presId="urn:microsoft.com/office/officeart/2005/8/layout/list1"/>
    <dgm:cxn modelId="{DF873DA9-E859-4445-A983-633655F459BA}" type="presOf" srcId="{7729DE23-69E7-4645-9B36-DC710695C9A3}" destId="{589FC6EC-2628-4C86-A402-EE6285951F4D}" srcOrd="0" destOrd="1" presId="urn:microsoft.com/office/officeart/2005/8/layout/list1"/>
    <dgm:cxn modelId="{5B85269C-1C9A-412E-9D97-D1B0507FFFD5}" srcId="{FC7B1908-4EBA-4C70-94CB-0FF7EEF50C88}" destId="{E77B9ED5-03EC-43BD-9C13-7D39A36F3615}" srcOrd="2" destOrd="0" parTransId="{4E68911E-4744-44CF-B69F-99BFD3348E9F}" sibTransId="{7486825A-B95D-4E56-B687-CCCD2B679523}"/>
    <dgm:cxn modelId="{4A307E15-949C-4C68-9DA0-5155488B7D26}" type="presOf" srcId="{FC7B1908-4EBA-4C70-94CB-0FF7EEF50C88}" destId="{BA0ACD02-E4A2-42B8-8B1A-D92210429DB3}" srcOrd="1" destOrd="0" presId="urn:microsoft.com/office/officeart/2005/8/layout/list1"/>
    <dgm:cxn modelId="{4E5F2042-801F-41DA-A7FF-A6DB330C5CE8}" type="presOf" srcId="{4CDA373A-2CBE-4284-BCFF-4D76D1516D45}" destId="{409F8B5D-B246-46B3-87BD-0957D6D7945A}" srcOrd="0" destOrd="0" presId="urn:microsoft.com/office/officeart/2005/8/layout/list1"/>
    <dgm:cxn modelId="{337E244F-FEF6-4ECB-B948-95C54A342F40}" srcId="{CEC5AB67-F1BA-4C81-B746-43D7F940208B}" destId="{1292356C-3390-43CE-9B7F-FF1940E5386E}" srcOrd="1" destOrd="0" parTransId="{4A021489-1E9E-4BBB-8BA3-5F7F98277F28}" sibTransId="{0CBB91A8-568B-42DC-8844-267A66C215ED}"/>
    <dgm:cxn modelId="{490BC17F-5A7E-4F56-A24E-4DD5D91ECE4F}" type="presOf" srcId="{FC7B1908-4EBA-4C70-94CB-0FF7EEF50C88}" destId="{EE9D0E6F-E26B-46AB-B0F1-141B89D7F4A0}" srcOrd="0" destOrd="0" presId="urn:microsoft.com/office/officeart/2005/8/layout/list1"/>
    <dgm:cxn modelId="{51D0E479-6E9A-4965-9CD2-0099C619F415}" type="presOf" srcId="{CEC5AB67-F1BA-4C81-B746-43D7F940208B}" destId="{0EF75A50-73A9-4430-ACC1-2EB4B77379AE}" srcOrd="0" destOrd="0" presId="urn:microsoft.com/office/officeart/2005/8/layout/list1"/>
    <dgm:cxn modelId="{F5D0AEFF-26D1-4E7E-852E-C760E352DD58}" type="presOf" srcId="{E77B9ED5-03EC-43BD-9C13-7D39A36F3615}" destId="{589FC6EC-2628-4C86-A402-EE6285951F4D}" srcOrd="0" destOrd="2" presId="urn:microsoft.com/office/officeart/2005/8/layout/list1"/>
    <dgm:cxn modelId="{834723AF-5245-4C9A-B315-691F5CB02876}" srcId="{FC7B1908-4EBA-4C70-94CB-0FF7EEF50C88}" destId="{A7B58216-4444-4055-85E0-0EFDB35CD183}" srcOrd="0" destOrd="0" parTransId="{D03F2E60-CF47-45C9-B3A9-64381295462B}" sibTransId="{6A2EC183-A86E-481C-BD61-4C5F5580E7FD}"/>
    <dgm:cxn modelId="{363CFDD4-2141-4EAA-830B-8F808D91E28C}" srcId="{A896AC83-13CA-4637-8EF7-863FF3713D44}" destId="{FC7B1908-4EBA-4C70-94CB-0FF7EEF50C88}" srcOrd="0" destOrd="0" parTransId="{C556DFE2-9BBA-4FED-8E46-FE2D18931BEF}" sibTransId="{8E5FA6C4-F3ED-4787-90BA-B5713D2EFE08}"/>
    <dgm:cxn modelId="{E0E37AFF-0EE7-4F0F-B994-2603B4E51061}" type="presOf" srcId="{CEC5AB67-F1BA-4C81-B746-43D7F940208B}" destId="{52E542AB-92F6-406D-B7D7-CCBBCF29AF8C}" srcOrd="1" destOrd="0" presId="urn:microsoft.com/office/officeart/2005/8/layout/list1"/>
    <dgm:cxn modelId="{8F4D9687-F2F2-403C-BC69-CCCA3BFA71B4}" srcId="{A896AC83-13CA-4637-8EF7-863FF3713D44}" destId="{CEC5AB67-F1BA-4C81-B746-43D7F940208B}" srcOrd="1" destOrd="0" parTransId="{07118352-EAC7-43A3-BE76-A1C18097341F}" sibTransId="{4EB4A98B-EE26-499E-84B7-C506C0603157}"/>
    <dgm:cxn modelId="{9714157F-E4E4-4702-8EA0-B0A81C8E3A9F}" type="presOf" srcId="{A7B58216-4444-4055-85E0-0EFDB35CD183}" destId="{589FC6EC-2628-4C86-A402-EE6285951F4D}" srcOrd="0" destOrd="0" presId="urn:microsoft.com/office/officeart/2005/8/layout/list1"/>
    <dgm:cxn modelId="{A52ED1DC-3AAD-4164-BC8C-9650786A2046}" type="presOf" srcId="{A896AC83-13CA-4637-8EF7-863FF3713D44}" destId="{23B5A664-2342-4300-95D4-BC992709E513}" srcOrd="0" destOrd="0" presId="urn:microsoft.com/office/officeart/2005/8/layout/list1"/>
    <dgm:cxn modelId="{E26D36A9-65A0-485C-BD40-BA11F8F1C742}" type="presParOf" srcId="{23B5A664-2342-4300-95D4-BC992709E513}" destId="{DF0627C2-1AAB-4049-A55B-B57F3FC523C6}" srcOrd="0" destOrd="0" presId="urn:microsoft.com/office/officeart/2005/8/layout/list1"/>
    <dgm:cxn modelId="{14BE786A-E8A9-460A-873B-2F2E34D6E1A8}" type="presParOf" srcId="{DF0627C2-1AAB-4049-A55B-B57F3FC523C6}" destId="{EE9D0E6F-E26B-46AB-B0F1-141B89D7F4A0}" srcOrd="0" destOrd="0" presId="urn:microsoft.com/office/officeart/2005/8/layout/list1"/>
    <dgm:cxn modelId="{8311216A-EEF3-47BB-9AAF-18B5FBBC418B}" type="presParOf" srcId="{DF0627C2-1AAB-4049-A55B-B57F3FC523C6}" destId="{BA0ACD02-E4A2-42B8-8B1A-D92210429DB3}" srcOrd="1" destOrd="0" presId="urn:microsoft.com/office/officeart/2005/8/layout/list1"/>
    <dgm:cxn modelId="{3D8D3CA4-A78D-4951-8F98-E812A4F0A582}" type="presParOf" srcId="{23B5A664-2342-4300-95D4-BC992709E513}" destId="{F395D7DF-BD1F-4470-A78A-59EAA2965692}" srcOrd="1" destOrd="0" presId="urn:microsoft.com/office/officeart/2005/8/layout/list1"/>
    <dgm:cxn modelId="{3D50DDF9-557C-469F-B1AD-AB5125EFD304}" type="presParOf" srcId="{23B5A664-2342-4300-95D4-BC992709E513}" destId="{589FC6EC-2628-4C86-A402-EE6285951F4D}" srcOrd="2" destOrd="0" presId="urn:microsoft.com/office/officeart/2005/8/layout/list1"/>
    <dgm:cxn modelId="{640D1EA5-C939-4FE3-ADEE-9C7BFE65191E}" type="presParOf" srcId="{23B5A664-2342-4300-95D4-BC992709E513}" destId="{720A6025-0A0D-41D5-B3AC-93189D53A06B}" srcOrd="3" destOrd="0" presId="urn:microsoft.com/office/officeart/2005/8/layout/list1"/>
    <dgm:cxn modelId="{B84B0CA8-B747-4156-9878-2143A8606C6C}" type="presParOf" srcId="{23B5A664-2342-4300-95D4-BC992709E513}" destId="{6BDDD3ED-7027-48D9-A59A-ABE774CDC834}" srcOrd="4" destOrd="0" presId="urn:microsoft.com/office/officeart/2005/8/layout/list1"/>
    <dgm:cxn modelId="{F524C72D-5217-4511-A3CE-30127BDF8314}" type="presParOf" srcId="{6BDDD3ED-7027-48D9-A59A-ABE774CDC834}" destId="{0EF75A50-73A9-4430-ACC1-2EB4B77379AE}" srcOrd="0" destOrd="0" presId="urn:microsoft.com/office/officeart/2005/8/layout/list1"/>
    <dgm:cxn modelId="{C05B148F-C655-4E25-80B8-2ED9A6CF8DAC}" type="presParOf" srcId="{6BDDD3ED-7027-48D9-A59A-ABE774CDC834}" destId="{52E542AB-92F6-406D-B7D7-CCBBCF29AF8C}" srcOrd="1" destOrd="0" presId="urn:microsoft.com/office/officeart/2005/8/layout/list1"/>
    <dgm:cxn modelId="{4A9DFCD6-B3E4-435A-9BFB-EA1960BE051B}" type="presParOf" srcId="{23B5A664-2342-4300-95D4-BC992709E513}" destId="{963F51BF-7F98-4442-ADFD-D05EF701D361}" srcOrd="5" destOrd="0" presId="urn:microsoft.com/office/officeart/2005/8/layout/list1"/>
    <dgm:cxn modelId="{471FA94A-D112-4F90-A7CD-1C149A8B1DAE}" type="presParOf" srcId="{23B5A664-2342-4300-95D4-BC992709E513}" destId="{409F8B5D-B246-46B3-87BD-0957D6D7945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896AC83-13CA-4637-8EF7-863FF3713D44}"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FC7B1908-4EBA-4C70-94CB-0FF7EEF50C88}">
      <dgm:prSet phldrT="[Text]"/>
      <dgm:spPr/>
      <dgm:t>
        <a:bodyPr/>
        <a:lstStyle/>
        <a:p>
          <a:r>
            <a:rPr lang="en-US" dirty="0" smtClean="0"/>
            <a:t>Fee-For-Service Models</a:t>
          </a:r>
          <a:endParaRPr lang="en-US" dirty="0"/>
        </a:p>
      </dgm:t>
    </dgm:pt>
    <dgm:pt modelId="{C556DFE2-9BBA-4FED-8E46-FE2D18931BEF}" type="parTrans" cxnId="{363CFDD4-2141-4EAA-830B-8F808D91E28C}">
      <dgm:prSet/>
      <dgm:spPr/>
      <dgm:t>
        <a:bodyPr/>
        <a:lstStyle/>
        <a:p>
          <a:endParaRPr lang="en-US"/>
        </a:p>
      </dgm:t>
    </dgm:pt>
    <dgm:pt modelId="{8E5FA6C4-F3ED-4787-90BA-B5713D2EFE08}" type="sibTrans" cxnId="{363CFDD4-2141-4EAA-830B-8F808D91E28C}">
      <dgm:prSet/>
      <dgm:spPr/>
      <dgm:t>
        <a:bodyPr/>
        <a:lstStyle/>
        <a:p>
          <a:endParaRPr lang="en-US"/>
        </a:p>
      </dgm:t>
    </dgm:pt>
    <dgm:pt modelId="{CEC5AB67-F1BA-4C81-B746-43D7F940208B}">
      <dgm:prSet phldrT="[Text]"/>
      <dgm:spPr/>
      <dgm:t>
        <a:bodyPr/>
        <a:lstStyle/>
        <a:p>
          <a:r>
            <a:rPr lang="en-US" dirty="0" smtClean="0"/>
            <a:t>Managed Care/Alternative Payment Models</a:t>
          </a:r>
          <a:endParaRPr lang="en-US" dirty="0"/>
        </a:p>
      </dgm:t>
    </dgm:pt>
    <dgm:pt modelId="{07118352-EAC7-43A3-BE76-A1C18097341F}" type="parTrans" cxnId="{8F4D9687-F2F2-403C-BC69-CCCA3BFA71B4}">
      <dgm:prSet/>
      <dgm:spPr/>
      <dgm:t>
        <a:bodyPr/>
        <a:lstStyle/>
        <a:p>
          <a:endParaRPr lang="en-US"/>
        </a:p>
      </dgm:t>
    </dgm:pt>
    <dgm:pt modelId="{4EB4A98B-EE26-499E-84B7-C506C0603157}" type="sibTrans" cxnId="{8F4D9687-F2F2-403C-BC69-CCCA3BFA71B4}">
      <dgm:prSet/>
      <dgm:spPr/>
      <dgm:t>
        <a:bodyPr/>
        <a:lstStyle/>
        <a:p>
          <a:endParaRPr lang="en-US"/>
        </a:p>
      </dgm:t>
    </dgm:pt>
    <dgm:pt modelId="{A7B58216-4444-4055-85E0-0EFDB35CD183}">
      <dgm:prSet phldrT="[Text]"/>
      <dgm:spPr/>
      <dgm:t>
        <a:bodyPr/>
        <a:lstStyle/>
        <a:p>
          <a:r>
            <a:rPr lang="en-US" dirty="0" smtClean="0"/>
            <a:t>Establish reimbursement for navigation services when provided by licensed nurses, SWs, or lay navigators operating under supervision</a:t>
          </a:r>
          <a:endParaRPr lang="en-US" dirty="0"/>
        </a:p>
      </dgm:t>
    </dgm:pt>
    <dgm:pt modelId="{D03F2E60-CF47-45C9-B3A9-64381295462B}" type="parTrans" cxnId="{834723AF-5245-4C9A-B315-691F5CB02876}">
      <dgm:prSet/>
      <dgm:spPr/>
      <dgm:t>
        <a:bodyPr/>
        <a:lstStyle/>
        <a:p>
          <a:endParaRPr lang="en-US"/>
        </a:p>
      </dgm:t>
    </dgm:pt>
    <dgm:pt modelId="{6A2EC183-A86E-481C-BD61-4C5F5580E7FD}" type="sibTrans" cxnId="{834723AF-5245-4C9A-B315-691F5CB02876}">
      <dgm:prSet/>
      <dgm:spPr/>
      <dgm:t>
        <a:bodyPr/>
        <a:lstStyle/>
        <a:p>
          <a:endParaRPr lang="en-US"/>
        </a:p>
      </dgm:t>
    </dgm:pt>
    <dgm:pt modelId="{2B676360-3076-4727-AEBE-8B8AC4ED6642}">
      <dgm:prSet phldrT="[Text]"/>
      <dgm:spPr/>
      <dgm:t>
        <a:bodyPr/>
        <a:lstStyle/>
        <a:p>
          <a:r>
            <a:rPr lang="en-US" dirty="0" smtClean="0"/>
            <a:t>Establish billing codes for specific navigator duties</a:t>
          </a:r>
          <a:endParaRPr lang="en-US" dirty="0"/>
        </a:p>
      </dgm:t>
    </dgm:pt>
    <dgm:pt modelId="{DC29B4AE-B87E-4370-A427-67B5280E540A}" type="parTrans" cxnId="{1D5E01AA-549B-4662-8735-838FA2E5CC80}">
      <dgm:prSet/>
      <dgm:spPr/>
      <dgm:t>
        <a:bodyPr/>
        <a:lstStyle/>
        <a:p>
          <a:endParaRPr lang="en-US"/>
        </a:p>
      </dgm:t>
    </dgm:pt>
    <dgm:pt modelId="{326CC83A-DDF7-4425-A6F6-41DF88D06640}" type="sibTrans" cxnId="{1D5E01AA-549B-4662-8735-838FA2E5CC80}">
      <dgm:prSet/>
      <dgm:spPr/>
      <dgm:t>
        <a:bodyPr/>
        <a:lstStyle/>
        <a:p>
          <a:endParaRPr lang="en-US"/>
        </a:p>
      </dgm:t>
    </dgm:pt>
    <dgm:pt modelId="{4CDA373A-2CBE-4284-BCFF-4D76D1516D45}">
      <dgm:prSet phldrT="[Text]"/>
      <dgm:spPr/>
      <dgm:t>
        <a:bodyPr/>
        <a:lstStyle/>
        <a:p>
          <a:r>
            <a:rPr lang="en-US" dirty="0" smtClean="0"/>
            <a:t>Seek a commitment from major payers-including CMS- to include patient navigation in future payment models</a:t>
          </a:r>
          <a:endParaRPr lang="en-US" dirty="0"/>
        </a:p>
      </dgm:t>
    </dgm:pt>
    <dgm:pt modelId="{55B01F8B-E24C-4606-A908-787134489887}" type="parTrans" cxnId="{F2DD607F-5D51-4DD5-8D61-BBD2DA8DB389}">
      <dgm:prSet/>
      <dgm:spPr/>
      <dgm:t>
        <a:bodyPr/>
        <a:lstStyle/>
        <a:p>
          <a:endParaRPr lang="en-US"/>
        </a:p>
      </dgm:t>
    </dgm:pt>
    <dgm:pt modelId="{867256A7-26BA-484F-8C56-F58AB2980CDB}" type="sibTrans" cxnId="{F2DD607F-5D51-4DD5-8D61-BBD2DA8DB389}">
      <dgm:prSet/>
      <dgm:spPr/>
      <dgm:t>
        <a:bodyPr/>
        <a:lstStyle/>
        <a:p>
          <a:endParaRPr lang="en-US"/>
        </a:p>
      </dgm:t>
    </dgm:pt>
    <dgm:pt modelId="{68B1C122-84A9-4F80-9F85-49A09A68D789}">
      <dgm:prSet phldrT="[Text]"/>
      <dgm:spPr/>
      <dgm:t>
        <a:bodyPr/>
        <a:lstStyle/>
        <a:p>
          <a:r>
            <a:rPr lang="en-US" dirty="0" smtClean="0"/>
            <a:t>Create a network of state-level experts who can advice on inclusion of patient navigation in payment reform and value-based payment models </a:t>
          </a:r>
          <a:endParaRPr lang="en-US" dirty="0"/>
        </a:p>
      </dgm:t>
    </dgm:pt>
    <dgm:pt modelId="{63BCF0F2-A599-4F2B-AB66-B3FCDB08C774}" type="parTrans" cxnId="{F48558FF-6986-44D6-A7D4-5E778CD902F3}">
      <dgm:prSet/>
      <dgm:spPr/>
      <dgm:t>
        <a:bodyPr/>
        <a:lstStyle/>
        <a:p>
          <a:endParaRPr lang="en-US"/>
        </a:p>
      </dgm:t>
    </dgm:pt>
    <dgm:pt modelId="{CE458C36-CFE4-46DC-B40B-32A440661159}" type="sibTrans" cxnId="{F48558FF-6986-44D6-A7D4-5E778CD902F3}">
      <dgm:prSet/>
      <dgm:spPr/>
      <dgm:t>
        <a:bodyPr/>
        <a:lstStyle/>
        <a:p>
          <a:endParaRPr lang="en-US"/>
        </a:p>
      </dgm:t>
    </dgm:pt>
    <dgm:pt modelId="{23B5A664-2342-4300-95D4-BC992709E513}" type="pres">
      <dgm:prSet presAssocID="{A896AC83-13CA-4637-8EF7-863FF3713D44}" presName="linear" presStyleCnt="0">
        <dgm:presLayoutVars>
          <dgm:dir/>
          <dgm:animLvl val="lvl"/>
          <dgm:resizeHandles val="exact"/>
        </dgm:presLayoutVars>
      </dgm:prSet>
      <dgm:spPr/>
      <dgm:t>
        <a:bodyPr/>
        <a:lstStyle/>
        <a:p>
          <a:endParaRPr lang="en-US"/>
        </a:p>
      </dgm:t>
    </dgm:pt>
    <dgm:pt modelId="{DF0627C2-1AAB-4049-A55B-B57F3FC523C6}" type="pres">
      <dgm:prSet presAssocID="{FC7B1908-4EBA-4C70-94CB-0FF7EEF50C88}" presName="parentLin" presStyleCnt="0"/>
      <dgm:spPr/>
    </dgm:pt>
    <dgm:pt modelId="{EE9D0E6F-E26B-46AB-B0F1-141B89D7F4A0}" type="pres">
      <dgm:prSet presAssocID="{FC7B1908-4EBA-4C70-94CB-0FF7EEF50C88}" presName="parentLeftMargin" presStyleLbl="node1" presStyleIdx="0" presStyleCnt="2"/>
      <dgm:spPr/>
      <dgm:t>
        <a:bodyPr/>
        <a:lstStyle/>
        <a:p>
          <a:endParaRPr lang="en-US"/>
        </a:p>
      </dgm:t>
    </dgm:pt>
    <dgm:pt modelId="{BA0ACD02-E4A2-42B8-8B1A-D92210429DB3}" type="pres">
      <dgm:prSet presAssocID="{FC7B1908-4EBA-4C70-94CB-0FF7EEF50C88}" presName="parentText" presStyleLbl="node1" presStyleIdx="0" presStyleCnt="2">
        <dgm:presLayoutVars>
          <dgm:chMax val="0"/>
          <dgm:bulletEnabled val="1"/>
        </dgm:presLayoutVars>
      </dgm:prSet>
      <dgm:spPr/>
      <dgm:t>
        <a:bodyPr/>
        <a:lstStyle/>
        <a:p>
          <a:endParaRPr lang="en-US"/>
        </a:p>
      </dgm:t>
    </dgm:pt>
    <dgm:pt modelId="{F395D7DF-BD1F-4470-A78A-59EAA2965692}" type="pres">
      <dgm:prSet presAssocID="{FC7B1908-4EBA-4C70-94CB-0FF7EEF50C88}" presName="negativeSpace" presStyleCnt="0"/>
      <dgm:spPr/>
    </dgm:pt>
    <dgm:pt modelId="{589FC6EC-2628-4C86-A402-EE6285951F4D}" type="pres">
      <dgm:prSet presAssocID="{FC7B1908-4EBA-4C70-94CB-0FF7EEF50C88}" presName="childText" presStyleLbl="conFgAcc1" presStyleIdx="0" presStyleCnt="2" custLinFactNeighborX="-1258" custLinFactNeighborY="22760">
        <dgm:presLayoutVars>
          <dgm:bulletEnabled val="1"/>
        </dgm:presLayoutVars>
      </dgm:prSet>
      <dgm:spPr/>
      <dgm:t>
        <a:bodyPr/>
        <a:lstStyle/>
        <a:p>
          <a:endParaRPr lang="en-US"/>
        </a:p>
      </dgm:t>
    </dgm:pt>
    <dgm:pt modelId="{720A6025-0A0D-41D5-B3AC-93189D53A06B}" type="pres">
      <dgm:prSet presAssocID="{8E5FA6C4-F3ED-4787-90BA-B5713D2EFE08}" presName="spaceBetweenRectangles" presStyleCnt="0"/>
      <dgm:spPr/>
    </dgm:pt>
    <dgm:pt modelId="{6BDDD3ED-7027-48D9-A59A-ABE774CDC834}" type="pres">
      <dgm:prSet presAssocID="{CEC5AB67-F1BA-4C81-B746-43D7F940208B}" presName="parentLin" presStyleCnt="0"/>
      <dgm:spPr/>
    </dgm:pt>
    <dgm:pt modelId="{0EF75A50-73A9-4430-ACC1-2EB4B77379AE}" type="pres">
      <dgm:prSet presAssocID="{CEC5AB67-F1BA-4C81-B746-43D7F940208B}" presName="parentLeftMargin" presStyleLbl="node1" presStyleIdx="0" presStyleCnt="2"/>
      <dgm:spPr/>
      <dgm:t>
        <a:bodyPr/>
        <a:lstStyle/>
        <a:p>
          <a:endParaRPr lang="en-US"/>
        </a:p>
      </dgm:t>
    </dgm:pt>
    <dgm:pt modelId="{52E542AB-92F6-406D-B7D7-CCBBCF29AF8C}" type="pres">
      <dgm:prSet presAssocID="{CEC5AB67-F1BA-4C81-B746-43D7F940208B}" presName="parentText" presStyleLbl="node1" presStyleIdx="1" presStyleCnt="2">
        <dgm:presLayoutVars>
          <dgm:chMax val="0"/>
          <dgm:bulletEnabled val="1"/>
        </dgm:presLayoutVars>
      </dgm:prSet>
      <dgm:spPr/>
      <dgm:t>
        <a:bodyPr/>
        <a:lstStyle/>
        <a:p>
          <a:endParaRPr lang="en-US"/>
        </a:p>
      </dgm:t>
    </dgm:pt>
    <dgm:pt modelId="{963F51BF-7F98-4442-ADFD-D05EF701D361}" type="pres">
      <dgm:prSet presAssocID="{CEC5AB67-F1BA-4C81-B746-43D7F940208B}" presName="negativeSpace" presStyleCnt="0"/>
      <dgm:spPr/>
    </dgm:pt>
    <dgm:pt modelId="{409F8B5D-B246-46B3-87BD-0957D6D7945A}" type="pres">
      <dgm:prSet presAssocID="{CEC5AB67-F1BA-4C81-B746-43D7F940208B}" presName="childText" presStyleLbl="conFgAcc1" presStyleIdx="1" presStyleCnt="2">
        <dgm:presLayoutVars>
          <dgm:bulletEnabled val="1"/>
        </dgm:presLayoutVars>
      </dgm:prSet>
      <dgm:spPr/>
      <dgm:t>
        <a:bodyPr/>
        <a:lstStyle/>
        <a:p>
          <a:endParaRPr lang="en-US"/>
        </a:p>
      </dgm:t>
    </dgm:pt>
  </dgm:ptLst>
  <dgm:cxnLst>
    <dgm:cxn modelId="{65DBDEA1-975D-472A-A466-9486C8E3A438}" type="presOf" srcId="{A7B58216-4444-4055-85E0-0EFDB35CD183}" destId="{589FC6EC-2628-4C86-A402-EE6285951F4D}" srcOrd="0" destOrd="0" presId="urn:microsoft.com/office/officeart/2005/8/layout/list1"/>
    <dgm:cxn modelId="{F2DD607F-5D51-4DD5-8D61-BBD2DA8DB389}" srcId="{CEC5AB67-F1BA-4C81-B746-43D7F940208B}" destId="{4CDA373A-2CBE-4284-BCFF-4D76D1516D45}" srcOrd="0" destOrd="0" parTransId="{55B01F8B-E24C-4606-A908-787134489887}" sibTransId="{867256A7-26BA-484F-8C56-F58AB2980CDB}"/>
    <dgm:cxn modelId="{B9D95890-A7D7-4F39-864E-4C505BFB66C1}" type="presOf" srcId="{CEC5AB67-F1BA-4C81-B746-43D7F940208B}" destId="{52E542AB-92F6-406D-B7D7-CCBBCF29AF8C}" srcOrd="1" destOrd="0" presId="urn:microsoft.com/office/officeart/2005/8/layout/list1"/>
    <dgm:cxn modelId="{6105487F-1946-4657-9D7E-426E8EFAFDCD}" type="presOf" srcId="{2B676360-3076-4727-AEBE-8B8AC4ED6642}" destId="{589FC6EC-2628-4C86-A402-EE6285951F4D}" srcOrd="0" destOrd="1" presId="urn:microsoft.com/office/officeart/2005/8/layout/list1"/>
    <dgm:cxn modelId="{91C67734-6D82-43A5-B03A-6BC34EF80755}" type="presOf" srcId="{FC7B1908-4EBA-4C70-94CB-0FF7EEF50C88}" destId="{BA0ACD02-E4A2-42B8-8B1A-D92210429DB3}" srcOrd="1" destOrd="0" presId="urn:microsoft.com/office/officeart/2005/8/layout/list1"/>
    <dgm:cxn modelId="{D3705904-3C6C-4BF5-A0B9-6EEC804E1867}" type="presOf" srcId="{CEC5AB67-F1BA-4C81-B746-43D7F940208B}" destId="{0EF75A50-73A9-4430-ACC1-2EB4B77379AE}" srcOrd="0" destOrd="0" presId="urn:microsoft.com/office/officeart/2005/8/layout/list1"/>
    <dgm:cxn modelId="{1D5E01AA-549B-4662-8735-838FA2E5CC80}" srcId="{FC7B1908-4EBA-4C70-94CB-0FF7EEF50C88}" destId="{2B676360-3076-4727-AEBE-8B8AC4ED6642}" srcOrd="1" destOrd="0" parTransId="{DC29B4AE-B87E-4370-A427-67B5280E540A}" sibTransId="{326CC83A-DDF7-4425-A6F6-41DF88D06640}"/>
    <dgm:cxn modelId="{129FFC19-C573-4692-942A-ECC86B17850E}" type="presOf" srcId="{A896AC83-13CA-4637-8EF7-863FF3713D44}" destId="{23B5A664-2342-4300-95D4-BC992709E513}" srcOrd="0" destOrd="0" presId="urn:microsoft.com/office/officeart/2005/8/layout/list1"/>
    <dgm:cxn modelId="{DF59584C-D06F-4D77-9133-56BC845D773D}" type="presOf" srcId="{FC7B1908-4EBA-4C70-94CB-0FF7EEF50C88}" destId="{EE9D0E6F-E26B-46AB-B0F1-141B89D7F4A0}" srcOrd="0" destOrd="0" presId="urn:microsoft.com/office/officeart/2005/8/layout/list1"/>
    <dgm:cxn modelId="{AF032948-8E23-4C16-8097-67CFBBA94357}" type="presOf" srcId="{4CDA373A-2CBE-4284-BCFF-4D76D1516D45}" destId="{409F8B5D-B246-46B3-87BD-0957D6D7945A}" srcOrd="0" destOrd="0" presId="urn:microsoft.com/office/officeart/2005/8/layout/list1"/>
    <dgm:cxn modelId="{4FCEA7A9-8F25-4663-A7A7-625E1BB7615A}" type="presOf" srcId="{68B1C122-84A9-4F80-9F85-49A09A68D789}" destId="{409F8B5D-B246-46B3-87BD-0957D6D7945A}" srcOrd="0" destOrd="1" presId="urn:microsoft.com/office/officeart/2005/8/layout/list1"/>
    <dgm:cxn modelId="{834723AF-5245-4C9A-B315-691F5CB02876}" srcId="{FC7B1908-4EBA-4C70-94CB-0FF7EEF50C88}" destId="{A7B58216-4444-4055-85E0-0EFDB35CD183}" srcOrd="0" destOrd="0" parTransId="{D03F2E60-CF47-45C9-B3A9-64381295462B}" sibTransId="{6A2EC183-A86E-481C-BD61-4C5F5580E7FD}"/>
    <dgm:cxn modelId="{363CFDD4-2141-4EAA-830B-8F808D91E28C}" srcId="{A896AC83-13CA-4637-8EF7-863FF3713D44}" destId="{FC7B1908-4EBA-4C70-94CB-0FF7EEF50C88}" srcOrd="0" destOrd="0" parTransId="{C556DFE2-9BBA-4FED-8E46-FE2D18931BEF}" sibTransId="{8E5FA6C4-F3ED-4787-90BA-B5713D2EFE08}"/>
    <dgm:cxn modelId="{8F4D9687-F2F2-403C-BC69-CCCA3BFA71B4}" srcId="{A896AC83-13CA-4637-8EF7-863FF3713D44}" destId="{CEC5AB67-F1BA-4C81-B746-43D7F940208B}" srcOrd="1" destOrd="0" parTransId="{07118352-EAC7-43A3-BE76-A1C18097341F}" sibTransId="{4EB4A98B-EE26-499E-84B7-C506C0603157}"/>
    <dgm:cxn modelId="{F48558FF-6986-44D6-A7D4-5E778CD902F3}" srcId="{CEC5AB67-F1BA-4C81-B746-43D7F940208B}" destId="{68B1C122-84A9-4F80-9F85-49A09A68D789}" srcOrd="1" destOrd="0" parTransId="{63BCF0F2-A599-4F2B-AB66-B3FCDB08C774}" sibTransId="{CE458C36-CFE4-46DC-B40B-32A440661159}"/>
    <dgm:cxn modelId="{3367DAE6-5236-459D-90AF-EAD641F69820}" type="presParOf" srcId="{23B5A664-2342-4300-95D4-BC992709E513}" destId="{DF0627C2-1AAB-4049-A55B-B57F3FC523C6}" srcOrd="0" destOrd="0" presId="urn:microsoft.com/office/officeart/2005/8/layout/list1"/>
    <dgm:cxn modelId="{61129A49-B9B0-41A8-A719-0F793B4472D6}" type="presParOf" srcId="{DF0627C2-1AAB-4049-A55B-B57F3FC523C6}" destId="{EE9D0E6F-E26B-46AB-B0F1-141B89D7F4A0}" srcOrd="0" destOrd="0" presId="urn:microsoft.com/office/officeart/2005/8/layout/list1"/>
    <dgm:cxn modelId="{FEAEC3B4-436D-49E7-A7A9-2F37A1DCB897}" type="presParOf" srcId="{DF0627C2-1AAB-4049-A55B-B57F3FC523C6}" destId="{BA0ACD02-E4A2-42B8-8B1A-D92210429DB3}" srcOrd="1" destOrd="0" presId="urn:microsoft.com/office/officeart/2005/8/layout/list1"/>
    <dgm:cxn modelId="{28C72FB3-24F3-409B-BA50-ACD69CA72A6D}" type="presParOf" srcId="{23B5A664-2342-4300-95D4-BC992709E513}" destId="{F395D7DF-BD1F-4470-A78A-59EAA2965692}" srcOrd="1" destOrd="0" presId="urn:microsoft.com/office/officeart/2005/8/layout/list1"/>
    <dgm:cxn modelId="{F2D204E7-CE82-450C-9A87-B7C829A8D685}" type="presParOf" srcId="{23B5A664-2342-4300-95D4-BC992709E513}" destId="{589FC6EC-2628-4C86-A402-EE6285951F4D}" srcOrd="2" destOrd="0" presId="urn:microsoft.com/office/officeart/2005/8/layout/list1"/>
    <dgm:cxn modelId="{423901A0-BAEC-4D4E-8BF2-43CFA641D4B5}" type="presParOf" srcId="{23B5A664-2342-4300-95D4-BC992709E513}" destId="{720A6025-0A0D-41D5-B3AC-93189D53A06B}" srcOrd="3" destOrd="0" presId="urn:microsoft.com/office/officeart/2005/8/layout/list1"/>
    <dgm:cxn modelId="{DBEAAFD6-92B8-44D8-B6F6-C8EA3AE26C68}" type="presParOf" srcId="{23B5A664-2342-4300-95D4-BC992709E513}" destId="{6BDDD3ED-7027-48D9-A59A-ABE774CDC834}" srcOrd="4" destOrd="0" presId="urn:microsoft.com/office/officeart/2005/8/layout/list1"/>
    <dgm:cxn modelId="{91179C1F-E985-433D-8911-FE2340F6EE57}" type="presParOf" srcId="{6BDDD3ED-7027-48D9-A59A-ABE774CDC834}" destId="{0EF75A50-73A9-4430-ACC1-2EB4B77379AE}" srcOrd="0" destOrd="0" presId="urn:microsoft.com/office/officeart/2005/8/layout/list1"/>
    <dgm:cxn modelId="{736E28E1-5C1D-4435-9150-18CB94DD4C9A}" type="presParOf" srcId="{6BDDD3ED-7027-48D9-A59A-ABE774CDC834}" destId="{52E542AB-92F6-406D-B7D7-CCBBCF29AF8C}" srcOrd="1" destOrd="0" presId="urn:microsoft.com/office/officeart/2005/8/layout/list1"/>
    <dgm:cxn modelId="{A556F729-2C01-43A7-995D-2D83D235759E}" type="presParOf" srcId="{23B5A664-2342-4300-95D4-BC992709E513}" destId="{963F51BF-7F98-4442-ADFD-D05EF701D361}" srcOrd="5" destOrd="0" presId="urn:microsoft.com/office/officeart/2005/8/layout/list1"/>
    <dgm:cxn modelId="{C8649B04-1933-43E5-8A93-69366BF161C0}" type="presParOf" srcId="{23B5A664-2342-4300-95D4-BC992709E513}" destId="{409F8B5D-B246-46B3-87BD-0957D6D7945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F5A7C-092C-4BF2-A556-E01AA9C58AAC}">
      <dsp:nvSpPr>
        <dsp:cNvPr id="0" name=""/>
        <dsp:cNvSpPr/>
      </dsp:nvSpPr>
      <dsp:spPr>
        <a:xfrm>
          <a:off x="3076" y="5928"/>
          <a:ext cx="5217243" cy="1699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rtl="0">
            <a:lnSpc>
              <a:spcPct val="90000"/>
            </a:lnSpc>
            <a:spcBef>
              <a:spcPct val="0"/>
            </a:spcBef>
            <a:spcAft>
              <a:spcPct val="35000"/>
            </a:spcAft>
          </a:pPr>
          <a:r>
            <a:rPr lang="en-US" sz="3600" kern="1200" dirty="0" smtClean="0"/>
            <a:t>Pre-Navigation</a:t>
          </a:r>
          <a:endParaRPr lang="en-US" sz="3600" kern="1200" dirty="0"/>
        </a:p>
      </dsp:txBody>
      <dsp:txXfrm>
        <a:off x="3076" y="5928"/>
        <a:ext cx="5217243" cy="1699200"/>
      </dsp:txXfrm>
    </dsp:sp>
    <dsp:sp modelId="{5095491F-3DFF-40AC-BB20-201B20C769C1}">
      <dsp:nvSpPr>
        <dsp:cNvPr id="0" name=""/>
        <dsp:cNvSpPr/>
      </dsp:nvSpPr>
      <dsp:spPr>
        <a:xfrm>
          <a:off x="3076" y="1705129"/>
          <a:ext cx="5217243" cy="25912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rtl="0">
            <a:lnSpc>
              <a:spcPct val="90000"/>
            </a:lnSpc>
            <a:spcBef>
              <a:spcPct val="0"/>
            </a:spcBef>
            <a:spcAft>
              <a:spcPct val="15000"/>
            </a:spcAft>
            <a:buChar char="••"/>
          </a:pPr>
          <a:r>
            <a:rPr lang="en-US" sz="2800" b="1" kern="1200" dirty="0" smtClean="0"/>
            <a:t>49%</a:t>
          </a:r>
          <a:r>
            <a:rPr lang="en-US" sz="2800" kern="1200" dirty="0" smtClean="0"/>
            <a:t> </a:t>
          </a:r>
          <a:r>
            <a:rPr lang="en-US" sz="2800" kern="1200" dirty="0" smtClean="0"/>
            <a:t>late-stage </a:t>
          </a:r>
          <a:r>
            <a:rPr lang="en-US" sz="2800" kern="1200" dirty="0" smtClean="0"/>
            <a:t>(III and IV)</a:t>
          </a:r>
          <a:endParaRPr lang="en-US" sz="2800" kern="1200" dirty="0"/>
        </a:p>
        <a:p>
          <a:pPr marL="285750" lvl="1" indent="-285750" algn="l" defTabSz="1244600" rtl="0">
            <a:lnSpc>
              <a:spcPct val="90000"/>
            </a:lnSpc>
            <a:spcBef>
              <a:spcPct val="0"/>
            </a:spcBef>
            <a:spcAft>
              <a:spcPct val="15000"/>
            </a:spcAft>
            <a:buChar char="••"/>
          </a:pPr>
          <a:r>
            <a:rPr lang="en-US" sz="2800" b="1" kern="1200" dirty="0" smtClean="0"/>
            <a:t>6%</a:t>
          </a:r>
          <a:r>
            <a:rPr lang="en-US" sz="2800" kern="1200" dirty="0" smtClean="0"/>
            <a:t> </a:t>
          </a:r>
          <a:r>
            <a:rPr lang="en-US" sz="2800" kern="1200" dirty="0" smtClean="0"/>
            <a:t>early stages (0 and I)</a:t>
          </a:r>
          <a:endParaRPr lang="en-US" sz="2800" kern="1200" dirty="0"/>
        </a:p>
        <a:p>
          <a:pPr marL="285750" lvl="1" indent="-285750" algn="l" defTabSz="1244600" rtl="0">
            <a:lnSpc>
              <a:spcPct val="90000"/>
            </a:lnSpc>
            <a:spcBef>
              <a:spcPct val="0"/>
            </a:spcBef>
            <a:spcAft>
              <a:spcPct val="15000"/>
            </a:spcAft>
            <a:buChar char="••"/>
          </a:pPr>
          <a:r>
            <a:rPr lang="en-US" sz="2800" kern="1200" dirty="0" smtClean="0"/>
            <a:t>39% 5-year survival</a:t>
          </a:r>
          <a:endParaRPr lang="en-US" sz="2800" kern="1200" dirty="0"/>
        </a:p>
      </dsp:txBody>
      <dsp:txXfrm>
        <a:off x="3076" y="1705129"/>
        <a:ext cx="5217243" cy="2591280"/>
      </dsp:txXfrm>
    </dsp:sp>
    <dsp:sp modelId="{9E850D54-D87B-410E-BA94-EC7F5EE579C5}">
      <dsp:nvSpPr>
        <dsp:cNvPr id="0" name=""/>
        <dsp:cNvSpPr/>
      </dsp:nvSpPr>
      <dsp:spPr>
        <a:xfrm>
          <a:off x="5953551" y="5928"/>
          <a:ext cx="5217243" cy="1699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lvl="0" algn="ctr" defTabSz="1600200" rtl="0">
            <a:lnSpc>
              <a:spcPct val="90000"/>
            </a:lnSpc>
            <a:spcBef>
              <a:spcPct val="0"/>
            </a:spcBef>
            <a:spcAft>
              <a:spcPct val="35000"/>
            </a:spcAft>
          </a:pPr>
          <a:r>
            <a:rPr lang="en-US" sz="3600" kern="1200" dirty="0" smtClean="0"/>
            <a:t>Post-Navigation</a:t>
          </a:r>
          <a:endParaRPr lang="en-US" sz="3600" kern="1200" dirty="0"/>
        </a:p>
      </dsp:txBody>
      <dsp:txXfrm>
        <a:off x="5953551" y="5928"/>
        <a:ext cx="5217243" cy="1699200"/>
      </dsp:txXfrm>
    </dsp:sp>
    <dsp:sp modelId="{A52B3381-E72A-4C1E-B2A8-51D457480FE1}">
      <dsp:nvSpPr>
        <dsp:cNvPr id="0" name=""/>
        <dsp:cNvSpPr/>
      </dsp:nvSpPr>
      <dsp:spPr>
        <a:xfrm>
          <a:off x="5950734" y="1705129"/>
          <a:ext cx="5222878" cy="25912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b="1" kern="1200" dirty="0" smtClean="0"/>
            <a:t>21%</a:t>
          </a:r>
          <a:r>
            <a:rPr lang="en-US" sz="2800" kern="1200" dirty="0" smtClean="0"/>
            <a:t> </a:t>
          </a:r>
          <a:r>
            <a:rPr lang="en-US" sz="2800" kern="1200" dirty="0" smtClean="0"/>
            <a:t>late-stage </a:t>
          </a:r>
          <a:r>
            <a:rPr lang="en-US" sz="2800" kern="1200" dirty="0" smtClean="0"/>
            <a:t>(III and IV) </a:t>
          </a:r>
          <a:endParaRPr lang="en-US" sz="2800" kern="1200" dirty="0"/>
        </a:p>
        <a:p>
          <a:pPr marL="285750" lvl="1" indent="-285750" algn="l" defTabSz="1244600">
            <a:lnSpc>
              <a:spcPct val="90000"/>
            </a:lnSpc>
            <a:spcBef>
              <a:spcPct val="0"/>
            </a:spcBef>
            <a:spcAft>
              <a:spcPct val="15000"/>
            </a:spcAft>
            <a:buChar char="••"/>
          </a:pPr>
          <a:r>
            <a:rPr lang="en-US" sz="2800" b="1" kern="1200" dirty="0" smtClean="0"/>
            <a:t>41</a:t>
          </a:r>
          <a:r>
            <a:rPr lang="en-US" sz="2800" b="1" kern="1200" dirty="0" smtClean="0"/>
            <a:t>%</a:t>
          </a:r>
          <a:r>
            <a:rPr lang="en-US" sz="2800" kern="1200" dirty="0" smtClean="0"/>
            <a:t> </a:t>
          </a:r>
          <a:r>
            <a:rPr lang="en-US" sz="2800" kern="1200" dirty="0" smtClean="0"/>
            <a:t>early stages (0 </a:t>
          </a:r>
          <a:r>
            <a:rPr lang="en-US" sz="2800" kern="1200" dirty="0" smtClean="0"/>
            <a:t>and </a:t>
          </a:r>
          <a:r>
            <a:rPr lang="en-US" sz="2800" kern="1200" dirty="0" smtClean="0"/>
            <a:t>I)</a:t>
          </a:r>
          <a:endParaRPr lang="en-US" sz="2800" kern="1200" dirty="0"/>
        </a:p>
        <a:p>
          <a:pPr marL="285750" lvl="1" indent="-285750" algn="l" defTabSz="1244600">
            <a:lnSpc>
              <a:spcPct val="90000"/>
            </a:lnSpc>
            <a:spcBef>
              <a:spcPct val="0"/>
            </a:spcBef>
            <a:spcAft>
              <a:spcPct val="15000"/>
            </a:spcAft>
            <a:buChar char="••"/>
          </a:pPr>
          <a:r>
            <a:rPr lang="en-US" sz="2800" kern="1200" dirty="0" smtClean="0"/>
            <a:t>70% 5-year survival</a:t>
          </a:r>
          <a:endParaRPr lang="en-US" sz="2800" kern="1200" dirty="0"/>
        </a:p>
      </dsp:txBody>
      <dsp:txXfrm>
        <a:off x="5950734" y="1705129"/>
        <a:ext cx="5222878" cy="2591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E4F415-1B75-4A19-A552-294F43289F26}">
      <dsp:nvSpPr>
        <dsp:cNvPr id="0" name=""/>
        <dsp:cNvSpPr/>
      </dsp:nvSpPr>
      <dsp:spPr>
        <a:xfrm>
          <a:off x="0" y="0"/>
          <a:ext cx="7315200" cy="1325880"/>
        </a:xfrm>
        <a:prstGeom prst="rect">
          <a:avLst/>
        </a:prstGeom>
        <a:solidFill>
          <a:schemeClr val="accent1"/>
        </a:solidFill>
        <a:ln>
          <a:noFill/>
        </a:ln>
        <a:effectLst/>
        <a:scene3d>
          <a:camera prst="orthographicFront"/>
          <a:lightRig rig="threePt" dir="t"/>
        </a:scene3d>
        <a:sp3d>
          <a:bevelT w="114300" prst="artDeco"/>
        </a:sp3d>
      </dsp:spPr>
      <dsp:style>
        <a:lnRef idx="0">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smtClean="0">
              <a:solidFill>
                <a:schemeClr val="bg1"/>
              </a:solidFill>
            </a:rPr>
            <a:t>Will navigated patients…</a:t>
          </a:r>
          <a:endParaRPr lang="en-US" sz="5400" kern="1200" dirty="0">
            <a:solidFill>
              <a:schemeClr val="bg1"/>
            </a:solidFill>
          </a:endParaRPr>
        </a:p>
      </dsp:txBody>
      <dsp:txXfrm>
        <a:off x="0" y="0"/>
        <a:ext cx="7315200" cy="1325880"/>
      </dsp:txXfrm>
    </dsp:sp>
    <dsp:sp modelId="{3BC19ECD-1599-4F93-B01B-D636D16F270D}">
      <dsp:nvSpPr>
        <dsp:cNvPr id="0" name=""/>
        <dsp:cNvSpPr/>
      </dsp:nvSpPr>
      <dsp:spPr>
        <a:xfrm>
          <a:off x="0" y="1325880"/>
          <a:ext cx="3657599" cy="2784348"/>
        </a:xfrm>
        <a:prstGeom prst="rect">
          <a:avLst/>
        </a:prstGeom>
        <a:solidFill>
          <a:schemeClr val="accent2">
            <a:hueOff val="0"/>
            <a:satOff val="0"/>
            <a:lumOff val="0"/>
            <a:alphaOff val="0"/>
          </a:schemeClr>
        </a:solidFill>
        <a:ln w="12700" cap="flat" cmpd="sng" algn="ctr">
          <a:noFill/>
          <a:prstDash val="solid"/>
          <a:miter lim="800000"/>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Receive </a:t>
          </a:r>
          <a:r>
            <a:rPr lang="en-US" sz="2000" b="1" kern="1200" dirty="0" smtClean="0">
              <a:solidFill>
                <a:schemeClr val="tx1"/>
              </a:solidFill>
            </a:rPr>
            <a:t>timelier, definitive resolution </a:t>
          </a:r>
          <a:r>
            <a:rPr lang="en-US" sz="2000" kern="1200" dirty="0" smtClean="0">
              <a:solidFill>
                <a:schemeClr val="tx1"/>
              </a:solidFill>
            </a:rPr>
            <a:t>following an abnormal finding?</a:t>
          </a:r>
          <a:endParaRPr lang="en-US" sz="2000" kern="1200" dirty="0">
            <a:solidFill>
              <a:schemeClr val="tx1"/>
            </a:solidFill>
          </a:endParaRPr>
        </a:p>
      </dsp:txBody>
      <dsp:txXfrm>
        <a:off x="0" y="1325880"/>
        <a:ext cx="3657599" cy="2784348"/>
      </dsp:txXfrm>
    </dsp:sp>
    <dsp:sp modelId="{3C35CD98-6F93-4E9E-AED1-313F7C846323}">
      <dsp:nvSpPr>
        <dsp:cNvPr id="0" name=""/>
        <dsp:cNvSpPr/>
      </dsp:nvSpPr>
      <dsp:spPr>
        <a:xfrm>
          <a:off x="3657600" y="1325880"/>
          <a:ext cx="3657599" cy="2784348"/>
        </a:xfrm>
        <a:prstGeom prst="rect">
          <a:avLst/>
        </a:prstGeom>
        <a:gradFill flip="none" rotWithShape="0">
          <a:gsLst>
            <a:gs pos="0">
              <a:schemeClr val="accent3">
                <a:hueOff val="0"/>
                <a:satOff val="0"/>
                <a:lumOff val="0"/>
                <a:tint val="66000"/>
                <a:satMod val="160000"/>
              </a:schemeClr>
            </a:gs>
            <a:gs pos="50000">
              <a:schemeClr val="accent3">
                <a:hueOff val="0"/>
                <a:satOff val="0"/>
                <a:lumOff val="0"/>
                <a:tint val="44500"/>
                <a:satMod val="160000"/>
              </a:schemeClr>
            </a:gs>
            <a:gs pos="100000">
              <a:schemeClr val="accent3">
                <a:hueOff val="0"/>
                <a:satOff val="0"/>
                <a:lumOff val="0"/>
                <a:tint val="23500"/>
                <a:satMod val="160000"/>
              </a:schemeClr>
            </a:gs>
          </a:gsLst>
          <a:lin ang="2700000" scaled="1"/>
          <a:tileRect/>
        </a:gra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artDeco"/>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Receive </a:t>
          </a:r>
          <a:r>
            <a:rPr lang="en-US" sz="2000" b="1" kern="1200" dirty="0" smtClean="0">
              <a:solidFill>
                <a:schemeClr val="tx1"/>
              </a:solidFill>
            </a:rPr>
            <a:t>timelier treatments </a:t>
          </a:r>
          <a:r>
            <a:rPr lang="en-US" sz="2000" kern="1200" dirty="0" smtClean="0">
              <a:solidFill>
                <a:schemeClr val="tx1"/>
              </a:solidFill>
            </a:rPr>
            <a:t>following a positive diagnosis?</a:t>
          </a:r>
          <a:endParaRPr lang="en-US" sz="2000" kern="1200" dirty="0">
            <a:solidFill>
              <a:schemeClr val="tx1"/>
            </a:solidFill>
          </a:endParaRPr>
        </a:p>
      </dsp:txBody>
      <dsp:txXfrm>
        <a:off x="3657600" y="1325880"/>
        <a:ext cx="3657599" cy="2784348"/>
      </dsp:txXfrm>
    </dsp:sp>
    <dsp:sp modelId="{E60E4F72-2F26-4277-B82F-69AB0B4AC3F4}">
      <dsp:nvSpPr>
        <dsp:cNvPr id="0" name=""/>
        <dsp:cNvSpPr/>
      </dsp:nvSpPr>
      <dsp:spPr>
        <a:xfrm>
          <a:off x="0" y="4110228"/>
          <a:ext cx="7315200" cy="309372"/>
        </a:xfrm>
        <a:prstGeom prst="rect">
          <a:avLst/>
        </a:prstGeom>
        <a:solidFill>
          <a:schemeClr val="accent1"/>
        </a:solidFill>
        <a:ln>
          <a:noFill/>
        </a:ln>
        <a:effectLst/>
        <a:sp3d>
          <a:bevelT w="114300" prst="artDeco"/>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D2155B-5059-40CC-ACA8-249BF23E0160}">
      <dsp:nvSpPr>
        <dsp:cNvPr id="0" name=""/>
        <dsp:cNvSpPr/>
      </dsp:nvSpPr>
      <dsp:spPr>
        <a:xfrm>
          <a:off x="3993036" y="-157187"/>
          <a:ext cx="3980063" cy="362237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ctr" defTabSz="1066800">
            <a:lnSpc>
              <a:spcPct val="90000"/>
            </a:lnSpc>
            <a:spcBef>
              <a:spcPct val="0"/>
            </a:spcBef>
            <a:spcAft>
              <a:spcPct val="35000"/>
            </a:spcAft>
          </a:pPr>
          <a:r>
            <a:rPr lang="en-US" sz="2400" b="1" kern="1200" dirty="0" smtClean="0"/>
            <a:t>Oncology </a:t>
          </a:r>
          <a:endParaRPr lang="en-US" sz="2400" b="1" kern="1200" dirty="0" smtClean="0"/>
        </a:p>
        <a:p>
          <a:pPr lvl="0" algn="ctr" defTabSz="1066800">
            <a:lnSpc>
              <a:spcPct val="90000"/>
            </a:lnSpc>
            <a:spcBef>
              <a:spcPct val="0"/>
            </a:spcBef>
            <a:spcAft>
              <a:spcPct val="35000"/>
            </a:spcAft>
          </a:pPr>
          <a:r>
            <a:rPr lang="en-US" sz="2400" b="1" kern="1200" dirty="0" smtClean="0"/>
            <a:t>Patient </a:t>
          </a:r>
          <a:r>
            <a:rPr lang="en-US" sz="2400" b="1" kern="1200" dirty="0" smtClean="0"/>
            <a:t>Navigator</a:t>
          </a:r>
          <a:endParaRPr lang="en-US" sz="2400" b="1" kern="1200" dirty="0"/>
        </a:p>
        <a:p>
          <a:pPr marL="114300" lvl="1" indent="-114300" algn="ctr" defTabSz="622300">
            <a:lnSpc>
              <a:spcPct val="90000"/>
            </a:lnSpc>
            <a:spcBef>
              <a:spcPct val="0"/>
            </a:spcBef>
            <a:spcAft>
              <a:spcPct val="15000"/>
            </a:spcAft>
            <a:buChar char="••"/>
          </a:pPr>
          <a:r>
            <a:rPr lang="en-US" sz="1400" kern="1200" dirty="0" smtClean="0"/>
            <a:t>No clinical training</a:t>
          </a:r>
          <a:endParaRPr lang="en-US" sz="1400" kern="1200" dirty="0" smtClean="0"/>
        </a:p>
        <a:p>
          <a:pPr marL="114300" lvl="1" indent="-114300" algn="ctr" defTabSz="622300">
            <a:lnSpc>
              <a:spcPct val="90000"/>
            </a:lnSpc>
            <a:spcBef>
              <a:spcPct val="0"/>
            </a:spcBef>
            <a:spcAft>
              <a:spcPct val="15000"/>
            </a:spcAft>
            <a:buChar char="••"/>
          </a:pPr>
          <a:r>
            <a:rPr lang="en-US" sz="1400" kern="1200" dirty="0" smtClean="0"/>
            <a:t>Knowledge of community </a:t>
          </a:r>
          <a:endParaRPr lang="en-US" sz="1400" kern="1200" dirty="0" smtClean="0"/>
        </a:p>
      </dsp:txBody>
      <dsp:txXfrm>
        <a:off x="4523711" y="476728"/>
        <a:ext cx="2918713" cy="1630070"/>
      </dsp:txXfrm>
    </dsp:sp>
    <dsp:sp modelId="{EA4A3051-005D-466D-BF99-7B1E4D6C77D5}">
      <dsp:nvSpPr>
        <dsp:cNvPr id="0" name=""/>
        <dsp:cNvSpPr/>
      </dsp:nvSpPr>
      <dsp:spPr>
        <a:xfrm>
          <a:off x="5451870" y="1639503"/>
          <a:ext cx="4272959" cy="4034246"/>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ctr" defTabSz="1066800">
            <a:lnSpc>
              <a:spcPct val="90000"/>
            </a:lnSpc>
            <a:spcBef>
              <a:spcPct val="0"/>
            </a:spcBef>
            <a:spcAft>
              <a:spcPct val="35000"/>
            </a:spcAft>
          </a:pPr>
          <a:r>
            <a:rPr lang="en-US" sz="2400" b="1" kern="1200" dirty="0" smtClean="0"/>
            <a:t>Clinical </a:t>
          </a:r>
          <a:r>
            <a:rPr lang="en-US" sz="2400" b="1" kern="1200" dirty="0" smtClean="0"/>
            <a:t>Navigator</a:t>
          </a:r>
        </a:p>
        <a:p>
          <a:pPr lvl="0" algn="ctr" defTabSz="1066800">
            <a:lnSpc>
              <a:spcPct val="90000"/>
            </a:lnSpc>
            <a:spcBef>
              <a:spcPct val="0"/>
            </a:spcBef>
            <a:spcAft>
              <a:spcPct val="35000"/>
            </a:spcAft>
          </a:pPr>
          <a:r>
            <a:rPr lang="en-US" sz="2400" b="1" kern="1200" dirty="0" smtClean="0"/>
            <a:t>Oncology </a:t>
          </a:r>
          <a:r>
            <a:rPr lang="en-US" sz="2400" b="1" kern="1200" dirty="0" smtClean="0"/>
            <a:t>Nurse Navigator</a:t>
          </a:r>
          <a:endParaRPr lang="en-US" sz="2400" b="1" kern="1200" dirty="0"/>
        </a:p>
        <a:p>
          <a:pPr marL="114300" lvl="1" indent="-114300" algn="ctr" defTabSz="622300">
            <a:lnSpc>
              <a:spcPct val="90000"/>
            </a:lnSpc>
            <a:spcBef>
              <a:spcPct val="0"/>
            </a:spcBef>
            <a:spcAft>
              <a:spcPct val="15000"/>
            </a:spcAft>
            <a:buChar char="••"/>
          </a:pPr>
          <a:r>
            <a:rPr lang="en-US" sz="1400" kern="1200" dirty="0" smtClean="0"/>
            <a:t>registered </a:t>
          </a:r>
          <a:r>
            <a:rPr lang="en-US" sz="1400" kern="1200" dirty="0" smtClean="0"/>
            <a:t>nurse</a:t>
          </a:r>
          <a:endParaRPr lang="en-US" sz="1400" kern="1200" dirty="0"/>
        </a:p>
        <a:p>
          <a:pPr marL="114300" lvl="1" indent="-114300" algn="ctr" defTabSz="622300">
            <a:lnSpc>
              <a:spcPct val="90000"/>
            </a:lnSpc>
            <a:spcBef>
              <a:spcPct val="0"/>
            </a:spcBef>
            <a:spcAft>
              <a:spcPct val="15000"/>
            </a:spcAft>
            <a:buChar char="••"/>
          </a:pPr>
          <a:r>
            <a:rPr lang="en-US" sz="1400" kern="1200" dirty="0" smtClean="0"/>
            <a:t>Oncology-specific clinical knowledge</a:t>
          </a:r>
          <a:endParaRPr lang="en-US" sz="1400" kern="1200" dirty="0"/>
        </a:p>
      </dsp:txBody>
      <dsp:txXfrm>
        <a:off x="6758683" y="2681683"/>
        <a:ext cx="2563775" cy="2218835"/>
      </dsp:txXfrm>
    </dsp:sp>
    <dsp:sp modelId="{050107B0-B171-4C08-8364-DA3E6554C2D7}">
      <dsp:nvSpPr>
        <dsp:cNvPr id="0" name=""/>
        <dsp:cNvSpPr/>
      </dsp:nvSpPr>
      <dsp:spPr>
        <a:xfrm>
          <a:off x="2136320" y="1649019"/>
          <a:ext cx="4202755" cy="4015213"/>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lvl="0" algn="ctr" defTabSz="1066800">
            <a:lnSpc>
              <a:spcPct val="90000"/>
            </a:lnSpc>
            <a:spcBef>
              <a:spcPct val="0"/>
            </a:spcBef>
            <a:spcAft>
              <a:spcPct val="35000"/>
            </a:spcAft>
          </a:pPr>
          <a:r>
            <a:rPr lang="en-US" sz="2400" b="1" kern="1200" dirty="0" smtClean="0"/>
            <a:t>Clinical </a:t>
          </a:r>
          <a:r>
            <a:rPr lang="en-US" sz="2400" b="1" kern="1200" dirty="0" smtClean="0"/>
            <a:t>Navigator</a:t>
          </a:r>
        </a:p>
        <a:p>
          <a:pPr lvl="0" algn="ctr" defTabSz="1066800">
            <a:lnSpc>
              <a:spcPct val="90000"/>
            </a:lnSpc>
            <a:spcBef>
              <a:spcPct val="0"/>
            </a:spcBef>
            <a:spcAft>
              <a:spcPct val="35000"/>
            </a:spcAft>
          </a:pPr>
          <a:r>
            <a:rPr lang="en-US" sz="2400" b="1" kern="1200" dirty="0" smtClean="0"/>
            <a:t>Oncology </a:t>
          </a:r>
          <a:r>
            <a:rPr lang="en-US" sz="2400" b="1" kern="1200" dirty="0" smtClean="0"/>
            <a:t>Social Work Navigator</a:t>
          </a:r>
          <a:endParaRPr lang="en-US" sz="2400" b="1" kern="1200" dirty="0"/>
        </a:p>
        <a:p>
          <a:pPr marL="114300" lvl="1" indent="-114300" algn="ctr" defTabSz="622300">
            <a:lnSpc>
              <a:spcPct val="90000"/>
            </a:lnSpc>
            <a:spcBef>
              <a:spcPct val="0"/>
            </a:spcBef>
            <a:spcAft>
              <a:spcPct val="15000"/>
            </a:spcAft>
            <a:buChar char="••"/>
          </a:pPr>
          <a:r>
            <a:rPr lang="en-US" sz="1400" kern="1200" dirty="0" smtClean="0"/>
            <a:t>master’s </a:t>
          </a:r>
          <a:r>
            <a:rPr lang="en-US" sz="1400" kern="1200" dirty="0" smtClean="0"/>
            <a:t>degree in social work and a clinical license</a:t>
          </a:r>
          <a:endParaRPr lang="en-US" sz="1400" kern="1200" dirty="0"/>
        </a:p>
        <a:p>
          <a:pPr marL="114300" lvl="1" indent="-114300" algn="ctr" defTabSz="622300">
            <a:lnSpc>
              <a:spcPct val="90000"/>
            </a:lnSpc>
            <a:spcBef>
              <a:spcPct val="0"/>
            </a:spcBef>
            <a:spcAft>
              <a:spcPct val="15000"/>
            </a:spcAft>
            <a:buChar char="••"/>
          </a:pPr>
          <a:r>
            <a:rPr lang="en-US" sz="1400" kern="1200" dirty="0" smtClean="0"/>
            <a:t>Oncology-specific psychosocial knowledge</a:t>
          </a:r>
          <a:endParaRPr lang="en-US" sz="1400" kern="1200" dirty="0"/>
        </a:p>
      </dsp:txBody>
      <dsp:txXfrm>
        <a:off x="2532080" y="2686282"/>
        <a:ext cx="2521653" cy="22083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FC7F4B-AFEB-41AB-A9C3-66BBFE6D56F6}">
      <dsp:nvSpPr>
        <dsp:cNvPr id="0" name=""/>
        <dsp:cNvSpPr/>
      </dsp:nvSpPr>
      <dsp:spPr>
        <a:xfrm>
          <a:off x="917123" y="3040"/>
          <a:ext cx="1852745" cy="111164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Ethics</a:t>
          </a:r>
          <a:endParaRPr lang="en-US" sz="1700" kern="1200" dirty="0"/>
        </a:p>
      </dsp:txBody>
      <dsp:txXfrm>
        <a:off x="917123" y="3040"/>
        <a:ext cx="1852745" cy="1111647"/>
      </dsp:txXfrm>
    </dsp:sp>
    <dsp:sp modelId="{79EF4909-1B4A-47BD-ACD4-9691DE3D67E1}">
      <dsp:nvSpPr>
        <dsp:cNvPr id="0" name=""/>
        <dsp:cNvSpPr/>
      </dsp:nvSpPr>
      <dsp:spPr>
        <a:xfrm>
          <a:off x="2955143" y="3040"/>
          <a:ext cx="1852745" cy="1111647"/>
        </a:xfrm>
        <a:prstGeom prst="rect">
          <a:avLst/>
        </a:prstGeom>
        <a:solidFill>
          <a:schemeClr val="accent5">
            <a:hueOff val="-408519"/>
            <a:satOff val="-568"/>
            <a:lumOff val="-2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Qualifications</a:t>
          </a:r>
          <a:endParaRPr lang="en-US" sz="1700" kern="1200" dirty="0"/>
        </a:p>
      </dsp:txBody>
      <dsp:txXfrm>
        <a:off x="2955143" y="3040"/>
        <a:ext cx="1852745" cy="1111647"/>
      </dsp:txXfrm>
    </dsp:sp>
    <dsp:sp modelId="{97BC1538-EBAD-4069-B784-586AA995A5FE}">
      <dsp:nvSpPr>
        <dsp:cNvPr id="0" name=""/>
        <dsp:cNvSpPr/>
      </dsp:nvSpPr>
      <dsp:spPr>
        <a:xfrm>
          <a:off x="4993164" y="3040"/>
          <a:ext cx="1852745" cy="1111647"/>
        </a:xfrm>
        <a:prstGeom prst="rect">
          <a:avLst/>
        </a:prstGeom>
        <a:solidFill>
          <a:schemeClr val="accent5">
            <a:hueOff val="-817038"/>
            <a:satOff val="-1136"/>
            <a:lumOff val="-4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Knowledge</a:t>
          </a:r>
          <a:endParaRPr lang="en-US" sz="1700" kern="1200" dirty="0"/>
        </a:p>
      </dsp:txBody>
      <dsp:txXfrm>
        <a:off x="4993164" y="3040"/>
        <a:ext cx="1852745" cy="1111647"/>
      </dsp:txXfrm>
    </dsp:sp>
    <dsp:sp modelId="{5B7FA917-89E4-4640-AEA4-29BC9C44BBE3}">
      <dsp:nvSpPr>
        <dsp:cNvPr id="0" name=""/>
        <dsp:cNvSpPr/>
      </dsp:nvSpPr>
      <dsp:spPr>
        <a:xfrm>
          <a:off x="7031184" y="3040"/>
          <a:ext cx="1852745" cy="1111647"/>
        </a:xfrm>
        <a:prstGeom prst="rect">
          <a:avLst/>
        </a:prstGeom>
        <a:solidFill>
          <a:schemeClr val="accent5">
            <a:hueOff val="-1225557"/>
            <a:satOff val="-1705"/>
            <a:lumOff val="-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Cultural and Linguistics Humility</a:t>
          </a:r>
          <a:endParaRPr lang="en-US" sz="1700" kern="1200" dirty="0"/>
        </a:p>
      </dsp:txBody>
      <dsp:txXfrm>
        <a:off x="7031184" y="3040"/>
        <a:ext cx="1852745" cy="1111647"/>
      </dsp:txXfrm>
    </dsp:sp>
    <dsp:sp modelId="{A4B04931-9E98-4159-A64D-6881C529553E}">
      <dsp:nvSpPr>
        <dsp:cNvPr id="0" name=""/>
        <dsp:cNvSpPr/>
      </dsp:nvSpPr>
      <dsp:spPr>
        <a:xfrm>
          <a:off x="9069204" y="3040"/>
          <a:ext cx="1852745" cy="1111647"/>
        </a:xfrm>
        <a:prstGeom prst="rect">
          <a:avLst/>
        </a:prstGeom>
        <a:solidFill>
          <a:schemeClr val="accent5">
            <a:hueOff val="-1634077"/>
            <a:satOff val="-2273"/>
            <a:lumOff val="-8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Interdisciplinary and Interorganizational Collaboration</a:t>
          </a:r>
          <a:endParaRPr lang="en-US" sz="1700" kern="1200" dirty="0"/>
        </a:p>
      </dsp:txBody>
      <dsp:txXfrm>
        <a:off x="9069204" y="3040"/>
        <a:ext cx="1852745" cy="1111647"/>
      </dsp:txXfrm>
    </dsp:sp>
    <dsp:sp modelId="{6D395E89-B42A-4B6F-B246-E515F29EA09D}">
      <dsp:nvSpPr>
        <dsp:cNvPr id="0" name=""/>
        <dsp:cNvSpPr/>
      </dsp:nvSpPr>
      <dsp:spPr>
        <a:xfrm>
          <a:off x="917123" y="1299962"/>
          <a:ext cx="1852745" cy="1111647"/>
        </a:xfrm>
        <a:prstGeom prst="rect">
          <a:avLst/>
        </a:prstGeom>
        <a:solidFill>
          <a:schemeClr val="accent5">
            <a:hueOff val="-2042596"/>
            <a:satOff val="-2841"/>
            <a:lumOff val="-10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Communication</a:t>
          </a:r>
          <a:endParaRPr lang="en-US" sz="1700" kern="1200" dirty="0"/>
        </a:p>
      </dsp:txBody>
      <dsp:txXfrm>
        <a:off x="917123" y="1299962"/>
        <a:ext cx="1852745" cy="1111647"/>
      </dsp:txXfrm>
    </dsp:sp>
    <dsp:sp modelId="{D9D76BB5-A384-46DF-93B9-8BA51730B087}">
      <dsp:nvSpPr>
        <dsp:cNvPr id="0" name=""/>
        <dsp:cNvSpPr/>
      </dsp:nvSpPr>
      <dsp:spPr>
        <a:xfrm>
          <a:off x="2955143" y="1299962"/>
          <a:ext cx="1852745" cy="1111647"/>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Professional Development</a:t>
          </a:r>
          <a:endParaRPr lang="en-US" sz="1700" kern="1200" dirty="0"/>
        </a:p>
      </dsp:txBody>
      <dsp:txXfrm>
        <a:off x="2955143" y="1299962"/>
        <a:ext cx="1852745" cy="1111647"/>
      </dsp:txXfrm>
    </dsp:sp>
    <dsp:sp modelId="{E9CD5E24-13FD-4DC1-A956-36246F479540}">
      <dsp:nvSpPr>
        <dsp:cNvPr id="0" name=""/>
        <dsp:cNvSpPr/>
      </dsp:nvSpPr>
      <dsp:spPr>
        <a:xfrm>
          <a:off x="4993164" y="1299962"/>
          <a:ext cx="1852745" cy="1111647"/>
        </a:xfrm>
        <a:prstGeom prst="rect">
          <a:avLst/>
        </a:prstGeom>
        <a:solidFill>
          <a:schemeClr val="accent5">
            <a:hueOff val="-2859634"/>
            <a:satOff val="-3978"/>
            <a:lumOff val="-15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Supervision</a:t>
          </a:r>
          <a:endParaRPr lang="en-US" sz="1700" kern="1200" dirty="0"/>
        </a:p>
      </dsp:txBody>
      <dsp:txXfrm>
        <a:off x="4993164" y="1299962"/>
        <a:ext cx="1852745" cy="1111647"/>
      </dsp:txXfrm>
    </dsp:sp>
    <dsp:sp modelId="{21BC9407-EDC5-4CCB-B420-947D0D9FC214}">
      <dsp:nvSpPr>
        <dsp:cNvPr id="0" name=""/>
        <dsp:cNvSpPr/>
      </dsp:nvSpPr>
      <dsp:spPr>
        <a:xfrm>
          <a:off x="7031184" y="1299962"/>
          <a:ext cx="1852745" cy="1111647"/>
        </a:xfrm>
        <a:prstGeom prst="rect">
          <a:avLst/>
        </a:prstGeom>
        <a:solidFill>
          <a:schemeClr val="accent5">
            <a:hueOff val="-3268153"/>
            <a:satOff val="-4546"/>
            <a:lumOff val="-17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Mentorship and Leadership</a:t>
          </a:r>
          <a:endParaRPr lang="en-US" sz="1700" kern="1200" dirty="0"/>
        </a:p>
      </dsp:txBody>
      <dsp:txXfrm>
        <a:off x="7031184" y="1299962"/>
        <a:ext cx="1852745" cy="1111647"/>
      </dsp:txXfrm>
    </dsp:sp>
    <dsp:sp modelId="{A9B972EF-4D87-44B3-98C3-55D209B4795B}">
      <dsp:nvSpPr>
        <dsp:cNvPr id="0" name=""/>
        <dsp:cNvSpPr/>
      </dsp:nvSpPr>
      <dsp:spPr>
        <a:xfrm>
          <a:off x="9069204" y="1299962"/>
          <a:ext cx="1852745" cy="1111647"/>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Self-Care</a:t>
          </a:r>
          <a:endParaRPr lang="en-US" sz="1700" kern="1200" dirty="0"/>
        </a:p>
      </dsp:txBody>
      <dsp:txXfrm>
        <a:off x="9069204" y="1299962"/>
        <a:ext cx="1852745" cy="1111647"/>
      </dsp:txXfrm>
    </dsp:sp>
    <dsp:sp modelId="{D3B04B1B-AC5B-4C47-AAAD-C2C10A5D1D7A}">
      <dsp:nvSpPr>
        <dsp:cNvPr id="0" name=""/>
        <dsp:cNvSpPr/>
      </dsp:nvSpPr>
      <dsp:spPr>
        <a:xfrm>
          <a:off x="917123" y="2596884"/>
          <a:ext cx="1852745" cy="1111647"/>
        </a:xfrm>
        <a:prstGeom prst="rect">
          <a:avLst/>
        </a:prstGeom>
        <a:solidFill>
          <a:schemeClr val="accent5">
            <a:hueOff val="-4085191"/>
            <a:satOff val="-5682"/>
            <a:lumOff val="-21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Prevention, Screening, and Assessment</a:t>
          </a:r>
          <a:endParaRPr lang="en-US" sz="1700" kern="1200" dirty="0"/>
        </a:p>
      </dsp:txBody>
      <dsp:txXfrm>
        <a:off x="917123" y="2596884"/>
        <a:ext cx="1852745" cy="1111647"/>
      </dsp:txXfrm>
    </dsp:sp>
    <dsp:sp modelId="{2D2926CA-9B8C-45DB-945B-C9DE28F6F78D}">
      <dsp:nvSpPr>
        <dsp:cNvPr id="0" name=""/>
        <dsp:cNvSpPr/>
      </dsp:nvSpPr>
      <dsp:spPr>
        <a:xfrm>
          <a:off x="2955143" y="2596884"/>
          <a:ext cx="1852745" cy="1111647"/>
        </a:xfrm>
        <a:prstGeom prst="rect">
          <a:avLst/>
        </a:prstGeom>
        <a:solidFill>
          <a:schemeClr val="accent5">
            <a:hueOff val="-4493710"/>
            <a:satOff val="-6250"/>
            <a:lumOff val="-23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Treatment, Care Planning, and Intervention</a:t>
          </a:r>
          <a:endParaRPr lang="en-US" sz="1700" kern="1200" dirty="0"/>
        </a:p>
      </dsp:txBody>
      <dsp:txXfrm>
        <a:off x="2955143" y="2596884"/>
        <a:ext cx="1852745" cy="1111647"/>
      </dsp:txXfrm>
    </dsp:sp>
    <dsp:sp modelId="{1AD548BD-3CD2-4624-AF5D-115A6A9C0A33}">
      <dsp:nvSpPr>
        <dsp:cNvPr id="0" name=""/>
        <dsp:cNvSpPr/>
      </dsp:nvSpPr>
      <dsp:spPr>
        <a:xfrm>
          <a:off x="4993164" y="2596884"/>
          <a:ext cx="1852745" cy="1111647"/>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Psychosocial Assessment and Intervention</a:t>
          </a:r>
          <a:endParaRPr lang="en-US" sz="1700" kern="1200" dirty="0"/>
        </a:p>
      </dsp:txBody>
      <dsp:txXfrm>
        <a:off x="4993164" y="2596884"/>
        <a:ext cx="1852745" cy="1111647"/>
      </dsp:txXfrm>
    </dsp:sp>
    <dsp:sp modelId="{616233D4-1045-4833-A40B-CEBA978E104D}">
      <dsp:nvSpPr>
        <dsp:cNvPr id="0" name=""/>
        <dsp:cNvSpPr/>
      </dsp:nvSpPr>
      <dsp:spPr>
        <a:xfrm>
          <a:off x="7031184" y="2596884"/>
          <a:ext cx="1852745" cy="1111647"/>
        </a:xfrm>
        <a:prstGeom prst="rect">
          <a:avLst/>
        </a:prstGeom>
        <a:solidFill>
          <a:schemeClr val="accent5">
            <a:hueOff val="-5310748"/>
            <a:satOff val="-7387"/>
            <a:lumOff val="-28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Survivorship</a:t>
          </a:r>
          <a:endParaRPr lang="en-US" sz="1700" kern="1200" dirty="0"/>
        </a:p>
      </dsp:txBody>
      <dsp:txXfrm>
        <a:off x="7031184" y="2596884"/>
        <a:ext cx="1852745" cy="1111647"/>
      </dsp:txXfrm>
    </dsp:sp>
    <dsp:sp modelId="{77D4BCAA-8216-4E9F-92CE-327DAAB33500}">
      <dsp:nvSpPr>
        <dsp:cNvPr id="0" name=""/>
        <dsp:cNvSpPr/>
      </dsp:nvSpPr>
      <dsp:spPr>
        <a:xfrm>
          <a:off x="9069204" y="2596884"/>
          <a:ext cx="1852745" cy="1111647"/>
        </a:xfrm>
        <a:prstGeom prst="rect">
          <a:avLst/>
        </a:prstGeom>
        <a:solidFill>
          <a:schemeClr val="accent5">
            <a:hueOff val="-5719268"/>
            <a:satOff val="-7955"/>
            <a:lumOff val="-30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End of Life</a:t>
          </a:r>
          <a:endParaRPr lang="en-US" sz="1700" kern="1200" dirty="0"/>
        </a:p>
      </dsp:txBody>
      <dsp:txXfrm>
        <a:off x="9069204" y="2596884"/>
        <a:ext cx="1852745" cy="1111647"/>
      </dsp:txXfrm>
    </dsp:sp>
    <dsp:sp modelId="{1A9ECCDC-64E9-447F-B60C-8E2F206E69EB}">
      <dsp:nvSpPr>
        <dsp:cNvPr id="0" name=""/>
        <dsp:cNvSpPr/>
      </dsp:nvSpPr>
      <dsp:spPr>
        <a:xfrm>
          <a:off x="1936133" y="3893806"/>
          <a:ext cx="1852745" cy="1111647"/>
        </a:xfrm>
        <a:prstGeom prst="rect">
          <a:avLst/>
        </a:prstGeom>
        <a:solidFill>
          <a:schemeClr val="accent5">
            <a:hueOff val="-6127787"/>
            <a:satOff val="-8523"/>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Advocacy </a:t>
          </a:r>
          <a:endParaRPr lang="en-US" sz="1700" kern="1200" dirty="0"/>
        </a:p>
      </dsp:txBody>
      <dsp:txXfrm>
        <a:off x="1936133" y="3893806"/>
        <a:ext cx="1852745" cy="1111647"/>
      </dsp:txXfrm>
    </dsp:sp>
    <dsp:sp modelId="{65CDE5ED-32E2-40A7-8B18-21CEC19B14A9}">
      <dsp:nvSpPr>
        <dsp:cNvPr id="0" name=""/>
        <dsp:cNvSpPr/>
      </dsp:nvSpPr>
      <dsp:spPr>
        <a:xfrm>
          <a:off x="3974154" y="3893806"/>
          <a:ext cx="1852745" cy="1111647"/>
        </a:xfrm>
        <a:prstGeom prst="rect">
          <a:avLst/>
        </a:prstGeom>
        <a:solidFill>
          <a:schemeClr val="accent5">
            <a:hueOff val="-6536306"/>
            <a:satOff val="-9092"/>
            <a:lumOff val="-34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Operational Management</a:t>
          </a:r>
          <a:endParaRPr lang="en-US" sz="1700" kern="1200" dirty="0"/>
        </a:p>
      </dsp:txBody>
      <dsp:txXfrm>
        <a:off x="3974154" y="3893806"/>
        <a:ext cx="1852745" cy="1111647"/>
      </dsp:txXfrm>
    </dsp:sp>
    <dsp:sp modelId="{F8BC4B93-AB21-49AF-B1DB-A233F9FAE323}">
      <dsp:nvSpPr>
        <dsp:cNvPr id="0" name=""/>
        <dsp:cNvSpPr/>
      </dsp:nvSpPr>
      <dsp:spPr>
        <a:xfrm>
          <a:off x="6012174" y="3893806"/>
          <a:ext cx="1852745" cy="1111647"/>
        </a:xfrm>
        <a:prstGeom prst="rect">
          <a:avLst/>
        </a:prstGeom>
        <a:solidFill>
          <a:schemeClr val="accent5">
            <a:hueOff val="-6944825"/>
            <a:satOff val="-9660"/>
            <a:lumOff val="-37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Practice Evaluation and Quality Improvement</a:t>
          </a:r>
          <a:endParaRPr lang="en-US" sz="1700" kern="1200" dirty="0"/>
        </a:p>
      </dsp:txBody>
      <dsp:txXfrm>
        <a:off x="6012174" y="3893806"/>
        <a:ext cx="1852745" cy="1111647"/>
      </dsp:txXfrm>
    </dsp:sp>
    <dsp:sp modelId="{3AEBF9CC-784B-4B8F-97E9-9525AE44F675}">
      <dsp:nvSpPr>
        <dsp:cNvPr id="0" name=""/>
        <dsp:cNvSpPr/>
      </dsp:nvSpPr>
      <dsp:spPr>
        <a:xfrm>
          <a:off x="8050194" y="3893806"/>
          <a:ext cx="1852745" cy="1111647"/>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 Evidence-Based Care</a:t>
          </a:r>
          <a:endParaRPr lang="en-US" sz="1700" kern="1200" dirty="0"/>
        </a:p>
      </dsp:txBody>
      <dsp:txXfrm>
        <a:off x="8050194" y="3893806"/>
        <a:ext cx="1852745" cy="11116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26E92-7CE0-4FBC-8CB1-17D68E0CC764}">
      <dsp:nvSpPr>
        <dsp:cNvPr id="0" name=""/>
        <dsp:cNvSpPr/>
      </dsp:nvSpPr>
      <dsp:spPr>
        <a:xfrm>
          <a:off x="5395" y="1035006"/>
          <a:ext cx="2759552" cy="601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en-US" sz="1800" b="1" kern="1200" dirty="0" smtClean="0"/>
            <a:t>Community </a:t>
          </a:r>
          <a:r>
            <a:rPr lang="en-US" sz="1800" b="1" kern="1200" dirty="0" smtClean="0"/>
            <a:t>Health Workers (CHW)</a:t>
          </a:r>
          <a:endParaRPr lang="en-US" sz="1800" b="1" kern="1200" dirty="0"/>
        </a:p>
      </dsp:txBody>
      <dsp:txXfrm>
        <a:off x="5395" y="1035006"/>
        <a:ext cx="2759552" cy="601425"/>
      </dsp:txXfrm>
    </dsp:sp>
    <dsp:sp modelId="{04CB5634-9250-42C5-957C-70397423EAB4}">
      <dsp:nvSpPr>
        <dsp:cNvPr id="0" name=""/>
        <dsp:cNvSpPr/>
      </dsp:nvSpPr>
      <dsp:spPr>
        <a:xfrm>
          <a:off x="2764947" y="95279"/>
          <a:ext cx="551910" cy="2480878"/>
        </a:xfrm>
        <a:prstGeom prst="leftBrace">
          <a:avLst>
            <a:gd name="adj1" fmla="val 35000"/>
            <a:gd name="adj2" fmla="val 5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1C1D74-3757-4D29-A4CD-59623E071BC9}">
      <dsp:nvSpPr>
        <dsp:cNvPr id="0" name=""/>
        <dsp:cNvSpPr/>
      </dsp:nvSpPr>
      <dsp:spPr>
        <a:xfrm>
          <a:off x="3537622" y="95279"/>
          <a:ext cx="7505982" cy="248087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Clinical Health Educator</a:t>
          </a:r>
          <a:endParaRPr lang="en-US" sz="1800" kern="1200" dirty="0"/>
        </a:p>
        <a:p>
          <a:pPr marL="171450" lvl="1" indent="-171450" algn="l" defTabSz="800100">
            <a:lnSpc>
              <a:spcPct val="90000"/>
            </a:lnSpc>
            <a:spcBef>
              <a:spcPct val="0"/>
            </a:spcBef>
            <a:spcAft>
              <a:spcPct val="15000"/>
            </a:spcAft>
            <a:buChar char="••"/>
          </a:pPr>
          <a:r>
            <a:rPr lang="en-US" sz="1800" kern="1200" dirty="0" smtClean="0"/>
            <a:t>Promotoras/</a:t>
          </a:r>
          <a:r>
            <a:rPr lang="en-US" sz="1800" kern="1200" dirty="0" err="1" smtClean="0"/>
            <a:t>Promotores</a:t>
          </a:r>
          <a:endParaRPr lang="en-US" sz="1800" kern="1200" dirty="0"/>
        </a:p>
        <a:p>
          <a:pPr marL="171450" lvl="1" indent="-171450" algn="l" defTabSz="800100">
            <a:lnSpc>
              <a:spcPct val="90000"/>
            </a:lnSpc>
            <a:spcBef>
              <a:spcPct val="0"/>
            </a:spcBef>
            <a:spcAft>
              <a:spcPct val="15000"/>
            </a:spcAft>
            <a:buChar char="••"/>
          </a:pPr>
          <a:r>
            <a:rPr lang="en-US" sz="1800" kern="1200" dirty="0" smtClean="0"/>
            <a:t>Community Outreach Specialist</a:t>
          </a:r>
          <a:endParaRPr lang="en-US" sz="1800" kern="1200" dirty="0"/>
        </a:p>
        <a:p>
          <a:pPr marL="171450" lvl="1" indent="-171450" algn="l" defTabSz="800100">
            <a:lnSpc>
              <a:spcPct val="90000"/>
            </a:lnSpc>
            <a:spcBef>
              <a:spcPct val="0"/>
            </a:spcBef>
            <a:spcAft>
              <a:spcPct val="15000"/>
            </a:spcAft>
            <a:buChar char="••"/>
          </a:pPr>
          <a:r>
            <a:rPr lang="en-US" sz="1800" kern="1200" dirty="0" smtClean="0"/>
            <a:t>Lay Health Advisors/Workers/Educators</a:t>
          </a:r>
          <a:endParaRPr lang="en-US" sz="1800" kern="1200" dirty="0"/>
        </a:p>
        <a:p>
          <a:pPr marL="171450" lvl="1" indent="-171450" algn="l" defTabSz="800100">
            <a:lnSpc>
              <a:spcPct val="90000"/>
            </a:lnSpc>
            <a:spcBef>
              <a:spcPct val="0"/>
            </a:spcBef>
            <a:spcAft>
              <a:spcPct val="15000"/>
            </a:spcAft>
            <a:buChar char="••"/>
          </a:pPr>
          <a:r>
            <a:rPr lang="en-US" sz="1800" kern="1200" dirty="0" smtClean="0"/>
            <a:t>Community Health Representative</a:t>
          </a:r>
          <a:endParaRPr lang="en-US" sz="1800" kern="1200" dirty="0"/>
        </a:p>
        <a:p>
          <a:pPr marL="171450" lvl="1" indent="-171450" algn="l" defTabSz="800100">
            <a:lnSpc>
              <a:spcPct val="90000"/>
            </a:lnSpc>
            <a:spcBef>
              <a:spcPct val="0"/>
            </a:spcBef>
            <a:spcAft>
              <a:spcPct val="15000"/>
            </a:spcAft>
            <a:buChar char="••"/>
          </a:pPr>
          <a:r>
            <a:rPr lang="en-US" sz="1800" kern="1200" dirty="0" smtClean="0"/>
            <a:t>Outreach Workers</a:t>
          </a:r>
          <a:endParaRPr lang="en-US" sz="1800" kern="1200" dirty="0"/>
        </a:p>
        <a:p>
          <a:pPr marL="171450" lvl="1" indent="-171450" algn="l" defTabSz="800100">
            <a:lnSpc>
              <a:spcPct val="90000"/>
            </a:lnSpc>
            <a:spcBef>
              <a:spcPct val="0"/>
            </a:spcBef>
            <a:spcAft>
              <a:spcPct val="15000"/>
            </a:spcAft>
            <a:buChar char="••"/>
          </a:pPr>
          <a:r>
            <a:rPr lang="en-US" sz="1800" kern="1200" dirty="0" smtClean="0"/>
            <a:t>Health Navigators</a:t>
          </a:r>
          <a:endParaRPr lang="en-US" sz="1800" kern="1200" dirty="0"/>
        </a:p>
        <a:p>
          <a:pPr marL="171450" lvl="1" indent="-171450" algn="l" defTabSz="800100">
            <a:lnSpc>
              <a:spcPct val="90000"/>
            </a:lnSpc>
            <a:spcBef>
              <a:spcPct val="0"/>
            </a:spcBef>
            <a:spcAft>
              <a:spcPct val="15000"/>
            </a:spcAft>
            <a:buChar char="••"/>
          </a:pPr>
          <a:r>
            <a:rPr lang="en-US" sz="1800" kern="1200" dirty="0" smtClean="0"/>
            <a:t>Research CHWs</a:t>
          </a:r>
          <a:endParaRPr lang="en-US" sz="1800" kern="1200" dirty="0"/>
        </a:p>
      </dsp:txBody>
      <dsp:txXfrm>
        <a:off x="3537622" y="95279"/>
        <a:ext cx="7505982" cy="2480878"/>
      </dsp:txXfrm>
    </dsp:sp>
    <dsp:sp modelId="{0DC94A25-6F35-4452-90F6-FE6F6EF44700}">
      <dsp:nvSpPr>
        <dsp:cNvPr id="0" name=""/>
        <dsp:cNvSpPr/>
      </dsp:nvSpPr>
      <dsp:spPr>
        <a:xfrm>
          <a:off x="5395" y="2952807"/>
          <a:ext cx="2759552" cy="35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45720" rIns="128016" bIns="45720" numCol="1" spcCol="1270" anchor="ctr" anchorCtr="0">
          <a:noAutofit/>
        </a:bodyPr>
        <a:lstStyle/>
        <a:p>
          <a:pPr lvl="0" algn="r" defTabSz="800100">
            <a:lnSpc>
              <a:spcPct val="90000"/>
            </a:lnSpc>
            <a:spcBef>
              <a:spcPct val="0"/>
            </a:spcBef>
            <a:spcAft>
              <a:spcPct val="35000"/>
            </a:spcAft>
          </a:pPr>
          <a:r>
            <a:rPr lang="en-US" sz="1800" b="1" kern="1200" dirty="0" smtClean="0"/>
            <a:t>Patient Navigators (PN)</a:t>
          </a:r>
          <a:endParaRPr lang="en-US" sz="1800" b="1" kern="1200" dirty="0"/>
        </a:p>
      </dsp:txBody>
      <dsp:txXfrm>
        <a:off x="5395" y="2952807"/>
        <a:ext cx="2759552" cy="356400"/>
      </dsp:txXfrm>
    </dsp:sp>
    <dsp:sp modelId="{3FA0EF1C-7011-4BC6-8126-956E5569419F}">
      <dsp:nvSpPr>
        <dsp:cNvPr id="0" name=""/>
        <dsp:cNvSpPr/>
      </dsp:nvSpPr>
      <dsp:spPr>
        <a:xfrm>
          <a:off x="2764947" y="2640957"/>
          <a:ext cx="551910" cy="980100"/>
        </a:xfrm>
        <a:prstGeom prst="leftBrace">
          <a:avLst>
            <a:gd name="adj1" fmla="val 35000"/>
            <a:gd name="adj2" fmla="val 5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75632B-B392-4DB2-8FA9-490DB3E42629}">
      <dsp:nvSpPr>
        <dsp:cNvPr id="0" name=""/>
        <dsp:cNvSpPr/>
      </dsp:nvSpPr>
      <dsp:spPr>
        <a:xfrm>
          <a:off x="3537622" y="2640957"/>
          <a:ext cx="7505982" cy="980100"/>
        </a:xfrm>
        <a:prstGeom prst="rect">
          <a:avLst/>
        </a:prstGeom>
        <a:solidFill>
          <a:schemeClr val="accent5">
            <a:hueOff val="-1837137"/>
            <a:satOff val="270"/>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Oncology Patient Navigator</a:t>
          </a:r>
          <a:endParaRPr lang="en-US" sz="1800" kern="1200" dirty="0"/>
        </a:p>
        <a:p>
          <a:pPr marL="171450" lvl="1" indent="-171450" algn="l" defTabSz="800100">
            <a:lnSpc>
              <a:spcPct val="90000"/>
            </a:lnSpc>
            <a:spcBef>
              <a:spcPct val="0"/>
            </a:spcBef>
            <a:spcAft>
              <a:spcPct val="15000"/>
            </a:spcAft>
            <a:buChar char="••"/>
          </a:pPr>
          <a:r>
            <a:rPr lang="en-US" sz="1800" kern="1200" dirty="0" smtClean="0"/>
            <a:t>Clinical Navigator/Oncology Nurse Navigator</a:t>
          </a:r>
          <a:endParaRPr lang="en-US" sz="1800" kern="1200" dirty="0"/>
        </a:p>
        <a:p>
          <a:pPr marL="171450" lvl="1" indent="-171450" algn="l" defTabSz="800100">
            <a:lnSpc>
              <a:spcPct val="90000"/>
            </a:lnSpc>
            <a:spcBef>
              <a:spcPct val="0"/>
            </a:spcBef>
            <a:spcAft>
              <a:spcPct val="15000"/>
            </a:spcAft>
            <a:buChar char="••"/>
          </a:pPr>
          <a:r>
            <a:rPr lang="en-US" sz="1800" kern="1200" dirty="0" smtClean="0"/>
            <a:t>Clinical Navigator/Oncology Social Work Navigator</a:t>
          </a:r>
          <a:endParaRPr lang="en-US" sz="1800" kern="1200" dirty="0"/>
        </a:p>
      </dsp:txBody>
      <dsp:txXfrm>
        <a:off x="3537622" y="2640957"/>
        <a:ext cx="7505982" cy="9801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964B0-8CD6-4BF6-BC85-0901B69CDE7A}">
      <dsp:nvSpPr>
        <dsp:cNvPr id="0" name=""/>
        <dsp:cNvSpPr/>
      </dsp:nvSpPr>
      <dsp:spPr>
        <a:xfrm>
          <a:off x="0" y="508580"/>
          <a:ext cx="2788600" cy="662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kern="1200" dirty="0" smtClean="0"/>
            <a:t>Barriers</a:t>
          </a:r>
          <a:endParaRPr lang="en-US" sz="2300" kern="1200" dirty="0"/>
        </a:p>
      </dsp:txBody>
      <dsp:txXfrm>
        <a:off x="0" y="508580"/>
        <a:ext cx="2788600" cy="662400"/>
      </dsp:txXfrm>
    </dsp:sp>
    <dsp:sp modelId="{20B57E3C-6F66-4DD5-9E14-DFF35ADFF7D0}">
      <dsp:nvSpPr>
        <dsp:cNvPr id="0" name=""/>
        <dsp:cNvSpPr/>
      </dsp:nvSpPr>
      <dsp:spPr>
        <a:xfrm>
          <a:off x="29" y="1101852"/>
          <a:ext cx="2788600" cy="23991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smtClean="0"/>
            <a:t>Limited Time</a:t>
          </a:r>
          <a:endParaRPr lang="en-US" sz="2300" kern="1200" dirty="0"/>
        </a:p>
        <a:p>
          <a:pPr marL="228600" lvl="1" indent="-228600" algn="l" defTabSz="1022350">
            <a:lnSpc>
              <a:spcPct val="90000"/>
            </a:lnSpc>
            <a:spcBef>
              <a:spcPct val="0"/>
            </a:spcBef>
            <a:spcAft>
              <a:spcPct val="15000"/>
            </a:spcAft>
            <a:buChar char="••"/>
          </a:pPr>
          <a:r>
            <a:rPr lang="en-US" sz="2300" kern="1200" dirty="0" smtClean="0"/>
            <a:t>Complex data systems/platforms with no interface</a:t>
          </a:r>
          <a:endParaRPr lang="en-US" sz="2300" kern="1200" dirty="0"/>
        </a:p>
        <a:p>
          <a:pPr marL="228600" lvl="1" indent="-228600" algn="l" defTabSz="1022350">
            <a:lnSpc>
              <a:spcPct val="90000"/>
            </a:lnSpc>
            <a:spcBef>
              <a:spcPct val="0"/>
            </a:spcBef>
            <a:spcAft>
              <a:spcPct val="15000"/>
            </a:spcAft>
            <a:buChar char="••"/>
          </a:pPr>
          <a:r>
            <a:rPr lang="en-US" sz="2300" kern="1200" dirty="0" smtClean="0"/>
            <a:t>Lack training and support</a:t>
          </a:r>
          <a:endParaRPr lang="en-US" sz="2300" kern="1200" dirty="0"/>
        </a:p>
      </dsp:txBody>
      <dsp:txXfrm>
        <a:off x="29" y="1101852"/>
        <a:ext cx="2788600" cy="2399129"/>
      </dsp:txXfrm>
    </dsp:sp>
    <dsp:sp modelId="{1C3225D2-6ABE-4D28-8157-428758729F3D}">
      <dsp:nvSpPr>
        <dsp:cNvPr id="0" name=""/>
        <dsp:cNvSpPr/>
      </dsp:nvSpPr>
      <dsp:spPr>
        <a:xfrm>
          <a:off x="3179062" y="458701"/>
          <a:ext cx="2788600" cy="662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kern="1200" dirty="0" smtClean="0"/>
            <a:t>Facilitators</a:t>
          </a:r>
          <a:endParaRPr lang="en-US" sz="2300" kern="1200" dirty="0"/>
        </a:p>
      </dsp:txBody>
      <dsp:txXfrm>
        <a:off x="3179062" y="458701"/>
        <a:ext cx="2788600" cy="662400"/>
      </dsp:txXfrm>
    </dsp:sp>
    <dsp:sp modelId="{E75134C4-7E7C-4A2E-BEDA-326664ACAC4F}">
      <dsp:nvSpPr>
        <dsp:cNvPr id="0" name=""/>
        <dsp:cNvSpPr/>
      </dsp:nvSpPr>
      <dsp:spPr>
        <a:xfrm>
          <a:off x="3179033" y="1101852"/>
          <a:ext cx="2788600" cy="23991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smtClean="0"/>
            <a:t>Participating in </a:t>
          </a:r>
          <a:r>
            <a:rPr lang="en-US" sz="2300" kern="1200" dirty="0" smtClean="0"/>
            <a:t>accreditation </a:t>
          </a:r>
          <a:r>
            <a:rPr lang="en-US" sz="2300" kern="1200" dirty="0" smtClean="0"/>
            <a:t>programs</a:t>
          </a:r>
          <a:endParaRPr lang="en-US" sz="2300" kern="1200" dirty="0"/>
        </a:p>
        <a:p>
          <a:pPr marL="228600" lvl="1" indent="-228600" algn="l" defTabSz="1022350">
            <a:lnSpc>
              <a:spcPct val="90000"/>
            </a:lnSpc>
            <a:spcBef>
              <a:spcPct val="0"/>
            </a:spcBef>
            <a:spcAft>
              <a:spcPct val="15000"/>
            </a:spcAft>
            <a:buChar char="••"/>
          </a:pPr>
          <a:r>
            <a:rPr lang="en-US" sz="2300" kern="1200" dirty="0" smtClean="0"/>
            <a:t>Training and systems support</a:t>
          </a:r>
          <a:endParaRPr lang="en-US" sz="2300" kern="1200" dirty="0"/>
        </a:p>
      </dsp:txBody>
      <dsp:txXfrm>
        <a:off x="3179033" y="1101852"/>
        <a:ext cx="2788600" cy="23991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FC6EC-2628-4C86-A402-EE6285951F4D}">
      <dsp:nvSpPr>
        <dsp:cNvPr id="0" name=""/>
        <dsp:cNvSpPr/>
      </dsp:nvSpPr>
      <dsp:spPr>
        <a:xfrm>
          <a:off x="0" y="737126"/>
          <a:ext cx="8596671" cy="2232562"/>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7197" tIns="937260" rIns="667197"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Merck Foundation</a:t>
          </a:r>
          <a:endParaRPr lang="en-US" sz="2400" kern="1200" dirty="0"/>
        </a:p>
        <a:p>
          <a:pPr marL="228600" lvl="1" indent="-228600" algn="l" defTabSz="1066800">
            <a:lnSpc>
              <a:spcPct val="90000"/>
            </a:lnSpc>
            <a:spcBef>
              <a:spcPct val="0"/>
            </a:spcBef>
            <a:spcAft>
              <a:spcPct val="15000"/>
            </a:spcAft>
            <a:buChar char="••"/>
          </a:pPr>
          <a:r>
            <a:rPr lang="en-US" sz="2400" kern="1200" dirty="0" smtClean="0"/>
            <a:t>American Cancer Society</a:t>
          </a:r>
          <a:endParaRPr lang="en-US" sz="2400" kern="1200" dirty="0"/>
        </a:p>
        <a:p>
          <a:pPr marL="228600" lvl="1" indent="-228600" algn="l" defTabSz="1066800">
            <a:lnSpc>
              <a:spcPct val="90000"/>
            </a:lnSpc>
            <a:spcBef>
              <a:spcPct val="0"/>
            </a:spcBef>
            <a:spcAft>
              <a:spcPct val="15000"/>
            </a:spcAft>
            <a:buChar char="••"/>
          </a:pPr>
          <a:r>
            <a:rPr lang="en-US" sz="2400" kern="1200" dirty="0" smtClean="0"/>
            <a:t>Susan G Komen</a:t>
          </a:r>
          <a:endParaRPr lang="en-US" sz="2400" kern="1200" dirty="0"/>
        </a:p>
      </dsp:txBody>
      <dsp:txXfrm>
        <a:off x="0" y="737126"/>
        <a:ext cx="8596671" cy="2232562"/>
      </dsp:txXfrm>
    </dsp:sp>
    <dsp:sp modelId="{BA0ACD02-E4A2-42B8-8B1A-D92210429DB3}">
      <dsp:nvSpPr>
        <dsp:cNvPr id="0" name=""/>
        <dsp:cNvSpPr/>
      </dsp:nvSpPr>
      <dsp:spPr>
        <a:xfrm>
          <a:off x="429833" y="17619"/>
          <a:ext cx="6017669" cy="13284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454" tIns="0" rIns="227454" bIns="0" numCol="1" spcCol="1270" anchor="ctr" anchorCtr="0">
          <a:noAutofit/>
        </a:bodyPr>
        <a:lstStyle/>
        <a:p>
          <a:pPr lvl="0" algn="l" defTabSz="2000250">
            <a:lnSpc>
              <a:spcPct val="90000"/>
            </a:lnSpc>
            <a:spcBef>
              <a:spcPct val="0"/>
            </a:spcBef>
            <a:spcAft>
              <a:spcPct val="35000"/>
            </a:spcAft>
          </a:pPr>
          <a:r>
            <a:rPr lang="en-US" sz="4500" kern="1200" dirty="0" smtClean="0"/>
            <a:t>Private Grants</a:t>
          </a:r>
          <a:endParaRPr lang="en-US" sz="4500" kern="1200" dirty="0"/>
        </a:p>
      </dsp:txBody>
      <dsp:txXfrm>
        <a:off x="494680" y="82466"/>
        <a:ext cx="5887975" cy="1198706"/>
      </dsp:txXfrm>
    </dsp:sp>
    <dsp:sp modelId="{409F8B5D-B246-46B3-87BD-0957D6D7945A}">
      <dsp:nvSpPr>
        <dsp:cNvPr id="0" name=""/>
        <dsp:cNvSpPr/>
      </dsp:nvSpPr>
      <dsp:spPr>
        <a:xfrm>
          <a:off x="0" y="3821581"/>
          <a:ext cx="8596671" cy="19845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7197" tIns="937260" rIns="667197"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smtClean="0"/>
            <a:t>Federal: CMMI</a:t>
          </a:r>
          <a:endParaRPr lang="en-US" sz="2800" kern="1200" dirty="0"/>
        </a:p>
        <a:p>
          <a:pPr marL="285750" lvl="1" indent="-285750" algn="l" defTabSz="1244600">
            <a:lnSpc>
              <a:spcPct val="90000"/>
            </a:lnSpc>
            <a:spcBef>
              <a:spcPct val="0"/>
            </a:spcBef>
            <a:spcAft>
              <a:spcPct val="15000"/>
            </a:spcAft>
            <a:buChar char="••"/>
          </a:pPr>
          <a:r>
            <a:rPr lang="en-US" sz="2800" kern="1200" dirty="0" smtClean="0"/>
            <a:t>State: BCCEDP</a:t>
          </a:r>
          <a:endParaRPr lang="en-US" sz="2800" kern="1200" dirty="0"/>
        </a:p>
      </dsp:txBody>
      <dsp:txXfrm>
        <a:off x="0" y="3821581"/>
        <a:ext cx="8596671" cy="1984500"/>
      </dsp:txXfrm>
    </dsp:sp>
    <dsp:sp modelId="{52E542AB-92F6-406D-B7D7-CCBBCF29AF8C}">
      <dsp:nvSpPr>
        <dsp:cNvPr id="0" name=""/>
        <dsp:cNvSpPr/>
      </dsp:nvSpPr>
      <dsp:spPr>
        <a:xfrm>
          <a:off x="429833" y="3157381"/>
          <a:ext cx="6017669" cy="132840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454" tIns="0" rIns="227454" bIns="0" numCol="1" spcCol="1270" anchor="ctr" anchorCtr="0">
          <a:noAutofit/>
        </a:bodyPr>
        <a:lstStyle/>
        <a:p>
          <a:pPr lvl="0" algn="l" defTabSz="2000250">
            <a:lnSpc>
              <a:spcPct val="90000"/>
            </a:lnSpc>
            <a:spcBef>
              <a:spcPct val="0"/>
            </a:spcBef>
            <a:spcAft>
              <a:spcPct val="35000"/>
            </a:spcAft>
          </a:pPr>
          <a:r>
            <a:rPr lang="en-US" sz="4500" kern="1200" dirty="0" smtClean="0"/>
            <a:t>Government Grants</a:t>
          </a:r>
          <a:endParaRPr lang="en-US" sz="4500" kern="1200" dirty="0"/>
        </a:p>
      </dsp:txBody>
      <dsp:txXfrm>
        <a:off x="494680" y="3222228"/>
        <a:ext cx="5887975" cy="11987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FC6EC-2628-4C86-A402-EE6285951F4D}">
      <dsp:nvSpPr>
        <dsp:cNvPr id="0" name=""/>
        <dsp:cNvSpPr/>
      </dsp:nvSpPr>
      <dsp:spPr>
        <a:xfrm>
          <a:off x="0" y="627447"/>
          <a:ext cx="8596671" cy="2079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7197" tIns="499872" rIns="667197"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Establish reimbursement for navigation services when provided by licensed nurses, SWs, or lay navigators operating under supervision</a:t>
          </a:r>
          <a:endParaRPr lang="en-US" sz="2400" kern="1200" dirty="0"/>
        </a:p>
        <a:p>
          <a:pPr marL="228600" lvl="1" indent="-228600" algn="l" defTabSz="1066800">
            <a:lnSpc>
              <a:spcPct val="90000"/>
            </a:lnSpc>
            <a:spcBef>
              <a:spcPct val="0"/>
            </a:spcBef>
            <a:spcAft>
              <a:spcPct val="15000"/>
            </a:spcAft>
            <a:buChar char="••"/>
          </a:pPr>
          <a:r>
            <a:rPr lang="en-US" sz="2400" kern="1200" dirty="0" smtClean="0"/>
            <a:t>Establish billing codes for specific navigator duties</a:t>
          </a:r>
          <a:endParaRPr lang="en-US" sz="2400" kern="1200" dirty="0"/>
        </a:p>
      </dsp:txBody>
      <dsp:txXfrm>
        <a:off x="0" y="627447"/>
        <a:ext cx="8596671" cy="2079000"/>
      </dsp:txXfrm>
    </dsp:sp>
    <dsp:sp modelId="{BA0ACD02-E4A2-42B8-8B1A-D92210429DB3}">
      <dsp:nvSpPr>
        <dsp:cNvPr id="0" name=""/>
        <dsp:cNvSpPr/>
      </dsp:nvSpPr>
      <dsp:spPr>
        <a:xfrm>
          <a:off x="429833" y="243710"/>
          <a:ext cx="6017669" cy="7084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454" tIns="0" rIns="227454" bIns="0" numCol="1" spcCol="1270" anchor="ctr" anchorCtr="0">
          <a:noAutofit/>
        </a:bodyPr>
        <a:lstStyle/>
        <a:p>
          <a:pPr lvl="0" algn="l" defTabSz="1066800">
            <a:lnSpc>
              <a:spcPct val="90000"/>
            </a:lnSpc>
            <a:spcBef>
              <a:spcPct val="0"/>
            </a:spcBef>
            <a:spcAft>
              <a:spcPct val="35000"/>
            </a:spcAft>
          </a:pPr>
          <a:r>
            <a:rPr lang="en-US" sz="2400" kern="1200" dirty="0" smtClean="0"/>
            <a:t>Fee-For-Service Models</a:t>
          </a:r>
          <a:endParaRPr lang="en-US" sz="2400" kern="1200" dirty="0"/>
        </a:p>
      </dsp:txBody>
      <dsp:txXfrm>
        <a:off x="464418" y="278295"/>
        <a:ext cx="5948499" cy="639310"/>
      </dsp:txXfrm>
    </dsp:sp>
    <dsp:sp modelId="{409F8B5D-B246-46B3-87BD-0957D6D7945A}">
      <dsp:nvSpPr>
        <dsp:cNvPr id="0" name=""/>
        <dsp:cNvSpPr/>
      </dsp:nvSpPr>
      <dsp:spPr>
        <a:xfrm>
          <a:off x="0" y="3160790"/>
          <a:ext cx="8596671" cy="24192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67197" tIns="499872" rIns="667197"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Seek a commitment from major payers-including CMS- to include patient navigation in future payment models</a:t>
          </a:r>
          <a:endParaRPr lang="en-US" sz="2400" kern="1200" dirty="0"/>
        </a:p>
        <a:p>
          <a:pPr marL="228600" lvl="1" indent="-228600" algn="l" defTabSz="1066800">
            <a:lnSpc>
              <a:spcPct val="90000"/>
            </a:lnSpc>
            <a:spcBef>
              <a:spcPct val="0"/>
            </a:spcBef>
            <a:spcAft>
              <a:spcPct val="15000"/>
            </a:spcAft>
            <a:buChar char="••"/>
          </a:pPr>
          <a:r>
            <a:rPr lang="en-US" sz="2400" kern="1200" dirty="0" smtClean="0"/>
            <a:t>Create a network of state-level experts who can advice on inclusion of patient navigation in payment reform and value-based payment models </a:t>
          </a:r>
          <a:endParaRPr lang="en-US" sz="2400" kern="1200" dirty="0"/>
        </a:p>
      </dsp:txBody>
      <dsp:txXfrm>
        <a:off x="0" y="3160790"/>
        <a:ext cx="8596671" cy="2419200"/>
      </dsp:txXfrm>
    </dsp:sp>
    <dsp:sp modelId="{52E542AB-92F6-406D-B7D7-CCBBCF29AF8C}">
      <dsp:nvSpPr>
        <dsp:cNvPr id="0" name=""/>
        <dsp:cNvSpPr/>
      </dsp:nvSpPr>
      <dsp:spPr>
        <a:xfrm>
          <a:off x="429833" y="2806550"/>
          <a:ext cx="6017669" cy="70848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7454" tIns="0" rIns="227454" bIns="0" numCol="1" spcCol="1270" anchor="ctr" anchorCtr="0">
          <a:noAutofit/>
        </a:bodyPr>
        <a:lstStyle/>
        <a:p>
          <a:pPr lvl="0" algn="l" defTabSz="1066800">
            <a:lnSpc>
              <a:spcPct val="90000"/>
            </a:lnSpc>
            <a:spcBef>
              <a:spcPct val="0"/>
            </a:spcBef>
            <a:spcAft>
              <a:spcPct val="35000"/>
            </a:spcAft>
          </a:pPr>
          <a:r>
            <a:rPr lang="en-US" sz="2400" kern="1200" dirty="0" smtClean="0"/>
            <a:t>Managed Care/Alternative Payment Models</a:t>
          </a:r>
          <a:endParaRPr lang="en-US" sz="2400" kern="1200" dirty="0"/>
        </a:p>
      </dsp:txBody>
      <dsp:txXfrm>
        <a:off x="464418" y="2841135"/>
        <a:ext cx="5948499"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4"/>
            <a:ext cx="3037735" cy="466088"/>
          </a:xfrm>
          <a:prstGeom prst="rect">
            <a:avLst/>
          </a:prstGeom>
        </p:spPr>
        <p:txBody>
          <a:bodyPr vert="horz" lIns="91267" tIns="45632" rIns="91267" bIns="45632" rtlCol="0"/>
          <a:lstStyle>
            <a:lvl1pPr algn="l">
              <a:defRPr sz="1200"/>
            </a:lvl1pPr>
          </a:lstStyle>
          <a:p>
            <a:endParaRPr lang="en-US"/>
          </a:p>
        </p:txBody>
      </p:sp>
      <p:sp>
        <p:nvSpPr>
          <p:cNvPr id="3" name="Date Placeholder 2"/>
          <p:cNvSpPr>
            <a:spLocks noGrp="1"/>
          </p:cNvSpPr>
          <p:nvPr>
            <p:ph type="dt" sz="quarter" idx="1"/>
          </p:nvPr>
        </p:nvSpPr>
        <p:spPr>
          <a:xfrm>
            <a:off x="3971084" y="4"/>
            <a:ext cx="3037735" cy="466088"/>
          </a:xfrm>
          <a:prstGeom prst="rect">
            <a:avLst/>
          </a:prstGeom>
        </p:spPr>
        <p:txBody>
          <a:bodyPr vert="horz" lIns="91267" tIns="45632" rIns="91267" bIns="45632" rtlCol="0"/>
          <a:lstStyle>
            <a:lvl1pPr algn="r">
              <a:defRPr sz="1200"/>
            </a:lvl1pPr>
          </a:lstStyle>
          <a:p>
            <a:fld id="{917917EF-5860-48F0-AD05-D0678472584C}" type="datetimeFigureOut">
              <a:rPr lang="en-US" smtClean="0"/>
              <a:t>4/19/2022</a:t>
            </a:fld>
            <a:endParaRPr lang="en-US"/>
          </a:p>
        </p:txBody>
      </p:sp>
      <p:sp>
        <p:nvSpPr>
          <p:cNvPr id="4" name="Footer Placeholder 3"/>
          <p:cNvSpPr>
            <a:spLocks noGrp="1"/>
          </p:cNvSpPr>
          <p:nvPr>
            <p:ph type="ftr" sz="quarter" idx="2"/>
          </p:nvPr>
        </p:nvSpPr>
        <p:spPr>
          <a:xfrm>
            <a:off x="3" y="8830312"/>
            <a:ext cx="3037735" cy="466088"/>
          </a:xfrm>
          <a:prstGeom prst="rect">
            <a:avLst/>
          </a:prstGeom>
        </p:spPr>
        <p:txBody>
          <a:bodyPr vert="horz" lIns="91267" tIns="45632" rIns="91267" bIns="45632" rtlCol="0" anchor="b"/>
          <a:lstStyle>
            <a:lvl1pPr algn="l">
              <a:defRPr sz="1200"/>
            </a:lvl1pPr>
          </a:lstStyle>
          <a:p>
            <a:endParaRPr lang="en-US"/>
          </a:p>
        </p:txBody>
      </p:sp>
      <p:sp>
        <p:nvSpPr>
          <p:cNvPr id="5" name="Slide Number Placeholder 4"/>
          <p:cNvSpPr>
            <a:spLocks noGrp="1"/>
          </p:cNvSpPr>
          <p:nvPr>
            <p:ph type="sldNum" sz="quarter" idx="3"/>
          </p:nvPr>
        </p:nvSpPr>
        <p:spPr>
          <a:xfrm>
            <a:off x="3971084" y="8830312"/>
            <a:ext cx="3037735" cy="466088"/>
          </a:xfrm>
          <a:prstGeom prst="rect">
            <a:avLst/>
          </a:prstGeom>
        </p:spPr>
        <p:txBody>
          <a:bodyPr vert="horz" lIns="91267" tIns="45632" rIns="91267" bIns="45632" rtlCol="0" anchor="b"/>
          <a:lstStyle>
            <a:lvl1pPr algn="r">
              <a:defRPr sz="1200"/>
            </a:lvl1pPr>
          </a:lstStyle>
          <a:p>
            <a:fld id="{5E470F08-013B-49D0-B42D-19943575EDB2}" type="slidenum">
              <a:rPr lang="en-US" smtClean="0"/>
              <a:t>‹#›</a:t>
            </a:fld>
            <a:endParaRPr lang="en-US"/>
          </a:p>
        </p:txBody>
      </p:sp>
    </p:spTree>
    <p:extLst>
      <p:ext uri="{BB962C8B-B14F-4D97-AF65-F5344CB8AC3E}">
        <p14:creationId xmlns:p14="http://schemas.microsoft.com/office/powerpoint/2010/main" val="3302760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037735" cy="466088"/>
          </a:xfrm>
          <a:prstGeom prst="rect">
            <a:avLst/>
          </a:prstGeom>
        </p:spPr>
        <p:txBody>
          <a:bodyPr vert="horz" lIns="91276" tIns="45637" rIns="91276" bIns="45637" rtlCol="0"/>
          <a:lstStyle>
            <a:lvl1pPr algn="l">
              <a:defRPr sz="1200"/>
            </a:lvl1pPr>
          </a:lstStyle>
          <a:p>
            <a:endParaRPr lang="en-US"/>
          </a:p>
        </p:txBody>
      </p:sp>
      <p:sp>
        <p:nvSpPr>
          <p:cNvPr id="3" name="Date Placeholder 2"/>
          <p:cNvSpPr>
            <a:spLocks noGrp="1"/>
          </p:cNvSpPr>
          <p:nvPr>
            <p:ph type="dt" idx="1"/>
          </p:nvPr>
        </p:nvSpPr>
        <p:spPr>
          <a:xfrm>
            <a:off x="3971083" y="3"/>
            <a:ext cx="3037735" cy="466088"/>
          </a:xfrm>
          <a:prstGeom prst="rect">
            <a:avLst/>
          </a:prstGeom>
        </p:spPr>
        <p:txBody>
          <a:bodyPr vert="horz" lIns="91276" tIns="45637" rIns="91276" bIns="45637" rtlCol="0"/>
          <a:lstStyle>
            <a:lvl1pPr algn="r">
              <a:defRPr sz="1200"/>
            </a:lvl1pPr>
          </a:lstStyle>
          <a:p>
            <a:fld id="{5123E5B2-28A3-485F-B871-246C15547603}" type="datetimeFigureOut">
              <a:rPr lang="en-US" smtClean="0"/>
              <a:t>4/19/2022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276" tIns="45637" rIns="91276" bIns="45637" rtlCol="0" anchor="ctr"/>
          <a:lstStyle/>
          <a:p>
            <a:endParaRPr lang="en-US"/>
          </a:p>
        </p:txBody>
      </p:sp>
      <p:sp>
        <p:nvSpPr>
          <p:cNvPr id="5" name="Notes Placeholder 4"/>
          <p:cNvSpPr>
            <a:spLocks noGrp="1"/>
          </p:cNvSpPr>
          <p:nvPr>
            <p:ph type="body" sz="quarter" idx="3"/>
          </p:nvPr>
        </p:nvSpPr>
        <p:spPr>
          <a:xfrm>
            <a:off x="700406" y="4473813"/>
            <a:ext cx="5609588" cy="3660537"/>
          </a:xfrm>
          <a:prstGeom prst="rect">
            <a:avLst/>
          </a:prstGeom>
        </p:spPr>
        <p:txBody>
          <a:bodyPr vert="horz" lIns="91276" tIns="45637" rIns="91276" bIns="4563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30312"/>
            <a:ext cx="3037735" cy="466088"/>
          </a:xfrm>
          <a:prstGeom prst="rect">
            <a:avLst/>
          </a:prstGeom>
        </p:spPr>
        <p:txBody>
          <a:bodyPr vert="horz" lIns="91276" tIns="45637" rIns="91276" bIns="45637" rtlCol="0" anchor="b"/>
          <a:lstStyle>
            <a:lvl1pPr algn="l">
              <a:defRPr sz="1200"/>
            </a:lvl1pPr>
          </a:lstStyle>
          <a:p>
            <a:endParaRPr lang="en-US"/>
          </a:p>
        </p:txBody>
      </p:sp>
      <p:sp>
        <p:nvSpPr>
          <p:cNvPr id="7" name="Slide Number Placeholder 6"/>
          <p:cNvSpPr>
            <a:spLocks noGrp="1"/>
          </p:cNvSpPr>
          <p:nvPr>
            <p:ph type="sldNum" sz="quarter" idx="5"/>
          </p:nvPr>
        </p:nvSpPr>
        <p:spPr>
          <a:xfrm>
            <a:off x="3971083" y="8830312"/>
            <a:ext cx="3037735" cy="466088"/>
          </a:xfrm>
          <a:prstGeom prst="rect">
            <a:avLst/>
          </a:prstGeom>
        </p:spPr>
        <p:txBody>
          <a:bodyPr vert="horz" lIns="91276" tIns="45637" rIns="91276" bIns="45637" rtlCol="0" anchor="b"/>
          <a:lstStyle>
            <a:lvl1pPr algn="r">
              <a:defRPr sz="1200"/>
            </a:lvl1pPr>
          </a:lstStyle>
          <a:p>
            <a:fld id="{31451576-0112-49AF-8D44-A4C9AA9F439A}" type="slidenum">
              <a:rPr lang="en-US" smtClean="0"/>
              <a:t>‹#›</a:t>
            </a:fld>
            <a:endParaRPr lang="en-US"/>
          </a:p>
        </p:txBody>
      </p:sp>
    </p:spTree>
    <p:extLst>
      <p:ext uri="{BB962C8B-B14F-4D97-AF65-F5344CB8AC3E}">
        <p14:creationId xmlns:p14="http://schemas.microsoft.com/office/powerpoint/2010/main" val="1858152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in TRIP overview</a:t>
            </a:r>
            <a:endParaRPr lang="en-US" dirty="0"/>
          </a:p>
        </p:txBody>
      </p:sp>
      <p:sp>
        <p:nvSpPr>
          <p:cNvPr id="4" name="Slide Number Placeholder 3"/>
          <p:cNvSpPr>
            <a:spLocks noGrp="1"/>
          </p:cNvSpPr>
          <p:nvPr>
            <p:ph type="sldNum" sz="quarter" idx="10"/>
          </p:nvPr>
        </p:nvSpPr>
        <p:spPr/>
        <p:txBody>
          <a:bodyPr/>
          <a:lstStyle/>
          <a:p>
            <a:fld id="{31451576-0112-49AF-8D44-A4C9AA9F439A}" type="slidenum">
              <a:rPr lang="en-US" smtClean="0"/>
              <a:t>1</a:t>
            </a:fld>
            <a:endParaRPr lang="en-US"/>
          </a:p>
        </p:txBody>
      </p:sp>
    </p:spTree>
    <p:extLst>
      <p:ext uri="{BB962C8B-B14F-4D97-AF65-F5344CB8AC3E}">
        <p14:creationId xmlns:p14="http://schemas.microsoft.com/office/powerpoint/2010/main" val="3144788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noTextEdit="1"/>
          </p:cNvSpPr>
          <p:nvPr>
            <p:ph type="sldImg"/>
          </p:nvPr>
        </p:nvSpPr>
        <p:spPr>
          <a:ln/>
        </p:spPr>
      </p:sp>
      <p:sp>
        <p:nvSpPr>
          <p:cNvPr id="315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0" tIns="46628" rIns="93260" bIns="46628"/>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
        <p:nvSpPr>
          <p:cNvPr id="315395" name="Slide Number Placeholder 3"/>
          <p:cNvSpPr txBox="1">
            <a:spLocks noGrp="1"/>
          </p:cNvSpPr>
          <p:nvPr/>
        </p:nvSpPr>
        <p:spPr bwMode="auto">
          <a:xfrm>
            <a:off x="3977957" y="8840629"/>
            <a:ext cx="3041968" cy="46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0" tIns="46628" rIns="93260" bIns="46628" anchor="b"/>
          <a:lstStyle>
            <a:lvl1pPr defTabSz="895350">
              <a:defRPr sz="2800">
                <a:solidFill>
                  <a:schemeClr val="tx2"/>
                </a:solidFill>
                <a:latin typeface="Arial" panose="020B0604020202020204" pitchFamily="34" charset="0"/>
                <a:sym typeface="Wingdings" panose="05000000000000000000" pitchFamily="2" charset="2"/>
              </a:defRPr>
            </a:lvl1pPr>
            <a:lvl2pPr marL="742950" indent="-285750" defTabSz="895350">
              <a:defRPr sz="2800">
                <a:solidFill>
                  <a:schemeClr val="tx2"/>
                </a:solidFill>
                <a:latin typeface="Arial" panose="020B0604020202020204" pitchFamily="34" charset="0"/>
                <a:sym typeface="Wingdings" panose="05000000000000000000" pitchFamily="2" charset="2"/>
              </a:defRPr>
            </a:lvl2pPr>
            <a:lvl3pPr marL="1143000" indent="-228600" defTabSz="895350">
              <a:defRPr sz="2800">
                <a:solidFill>
                  <a:schemeClr val="tx2"/>
                </a:solidFill>
                <a:latin typeface="Arial" panose="020B0604020202020204" pitchFamily="34" charset="0"/>
                <a:sym typeface="Wingdings" panose="05000000000000000000" pitchFamily="2" charset="2"/>
              </a:defRPr>
            </a:lvl3pPr>
            <a:lvl4pPr marL="1600200" indent="-228600" defTabSz="895350">
              <a:defRPr sz="2800">
                <a:solidFill>
                  <a:schemeClr val="tx2"/>
                </a:solidFill>
                <a:latin typeface="Arial" panose="020B0604020202020204" pitchFamily="34" charset="0"/>
                <a:sym typeface="Wingdings" panose="05000000000000000000" pitchFamily="2" charset="2"/>
              </a:defRPr>
            </a:lvl4pPr>
            <a:lvl5pPr marL="2057400" indent="-228600" defTabSz="895350">
              <a:defRPr sz="2800">
                <a:solidFill>
                  <a:schemeClr val="tx2"/>
                </a:solidFill>
                <a:latin typeface="Arial" panose="020B0604020202020204" pitchFamily="34" charset="0"/>
                <a:sym typeface="Wingdings" panose="05000000000000000000" pitchFamily="2" charset="2"/>
              </a:defRPr>
            </a:lvl5pPr>
            <a:lvl6pPr marL="2514600" indent="-228600" defTabSz="89535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defTabSz="89535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defTabSz="89535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defTabSz="89535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r" eaLnBrk="0" hangingPunct="0"/>
            <a:fld id="{75BD1004-8E87-4770-AF21-A005F5BDB4C1}" type="slidenum">
              <a:rPr lang="en-US" altLang="en-US" sz="1200">
                <a:solidFill>
                  <a:prstClr val="black"/>
                </a:solidFill>
                <a:latin typeface="Calibri" panose="020F0502020204030204" pitchFamily="34" charset="0"/>
              </a:rPr>
              <a:pPr algn="r" eaLnBrk="0" hangingPunct="0"/>
              <a:t>23</a:t>
            </a:fld>
            <a:endParaRPr lang="en-US" altLang="en-US" sz="1200">
              <a:solidFill>
                <a:prstClr val="black"/>
              </a:solidFill>
              <a:latin typeface="Calibri" panose="020F0502020204030204" pitchFamily="34" charset="0"/>
            </a:endParaRPr>
          </a:p>
        </p:txBody>
      </p:sp>
    </p:spTree>
    <p:extLst>
      <p:ext uri="{BB962C8B-B14F-4D97-AF65-F5344CB8AC3E}">
        <p14:creationId xmlns:p14="http://schemas.microsoft.com/office/powerpoint/2010/main" val="2228283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2"/>
          <p:cNvSpPr>
            <a:spLocks noGrp="1" noRot="1" noChangeAspect="1" noChangeArrowheads="1" noTextEdit="1"/>
          </p:cNvSpPr>
          <p:nvPr>
            <p:ph type="sldImg"/>
          </p:nvPr>
        </p:nvSpPr>
        <p:spPr>
          <a:ln/>
        </p:spPr>
      </p:sp>
      <p:sp>
        <p:nvSpPr>
          <p:cNvPr id="3174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In order to address both the time to diagnostic resolution and the censoring for lack of ever reaching resolution we developed Kaplan-Meier survival curves and proportional hazards regression models to examine the effect of patient navigation on time to definitive diagnosis.  The Kaplan Meier curves and hazards ratios were calculated separately for breast and cervical cancer screening abnormalities. The adjusted Hazards Ratios for the proportional hazards models. where the hazard ratio greater than 1.0 indicates that patient navigation is associated with a greater likelihood of diagnostic resolution. </a:t>
            </a:r>
          </a:p>
          <a:p>
            <a:endParaRPr lang="en-US" altLang="en-US">
              <a:latin typeface="Arial" panose="020B0604020202020204" pitchFamily="34" charset="0"/>
            </a:endParaRPr>
          </a:p>
        </p:txBody>
      </p:sp>
    </p:spTree>
    <p:extLst>
      <p:ext uri="{BB962C8B-B14F-4D97-AF65-F5344CB8AC3E}">
        <p14:creationId xmlns:p14="http://schemas.microsoft.com/office/powerpoint/2010/main" val="3629231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EMILY</a:t>
            </a:r>
            <a:endParaRPr lang="en-US" dirty="0"/>
          </a:p>
        </p:txBody>
      </p:sp>
      <p:sp>
        <p:nvSpPr>
          <p:cNvPr id="4" name="Slide Number Placeholder 3"/>
          <p:cNvSpPr>
            <a:spLocks noGrp="1"/>
          </p:cNvSpPr>
          <p:nvPr>
            <p:ph type="sldNum" sz="quarter" idx="10"/>
          </p:nvPr>
        </p:nvSpPr>
        <p:spPr/>
        <p:txBody>
          <a:bodyPr/>
          <a:lstStyle/>
          <a:p>
            <a:pPr>
              <a:defRPr/>
            </a:pPr>
            <a:fld id="{F60181D0-E215-4A50-A5FC-D09D43C434B0}" type="slidenum">
              <a:rPr lang="en-US">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3736838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409575" y="698500"/>
            <a:ext cx="6200775" cy="3489325"/>
          </a:xfrm>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Those with one barrier in the other barrier category had less timely resolution than those with no barriers (p=0.010). Those with two or more barriers including a social service barrier had a significantly longer time to resolution than those with no barrier (p&lt;0.001), those with one other barrier (p=0.001), and those with two or more other barriers (p=0.014).</a:t>
            </a:r>
          </a:p>
        </p:txBody>
      </p:sp>
    </p:spTree>
    <p:extLst>
      <p:ext uri="{BB962C8B-B14F-4D97-AF65-F5344CB8AC3E}">
        <p14:creationId xmlns:p14="http://schemas.microsoft.com/office/powerpoint/2010/main" val="452381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6" rIns="91433" bIns="45716" anchor="b"/>
          <a:lstStyle>
            <a:lvl1pPr defTabSz="885825" eaLnBrk="0" hangingPunct="0">
              <a:defRPr sz="2800">
                <a:solidFill>
                  <a:schemeClr val="tx2"/>
                </a:solidFill>
                <a:latin typeface="Arial" panose="020B0604020202020204" pitchFamily="34" charset="0"/>
                <a:sym typeface="Wingdings" panose="05000000000000000000" pitchFamily="2" charset="2"/>
              </a:defRPr>
            </a:lvl1pPr>
            <a:lvl2pPr marL="742950" indent="-285750" defTabSz="885825" eaLnBrk="0" hangingPunct="0">
              <a:defRPr sz="2800">
                <a:solidFill>
                  <a:schemeClr val="tx2"/>
                </a:solidFill>
                <a:latin typeface="Arial" panose="020B0604020202020204" pitchFamily="34" charset="0"/>
                <a:sym typeface="Wingdings" panose="05000000000000000000" pitchFamily="2" charset="2"/>
              </a:defRPr>
            </a:lvl2pPr>
            <a:lvl3pPr marL="1143000" indent="-228600" defTabSz="885825" eaLnBrk="0" hangingPunct="0">
              <a:defRPr sz="2800">
                <a:solidFill>
                  <a:schemeClr val="tx2"/>
                </a:solidFill>
                <a:latin typeface="Arial" panose="020B0604020202020204" pitchFamily="34" charset="0"/>
                <a:sym typeface="Wingdings" panose="05000000000000000000" pitchFamily="2" charset="2"/>
              </a:defRPr>
            </a:lvl3pPr>
            <a:lvl4pPr marL="1600200" indent="-228600" defTabSz="885825" eaLnBrk="0" hangingPunct="0">
              <a:defRPr sz="2800">
                <a:solidFill>
                  <a:schemeClr val="tx2"/>
                </a:solidFill>
                <a:latin typeface="Arial" panose="020B0604020202020204" pitchFamily="34" charset="0"/>
                <a:sym typeface="Wingdings" panose="05000000000000000000" pitchFamily="2" charset="2"/>
              </a:defRPr>
            </a:lvl4pPr>
            <a:lvl5pPr marL="2057400" indent="-228600" defTabSz="885825" eaLnBrk="0" hangingPunct="0">
              <a:defRPr sz="2800">
                <a:solidFill>
                  <a:schemeClr val="tx2"/>
                </a:solidFill>
                <a:latin typeface="Arial" panose="020B0604020202020204" pitchFamily="34" charset="0"/>
                <a:sym typeface="Wingdings" panose="05000000000000000000" pitchFamily="2" charset="2"/>
              </a:defRPr>
            </a:lvl5pPr>
            <a:lvl6pPr marL="2514600" indent="-228600" defTabSz="885825"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defTabSz="885825"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defTabSz="885825"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defTabSz="885825"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r"/>
            <a:fld id="{1AAB867A-C633-432A-8FB4-839BE3380B5B}" type="slidenum">
              <a:rPr lang="en-US" altLang="en-US" sz="1200">
                <a:solidFill>
                  <a:prstClr val="black"/>
                </a:solidFill>
                <a:latin typeface="Times" panose="02020603050405020304" pitchFamily="18" charset="0"/>
              </a:rPr>
              <a:pPr algn="r"/>
              <a:t>30</a:t>
            </a:fld>
            <a:endParaRPr lang="en-US" altLang="en-US" sz="1200">
              <a:solidFill>
                <a:prstClr val="black"/>
              </a:solidFill>
              <a:latin typeface="Times" panose="02020603050405020304" pitchFamily="18" charset="0"/>
            </a:endParaRPr>
          </a:p>
        </p:txBody>
      </p:sp>
      <p:sp>
        <p:nvSpPr>
          <p:cNvPr id="103427" name="Rectangle 2"/>
          <p:cNvSpPr>
            <a:spLocks noGrp="1" noRot="1" noChangeAspect="1" noChangeArrowheads="1" noTextEdit="1"/>
          </p:cNvSpPr>
          <p:nvPr>
            <p:ph type="sldImg"/>
          </p:nvPr>
        </p:nvSpPr>
        <p:spPr>
          <a:xfrm>
            <a:off x="381000" y="685800"/>
            <a:ext cx="6096000" cy="3429000"/>
          </a:xfrm>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rIns="91433"/>
          <a:lstStyle/>
          <a:p>
            <a:pPr>
              <a:spcBef>
                <a:spcPct val="80000"/>
              </a:spcBef>
            </a:pPr>
            <a:r>
              <a:rPr lang="en-US" altLang="en-US" sz="1500" smtClean="0">
                <a:latin typeface="Arial" panose="020B0604020202020204" pitchFamily="34" charset="0"/>
              </a:rPr>
              <a:t>Define attributes of the work of patient navigators </a:t>
            </a:r>
          </a:p>
          <a:p>
            <a:r>
              <a:rPr lang="en-US" altLang="en-US" sz="1500" smtClean="0">
                <a:latin typeface="Arial" panose="020B0604020202020204" pitchFamily="34" charset="0"/>
              </a:rPr>
              <a:t>Describe variation in navigation  </a:t>
            </a:r>
          </a:p>
          <a:p>
            <a:r>
              <a:rPr lang="en-US" altLang="en-US" sz="1500" smtClean="0">
                <a:latin typeface="Arial" panose="020B0604020202020204" pitchFamily="34" charset="0"/>
              </a:rPr>
              <a:t>Develop an evaluation instrument for observing navigator work that produces valid, reliable data across sites</a:t>
            </a:r>
          </a:p>
          <a:p>
            <a:r>
              <a:rPr lang="en-US" altLang="en-US" sz="1500" smtClean="0">
                <a:latin typeface="Arial" panose="020B0604020202020204" pitchFamily="34" charset="0"/>
              </a:rPr>
              <a:t>Use this instrument to define and compare across sites and programs</a:t>
            </a:r>
          </a:p>
          <a:p>
            <a:endParaRPr lang="en-US" altLang="en-US" sz="1000" smtClean="0">
              <a:latin typeface="Arial" panose="020B0604020202020204" pitchFamily="34" charset="0"/>
            </a:endParaRPr>
          </a:p>
          <a:p>
            <a:r>
              <a:rPr lang="en-US" altLang="en-US" sz="1000" smtClean="0">
                <a:latin typeface="Arial" panose="020B0604020202020204" pitchFamily="34" charset="0"/>
              </a:rPr>
              <a:t>*leveraged funds through the Avon foundation</a:t>
            </a:r>
          </a:p>
          <a:p>
            <a:pPr lvl="4"/>
            <a:endParaRPr lang="en-US" altLang="en-US" sz="1500" smtClean="0">
              <a:latin typeface="Arial" panose="020B0604020202020204" pitchFamily="34" charset="0"/>
            </a:endParaRPr>
          </a:p>
          <a:p>
            <a:endParaRPr lang="en-US" altLang="en-US" smtClean="0">
              <a:latin typeface="Arial" panose="020B0604020202020204" pitchFamily="34" charset="0"/>
            </a:endParaRPr>
          </a:p>
        </p:txBody>
      </p:sp>
    </p:spTree>
    <p:extLst>
      <p:ext uri="{BB962C8B-B14F-4D97-AF65-F5344CB8AC3E}">
        <p14:creationId xmlns:p14="http://schemas.microsoft.com/office/powerpoint/2010/main" val="4159550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461221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everyone’s logo are included obviously</a:t>
            </a:r>
          </a:p>
        </p:txBody>
      </p:sp>
      <p:sp>
        <p:nvSpPr>
          <p:cNvPr id="4" name="Slide Number Placeholder 3"/>
          <p:cNvSpPr>
            <a:spLocks noGrp="1"/>
          </p:cNvSpPr>
          <p:nvPr>
            <p:ph type="sldNum" sz="quarter" idx="5"/>
          </p:nvPr>
        </p:nvSpPr>
        <p:spPr/>
        <p:txBody>
          <a:bodyPr/>
          <a:lstStyle/>
          <a:p>
            <a:fld id="{EF1076D1-F82B-BA49-AE74-2EE694549585}"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549609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775829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76177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4260424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txBox="1">
            <a:spLocks noGrp="1" noChangeArrowheads="1"/>
          </p:cNvSpPr>
          <p:nvPr/>
        </p:nvSpPr>
        <p:spPr bwMode="auto">
          <a:xfrm>
            <a:off x="4064696" y="8986331"/>
            <a:ext cx="3109567" cy="473051"/>
          </a:xfrm>
          <a:prstGeom prst="rect">
            <a:avLst/>
          </a:prstGeom>
          <a:noFill/>
          <a:ln w="9525">
            <a:noFill/>
            <a:miter lim="800000"/>
            <a:headEnd/>
            <a:tailEnd/>
          </a:ln>
        </p:spPr>
        <p:txBody>
          <a:bodyPr lIns="95045" tIns="47523" rIns="95045" bIns="47523" anchor="b"/>
          <a:lstStyle/>
          <a:p>
            <a:pPr algn="r"/>
            <a:fld id="{5DC487F4-6C0E-44F4-9AA3-2A5107A3BB29}" type="slidenum">
              <a:rPr lang="en-US" altLang="en-US" sz="1200">
                <a:latin typeface="Calibri" pitchFamily="34" charset="0"/>
                <a:sym typeface="Wingdings" pitchFamily="2" charset="2"/>
              </a:rPr>
              <a:pPr algn="r"/>
              <a:t>6</a:t>
            </a:fld>
            <a:endParaRPr lang="en-US" altLang="en-US" sz="1200" dirty="0">
              <a:latin typeface="Calibri" pitchFamily="34" charset="0"/>
              <a:sym typeface="Wingdings" pitchFamily="2" charset="2"/>
            </a:endParaRPr>
          </a:p>
        </p:txBody>
      </p:sp>
      <p:sp>
        <p:nvSpPr>
          <p:cNvPr id="194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9" name="Rectangle 3"/>
          <p:cNvSpPr>
            <a:spLocks noGrp="1" noChangeArrowheads="1"/>
          </p:cNvSpPr>
          <p:nvPr>
            <p:ph type="body" idx="1"/>
          </p:nvPr>
        </p:nvSpPr>
        <p:spPr bwMode="auto">
          <a:noFill/>
        </p:spPr>
        <p:txBody>
          <a:bodyPr wrap="square" lIns="95002" tIns="47502" rIns="95002" bIns="47502" numCol="1" anchor="t" anchorCtr="0" compatLnSpc="1">
            <a:prstTxWarp prst="textNoShape">
              <a:avLst/>
            </a:prstTxWarp>
          </a:bodyPr>
          <a:lstStyle/>
          <a:p>
            <a:pPr>
              <a:spcBef>
                <a:spcPct val="0"/>
              </a:spcBef>
            </a:pPr>
            <a:r>
              <a:rPr lang="en-US" altLang="en-US" dirty="0" smtClean="0">
                <a:latin typeface="Arial" charset="0"/>
              </a:rPr>
              <a:t>Threatens the realization for health equity</a:t>
            </a:r>
          </a:p>
        </p:txBody>
      </p:sp>
    </p:spTree>
    <p:extLst>
      <p:ext uri="{BB962C8B-B14F-4D97-AF65-F5344CB8AC3E}">
        <p14:creationId xmlns:p14="http://schemas.microsoft.com/office/powerpoint/2010/main" val="1205412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674309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85311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a:t>
            </a:r>
            <a:r>
              <a:rPr lang="en-US" dirty="0" smtClean="0"/>
              <a:t>3</a:t>
            </a:r>
          </a:p>
          <a:p>
            <a:endParaRPr lang="en-US" dirty="0" smtClean="0"/>
          </a:p>
          <a:p>
            <a:r>
              <a:rPr lang="en-US" dirty="0" smtClean="0"/>
              <a:t>Remove new patients</a:t>
            </a:r>
            <a:endParaRPr lang="en-US" dirty="0"/>
          </a:p>
        </p:txBody>
      </p:sp>
      <p:sp>
        <p:nvSpPr>
          <p:cNvPr id="4" name="Slide Number Placeholder 3"/>
          <p:cNvSpPr>
            <a:spLocks noGrp="1"/>
          </p:cNvSpPr>
          <p:nvPr>
            <p:ph type="sldNum" sz="quarter" idx="10"/>
          </p:nvPr>
        </p:nvSpPr>
        <p:spPr/>
        <p:txBody>
          <a:bodyPr/>
          <a:lstStyle/>
          <a:p>
            <a:fld id="{31451576-0112-49AF-8D44-A4C9AA9F439A}" type="slidenum">
              <a:rPr lang="en-US" smtClean="0"/>
              <a:t>49</a:t>
            </a:fld>
            <a:endParaRPr lang="en-US"/>
          </a:p>
        </p:txBody>
      </p:sp>
    </p:spTree>
    <p:extLst>
      <p:ext uri="{BB962C8B-B14F-4D97-AF65-F5344CB8AC3E}">
        <p14:creationId xmlns:p14="http://schemas.microsoft.com/office/powerpoint/2010/main" val="1360001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a:t>
            </a:r>
            <a:r>
              <a:rPr lang="en-US" dirty="0" smtClean="0"/>
              <a:t>3</a:t>
            </a:r>
          </a:p>
          <a:p>
            <a:endParaRPr lang="en-US" dirty="0" smtClean="0"/>
          </a:p>
          <a:p>
            <a:r>
              <a:rPr lang="en-US" dirty="0" smtClean="0"/>
              <a:t>Remove new patients</a:t>
            </a:r>
            <a:endParaRPr lang="en-US" dirty="0"/>
          </a:p>
        </p:txBody>
      </p:sp>
      <p:sp>
        <p:nvSpPr>
          <p:cNvPr id="4" name="Slide Number Placeholder 3"/>
          <p:cNvSpPr>
            <a:spLocks noGrp="1"/>
          </p:cNvSpPr>
          <p:nvPr>
            <p:ph type="sldNum" sz="quarter" idx="10"/>
          </p:nvPr>
        </p:nvSpPr>
        <p:spPr/>
        <p:txBody>
          <a:bodyPr/>
          <a:lstStyle/>
          <a:p>
            <a:fld id="{31451576-0112-49AF-8D44-A4C9AA9F439A}" type="slidenum">
              <a:rPr lang="en-US" smtClean="0"/>
              <a:t>53</a:t>
            </a:fld>
            <a:endParaRPr lang="en-US"/>
          </a:p>
        </p:txBody>
      </p:sp>
    </p:spTree>
    <p:extLst>
      <p:ext uri="{BB962C8B-B14F-4D97-AF65-F5344CB8AC3E}">
        <p14:creationId xmlns:p14="http://schemas.microsoft.com/office/powerpoint/2010/main" val="2347428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451576-0112-49AF-8D44-A4C9AA9F439A}" type="slidenum">
              <a:rPr lang="en-US" smtClean="0"/>
              <a:t>54</a:t>
            </a:fld>
            <a:endParaRPr lang="en-US"/>
          </a:p>
        </p:txBody>
      </p:sp>
    </p:spTree>
    <p:extLst>
      <p:ext uri="{BB962C8B-B14F-4D97-AF65-F5344CB8AC3E}">
        <p14:creationId xmlns:p14="http://schemas.microsoft.com/office/powerpoint/2010/main" val="1404185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1076D1-F82B-BA49-AE74-2EE694549585}"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052790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http://navigationroundtable.org/wp-content/uploads/Patient-Navigation-in-Cancer-Care-Review-of-Payment-Models_FINAL.pdf</a:t>
            </a:r>
          </a:p>
          <a:p>
            <a:endParaRPr lang="en-US" dirty="0"/>
          </a:p>
        </p:txBody>
      </p:sp>
      <p:sp>
        <p:nvSpPr>
          <p:cNvPr id="4" name="Slide Number Placeholder 3"/>
          <p:cNvSpPr>
            <a:spLocks noGrp="1"/>
          </p:cNvSpPr>
          <p:nvPr>
            <p:ph type="sldNum" sz="quarter" idx="10"/>
          </p:nvPr>
        </p:nvSpPr>
        <p:spPr/>
        <p:txBody>
          <a:bodyPr/>
          <a:lstStyle/>
          <a:p>
            <a:fld id="{31451576-0112-49AF-8D44-A4C9AA9F439A}" type="slidenum">
              <a:rPr lang="en-US" smtClean="0"/>
              <a:t>56</a:t>
            </a:fld>
            <a:endParaRPr lang="en-US"/>
          </a:p>
        </p:txBody>
      </p:sp>
    </p:spTree>
    <p:extLst>
      <p:ext uri="{BB962C8B-B14F-4D97-AF65-F5344CB8AC3E}">
        <p14:creationId xmlns:p14="http://schemas.microsoft.com/office/powerpoint/2010/main" val="1902734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http://navigationroundtable.org/wp-content/uploads/Patient-Navigation-in-Cancer-Care-Review-of-Payment-Models_FINAL.pdf</a:t>
            </a:r>
          </a:p>
          <a:p>
            <a:endParaRPr lang="en-US" dirty="0"/>
          </a:p>
        </p:txBody>
      </p:sp>
      <p:sp>
        <p:nvSpPr>
          <p:cNvPr id="4" name="Slide Number Placeholder 3"/>
          <p:cNvSpPr>
            <a:spLocks noGrp="1"/>
          </p:cNvSpPr>
          <p:nvPr>
            <p:ph type="sldNum" sz="quarter" idx="10"/>
          </p:nvPr>
        </p:nvSpPr>
        <p:spPr/>
        <p:txBody>
          <a:bodyPr/>
          <a:lstStyle/>
          <a:p>
            <a:fld id="{31451576-0112-49AF-8D44-A4C9AA9F439A}" type="slidenum">
              <a:rPr lang="en-US" smtClean="0"/>
              <a:t>57</a:t>
            </a:fld>
            <a:endParaRPr lang="en-US"/>
          </a:p>
        </p:txBody>
      </p:sp>
    </p:spTree>
    <p:extLst>
      <p:ext uri="{BB962C8B-B14F-4D97-AF65-F5344CB8AC3E}">
        <p14:creationId xmlns:p14="http://schemas.microsoft.com/office/powerpoint/2010/main" val="2298662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1B3702-95C2-482C-A215-B79F403B3566}" type="slidenum">
              <a:rPr lang="en-US" altLang="en-US"/>
              <a:pPr/>
              <a:t>65</a:t>
            </a:fld>
            <a:endParaRPr lang="en-US" altLang="en-US"/>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268300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Was connected with social services </a:t>
            </a:r>
          </a:p>
          <a:p>
            <a:r>
              <a:rPr lang="en-US" dirty="0" smtClean="0"/>
              <a:t>Missed Anti-HER2 infusions for approximately a month and a half, a combination of COVID, child care, and timing</a:t>
            </a:r>
          </a:p>
          <a:p>
            <a:endParaRPr lang="en-US" dirty="0"/>
          </a:p>
        </p:txBody>
      </p:sp>
      <p:sp>
        <p:nvSpPr>
          <p:cNvPr id="4" name="Slide Number Placeholder 3"/>
          <p:cNvSpPr>
            <a:spLocks noGrp="1"/>
          </p:cNvSpPr>
          <p:nvPr>
            <p:ph type="sldNum" sz="quarter" idx="10"/>
          </p:nvPr>
        </p:nvSpPr>
        <p:spPr/>
        <p:txBody>
          <a:bodyPr/>
          <a:lstStyle/>
          <a:p>
            <a:fld id="{31451576-0112-49AF-8D44-A4C9AA9F439A}" type="slidenum">
              <a:rPr lang="en-US" smtClean="0"/>
              <a:t>8</a:t>
            </a:fld>
            <a:endParaRPr lang="en-US"/>
          </a:p>
        </p:txBody>
      </p:sp>
    </p:spTree>
    <p:extLst>
      <p:ext uri="{BB962C8B-B14F-4D97-AF65-F5344CB8AC3E}">
        <p14:creationId xmlns:p14="http://schemas.microsoft.com/office/powerpoint/2010/main" val="1932887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Pladsholder til diasbillede 1"/>
          <p:cNvSpPr>
            <a:spLocks noGrp="1" noRot="1" noChangeAspect="1" noTextEdit="1"/>
          </p:cNvSpPr>
          <p:nvPr>
            <p:ph type="sldImg"/>
          </p:nvPr>
        </p:nvSpPr>
        <p:spPr>
          <a:ln/>
        </p:spPr>
      </p:sp>
      <p:sp>
        <p:nvSpPr>
          <p:cNvPr id="307202"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ea typeface="ＭＳ Ｐゴシック" panose="020B0600070205080204" pitchFamily="34" charset="-128"/>
            </a:endParaRPr>
          </a:p>
        </p:txBody>
      </p:sp>
      <p:sp>
        <p:nvSpPr>
          <p:cNvPr id="307203" name="Pladsholder til diasnummer 3"/>
          <p:cNvSpPr txBox="1">
            <a:spLocks noGrp="1"/>
          </p:cNvSpPr>
          <p:nvPr/>
        </p:nvSpPr>
        <p:spPr bwMode="auto">
          <a:xfrm>
            <a:off x="3976333" y="8839014"/>
            <a:ext cx="3041968" cy="46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8" tIns="46639" rIns="93278" bIns="46639" anchor="b"/>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r" defTabSz="457200"/>
            <a:fld id="{77B12841-BB02-4276-A716-94749C1C79DA}" type="slidenum">
              <a:rPr lang="da-DK" altLang="en-US" sz="1200">
                <a:solidFill>
                  <a:prstClr val="black"/>
                </a:solidFill>
                <a:ea typeface="ＭＳ Ｐゴシック" panose="020B0600070205080204" pitchFamily="34" charset="-128"/>
              </a:rPr>
              <a:pPr algn="r" defTabSz="457200"/>
              <a:t>10</a:t>
            </a:fld>
            <a:endParaRPr lang="da-DK" altLang="en-US" sz="1200">
              <a:solidFill>
                <a:prstClr val="black"/>
              </a:solidFill>
              <a:ea typeface="ＭＳ Ｐゴシック" panose="020B0600070205080204" pitchFamily="34" charset="-128"/>
            </a:endParaRPr>
          </a:p>
        </p:txBody>
      </p:sp>
    </p:spTree>
    <p:extLst>
      <p:ext uri="{BB962C8B-B14F-4D97-AF65-F5344CB8AC3E}">
        <p14:creationId xmlns:p14="http://schemas.microsoft.com/office/powerpoint/2010/main" val="3677475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Besides the fact that a lot of the innovative care is inaccessible,</a:t>
            </a:r>
            <a:r>
              <a:rPr lang="en-US" baseline="0" dirty="0"/>
              <a:t> why is it inaccessible? Barriers to care = SDOH</a:t>
            </a:r>
          </a:p>
          <a:p>
            <a:r>
              <a:rPr lang="en-US" baseline="0" dirty="0"/>
              <a:t>Break down between discoveries and deliveries; and in deliveries</a:t>
            </a:r>
          </a:p>
          <a:p>
            <a:endParaRPr lang="en-US" dirty="0"/>
          </a:p>
        </p:txBody>
      </p:sp>
      <p:sp>
        <p:nvSpPr>
          <p:cNvPr id="4" name="Slide Number Placeholder 3"/>
          <p:cNvSpPr>
            <a:spLocks noGrp="1"/>
          </p:cNvSpPr>
          <p:nvPr>
            <p:ph type="sldNum" sz="quarter" idx="10"/>
          </p:nvPr>
        </p:nvSpPr>
        <p:spPr/>
        <p:txBody>
          <a:bodyPr/>
          <a:lstStyle/>
          <a:p>
            <a:fld id="{08A34F5D-C005-47BF-A21B-04EAC03D1FD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397889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026717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Rot="1" noChangeAspect="1" noChangeArrowheads="1" noTextEdit="1"/>
          </p:cNvSpPr>
          <p:nvPr>
            <p:ph type="sldImg"/>
          </p:nvPr>
        </p:nvSpPr>
        <p:spPr>
          <a:ln/>
        </p:spPr>
      </p:sp>
      <p:sp>
        <p:nvSpPr>
          <p:cNvPr id="323586" name="Rectangle 3"/>
          <p:cNvSpPr>
            <a:spLocks noGrp="1" noChangeArrowheads="1"/>
          </p:cNvSpPr>
          <p:nvPr>
            <p:ph type="body" idx="1"/>
          </p:nvPr>
        </p:nvSpPr>
        <p:spPr>
          <a:xfrm>
            <a:off x="934720" y="4415790"/>
            <a:ext cx="5140960" cy="4183380"/>
          </a:xfrm>
          <a:noFill/>
          <a:ln/>
        </p:spPr>
        <p:txBody>
          <a:bodyPr/>
          <a:lstStyle/>
          <a:p>
            <a:r>
              <a:rPr lang="en-US" dirty="0" smtClean="0"/>
              <a:t>Freeman et </a:t>
            </a:r>
            <a:r>
              <a:rPr lang="en-US" dirty="0" err="1" smtClean="0"/>
              <a:t>als</a:t>
            </a:r>
            <a:r>
              <a:rPr lang="en-US" dirty="0" smtClean="0"/>
              <a:t> program in Harlem targeting the high incidence of late-stage cancer and poor prognostic outcomes of low income and medically underserved </a:t>
            </a:r>
            <a:r>
              <a:rPr lang="en-US" dirty="0" err="1" smtClean="0"/>
              <a:t>minoriites</a:t>
            </a:r>
            <a:r>
              <a:rPr lang="en-US" dirty="0" smtClean="0"/>
              <a:t>.</a:t>
            </a:r>
          </a:p>
          <a:p>
            <a:r>
              <a:rPr lang="en-US" dirty="0" smtClean="0"/>
              <a:t>Has served as a </a:t>
            </a:r>
            <a:r>
              <a:rPr lang="en-US" dirty="0" err="1" smtClean="0"/>
              <a:t>pradigm</a:t>
            </a:r>
            <a:r>
              <a:rPr lang="en-US" dirty="0" smtClean="0"/>
              <a:t> for other navigator programs</a:t>
            </a:r>
          </a:p>
          <a:p>
            <a:r>
              <a:rPr lang="en-US" dirty="0" smtClean="0"/>
              <a:t>Seek to address perceived barriers stemming from mistrust and system complexity by training and employing lay individuals to provide one on one follow up and case management</a:t>
            </a:r>
          </a:p>
        </p:txBody>
      </p:sp>
    </p:spTree>
    <p:extLst>
      <p:ext uri="{BB962C8B-B14F-4D97-AF65-F5344CB8AC3E}">
        <p14:creationId xmlns:p14="http://schemas.microsoft.com/office/powerpoint/2010/main" val="2476820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sz="2800">
                <a:solidFill>
                  <a:schemeClr val="tx2"/>
                </a:solidFill>
                <a:latin typeface="Arial" panose="020B0604020202020204" pitchFamily="34" charset="0"/>
                <a:sym typeface="Wingdings" panose="05000000000000000000" pitchFamily="2" charset="2"/>
              </a:defRPr>
            </a:lvl1pPr>
            <a:lvl2pPr marL="742950" indent="-285750" eaLnBrk="0" hangingPunct="0">
              <a:defRPr sz="2800">
                <a:solidFill>
                  <a:schemeClr val="tx2"/>
                </a:solidFill>
                <a:latin typeface="Arial" panose="020B0604020202020204" pitchFamily="34" charset="0"/>
                <a:sym typeface="Wingdings" panose="05000000000000000000" pitchFamily="2" charset="2"/>
              </a:defRPr>
            </a:lvl2pPr>
            <a:lvl3pPr marL="1143000" indent="-228600" eaLnBrk="0" hangingPunct="0">
              <a:defRPr sz="2800">
                <a:solidFill>
                  <a:schemeClr val="tx2"/>
                </a:solidFill>
                <a:latin typeface="Arial" panose="020B0604020202020204" pitchFamily="34" charset="0"/>
                <a:sym typeface="Wingdings" panose="05000000000000000000" pitchFamily="2" charset="2"/>
              </a:defRPr>
            </a:lvl3pPr>
            <a:lvl4pPr marL="1600200" indent="-228600" eaLnBrk="0" hangingPunct="0">
              <a:defRPr sz="2800">
                <a:solidFill>
                  <a:schemeClr val="tx2"/>
                </a:solidFill>
                <a:latin typeface="Arial" panose="020B0604020202020204" pitchFamily="34" charset="0"/>
                <a:sym typeface="Wingdings" panose="05000000000000000000" pitchFamily="2" charset="2"/>
              </a:defRPr>
            </a:lvl4pPr>
            <a:lvl5pPr marL="2057400" indent="-228600" eaLnBrk="0" hangingPunct="0">
              <a:defRPr sz="2800">
                <a:solidFill>
                  <a:schemeClr val="tx2"/>
                </a:solidFill>
                <a:latin typeface="Arial" panose="020B0604020202020204" pitchFamily="34" charset="0"/>
                <a:sym typeface="Wingdings" panose="05000000000000000000" pitchFamily="2" charset="2"/>
              </a:defRPr>
            </a:lvl5pPr>
            <a:lvl6pPr marL="25146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r" eaLnBrk="1" fontAlgn="base" hangingPunct="1">
              <a:spcBef>
                <a:spcPct val="0"/>
              </a:spcBef>
              <a:spcAft>
                <a:spcPct val="0"/>
              </a:spcAft>
            </a:pPr>
            <a:fld id="{9D8F43D1-4ADE-4D36-8F06-E1E501B0B8DB}" type="slidenum">
              <a:rPr lang="en-US" altLang="en-US" sz="1200" smtClean="0">
                <a:solidFill>
                  <a:srgbClr val="000000"/>
                </a:solidFill>
              </a:rPr>
              <a:pPr algn="r" eaLnBrk="1" fontAlgn="base" hangingPunct="1">
                <a:spcBef>
                  <a:spcPct val="0"/>
                </a:spcBef>
                <a:spcAft>
                  <a:spcPct val="0"/>
                </a:spcAft>
              </a:pPr>
              <a:t>14</a:t>
            </a:fld>
            <a:endParaRPr lang="en-US" altLang="en-US" sz="1200" smtClean="0">
              <a:solidFill>
                <a:srgbClr val="000000"/>
              </a:solidFill>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019781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panose="020B0604020202020204" pitchFamily="34" charset="0"/>
              <a:ea typeface="ＭＳ Ｐゴシック" panose="020B0600070205080204" pitchFamily="34" charset="-128"/>
            </a:endParaRPr>
          </a:p>
        </p:txBody>
      </p:sp>
      <p:sp>
        <p:nvSpPr>
          <p:cNvPr id="4198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0425D1A8-8C71-4D72-A3EB-3B3060DCD5B2}" type="slidenum">
              <a:rPr lang="en-US" altLang="en-US">
                <a:solidFill>
                  <a:prstClr val="black"/>
                </a:solidFill>
                <a:latin typeface="Calibri" panose="020F0502020204030204" pitchFamily="34" charset="0"/>
              </a:rPr>
              <a:pPr algn="r">
                <a:spcBef>
                  <a:spcPct val="0"/>
                </a:spcBef>
              </a:pPr>
              <a:t>22</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334190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3496D45-A5C0-47B0-A482-70FD639CF162}" type="datetimeFigureOut">
              <a:rPr lang="en-US" smtClean="0"/>
              <a:t>4/19/2022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1034AF-D47E-4E32-A62A-1ECB10BABC2B}" type="slidenum">
              <a:rPr lang="en-US" smtClean="0"/>
              <a:t>‹#›</a:t>
            </a:fld>
            <a:endParaRPr lang="en-US" dirty="0"/>
          </a:p>
        </p:txBody>
      </p:sp>
    </p:spTree>
    <p:extLst>
      <p:ext uri="{BB962C8B-B14F-4D97-AF65-F5344CB8AC3E}">
        <p14:creationId xmlns:p14="http://schemas.microsoft.com/office/powerpoint/2010/main" val="47092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96D45-A5C0-47B0-A482-70FD639CF162}" type="datetimeFigureOut">
              <a:rPr lang="en-US" smtClean="0"/>
              <a:t>4/19/2022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1034AF-D47E-4E32-A62A-1ECB10BABC2B}" type="slidenum">
              <a:rPr lang="en-US" smtClean="0"/>
              <a:t>‹#›</a:t>
            </a:fld>
            <a:endParaRPr lang="en-US" dirty="0"/>
          </a:p>
        </p:txBody>
      </p:sp>
    </p:spTree>
    <p:extLst>
      <p:ext uri="{BB962C8B-B14F-4D97-AF65-F5344CB8AC3E}">
        <p14:creationId xmlns:p14="http://schemas.microsoft.com/office/powerpoint/2010/main" val="31606795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5075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0724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4085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7618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9590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35881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946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7" name="Shape 67"/>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68" name="Shape 68"/>
          <p:cNvSpPr>
            <a:spLocks noGrp="1"/>
          </p:cNvSpPr>
          <p:nvPr>
            <p:ph type="title"/>
          </p:nvPr>
        </p:nvSpPr>
        <p:spPr>
          <a:prstGeom prst="rect">
            <a:avLst/>
          </a:prstGeom>
        </p:spPr>
        <p:txBody>
          <a:bodyPr/>
          <a:lstStyle/>
          <a:p>
            <a:pPr lvl="0">
              <a:defRPr sz="1800">
                <a:uFillTx/>
              </a:defRPr>
            </a:pPr>
            <a:r>
              <a:rPr sz="844">
                <a:uFill>
                  <a:solidFill/>
                </a:uFill>
              </a:rPr>
              <a:t>Title Text</a:t>
            </a:r>
          </a:p>
        </p:txBody>
      </p:sp>
      <p:sp>
        <p:nvSpPr>
          <p:cNvPr id="69" name="Shape 69"/>
          <p:cNvSpPr>
            <a:spLocks noGrp="1"/>
          </p:cNvSpPr>
          <p:nvPr>
            <p:ph type="body" idx="1"/>
          </p:nvPr>
        </p:nvSpPr>
        <p:spPr>
          <a:prstGeom prst="rect">
            <a:avLst/>
          </a:prstGeom>
        </p:spPr>
        <p:txBody>
          <a:bodyPr/>
          <a:lstStyle/>
          <a:p>
            <a:pPr lvl="0">
              <a:defRPr sz="1800">
                <a:uFillTx/>
              </a:defRPr>
            </a:pPr>
            <a:r>
              <a:rPr sz="844">
                <a:uFill>
                  <a:solidFill/>
                </a:uFill>
              </a:rPr>
              <a:t>Body Level One</a:t>
            </a:r>
          </a:p>
          <a:p>
            <a:pPr lvl="1">
              <a:defRPr sz="1800">
                <a:uFillTx/>
              </a:defRPr>
            </a:pPr>
            <a:r>
              <a:rPr sz="844">
                <a:uFill>
                  <a:solidFill/>
                </a:uFill>
              </a:rPr>
              <a:t>Body Level Two</a:t>
            </a:r>
          </a:p>
          <a:p>
            <a:pPr lvl="2">
              <a:defRPr sz="1800">
                <a:uFillTx/>
              </a:defRPr>
            </a:pPr>
            <a:r>
              <a:rPr sz="844">
                <a:uFill>
                  <a:solidFill/>
                </a:uFill>
              </a:rPr>
              <a:t>Body Level Three</a:t>
            </a:r>
          </a:p>
          <a:p>
            <a:pPr lvl="3">
              <a:defRPr sz="1800">
                <a:uFillTx/>
              </a:defRPr>
            </a:pPr>
            <a:r>
              <a:rPr sz="844">
                <a:uFill>
                  <a:solidFill/>
                </a:uFill>
              </a:rPr>
              <a:t>Body Level Four</a:t>
            </a:r>
          </a:p>
          <a:p>
            <a:pPr lvl="4">
              <a:defRPr sz="1800">
                <a:uFillTx/>
              </a:defRPr>
            </a:pPr>
            <a:r>
              <a:rPr sz="844">
                <a:uFill>
                  <a:solidFill/>
                </a:uFill>
              </a:rPr>
              <a:t>Body Level Five</a:t>
            </a:r>
          </a:p>
        </p:txBody>
      </p:sp>
    </p:spTree>
    <p:extLst>
      <p:ext uri="{BB962C8B-B14F-4D97-AF65-F5344CB8AC3E}">
        <p14:creationId xmlns:p14="http://schemas.microsoft.com/office/powerpoint/2010/main" val="122449710"/>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31" name="Shape 31"/>
          <p:cNvSpPr>
            <a:spLocks noGrp="1"/>
          </p:cNvSpPr>
          <p:nvPr>
            <p:ph type="sldNum" sz="quarter" idx="2"/>
          </p:nvPr>
        </p:nvSpPr>
        <p:spPr>
          <a:xfrm>
            <a:off x="8737601" y="6245227"/>
            <a:ext cx="2844801" cy="273705"/>
          </a:xfrm>
          <a:prstGeom prst="rect">
            <a:avLst/>
          </a:prstGeom>
        </p:spPr>
        <p:txBody>
          <a:bodyPr lIns="65023" tIns="65023" rIns="65023" bIns="65023"/>
          <a:lstStyle>
            <a:lvl1pPr>
              <a:defRPr sz="949">
                <a:latin typeface="Arial"/>
                <a:ea typeface="Arial"/>
                <a:cs typeface="Arial"/>
                <a:sym typeface="Arial"/>
              </a:defRPr>
            </a:lvl1p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892457268"/>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122239"/>
            <a:ext cx="10972800" cy="6008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8400"/>
            <a:ext cx="2844800" cy="45720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8737600" y="6248400"/>
            <a:ext cx="2844800" cy="457200"/>
          </a:xfrm>
        </p:spPr>
        <p:txBody>
          <a:bodyPr/>
          <a:lstStyle>
            <a:lvl1pPr>
              <a:defRPr/>
            </a:lvl1pPr>
          </a:lstStyle>
          <a:p>
            <a:fld id="{ECDCF031-9F1F-422A-A62B-468D4B38152A}"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85716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96D45-A5C0-47B0-A482-70FD639CF162}" type="datetimeFigureOut">
              <a:rPr lang="en-US" smtClean="0"/>
              <a:t>4/19/2022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1034AF-D47E-4E32-A62A-1ECB10BABC2B}" type="slidenum">
              <a:rPr lang="en-US" smtClean="0"/>
              <a:t>‹#›</a:t>
            </a:fld>
            <a:endParaRPr lang="en-US" dirty="0"/>
          </a:p>
        </p:txBody>
      </p:sp>
    </p:spTree>
    <p:extLst>
      <p:ext uri="{BB962C8B-B14F-4D97-AF65-F5344CB8AC3E}">
        <p14:creationId xmlns:p14="http://schemas.microsoft.com/office/powerpoint/2010/main" val="19150830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6684" y="301625"/>
            <a:ext cx="975148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6684" y="1827213"/>
            <a:ext cx="477308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02967" y="1827213"/>
            <a:ext cx="477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fld id="{463296C5-E31B-4FFE-9CA9-2C2332DFD5D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552402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6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8641" y="1604330"/>
            <a:ext cx="1096896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641" y="3935934"/>
            <a:ext cx="1096896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endParaRPr lang="en-US">
              <a:solidFill>
                <a:prstClr val="black">
                  <a:tint val="75000"/>
                </a:prstClr>
              </a:solidFill>
            </a:endParaRPr>
          </a:p>
        </p:txBody>
      </p:sp>
      <p:sp>
        <p:nvSpPr>
          <p:cNvPr id="6" name="Rectangle 4"/>
          <p:cNvSpPr>
            <a:spLocks noGrp="1" noChangeArrowheads="1"/>
          </p:cNvSpPr>
          <p:nvPr>
            <p:ph type="ftr" idx="11"/>
          </p:nvPr>
        </p:nvSpPr>
        <p:spPr>
          <a:ln/>
        </p:spPr>
        <p:txBody>
          <a:bodyPr/>
          <a:lstStyle>
            <a:lvl1pPr>
              <a:defRPr/>
            </a:lvl1pPr>
          </a:lstStyle>
          <a:p>
            <a:endParaRPr lang="en-US">
              <a:solidFill>
                <a:prstClr val="black">
                  <a:tint val="75000"/>
                </a:prstClr>
              </a:solidFill>
            </a:endParaRPr>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090049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32000" y="190500"/>
            <a:ext cx="9347200" cy="15271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032000" y="1905000"/>
            <a:ext cx="93472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fld id="{06409F10-AA70-43D0-8B9E-089CB3383CC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220736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20A98BD-FD11-4410-B33E-D581DBBFFF9A}" type="datetimeFigureOut">
              <a:rPr lang="en-US">
                <a:solidFill>
                  <a:prstClr val="black">
                    <a:tint val="75000"/>
                  </a:prstClr>
                </a:solidFill>
              </a:rPr>
              <a:pPr>
                <a:def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7E5DD2-91B7-4ECD-816B-02ECBB6303E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240301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DF66EE2-10A9-4D5B-9D48-193679788976}" type="datetimeFigureOut">
              <a:rPr lang="en-US">
                <a:solidFill>
                  <a:prstClr val="black">
                    <a:tint val="75000"/>
                  </a:prstClr>
                </a:solidFill>
              </a:rPr>
              <a:pPr>
                <a:def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4BFC7C2-05BE-46F3-A39A-716E6007E21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62503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A62A95E-BD03-4397-9A4F-3A92E52D3D9B}" type="datetimeFigureOut">
              <a:rPr lang="en-US">
                <a:solidFill>
                  <a:prstClr val="black">
                    <a:tint val="75000"/>
                  </a:prstClr>
                </a:solidFill>
              </a:rPr>
              <a:pPr>
                <a:def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08BCE4C-D66F-4188-8A5F-59C11FDA1B1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12951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357FB97-D028-495C-B638-817BD6B16712}" type="datetimeFigureOut">
              <a:rPr lang="en-US">
                <a:solidFill>
                  <a:prstClr val="black">
                    <a:tint val="75000"/>
                  </a:prstClr>
                </a:solidFill>
              </a:rPr>
              <a:pPr>
                <a:defRPr/>
              </a:pPr>
              <a:t>4/19/2022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CA9F0F2-FD21-4082-9571-4C23D5BC0F3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708474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99B7ED0-D25E-4EAF-B391-2F6BBF353591}" type="datetimeFigureOut">
              <a:rPr lang="en-US">
                <a:solidFill>
                  <a:prstClr val="black">
                    <a:tint val="75000"/>
                  </a:prstClr>
                </a:solidFill>
              </a:rPr>
              <a:pPr>
                <a:defRPr/>
              </a:pPr>
              <a:t>4/19/2022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2381B84-B780-43D4-9942-AA68CB6931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190391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B5ED9C1-7468-4A15-A8FA-0084C151CC4C}" type="datetimeFigureOut">
              <a:rPr lang="en-US">
                <a:solidFill>
                  <a:prstClr val="black">
                    <a:tint val="75000"/>
                  </a:prstClr>
                </a:solidFill>
              </a:rPr>
              <a:pPr>
                <a:defRPr/>
              </a:pPr>
              <a:t>4/19/2022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41E403C-8564-45D2-BAFD-4D961D370E2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015369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4EFAE4-237A-43EB-8118-BFA3C7DD9446}" type="datetimeFigureOut">
              <a:rPr lang="en-US">
                <a:solidFill>
                  <a:prstClr val="black">
                    <a:tint val="75000"/>
                  </a:prstClr>
                </a:solidFill>
              </a:rPr>
              <a:pPr>
                <a:defRPr/>
              </a:pPr>
              <a:t>4/19/2022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73B4041-704B-4733-B006-68FC0D040F9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2256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7" name="Shape 67"/>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68" name="Shape 68"/>
          <p:cNvSpPr>
            <a:spLocks noGrp="1"/>
          </p:cNvSpPr>
          <p:nvPr>
            <p:ph type="title"/>
          </p:nvPr>
        </p:nvSpPr>
        <p:spPr>
          <a:prstGeom prst="rect">
            <a:avLst/>
          </a:prstGeom>
        </p:spPr>
        <p:txBody>
          <a:bodyPr/>
          <a:lstStyle/>
          <a:p>
            <a:pPr lvl="0">
              <a:defRPr sz="1800">
                <a:uFillTx/>
              </a:defRPr>
            </a:pPr>
            <a:r>
              <a:rPr sz="844">
                <a:uFill>
                  <a:solidFill/>
                </a:uFill>
              </a:rPr>
              <a:t>Title Text</a:t>
            </a:r>
          </a:p>
        </p:txBody>
      </p:sp>
      <p:sp>
        <p:nvSpPr>
          <p:cNvPr id="69" name="Shape 69"/>
          <p:cNvSpPr>
            <a:spLocks noGrp="1"/>
          </p:cNvSpPr>
          <p:nvPr>
            <p:ph type="body" idx="1"/>
          </p:nvPr>
        </p:nvSpPr>
        <p:spPr>
          <a:prstGeom prst="rect">
            <a:avLst/>
          </a:prstGeom>
        </p:spPr>
        <p:txBody>
          <a:bodyPr/>
          <a:lstStyle/>
          <a:p>
            <a:pPr lvl="0">
              <a:defRPr sz="1800">
                <a:uFillTx/>
              </a:defRPr>
            </a:pPr>
            <a:r>
              <a:rPr sz="844">
                <a:uFill>
                  <a:solidFill/>
                </a:uFill>
              </a:rPr>
              <a:t>Body Level One</a:t>
            </a:r>
          </a:p>
          <a:p>
            <a:pPr lvl="1">
              <a:defRPr sz="1800">
                <a:uFillTx/>
              </a:defRPr>
            </a:pPr>
            <a:r>
              <a:rPr sz="844">
                <a:uFill>
                  <a:solidFill/>
                </a:uFill>
              </a:rPr>
              <a:t>Body Level Two</a:t>
            </a:r>
          </a:p>
          <a:p>
            <a:pPr lvl="2">
              <a:defRPr sz="1800">
                <a:uFillTx/>
              </a:defRPr>
            </a:pPr>
            <a:r>
              <a:rPr sz="844">
                <a:uFill>
                  <a:solidFill/>
                </a:uFill>
              </a:rPr>
              <a:t>Body Level Three</a:t>
            </a:r>
          </a:p>
          <a:p>
            <a:pPr lvl="3">
              <a:defRPr sz="1800">
                <a:uFillTx/>
              </a:defRPr>
            </a:pPr>
            <a:r>
              <a:rPr sz="844">
                <a:uFill>
                  <a:solidFill/>
                </a:uFill>
              </a:rPr>
              <a:t>Body Level Four</a:t>
            </a:r>
          </a:p>
          <a:p>
            <a:pPr lvl="4">
              <a:defRPr sz="1800">
                <a:uFillTx/>
              </a:defRPr>
            </a:pPr>
            <a:r>
              <a:rPr sz="844">
                <a:uFill>
                  <a:solidFill/>
                </a:uFill>
              </a:rPr>
              <a:t>Body Level Five</a:t>
            </a:r>
          </a:p>
        </p:txBody>
      </p:sp>
    </p:spTree>
    <p:extLst>
      <p:ext uri="{BB962C8B-B14F-4D97-AF65-F5344CB8AC3E}">
        <p14:creationId xmlns:p14="http://schemas.microsoft.com/office/powerpoint/2010/main" val="2783293457"/>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409927-E2F8-4137-BB72-B2D5B6A6C1E4}" type="datetimeFigureOut">
              <a:rPr lang="en-US">
                <a:solidFill>
                  <a:prstClr val="black">
                    <a:tint val="75000"/>
                  </a:prstClr>
                </a:solidFill>
              </a:rPr>
              <a:pPr>
                <a:defRPr/>
              </a:pPr>
              <a:t>4/19/2022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F7D78F9-B9BF-4BEF-B274-F12FE142769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048431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C8A503D-8CA9-4079-865B-8E72CF6C59AA}" type="datetimeFigureOut">
              <a:rPr lang="en-US">
                <a:solidFill>
                  <a:prstClr val="black">
                    <a:tint val="75000"/>
                  </a:prstClr>
                </a:solidFill>
              </a:rPr>
              <a:pPr>
                <a:defRPr/>
              </a:pPr>
              <a:t>4/19/2022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E053598-A458-444E-A4D0-4269C28C190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95851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EE3FCA6-1EB2-4A4B-83E5-DC559E8452C6}" type="datetimeFigureOut">
              <a:rPr lang="en-US">
                <a:solidFill>
                  <a:prstClr val="black">
                    <a:tint val="75000"/>
                  </a:prstClr>
                </a:solidFill>
              </a:rPr>
              <a:pPr>
                <a:def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BE1C471-30BE-4AAC-8626-4BC9A100FB6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379181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7186E9F-EFE0-4957-8692-075791166D86}" type="datetimeFigureOut">
              <a:rPr lang="en-US">
                <a:solidFill>
                  <a:prstClr val="black">
                    <a:tint val="75000"/>
                  </a:prstClr>
                </a:solidFill>
              </a:rPr>
              <a:pPr>
                <a:def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F130B97-83FC-49F3-8A4D-F8E02344F8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3174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09600" y="1600201"/>
            <a:ext cx="5384800" cy="4525963"/>
          </a:xfrm>
        </p:spPr>
        <p:txBody>
          <a:bodyPr rtlCol="0">
            <a:normAutofit/>
          </a:bodyPr>
          <a:lstStyle/>
          <a:p>
            <a:pPr lvl="0"/>
            <a:endParaRPr lang="en-US" noProof="0" smtClean="0"/>
          </a:p>
        </p:txBody>
      </p:sp>
      <p:sp>
        <p:nvSpPr>
          <p:cNvPr id="4" name="Text Placeholder 3"/>
          <p:cNvSpPr>
            <a:spLocks noGrp="1"/>
          </p:cNvSpPr>
          <p:nvPr>
            <p:ph type="body"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83C1AEF0-4CDD-4F96-978E-83C9656599E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69454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032000" y="190500"/>
            <a:ext cx="9347200" cy="582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8839200" y="6248400"/>
            <a:ext cx="2540000" cy="457200"/>
          </a:xfrm>
        </p:spPr>
        <p:txBody>
          <a:bodyPr/>
          <a:lstStyle>
            <a:lvl1pPr>
              <a:defRPr/>
            </a:lvl1p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a:xfrm>
            <a:off x="4368800" y="6248400"/>
            <a:ext cx="3860800" cy="457200"/>
          </a:xfrm>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2032000" y="6248400"/>
            <a:ext cx="1727200" cy="457200"/>
          </a:xfrm>
        </p:spPr>
        <p:txBody>
          <a:bodyPr/>
          <a:lstStyle>
            <a:lvl1pPr>
              <a:defRPr/>
            </a:lvl1pPr>
          </a:lstStyle>
          <a:p>
            <a:pPr>
              <a:defRPr/>
            </a:pPr>
            <a:fld id="{0EECBC4A-54BB-417E-AB8B-D90A4AB66E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91647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32687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43687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82159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294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6188325"/>
            <a:ext cx="871728" cy="524256"/>
          </a:xfrm>
          <a:prstGeom prst="rect">
            <a:avLst/>
          </a:prstGeom>
        </p:spPr>
      </p:pic>
      <p:sp>
        <p:nvSpPr>
          <p:cNvPr id="16" name="Rectangle 15">
            <a:extLst>
              <a:ext uri="{FF2B5EF4-FFF2-40B4-BE49-F238E27FC236}">
                <a16:creationId xmlns="" xmlns:a16="http://schemas.microsoft.com/office/drawing/2014/main" id="{8A8DA416-CCD1-9F49-8E8C-53A3485F5326}"/>
              </a:ext>
            </a:extLst>
          </p:cNvPr>
          <p:cNvSpPr/>
          <p:nvPr userDrawn="1"/>
        </p:nvSpPr>
        <p:spPr>
          <a:xfrm>
            <a:off x="571500" y="6188325"/>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1" y="247798"/>
            <a:ext cx="11048999" cy="1325563"/>
          </a:xfrm>
          <a:prstGeom prst="rect">
            <a:avLst/>
          </a:prstGeom>
        </p:spPr>
        <p:txBody>
          <a:bodyPr vert="horz" lIns="91440" tIns="45720" rIns="91440" bIns="45720" rtlCol="0" anchor="ctr">
            <a:normAutofit/>
          </a:bodyPr>
          <a:lstStyle>
            <a:lvl1pPr>
              <a:defRPr sz="6000" b="0" i="0">
                <a:solidFill>
                  <a:srgbClr val="403F41"/>
                </a:solidFill>
              </a:defRPr>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6284832"/>
            <a:ext cx="293047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1669868"/>
            <a:ext cx="11049000" cy="4041615"/>
          </a:xfrm>
          <a:prstGeom prst="rect">
            <a:avLst/>
          </a:prstGeom>
        </p:spPr>
        <p:txBody>
          <a:bodyPr/>
          <a:lstStyle>
            <a:lvl1pPr>
              <a:defRPr sz="2400" b="0" i="0">
                <a:solidFill>
                  <a:srgbClr val="13BDC6"/>
                </a:solidFill>
                <a:latin typeface="Calibri" panose="020F0502020204030204" pitchFamily="34" charset="0"/>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4578449"/>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8262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8057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99200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0507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63104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6795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3541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7" name="Shape 67"/>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68" name="Shape 68"/>
          <p:cNvSpPr>
            <a:spLocks noGrp="1"/>
          </p:cNvSpPr>
          <p:nvPr>
            <p:ph type="title"/>
          </p:nvPr>
        </p:nvSpPr>
        <p:spPr>
          <a:prstGeom prst="rect">
            <a:avLst/>
          </a:prstGeom>
        </p:spPr>
        <p:txBody>
          <a:bodyPr/>
          <a:lstStyle/>
          <a:p>
            <a:pPr lvl="0">
              <a:defRPr sz="1800">
                <a:uFillTx/>
              </a:defRPr>
            </a:pPr>
            <a:r>
              <a:rPr sz="844">
                <a:uFill>
                  <a:solidFill/>
                </a:uFill>
              </a:rPr>
              <a:t>Title Text</a:t>
            </a:r>
          </a:p>
        </p:txBody>
      </p:sp>
      <p:sp>
        <p:nvSpPr>
          <p:cNvPr id="69" name="Shape 69"/>
          <p:cNvSpPr>
            <a:spLocks noGrp="1"/>
          </p:cNvSpPr>
          <p:nvPr>
            <p:ph type="body" idx="1"/>
          </p:nvPr>
        </p:nvSpPr>
        <p:spPr>
          <a:prstGeom prst="rect">
            <a:avLst/>
          </a:prstGeom>
        </p:spPr>
        <p:txBody>
          <a:bodyPr/>
          <a:lstStyle/>
          <a:p>
            <a:pPr lvl="0">
              <a:defRPr sz="1800">
                <a:uFillTx/>
              </a:defRPr>
            </a:pPr>
            <a:r>
              <a:rPr sz="844">
                <a:uFill>
                  <a:solidFill/>
                </a:uFill>
              </a:rPr>
              <a:t>Body Level One</a:t>
            </a:r>
          </a:p>
          <a:p>
            <a:pPr lvl="1">
              <a:defRPr sz="1800">
                <a:uFillTx/>
              </a:defRPr>
            </a:pPr>
            <a:r>
              <a:rPr sz="844">
                <a:uFill>
                  <a:solidFill/>
                </a:uFill>
              </a:rPr>
              <a:t>Body Level Two</a:t>
            </a:r>
          </a:p>
          <a:p>
            <a:pPr lvl="2">
              <a:defRPr sz="1800">
                <a:uFillTx/>
              </a:defRPr>
            </a:pPr>
            <a:r>
              <a:rPr sz="844">
                <a:uFill>
                  <a:solidFill/>
                </a:uFill>
              </a:rPr>
              <a:t>Body Level Three</a:t>
            </a:r>
          </a:p>
          <a:p>
            <a:pPr lvl="3">
              <a:defRPr sz="1800">
                <a:uFillTx/>
              </a:defRPr>
            </a:pPr>
            <a:r>
              <a:rPr sz="844">
                <a:uFill>
                  <a:solidFill/>
                </a:uFill>
              </a:rPr>
              <a:t>Body Level Four</a:t>
            </a:r>
          </a:p>
          <a:p>
            <a:pPr lvl="4">
              <a:defRPr sz="1800">
                <a:uFillTx/>
              </a:defRPr>
            </a:pPr>
            <a:r>
              <a:rPr sz="844">
                <a:uFill>
                  <a:solidFill/>
                </a:uFill>
              </a:rPr>
              <a:t>Body Level Five</a:t>
            </a:r>
          </a:p>
        </p:txBody>
      </p:sp>
    </p:spTree>
    <p:extLst>
      <p:ext uri="{BB962C8B-B14F-4D97-AF65-F5344CB8AC3E}">
        <p14:creationId xmlns:p14="http://schemas.microsoft.com/office/powerpoint/2010/main" val="3074589908"/>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31" name="Shape 31"/>
          <p:cNvSpPr>
            <a:spLocks noGrp="1"/>
          </p:cNvSpPr>
          <p:nvPr>
            <p:ph type="sldNum" sz="quarter" idx="2"/>
          </p:nvPr>
        </p:nvSpPr>
        <p:spPr>
          <a:xfrm>
            <a:off x="8737601" y="6245227"/>
            <a:ext cx="2844801" cy="273705"/>
          </a:xfrm>
          <a:prstGeom prst="rect">
            <a:avLst/>
          </a:prstGeom>
        </p:spPr>
        <p:txBody>
          <a:bodyPr lIns="65023" tIns="65023" rIns="65023" bIns="65023"/>
          <a:lstStyle>
            <a:lvl1pPr>
              <a:defRPr sz="949">
                <a:latin typeface="Arial"/>
                <a:ea typeface="Arial"/>
                <a:cs typeface="Arial"/>
                <a:sym typeface="Arial"/>
              </a:defRPr>
            </a:lvl1p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864408001"/>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122239"/>
            <a:ext cx="10972800" cy="6008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8400"/>
            <a:ext cx="2844800" cy="45720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8737600" y="6248400"/>
            <a:ext cx="2844800" cy="457200"/>
          </a:xfrm>
        </p:spPr>
        <p:txBody>
          <a:bodyPr/>
          <a:lstStyle>
            <a:lvl1pPr>
              <a:defRPr/>
            </a:lvl1pPr>
          </a:lstStyle>
          <a:p>
            <a:fld id="{ECDCF031-9F1F-422A-A62B-468D4B38152A}"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4731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AFEBD708-2E5F-9648-947B-39C310F21AD7}"/>
              </a:ext>
            </a:extLst>
          </p:cNvPr>
          <p:cNvSpPr>
            <a:spLocks noGrp="1"/>
          </p:cNvSpPr>
          <p:nvPr>
            <p:ph type="pic" sz="quarter" idx="10"/>
          </p:nvPr>
        </p:nvSpPr>
        <p:spPr>
          <a:xfrm>
            <a:off x="571500" y="571500"/>
            <a:ext cx="11048999" cy="5714999"/>
          </a:xfrm>
          <a:prstGeom prst="rect">
            <a:avLst/>
          </a:prstGeom>
        </p:spPr>
        <p:txBody>
          <a:bodyPr/>
          <a:lstStyle>
            <a:lvl1pPr>
              <a:buNone/>
              <a:defRPr/>
            </a:lvl1pPr>
          </a:lstStyle>
          <a:p>
            <a:endParaRPr lang="en-US" dirty="0"/>
          </a:p>
        </p:txBody>
      </p:sp>
      <p:sp>
        <p:nvSpPr>
          <p:cNvPr id="5" name="Title Placeholder 1">
            <a:extLst>
              <a:ext uri="{FF2B5EF4-FFF2-40B4-BE49-F238E27FC236}">
                <a16:creationId xmlns="" xmlns:a16="http://schemas.microsoft.com/office/drawing/2014/main" id="{7F9891AC-D3CC-9749-B0DC-3D2EF8C8EAD9}"/>
              </a:ext>
            </a:extLst>
          </p:cNvPr>
          <p:cNvSpPr>
            <a:spLocks noGrp="1"/>
          </p:cNvSpPr>
          <p:nvPr>
            <p:ph type="title" hasCustomPrompt="1"/>
          </p:nvPr>
        </p:nvSpPr>
        <p:spPr>
          <a:xfrm>
            <a:off x="6046298" y="2762805"/>
            <a:ext cx="5285554" cy="1325563"/>
          </a:xfrm>
          <a:prstGeom prst="rect">
            <a:avLst/>
          </a:prstGeom>
        </p:spPr>
        <p:txBody>
          <a:bodyPr vert="horz" lIns="91440" tIns="45720" rIns="91440" bIns="45720" rtlCol="0" anchor="ctr">
            <a:normAutofit/>
          </a:bodyPr>
          <a:lstStyle>
            <a:lvl1pPr algn="ctr">
              <a:defRPr sz="7200">
                <a:solidFill>
                  <a:schemeClr val="bg1"/>
                </a:solidFill>
                <a:latin typeface="Dense" panose="02000000000000000000" pitchFamily="2" charset="77"/>
              </a:defRPr>
            </a:lvl1pPr>
          </a:lstStyle>
          <a:p>
            <a:r>
              <a:rPr lang="en-US" dirty="0"/>
              <a:t>Section Header</a:t>
            </a:r>
          </a:p>
        </p:txBody>
      </p:sp>
    </p:spTree>
    <p:extLst>
      <p:ext uri="{BB962C8B-B14F-4D97-AF65-F5344CB8AC3E}">
        <p14:creationId xmlns:p14="http://schemas.microsoft.com/office/powerpoint/2010/main" val="31947332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6684" y="301625"/>
            <a:ext cx="975148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6684" y="1827213"/>
            <a:ext cx="477308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02967" y="1827213"/>
            <a:ext cx="477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fld id="{463296C5-E31B-4FFE-9CA9-2C2332DFD5D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449302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6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8641" y="1604330"/>
            <a:ext cx="1096896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641" y="3935934"/>
            <a:ext cx="1096896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endParaRPr lang="en-US">
              <a:solidFill>
                <a:prstClr val="black">
                  <a:tint val="75000"/>
                </a:prstClr>
              </a:solidFill>
            </a:endParaRPr>
          </a:p>
        </p:txBody>
      </p:sp>
      <p:sp>
        <p:nvSpPr>
          <p:cNvPr id="6" name="Rectangle 4"/>
          <p:cNvSpPr>
            <a:spLocks noGrp="1" noChangeArrowheads="1"/>
          </p:cNvSpPr>
          <p:nvPr>
            <p:ph type="ftr" idx="11"/>
          </p:nvPr>
        </p:nvSpPr>
        <p:spPr>
          <a:ln/>
        </p:spPr>
        <p:txBody>
          <a:bodyPr/>
          <a:lstStyle>
            <a:lvl1pPr>
              <a:defRPr/>
            </a:lvl1pPr>
          </a:lstStyle>
          <a:p>
            <a:endParaRPr lang="en-US">
              <a:solidFill>
                <a:prstClr val="black">
                  <a:tint val="75000"/>
                </a:prstClr>
              </a:solidFill>
            </a:endParaRPr>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53234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32000" y="190500"/>
            <a:ext cx="9347200" cy="15271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032000" y="1905000"/>
            <a:ext cx="93472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fld id="{06409F10-AA70-43D0-8B9E-089CB3383CC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055169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AFEBD708-2E5F-9648-947B-39C310F21AD7}"/>
              </a:ext>
            </a:extLst>
          </p:cNvPr>
          <p:cNvSpPr>
            <a:spLocks noGrp="1"/>
          </p:cNvSpPr>
          <p:nvPr>
            <p:ph type="pic" sz="quarter" idx="10"/>
          </p:nvPr>
        </p:nvSpPr>
        <p:spPr>
          <a:xfrm>
            <a:off x="571500" y="571500"/>
            <a:ext cx="11048999" cy="5714999"/>
          </a:xfrm>
          <a:prstGeom prst="rect">
            <a:avLst/>
          </a:prstGeom>
        </p:spPr>
        <p:txBody>
          <a:bodyPr/>
          <a:lstStyle>
            <a:lvl1pPr>
              <a:buNone/>
              <a:defRPr b="0" i="0">
                <a:latin typeface="Calibri" panose="020F0502020204030204" pitchFamily="34" charset="0"/>
              </a:defRPr>
            </a:lvl1pPr>
          </a:lstStyle>
          <a:p>
            <a:endParaRPr lang="en-US" dirty="0"/>
          </a:p>
        </p:txBody>
      </p:sp>
      <p:sp>
        <p:nvSpPr>
          <p:cNvPr id="5" name="Title Placeholder 1">
            <a:extLst>
              <a:ext uri="{FF2B5EF4-FFF2-40B4-BE49-F238E27FC236}">
                <a16:creationId xmlns="" xmlns:a16="http://schemas.microsoft.com/office/drawing/2014/main" id="{7F9891AC-D3CC-9749-B0DC-3D2EF8C8EAD9}"/>
              </a:ext>
            </a:extLst>
          </p:cNvPr>
          <p:cNvSpPr>
            <a:spLocks noGrp="1"/>
          </p:cNvSpPr>
          <p:nvPr>
            <p:ph type="title" hasCustomPrompt="1"/>
          </p:nvPr>
        </p:nvSpPr>
        <p:spPr>
          <a:xfrm>
            <a:off x="6046298" y="2762805"/>
            <a:ext cx="5285554" cy="1325563"/>
          </a:xfrm>
          <a:prstGeom prst="rect">
            <a:avLst/>
          </a:prstGeom>
        </p:spPr>
        <p:txBody>
          <a:bodyPr vert="horz" lIns="91440" tIns="45720" rIns="91440" bIns="45720" rtlCol="0" anchor="ctr">
            <a:normAutofit/>
          </a:bodyPr>
          <a:lstStyle>
            <a:lvl1pPr algn="ctr">
              <a:defRPr sz="7200" b="0" i="0">
                <a:solidFill>
                  <a:schemeClr val="bg1"/>
                </a:solidFill>
                <a:latin typeface="Dense" panose="02000000000000000000" pitchFamily="2" charset="77"/>
              </a:defRPr>
            </a:lvl1pPr>
          </a:lstStyle>
          <a:p>
            <a:r>
              <a:rPr lang="en-US" dirty="0"/>
              <a:t>Section Header</a:t>
            </a:r>
          </a:p>
        </p:txBody>
      </p:sp>
    </p:spTree>
    <p:extLst>
      <p:ext uri="{BB962C8B-B14F-4D97-AF65-F5344CB8AC3E}">
        <p14:creationId xmlns:p14="http://schemas.microsoft.com/office/powerpoint/2010/main" val="2220157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AFEBD708-2E5F-9648-947B-39C310F21AD7}"/>
              </a:ext>
            </a:extLst>
          </p:cNvPr>
          <p:cNvSpPr>
            <a:spLocks noGrp="1"/>
          </p:cNvSpPr>
          <p:nvPr>
            <p:ph type="pic" sz="quarter" idx="10"/>
          </p:nvPr>
        </p:nvSpPr>
        <p:spPr>
          <a:xfrm>
            <a:off x="571500" y="1448972"/>
            <a:ext cx="11048999" cy="4837527"/>
          </a:xfrm>
          <a:prstGeom prst="rect">
            <a:avLst/>
          </a:prstGeom>
        </p:spPr>
        <p:txBody>
          <a:bodyPr/>
          <a:lstStyle>
            <a:lvl1pPr>
              <a:buNone/>
              <a:defRPr b="0" i="0">
                <a:latin typeface="Calibri" panose="020F0502020204030204" pitchFamily="34" charset="0"/>
              </a:defRPr>
            </a:lvl1pPr>
          </a:lstStyle>
          <a:p>
            <a:endParaRPr lang="en-US" dirty="0"/>
          </a:p>
        </p:txBody>
      </p:sp>
      <p:sp>
        <p:nvSpPr>
          <p:cNvPr id="5" name="Title Placeholder 1">
            <a:extLst>
              <a:ext uri="{FF2B5EF4-FFF2-40B4-BE49-F238E27FC236}">
                <a16:creationId xmlns="" xmlns:a16="http://schemas.microsoft.com/office/drawing/2014/main" id="{7F9891AC-D3CC-9749-B0DC-3D2EF8C8EAD9}"/>
              </a:ext>
            </a:extLst>
          </p:cNvPr>
          <p:cNvSpPr>
            <a:spLocks noGrp="1"/>
          </p:cNvSpPr>
          <p:nvPr>
            <p:ph type="title" hasCustomPrompt="1"/>
          </p:nvPr>
        </p:nvSpPr>
        <p:spPr>
          <a:xfrm>
            <a:off x="571500" y="225347"/>
            <a:ext cx="11048999" cy="548376"/>
          </a:xfrm>
          <a:prstGeom prst="rect">
            <a:avLst/>
          </a:prstGeom>
        </p:spPr>
        <p:txBody>
          <a:bodyPr vert="horz" lIns="91440" tIns="45720" rIns="91440" bIns="45720" rtlCol="0" anchor="ctr">
            <a:noAutofit/>
          </a:bodyPr>
          <a:lstStyle>
            <a:lvl1pPr algn="l">
              <a:defRPr sz="5400" b="0" i="0">
                <a:solidFill>
                  <a:srgbClr val="13BDC6"/>
                </a:solidFill>
                <a:latin typeface="Dense" panose="02000000000000000000" pitchFamily="2" charset="77"/>
              </a:defRPr>
            </a:lvl1pPr>
          </a:lstStyle>
          <a:p>
            <a:r>
              <a:rPr lang="en-US" dirty="0"/>
              <a:t>Section Header</a:t>
            </a:r>
          </a:p>
        </p:txBody>
      </p:sp>
    </p:spTree>
    <p:extLst>
      <p:ext uri="{BB962C8B-B14F-4D97-AF65-F5344CB8AC3E}">
        <p14:creationId xmlns:p14="http://schemas.microsoft.com/office/powerpoint/2010/main" val="17785734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909F165D-9CB1-E142-9ED4-AAFC00CA8A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6148056"/>
            <a:ext cx="871728" cy="524256"/>
          </a:xfrm>
          <a:prstGeom prst="rect">
            <a:avLst/>
          </a:prstGeom>
        </p:spPr>
      </p:pic>
      <p:sp>
        <p:nvSpPr>
          <p:cNvPr id="11" name="Rectangle 10">
            <a:extLst>
              <a:ext uri="{FF2B5EF4-FFF2-40B4-BE49-F238E27FC236}">
                <a16:creationId xmlns="" xmlns:a16="http://schemas.microsoft.com/office/drawing/2014/main" id="{B4A26DB0-04AF-9C43-A5E2-7B3D5A357392}"/>
              </a:ext>
            </a:extLst>
          </p:cNvPr>
          <p:cNvSpPr/>
          <p:nvPr userDrawn="1"/>
        </p:nvSpPr>
        <p:spPr>
          <a:xfrm>
            <a:off x="571500" y="6172377"/>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12" name="Slide Number Placeholder 13">
            <a:extLst>
              <a:ext uri="{FF2B5EF4-FFF2-40B4-BE49-F238E27FC236}">
                <a16:creationId xmlns="" xmlns:a16="http://schemas.microsoft.com/office/drawing/2014/main" id="{43FD7A87-827B-7140-BA74-BA10E663A0D7}"/>
              </a:ext>
            </a:extLst>
          </p:cNvPr>
          <p:cNvSpPr>
            <a:spLocks noGrp="1"/>
          </p:cNvSpPr>
          <p:nvPr>
            <p:ph type="sldNum" sz="quarter" idx="4"/>
          </p:nvPr>
        </p:nvSpPr>
        <p:spPr>
          <a:xfrm>
            <a:off x="788082" y="6251942"/>
            <a:ext cx="2808558" cy="365125"/>
          </a:xfrm>
          <a:prstGeom prst="rect">
            <a:avLst/>
          </a:prstGeom>
        </p:spPr>
        <p:txBody>
          <a:bodyPr vert="horz" lIns="91440" tIns="45720" rIns="91440" bIns="45720" rtlCol="0" anchor="ctr"/>
          <a:lstStyle>
            <a:lvl1pPr algn="l">
              <a:defRPr sz="16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4" name="Title Placeholder 1">
            <a:extLst>
              <a:ext uri="{FF2B5EF4-FFF2-40B4-BE49-F238E27FC236}">
                <a16:creationId xmlns="" xmlns:a16="http://schemas.microsoft.com/office/drawing/2014/main" id="{B47E2DBC-4136-DA40-BD7B-BC3F8BFD17A6}"/>
              </a:ext>
            </a:extLst>
          </p:cNvPr>
          <p:cNvSpPr>
            <a:spLocks noGrp="1"/>
          </p:cNvSpPr>
          <p:nvPr>
            <p:ph type="title"/>
          </p:nvPr>
        </p:nvSpPr>
        <p:spPr>
          <a:xfrm>
            <a:off x="571500" y="368681"/>
            <a:ext cx="6996917" cy="1325563"/>
          </a:xfrm>
          <a:prstGeom prst="rect">
            <a:avLst/>
          </a:prstGeom>
        </p:spPr>
        <p:txBody>
          <a:bodyPr vert="horz" lIns="91440" tIns="45720" rIns="91440" bIns="45720" rtlCol="0" anchor="ctr">
            <a:normAutofit/>
          </a:bodyPr>
          <a:lstStyle>
            <a:lvl1pPr>
              <a:defRPr sz="5400" b="0" i="0">
                <a:solidFill>
                  <a:srgbClr val="403F41"/>
                </a:solidFill>
              </a:defRPr>
            </a:lvl1pPr>
          </a:lstStyle>
          <a:p>
            <a:r>
              <a:rPr lang="en-US" dirty="0"/>
              <a:t>Click to edit Master title style</a:t>
            </a:r>
          </a:p>
        </p:txBody>
      </p:sp>
      <p:sp>
        <p:nvSpPr>
          <p:cNvPr id="3" name="Picture Placeholder 2">
            <a:extLst>
              <a:ext uri="{FF2B5EF4-FFF2-40B4-BE49-F238E27FC236}">
                <a16:creationId xmlns="" xmlns:a16="http://schemas.microsoft.com/office/drawing/2014/main" id="{43B11455-81BD-BB43-AD18-9C51533AD397}"/>
              </a:ext>
            </a:extLst>
          </p:cNvPr>
          <p:cNvSpPr>
            <a:spLocks noGrp="1"/>
          </p:cNvSpPr>
          <p:nvPr>
            <p:ph type="pic" sz="quarter" idx="10"/>
          </p:nvPr>
        </p:nvSpPr>
        <p:spPr>
          <a:xfrm>
            <a:off x="571500" y="1790751"/>
            <a:ext cx="11049000" cy="3765499"/>
          </a:xfrm>
          <a:prstGeom prst="rect">
            <a:avLst/>
          </a:prstGeom>
        </p:spPr>
        <p:txBody>
          <a:bodyPr/>
          <a:lstStyle>
            <a:lvl1pPr>
              <a:defRPr b="0" i="0">
                <a:latin typeface="Calibri" panose="020F0502020204030204" pitchFamily="34" charset="0"/>
              </a:defRPr>
            </a:lvl1pPr>
          </a:lstStyle>
          <a:p>
            <a:endParaRPr lang="en-US" dirty="0"/>
          </a:p>
        </p:txBody>
      </p:sp>
    </p:spTree>
    <p:extLst>
      <p:ext uri="{BB962C8B-B14F-4D97-AF65-F5344CB8AC3E}">
        <p14:creationId xmlns:p14="http://schemas.microsoft.com/office/powerpoint/2010/main" val="36640151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6115544"/>
            <a:ext cx="871728" cy="524256"/>
          </a:xfrm>
          <a:prstGeom prst="rect">
            <a:avLst/>
          </a:prstGeom>
        </p:spPr>
      </p:pic>
      <p:sp>
        <p:nvSpPr>
          <p:cNvPr id="16" name="Rectangle 15">
            <a:extLst>
              <a:ext uri="{FF2B5EF4-FFF2-40B4-BE49-F238E27FC236}">
                <a16:creationId xmlns="" xmlns:a16="http://schemas.microsoft.com/office/drawing/2014/main" id="{8A8DA416-CCD1-9F49-8E8C-53A3485F5326}"/>
              </a:ext>
            </a:extLst>
          </p:cNvPr>
          <p:cNvSpPr/>
          <p:nvPr userDrawn="1"/>
        </p:nvSpPr>
        <p:spPr>
          <a:xfrm>
            <a:off x="571500" y="611554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0" y="2046947"/>
            <a:ext cx="11048999" cy="1325563"/>
          </a:xfrm>
          <a:prstGeom prst="rect">
            <a:avLst/>
          </a:prstGeom>
        </p:spPr>
        <p:txBody>
          <a:bodyPr vert="horz" lIns="91440" tIns="45720" rIns="91440" bIns="45720" rtlCol="0" anchor="ctr">
            <a:normAutofit/>
          </a:bodyPr>
          <a:lstStyle>
            <a:lvl1pPr>
              <a:defRPr b="0" i="0"/>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6212051"/>
            <a:ext cx="305239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3428999"/>
            <a:ext cx="11049000" cy="2282483"/>
          </a:xfrm>
          <a:prstGeom prst="rect">
            <a:avLst/>
          </a:prstGeom>
        </p:spPr>
        <p:txBody>
          <a:bodyPr/>
          <a:lstStyle>
            <a:lvl1pPr>
              <a:defRPr b="0" i="0">
                <a:latin typeface="Calibri" panose="020F050202020403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6832920"/>
      </p:ext>
    </p:extLst>
  </p:cSld>
  <p:clrMapOvr>
    <a:masterClrMapping/>
  </p:clrMapOvr>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6188325"/>
            <a:ext cx="871728" cy="524256"/>
          </a:xfrm>
          <a:prstGeom prst="rect">
            <a:avLst/>
          </a:prstGeom>
        </p:spPr>
      </p:pic>
      <p:sp>
        <p:nvSpPr>
          <p:cNvPr id="16" name="Rectangle 15">
            <a:extLst>
              <a:ext uri="{FF2B5EF4-FFF2-40B4-BE49-F238E27FC236}">
                <a16:creationId xmlns="" xmlns:a16="http://schemas.microsoft.com/office/drawing/2014/main" id="{8A8DA416-CCD1-9F49-8E8C-53A3485F5326}"/>
              </a:ext>
            </a:extLst>
          </p:cNvPr>
          <p:cNvSpPr/>
          <p:nvPr userDrawn="1"/>
        </p:nvSpPr>
        <p:spPr>
          <a:xfrm>
            <a:off x="571500" y="6188325"/>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1" y="247798"/>
            <a:ext cx="11048999" cy="1325563"/>
          </a:xfrm>
          <a:prstGeom prst="rect">
            <a:avLst/>
          </a:prstGeom>
        </p:spPr>
        <p:txBody>
          <a:bodyPr vert="horz" lIns="91440" tIns="45720" rIns="91440" bIns="45720" rtlCol="0" anchor="ctr">
            <a:normAutofit/>
          </a:bodyPr>
          <a:lstStyle>
            <a:lvl1pPr>
              <a:defRPr sz="6000" b="0" i="0">
                <a:solidFill>
                  <a:srgbClr val="403F41"/>
                </a:solidFill>
              </a:defRPr>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6284832"/>
            <a:ext cx="293047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1669868"/>
            <a:ext cx="11049000" cy="4041615"/>
          </a:xfrm>
          <a:prstGeom prst="rect">
            <a:avLst/>
          </a:prstGeom>
        </p:spPr>
        <p:txBody>
          <a:bodyPr/>
          <a:lstStyle>
            <a:lvl1pPr>
              <a:defRPr sz="2400" b="0" i="0">
                <a:solidFill>
                  <a:srgbClr val="13BDC6"/>
                </a:solidFill>
                <a:latin typeface="Calibri" panose="020F0502020204030204" pitchFamily="34" charset="0"/>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7122015"/>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6096000" y="2046947"/>
            <a:ext cx="5524500" cy="1325563"/>
          </a:xfrm>
          <a:prstGeom prst="rect">
            <a:avLst/>
          </a:prstGeom>
        </p:spPr>
        <p:txBody>
          <a:bodyPr vert="horz" lIns="91440" tIns="45720" rIns="91440" bIns="45720" rtlCol="0" anchor="ctr">
            <a:normAutofit/>
          </a:bodyPr>
          <a:lstStyle>
            <a:lvl1pPr>
              <a:defRPr sz="5400" b="0" i="0"/>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27122" y="6312141"/>
            <a:ext cx="277807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6095999" y="3428999"/>
            <a:ext cx="5524500" cy="2141539"/>
          </a:xfrm>
          <a:prstGeom prst="rect">
            <a:avLst/>
          </a:prstGeom>
        </p:spPr>
        <p:txBody>
          <a:bodyPr/>
          <a:lstStyle>
            <a:lvl1pPr>
              <a:defRPr sz="2400" b="0" i="0">
                <a:latin typeface="Calibri" panose="020F0502020204030204" pitchFamily="34" charset="0"/>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 xmlns:a16="http://schemas.microsoft.com/office/drawing/2014/main" id="{8D5159F3-6AE1-A049-A6CD-443712CAD26B}"/>
              </a:ext>
            </a:extLst>
          </p:cNvPr>
          <p:cNvSpPr>
            <a:spLocks noGrp="1"/>
          </p:cNvSpPr>
          <p:nvPr>
            <p:ph type="pic" sz="quarter" idx="11"/>
          </p:nvPr>
        </p:nvSpPr>
        <p:spPr>
          <a:xfrm>
            <a:off x="571500" y="571500"/>
            <a:ext cx="5219700" cy="4999038"/>
          </a:xfrm>
          <a:prstGeom prst="rect">
            <a:avLst/>
          </a:prstGeom>
        </p:spPr>
        <p:txBody>
          <a:bodyPr/>
          <a:lstStyle>
            <a:lvl1pPr>
              <a:defRPr b="0" i="0">
                <a:latin typeface="Calibri" panose="020F0502020204030204" pitchFamily="34" charset="0"/>
              </a:defRPr>
            </a:lvl1pPr>
          </a:lstStyle>
          <a:p>
            <a:endParaRPr lang="en-US" dirty="0"/>
          </a:p>
        </p:txBody>
      </p:sp>
    </p:spTree>
    <p:extLst>
      <p:ext uri="{BB962C8B-B14F-4D97-AF65-F5344CB8AC3E}">
        <p14:creationId xmlns:p14="http://schemas.microsoft.com/office/powerpoint/2010/main" val="3268016959"/>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0" y="198514"/>
            <a:ext cx="6996917" cy="1325563"/>
          </a:xfrm>
          <a:prstGeom prst="rect">
            <a:avLst/>
          </a:prstGeom>
        </p:spPr>
        <p:txBody>
          <a:bodyPr vert="horz" lIns="91440" tIns="45720" rIns="91440" bIns="45720" rtlCol="0" anchor="ctr">
            <a:normAutofit/>
          </a:bodyPr>
          <a:lstStyle>
            <a:lvl1pPr>
              <a:defRPr sz="5400" b="0" i="0">
                <a:solidFill>
                  <a:srgbClr val="403F41"/>
                </a:solidFill>
              </a:defRPr>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6294361"/>
            <a:ext cx="281871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1741488"/>
            <a:ext cx="5524500" cy="4100512"/>
          </a:xfrm>
          <a:prstGeom prst="rect">
            <a:avLst/>
          </a:prstGeom>
        </p:spPr>
        <p:txBody>
          <a:bodyPr/>
          <a:lstStyle>
            <a:lvl1pPr>
              <a:defRPr sz="2400" b="0" i="0">
                <a:solidFill>
                  <a:srgbClr val="13BDC6"/>
                </a:solidFill>
                <a:latin typeface="Calibri" panose="020F0502020204030204" pitchFamily="34" charset="0"/>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 xmlns:a16="http://schemas.microsoft.com/office/drawing/2014/main" id="{8D5159F3-6AE1-A049-A6CD-443712CAD26B}"/>
              </a:ext>
            </a:extLst>
          </p:cNvPr>
          <p:cNvSpPr>
            <a:spLocks noGrp="1"/>
          </p:cNvSpPr>
          <p:nvPr>
            <p:ph type="pic" sz="quarter" idx="11"/>
          </p:nvPr>
        </p:nvSpPr>
        <p:spPr>
          <a:xfrm>
            <a:off x="6400800" y="1741488"/>
            <a:ext cx="5219700" cy="4100512"/>
          </a:xfrm>
          <a:prstGeom prst="rect">
            <a:avLst/>
          </a:prstGeom>
        </p:spPr>
        <p:txBody>
          <a:bodyPr/>
          <a:lstStyle>
            <a:lvl1pPr>
              <a:defRPr b="0" i="0">
                <a:latin typeface="Calibri" panose="020F0502020204030204" pitchFamily="34" charset="0"/>
              </a:defRPr>
            </a:lvl1pPr>
          </a:lstStyle>
          <a:p>
            <a:endParaRPr lang="en-US" dirty="0"/>
          </a:p>
        </p:txBody>
      </p:sp>
    </p:spTree>
    <p:extLst>
      <p:ext uri="{BB962C8B-B14F-4D97-AF65-F5344CB8AC3E}">
        <p14:creationId xmlns:p14="http://schemas.microsoft.com/office/powerpoint/2010/main" val="175719811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Custom Layout">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4" name="Text Placeholder 13">
            <a:extLst>
              <a:ext uri="{FF2B5EF4-FFF2-40B4-BE49-F238E27FC236}">
                <a16:creationId xmlns="" xmlns:a16="http://schemas.microsoft.com/office/drawing/2014/main" id="{08270C4A-A18F-2D42-93FC-43DE432EA09D}"/>
              </a:ext>
            </a:extLst>
          </p:cNvPr>
          <p:cNvSpPr>
            <a:spLocks noGrp="1"/>
          </p:cNvSpPr>
          <p:nvPr>
            <p:ph type="body" sz="quarter" idx="10" hasCustomPrompt="1"/>
          </p:nvPr>
        </p:nvSpPr>
        <p:spPr>
          <a:xfrm>
            <a:off x="596267" y="5131143"/>
            <a:ext cx="4038559" cy="316709"/>
          </a:xfrm>
          <a:prstGeom prst="rect">
            <a:avLst/>
          </a:prstGeom>
        </p:spPr>
        <p:txBody>
          <a:bodyPr/>
          <a:lstStyle>
            <a:lvl1pPr>
              <a:buNone/>
              <a:defRPr sz="2200" b="0" i="0">
                <a:latin typeface="Source Sans Pro Light" panose="020B0503030403020204" pitchFamily="34" charset="0"/>
                <a:ea typeface="Source Sans Pro Light" panose="020B0503030403020204" pitchFamily="34" charset="0"/>
              </a:defRPr>
            </a:lvl1pPr>
            <a:lvl2pPr>
              <a:defRPr b="0" i="0">
                <a:latin typeface="Source Sans Pro" panose="020B0503030403020204" pitchFamily="34" charset="0"/>
                <a:ea typeface="Source Sans Pro" panose="020B0503030403020204" pitchFamily="34" charset="0"/>
              </a:defRPr>
            </a:lvl2pPr>
            <a:lvl3pPr>
              <a:defRPr b="0" i="0">
                <a:latin typeface="Source Sans Pro" panose="020B0503030403020204" pitchFamily="34" charset="0"/>
                <a:ea typeface="Source Sans Pro" panose="020B0503030403020204" pitchFamily="34" charset="0"/>
              </a:defRPr>
            </a:lvl3pPr>
            <a:lvl4pPr>
              <a:defRPr b="0" i="0">
                <a:latin typeface="Source Sans Pro" panose="020B0503030403020204" pitchFamily="34" charset="0"/>
                <a:ea typeface="Source Sans Pro" panose="020B0503030403020204" pitchFamily="34" charset="0"/>
              </a:defRPr>
            </a:lvl4pPr>
            <a:lvl5pPr>
              <a:defRPr b="0" i="0">
                <a:latin typeface="Source Sans Pro" panose="020B0503030403020204" pitchFamily="34" charset="0"/>
                <a:ea typeface="Source Sans Pro" panose="020B0503030403020204" pitchFamily="34" charset="0"/>
              </a:defRPr>
            </a:lvl5pPr>
          </a:lstStyle>
          <a:p>
            <a:pPr lvl="0"/>
            <a:r>
              <a:rPr lang="en-US" dirty="0"/>
              <a:t>Subtitle Here</a:t>
            </a:r>
          </a:p>
        </p:txBody>
      </p:sp>
      <p:sp>
        <p:nvSpPr>
          <p:cNvPr id="16" name="Text Placeholder 15">
            <a:extLst>
              <a:ext uri="{FF2B5EF4-FFF2-40B4-BE49-F238E27FC236}">
                <a16:creationId xmlns="" xmlns:a16="http://schemas.microsoft.com/office/drawing/2014/main" id="{9EBF42E3-61EE-B145-AEEA-4D7436932444}"/>
              </a:ext>
            </a:extLst>
          </p:cNvPr>
          <p:cNvSpPr>
            <a:spLocks noGrp="1"/>
          </p:cNvSpPr>
          <p:nvPr>
            <p:ph type="body" sz="quarter" idx="11" hasCustomPrompt="1"/>
          </p:nvPr>
        </p:nvSpPr>
        <p:spPr>
          <a:xfrm>
            <a:off x="596446" y="4458108"/>
            <a:ext cx="4038380" cy="639762"/>
          </a:xfrm>
          <a:prstGeom prst="rect">
            <a:avLst/>
          </a:prstGeom>
        </p:spPr>
        <p:txBody>
          <a:bodyPr/>
          <a:lstStyle>
            <a:lvl1pPr>
              <a:buNone/>
              <a:defRPr sz="5500" b="0">
                <a:latin typeface="Dense" panose="02000000000000000000" pitchFamily="2" charset="77"/>
              </a:defRPr>
            </a:lvl1pPr>
          </a:lstStyle>
          <a:p>
            <a:pPr lvl="0"/>
            <a:r>
              <a:rPr lang="en-US" dirty="0"/>
              <a:t>Title Here</a:t>
            </a:r>
          </a:p>
        </p:txBody>
      </p:sp>
      <p:pic>
        <p:nvPicPr>
          <p:cNvPr id="3" name="Picture 2" descr="A picture containing light, food, drawing&#10;&#10;Description automatically generated">
            <a:extLst>
              <a:ext uri="{FF2B5EF4-FFF2-40B4-BE49-F238E27FC236}">
                <a16:creationId xmlns="" xmlns:a16="http://schemas.microsoft.com/office/drawing/2014/main" id="{844AB49E-F6BC-6A46-8E38-B169A1EE33B7}"/>
              </a:ext>
            </a:extLst>
          </p:cNvPr>
          <p:cNvPicPr>
            <a:picLocks noChangeAspect="1"/>
          </p:cNvPicPr>
          <p:nvPr userDrawn="1"/>
        </p:nvPicPr>
        <p:blipFill>
          <a:blip r:embed="rId3"/>
          <a:stretch>
            <a:fillRect/>
          </a:stretch>
        </p:blipFill>
        <p:spPr>
          <a:xfrm>
            <a:off x="571500" y="571500"/>
            <a:ext cx="3593910" cy="1272843"/>
          </a:xfrm>
          <a:prstGeom prst="rect">
            <a:avLst/>
          </a:prstGeom>
        </p:spPr>
      </p:pic>
      <p:sp>
        <p:nvSpPr>
          <p:cNvPr id="6" name="Picture Placeholder 5">
            <a:extLst>
              <a:ext uri="{FF2B5EF4-FFF2-40B4-BE49-F238E27FC236}">
                <a16:creationId xmlns="" xmlns:a16="http://schemas.microsoft.com/office/drawing/2014/main" id="{900BF278-3DA5-AA43-9398-0CDB9977B6B9}"/>
              </a:ext>
            </a:extLst>
          </p:cNvPr>
          <p:cNvSpPr>
            <a:spLocks noGrp="1"/>
          </p:cNvSpPr>
          <p:nvPr>
            <p:ph type="pic" sz="quarter" idx="12"/>
          </p:nvPr>
        </p:nvSpPr>
        <p:spPr>
          <a:xfrm>
            <a:off x="5104421" y="571500"/>
            <a:ext cx="6516079" cy="4876352"/>
          </a:xfrm>
          <a:prstGeom prst="rect">
            <a:avLst/>
          </a:prstGeom>
        </p:spPr>
        <p:txBody>
          <a:bodyPr/>
          <a:lstStyle>
            <a:lvl1pPr>
              <a:buNone/>
              <a:defRPr/>
            </a:lvl1pPr>
          </a:lstStyle>
          <a:p>
            <a:endParaRPr lang="en-US" dirty="0"/>
          </a:p>
        </p:txBody>
      </p:sp>
      <p:sp>
        <p:nvSpPr>
          <p:cNvPr id="7" name="Rectangle 6">
            <a:extLst>
              <a:ext uri="{FF2B5EF4-FFF2-40B4-BE49-F238E27FC236}">
                <a16:creationId xmlns="" xmlns:a16="http://schemas.microsoft.com/office/drawing/2014/main" id="{A82530CF-B179-4440-846C-EB421FCD3F87}"/>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Tree>
    <p:extLst>
      <p:ext uri="{BB962C8B-B14F-4D97-AF65-F5344CB8AC3E}">
        <p14:creationId xmlns:p14="http://schemas.microsoft.com/office/powerpoint/2010/main" val="28874854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0" y="239154"/>
            <a:ext cx="6996917" cy="1325563"/>
          </a:xfrm>
          <a:prstGeom prst="rect">
            <a:avLst/>
          </a:prstGeom>
        </p:spPr>
        <p:txBody>
          <a:bodyPr vert="horz" lIns="91440" tIns="45720" rIns="91440" bIns="45720" rtlCol="0" anchor="ctr">
            <a:normAutofit/>
          </a:bodyPr>
          <a:lstStyle>
            <a:lvl1pPr>
              <a:defRPr sz="5400" b="0" i="0">
                <a:solidFill>
                  <a:srgbClr val="403F41"/>
                </a:solidFill>
              </a:defRPr>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67762" y="6253721"/>
            <a:ext cx="282887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1807528"/>
            <a:ext cx="5524500" cy="4085272"/>
          </a:xfrm>
          <a:prstGeom prst="rect">
            <a:avLst/>
          </a:prstGeom>
        </p:spPr>
        <p:txBody>
          <a:bodyPr/>
          <a:lstStyle>
            <a:lvl1pPr>
              <a:defRPr sz="2400" b="0" i="0">
                <a:solidFill>
                  <a:srgbClr val="13BDC6"/>
                </a:solidFill>
                <a:latin typeface="Calibri" panose="020F0502020204030204" pitchFamily="34" charset="0"/>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a:extLst>
              <a:ext uri="{FF2B5EF4-FFF2-40B4-BE49-F238E27FC236}">
                <a16:creationId xmlns="" xmlns:a16="http://schemas.microsoft.com/office/drawing/2014/main" id="{689E1B14-B8C4-9047-A1F7-50BD88E85659}"/>
              </a:ext>
            </a:extLst>
          </p:cNvPr>
          <p:cNvSpPr>
            <a:spLocks noGrp="1"/>
          </p:cNvSpPr>
          <p:nvPr>
            <p:ph type="chart" sz="quarter" idx="11"/>
          </p:nvPr>
        </p:nvSpPr>
        <p:spPr>
          <a:xfrm>
            <a:off x="6330950" y="1807528"/>
            <a:ext cx="5289550" cy="4151520"/>
          </a:xfrm>
          <a:prstGeom prst="rect">
            <a:avLst/>
          </a:prstGeom>
        </p:spPr>
        <p:txBody>
          <a:bodyPr/>
          <a:lstStyle>
            <a:lvl1pPr>
              <a:defRPr b="0" i="0">
                <a:latin typeface="Calibri" panose="020F0502020204030204" pitchFamily="34" charset="0"/>
              </a:defRPr>
            </a:lvl1pPr>
          </a:lstStyle>
          <a:p>
            <a:endParaRPr lang="en-US" dirty="0"/>
          </a:p>
        </p:txBody>
      </p:sp>
    </p:spTree>
    <p:extLst>
      <p:ext uri="{BB962C8B-B14F-4D97-AF65-F5344CB8AC3E}">
        <p14:creationId xmlns:p14="http://schemas.microsoft.com/office/powerpoint/2010/main" val="3640451333"/>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Slide Number Placeholder 13">
            <a:extLst>
              <a:ext uri="{FF2B5EF4-FFF2-40B4-BE49-F238E27FC236}">
                <a16:creationId xmlns="" xmlns:a16="http://schemas.microsoft.com/office/drawing/2014/main" id="{43FD7A87-827B-7140-BA74-BA10E663A0D7}"/>
              </a:ext>
            </a:extLst>
          </p:cNvPr>
          <p:cNvSpPr>
            <a:spLocks noGrp="1"/>
          </p:cNvSpPr>
          <p:nvPr>
            <p:ph type="sldNum" sz="quarter" idx="4"/>
          </p:nvPr>
        </p:nvSpPr>
        <p:spPr>
          <a:xfrm>
            <a:off x="808402" y="6284201"/>
            <a:ext cx="302191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3" name="Chart Placeholder 3">
            <a:extLst>
              <a:ext uri="{FF2B5EF4-FFF2-40B4-BE49-F238E27FC236}">
                <a16:creationId xmlns="" xmlns:a16="http://schemas.microsoft.com/office/drawing/2014/main" id="{C7FEB5FD-40FD-6C4B-B02F-0E334431E915}"/>
              </a:ext>
            </a:extLst>
          </p:cNvPr>
          <p:cNvSpPr>
            <a:spLocks noGrp="1"/>
          </p:cNvSpPr>
          <p:nvPr>
            <p:ph type="chart" sz="quarter" idx="11"/>
          </p:nvPr>
        </p:nvSpPr>
        <p:spPr>
          <a:xfrm>
            <a:off x="571500" y="1625601"/>
            <a:ext cx="11062481" cy="3987408"/>
          </a:xfrm>
          <a:prstGeom prst="rect">
            <a:avLst/>
          </a:prstGeom>
        </p:spPr>
        <p:txBody>
          <a:bodyPr/>
          <a:lstStyle>
            <a:lvl1pPr>
              <a:defRPr b="0" i="0">
                <a:latin typeface="Calibri" panose="020F0502020204030204" pitchFamily="34" charset="0"/>
              </a:defRPr>
            </a:lvl1pPr>
          </a:lstStyle>
          <a:p>
            <a:endParaRPr lang="en-US" dirty="0"/>
          </a:p>
        </p:txBody>
      </p:sp>
      <p:sp>
        <p:nvSpPr>
          <p:cNvPr id="14" name="Title Placeholder 1">
            <a:extLst>
              <a:ext uri="{FF2B5EF4-FFF2-40B4-BE49-F238E27FC236}">
                <a16:creationId xmlns="" xmlns:a16="http://schemas.microsoft.com/office/drawing/2014/main" id="{B47E2DBC-4136-DA40-BD7B-BC3F8BFD17A6}"/>
              </a:ext>
            </a:extLst>
          </p:cNvPr>
          <p:cNvSpPr>
            <a:spLocks noGrp="1"/>
          </p:cNvSpPr>
          <p:nvPr>
            <p:ph type="title"/>
          </p:nvPr>
        </p:nvSpPr>
        <p:spPr>
          <a:xfrm>
            <a:off x="571500" y="208674"/>
            <a:ext cx="6996917" cy="1325563"/>
          </a:xfrm>
          <a:prstGeom prst="rect">
            <a:avLst/>
          </a:prstGeom>
        </p:spPr>
        <p:txBody>
          <a:bodyPr vert="horz" lIns="91440" tIns="45720" rIns="91440" bIns="45720" rtlCol="0" anchor="ctr">
            <a:normAutofit/>
          </a:bodyPr>
          <a:lstStyle>
            <a:lvl1pPr>
              <a:defRPr sz="5400" b="0" i="0">
                <a:solidFill>
                  <a:srgbClr val="403F41"/>
                </a:solidFill>
              </a:defRPr>
            </a:lvl1pPr>
          </a:lstStyle>
          <a:p>
            <a:r>
              <a:rPr lang="en-US" dirty="0"/>
              <a:t>Click to edit Master title style</a:t>
            </a:r>
          </a:p>
        </p:txBody>
      </p:sp>
    </p:spTree>
    <p:extLst>
      <p:ext uri="{BB962C8B-B14F-4D97-AF65-F5344CB8AC3E}">
        <p14:creationId xmlns:p14="http://schemas.microsoft.com/office/powerpoint/2010/main" val="42908608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3904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EF4016-12BE-46B5-AABF-45576BA9A21E}"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16405D-F480-4059-A15E-042C943E96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7885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EF4016-12BE-46B5-AABF-45576BA9A21E}"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16405D-F480-4059-A15E-042C943E96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55712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EF4016-12BE-46B5-AABF-45576BA9A21E}"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16405D-F480-4059-A15E-042C943E96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6161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EF4016-12BE-46B5-AABF-45576BA9A21E}"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16405D-F480-4059-A15E-042C943E96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96868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EF4016-12BE-46B5-AABF-45576BA9A21E}" type="datetimeFigureOut">
              <a:rPr lang="en-US" smtClean="0">
                <a:solidFill>
                  <a:prstClr val="black">
                    <a:tint val="75000"/>
                  </a:prstClr>
                </a:solidFill>
              </a:rPr>
              <a:pPr/>
              <a:t>4/19/2022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716405D-F480-4059-A15E-042C943E96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1907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EF4016-12BE-46B5-AABF-45576BA9A21E}" type="datetimeFigureOut">
              <a:rPr lang="en-US" smtClean="0">
                <a:solidFill>
                  <a:prstClr val="black">
                    <a:tint val="75000"/>
                  </a:prstClr>
                </a:solidFill>
              </a:rPr>
              <a:pPr/>
              <a:t>4/19/2022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716405D-F480-4059-A15E-042C943E96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95280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EF4016-12BE-46B5-AABF-45576BA9A21E}" type="datetimeFigureOut">
              <a:rPr lang="en-US" smtClean="0">
                <a:solidFill>
                  <a:prstClr val="black">
                    <a:tint val="75000"/>
                  </a:prstClr>
                </a:solidFill>
              </a:rPr>
              <a:pPr/>
              <a:t>4/19/2022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716405D-F480-4059-A15E-042C943E96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516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AFEBD708-2E5F-9648-947B-39C310F21AD7}"/>
              </a:ext>
            </a:extLst>
          </p:cNvPr>
          <p:cNvSpPr>
            <a:spLocks noGrp="1"/>
          </p:cNvSpPr>
          <p:nvPr>
            <p:ph type="pic" sz="quarter" idx="10"/>
          </p:nvPr>
        </p:nvSpPr>
        <p:spPr>
          <a:xfrm>
            <a:off x="571500" y="571500"/>
            <a:ext cx="11048999" cy="5714999"/>
          </a:xfrm>
          <a:prstGeom prst="rect">
            <a:avLst/>
          </a:prstGeom>
        </p:spPr>
        <p:txBody>
          <a:bodyPr/>
          <a:lstStyle>
            <a:lvl1pPr>
              <a:buNone/>
              <a:defRPr/>
            </a:lvl1pPr>
          </a:lstStyle>
          <a:p>
            <a:endParaRPr lang="en-US" dirty="0"/>
          </a:p>
        </p:txBody>
      </p:sp>
      <p:sp>
        <p:nvSpPr>
          <p:cNvPr id="5" name="Title Placeholder 1">
            <a:extLst>
              <a:ext uri="{FF2B5EF4-FFF2-40B4-BE49-F238E27FC236}">
                <a16:creationId xmlns="" xmlns:a16="http://schemas.microsoft.com/office/drawing/2014/main" id="{7F9891AC-D3CC-9749-B0DC-3D2EF8C8EAD9}"/>
              </a:ext>
            </a:extLst>
          </p:cNvPr>
          <p:cNvSpPr>
            <a:spLocks noGrp="1"/>
          </p:cNvSpPr>
          <p:nvPr>
            <p:ph type="title" hasCustomPrompt="1"/>
          </p:nvPr>
        </p:nvSpPr>
        <p:spPr>
          <a:xfrm>
            <a:off x="6046298" y="2762805"/>
            <a:ext cx="5285554" cy="1325563"/>
          </a:xfrm>
          <a:prstGeom prst="rect">
            <a:avLst/>
          </a:prstGeom>
        </p:spPr>
        <p:txBody>
          <a:bodyPr vert="horz" lIns="91440" tIns="45720" rIns="91440" bIns="45720" rtlCol="0" anchor="ctr">
            <a:normAutofit/>
          </a:bodyPr>
          <a:lstStyle>
            <a:lvl1pPr algn="ctr">
              <a:defRPr sz="7200">
                <a:solidFill>
                  <a:schemeClr val="bg1"/>
                </a:solidFill>
                <a:latin typeface="Dense" panose="02000000000000000000" pitchFamily="2" charset="77"/>
              </a:defRPr>
            </a:lvl1pPr>
          </a:lstStyle>
          <a:p>
            <a:r>
              <a:rPr lang="en-US" dirty="0"/>
              <a:t>Section Header</a:t>
            </a:r>
          </a:p>
        </p:txBody>
      </p:sp>
    </p:spTree>
    <p:extLst>
      <p:ext uri="{BB962C8B-B14F-4D97-AF65-F5344CB8AC3E}">
        <p14:creationId xmlns:p14="http://schemas.microsoft.com/office/powerpoint/2010/main" val="198257130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EF4016-12BE-46B5-AABF-45576BA9A21E}"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16405D-F480-4059-A15E-042C943E96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4150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EF4016-12BE-46B5-AABF-45576BA9A21E}"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716405D-F480-4059-A15E-042C943E96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43076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EF4016-12BE-46B5-AABF-45576BA9A21E}"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16405D-F480-4059-A15E-042C943E96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89374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EF4016-12BE-46B5-AABF-45576BA9A21E}"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716405D-F480-4059-A15E-042C943E96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6444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7" name="Shape 67"/>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68" name="Shape 68"/>
          <p:cNvSpPr>
            <a:spLocks noGrp="1"/>
          </p:cNvSpPr>
          <p:nvPr>
            <p:ph type="title"/>
          </p:nvPr>
        </p:nvSpPr>
        <p:spPr>
          <a:prstGeom prst="rect">
            <a:avLst/>
          </a:prstGeom>
        </p:spPr>
        <p:txBody>
          <a:bodyPr/>
          <a:lstStyle/>
          <a:p>
            <a:pPr lvl="0">
              <a:defRPr sz="1800">
                <a:uFillTx/>
              </a:defRPr>
            </a:pPr>
            <a:r>
              <a:rPr sz="844">
                <a:uFill>
                  <a:solidFill/>
                </a:uFill>
              </a:rPr>
              <a:t>Title Text</a:t>
            </a:r>
          </a:p>
        </p:txBody>
      </p:sp>
      <p:sp>
        <p:nvSpPr>
          <p:cNvPr id="69" name="Shape 69"/>
          <p:cNvSpPr>
            <a:spLocks noGrp="1"/>
          </p:cNvSpPr>
          <p:nvPr>
            <p:ph type="body" idx="1"/>
          </p:nvPr>
        </p:nvSpPr>
        <p:spPr>
          <a:prstGeom prst="rect">
            <a:avLst/>
          </a:prstGeom>
        </p:spPr>
        <p:txBody>
          <a:bodyPr/>
          <a:lstStyle/>
          <a:p>
            <a:pPr lvl="0">
              <a:defRPr sz="1800">
                <a:uFillTx/>
              </a:defRPr>
            </a:pPr>
            <a:r>
              <a:rPr sz="844">
                <a:uFill>
                  <a:solidFill/>
                </a:uFill>
              </a:rPr>
              <a:t>Body Level One</a:t>
            </a:r>
          </a:p>
          <a:p>
            <a:pPr lvl="1">
              <a:defRPr sz="1800">
                <a:uFillTx/>
              </a:defRPr>
            </a:pPr>
            <a:r>
              <a:rPr sz="844">
                <a:uFill>
                  <a:solidFill/>
                </a:uFill>
              </a:rPr>
              <a:t>Body Level Two</a:t>
            </a:r>
          </a:p>
          <a:p>
            <a:pPr lvl="2">
              <a:defRPr sz="1800">
                <a:uFillTx/>
              </a:defRPr>
            </a:pPr>
            <a:r>
              <a:rPr sz="844">
                <a:uFill>
                  <a:solidFill/>
                </a:uFill>
              </a:rPr>
              <a:t>Body Level Three</a:t>
            </a:r>
          </a:p>
          <a:p>
            <a:pPr lvl="3">
              <a:defRPr sz="1800">
                <a:uFillTx/>
              </a:defRPr>
            </a:pPr>
            <a:r>
              <a:rPr sz="844">
                <a:uFill>
                  <a:solidFill/>
                </a:uFill>
              </a:rPr>
              <a:t>Body Level Four</a:t>
            </a:r>
          </a:p>
          <a:p>
            <a:pPr lvl="4">
              <a:defRPr sz="1800">
                <a:uFillTx/>
              </a:defRPr>
            </a:pPr>
            <a:r>
              <a:rPr sz="844">
                <a:uFill>
                  <a:solidFill/>
                </a:uFill>
              </a:rPr>
              <a:t>Body Level Five</a:t>
            </a:r>
          </a:p>
        </p:txBody>
      </p:sp>
    </p:spTree>
    <p:extLst>
      <p:ext uri="{BB962C8B-B14F-4D97-AF65-F5344CB8AC3E}">
        <p14:creationId xmlns:p14="http://schemas.microsoft.com/office/powerpoint/2010/main" val="3982350276"/>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32000" y="190500"/>
            <a:ext cx="9347200" cy="1527175"/>
          </a:xfrm>
        </p:spPr>
        <p:txBody>
          <a:bodyPr/>
          <a:lstStyle/>
          <a:p>
            <a:r>
              <a:rPr lang="en-US"/>
              <a:t>Click to edit Master title style</a:t>
            </a:r>
          </a:p>
        </p:txBody>
      </p:sp>
      <p:sp>
        <p:nvSpPr>
          <p:cNvPr id="3" name="Table Placeholder 2"/>
          <p:cNvSpPr>
            <a:spLocks noGrp="1"/>
          </p:cNvSpPr>
          <p:nvPr>
            <p:ph type="tbl" idx="1"/>
          </p:nvPr>
        </p:nvSpPr>
        <p:spPr>
          <a:xfrm>
            <a:off x="2032000" y="1905000"/>
            <a:ext cx="9347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703D0A-51EB-47E4-8088-D2D3C5C8F47E}"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1993817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sz="half" idx="1"/>
          </p:nvPr>
        </p:nvSpPr>
        <p:spPr>
          <a:xfrm>
            <a:off x="838200" y="1825625"/>
            <a:ext cx="10515600" cy="3863746"/>
          </a:xfrm>
        </p:spPr>
        <p:txBody>
          <a:bodyPr/>
          <a:lstStyle>
            <a:lvl1pPr>
              <a:buClr>
                <a:schemeClr val="tx1"/>
              </a:buClr>
              <a:defRPr/>
            </a:lvl1pPr>
            <a:lvl2pPr marL="685800" indent="-228600">
              <a:buClr>
                <a:schemeClr val="tx1"/>
              </a:buClr>
              <a:buSzPct val="70000"/>
              <a:buFont typeface="Courier New" panose="02070309020205020404" pitchFamily="49" charset="0"/>
              <a:buChar char="o"/>
              <a:defRPr/>
            </a:lvl2pPr>
            <a:lvl3pPr marL="1143000" indent="-228600">
              <a:buClr>
                <a:schemeClr val="tx1"/>
              </a:buClr>
              <a:buFont typeface="Wingdings" pitchFamily="2" charset="2"/>
              <a:buChar char="§"/>
              <a:defRPr/>
            </a:lvl3pPr>
            <a:lvl4pPr marL="1600200" indent="-228600">
              <a:buClr>
                <a:schemeClr val="tx1"/>
              </a:buClr>
              <a:buFont typeface="System Font Regular"/>
              <a:buChar char="−"/>
              <a:defRPr/>
            </a:lvl4pPr>
            <a:lvl5pPr marL="2057400" indent="-228600">
              <a:buClr>
                <a:schemeClr val="tx1"/>
              </a:buClr>
              <a:buFont typeface="System Font Regular"/>
              <a:buChar char="&g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250316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26540" y="1122363"/>
            <a:ext cx="7427260"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3926540" y="3602038"/>
            <a:ext cx="742726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2B08E4BD-83BC-A346-BCA2-24D954E38D69}"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9CF5E0-D8CC-A94D-A299-EDD80A8E85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7344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13094" y="4125782"/>
            <a:ext cx="76962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2B08E4BD-83BC-A346-BCA2-24D954E38D69}"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9CF5E0-D8CC-A94D-A299-EDD80A8E8536}" type="slidenum">
              <a:rPr lang="en-US" smtClean="0">
                <a:solidFill>
                  <a:prstClr val="black">
                    <a:tint val="75000"/>
                  </a:prstClr>
                </a:solidFill>
              </a:rPr>
              <a:pPr/>
              <a:t>‹#›</a:t>
            </a:fld>
            <a:endParaRPr lang="en-US">
              <a:solidFill>
                <a:prstClr val="black">
                  <a:tint val="75000"/>
                </a:prstClr>
              </a:solidFill>
            </a:endParaRPr>
          </a:p>
        </p:txBody>
      </p:sp>
      <p:sp>
        <p:nvSpPr>
          <p:cNvPr id="7" name="Title 1"/>
          <p:cNvSpPr txBox="1">
            <a:spLocks/>
          </p:cNvSpPr>
          <p:nvPr userDrawn="1"/>
        </p:nvSpPr>
        <p:spPr>
          <a:xfrm>
            <a:off x="3913094" y="2321515"/>
            <a:ext cx="7696200" cy="1804267"/>
          </a:xfrm>
          <a:prstGeom prst="rect">
            <a:avLst/>
          </a:prstGeom>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9500" b="1" i="0" kern="1200" spc="100" baseline="0">
                <a:solidFill>
                  <a:schemeClr val="bg1">
                    <a:alpha val="80000"/>
                  </a:schemeClr>
                </a:solidFill>
                <a:effectLst>
                  <a:outerShdw blurRad="152400" sx="25000" sy="25000" algn="ctr" rotWithShape="0">
                    <a:srgbClr val="000000">
                      <a:alpha val="10000"/>
                    </a:srgbClr>
                  </a:outerShdw>
                </a:effectLst>
                <a:latin typeface="Arial" charset="0"/>
                <a:ea typeface="Arial" charset="0"/>
                <a:cs typeface="Arial" charset="0"/>
              </a:defRPr>
            </a:lvl1pPr>
          </a:lstStyle>
          <a:p>
            <a:pPr algn="l"/>
            <a:r>
              <a:rPr lang="en-US" dirty="0">
                <a:solidFill>
                  <a:srgbClr val="403F41"/>
                </a:solidFill>
              </a:rPr>
              <a:t>TITLE</a:t>
            </a:r>
          </a:p>
        </p:txBody>
      </p:sp>
    </p:spTree>
    <p:extLst>
      <p:ext uri="{BB962C8B-B14F-4D97-AF65-F5344CB8AC3E}">
        <p14:creationId xmlns:p14="http://schemas.microsoft.com/office/powerpoint/2010/main" val="41179246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59306" y="1308940"/>
            <a:ext cx="7494494" cy="1325563"/>
          </a:xfrm>
        </p:spPr>
        <p:txBody>
          <a:bodyPr/>
          <a:lstStyle/>
          <a:p>
            <a:r>
              <a:rPr lang="en-US"/>
              <a:t>Click to edit Master title style</a:t>
            </a:r>
          </a:p>
        </p:txBody>
      </p:sp>
      <p:sp>
        <p:nvSpPr>
          <p:cNvPr id="3" name="Content Placeholder 2"/>
          <p:cNvSpPr>
            <a:spLocks noGrp="1"/>
          </p:cNvSpPr>
          <p:nvPr>
            <p:ph idx="1"/>
          </p:nvPr>
        </p:nvSpPr>
        <p:spPr>
          <a:xfrm>
            <a:off x="3859306" y="2769440"/>
            <a:ext cx="7494494" cy="3586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8E4BD-83BC-A346-BCA2-24D954E38D69}"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9CF5E0-D8CC-A94D-A299-EDD80A8E85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913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AFEBD708-2E5F-9648-947B-39C310F21AD7}"/>
              </a:ext>
            </a:extLst>
          </p:cNvPr>
          <p:cNvSpPr>
            <a:spLocks noGrp="1"/>
          </p:cNvSpPr>
          <p:nvPr>
            <p:ph type="pic" sz="quarter" idx="10"/>
          </p:nvPr>
        </p:nvSpPr>
        <p:spPr>
          <a:xfrm>
            <a:off x="571500" y="1448972"/>
            <a:ext cx="11048999" cy="4837527"/>
          </a:xfrm>
          <a:prstGeom prst="rect">
            <a:avLst/>
          </a:prstGeom>
        </p:spPr>
        <p:txBody>
          <a:bodyPr/>
          <a:lstStyle>
            <a:lvl1pPr>
              <a:buNone/>
              <a:defRPr/>
            </a:lvl1pPr>
          </a:lstStyle>
          <a:p>
            <a:endParaRPr lang="en-US" dirty="0"/>
          </a:p>
        </p:txBody>
      </p:sp>
      <p:sp>
        <p:nvSpPr>
          <p:cNvPr id="5" name="Title Placeholder 1">
            <a:extLst>
              <a:ext uri="{FF2B5EF4-FFF2-40B4-BE49-F238E27FC236}">
                <a16:creationId xmlns="" xmlns:a16="http://schemas.microsoft.com/office/drawing/2014/main" id="{7F9891AC-D3CC-9749-B0DC-3D2EF8C8EAD9}"/>
              </a:ext>
            </a:extLst>
          </p:cNvPr>
          <p:cNvSpPr>
            <a:spLocks noGrp="1"/>
          </p:cNvSpPr>
          <p:nvPr>
            <p:ph type="title" hasCustomPrompt="1"/>
          </p:nvPr>
        </p:nvSpPr>
        <p:spPr>
          <a:xfrm>
            <a:off x="571499" y="591107"/>
            <a:ext cx="11048999" cy="548376"/>
          </a:xfrm>
          <a:prstGeom prst="rect">
            <a:avLst/>
          </a:prstGeom>
        </p:spPr>
        <p:txBody>
          <a:bodyPr vert="horz" lIns="91440" tIns="45720" rIns="91440" bIns="45720" rtlCol="0" anchor="ctr">
            <a:noAutofit/>
          </a:bodyPr>
          <a:lstStyle>
            <a:lvl1pPr algn="l">
              <a:defRPr sz="5400">
                <a:solidFill>
                  <a:srgbClr val="13BDC6"/>
                </a:solidFill>
                <a:latin typeface="Dense" panose="02000000000000000000" pitchFamily="2" charset="77"/>
              </a:defRPr>
            </a:lvl1pPr>
          </a:lstStyle>
          <a:p>
            <a:r>
              <a:rPr lang="en-US" dirty="0"/>
              <a:t>Section Header</a:t>
            </a:r>
          </a:p>
        </p:txBody>
      </p:sp>
    </p:spTree>
    <p:extLst>
      <p:ext uri="{BB962C8B-B14F-4D97-AF65-F5344CB8AC3E}">
        <p14:creationId xmlns:p14="http://schemas.microsoft.com/office/powerpoint/2010/main" val="9878440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32412" y="1709738"/>
            <a:ext cx="7515038"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3832412" y="4589463"/>
            <a:ext cx="751503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08E4BD-83BC-A346-BCA2-24D954E38D69}"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9CF5E0-D8CC-A94D-A299-EDD80A8E85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7098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49270" y="943348"/>
            <a:ext cx="7104529" cy="1325563"/>
          </a:xfrm>
        </p:spPr>
        <p:txBody>
          <a:bodyPr/>
          <a:lstStyle/>
          <a:p>
            <a:r>
              <a:rPr lang="en-US"/>
              <a:t>Click to edit Master title style</a:t>
            </a:r>
          </a:p>
        </p:txBody>
      </p:sp>
      <p:sp>
        <p:nvSpPr>
          <p:cNvPr id="3" name="Content Placeholder 2"/>
          <p:cNvSpPr>
            <a:spLocks noGrp="1"/>
          </p:cNvSpPr>
          <p:nvPr>
            <p:ph sz="half" idx="1"/>
          </p:nvPr>
        </p:nvSpPr>
        <p:spPr>
          <a:xfrm>
            <a:off x="4249271" y="2400673"/>
            <a:ext cx="3482788" cy="36908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933765" y="2403848"/>
            <a:ext cx="3420035" cy="3690844"/>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B08E4BD-83BC-A346-BCA2-24D954E38D69}"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9CF5E0-D8CC-A94D-A299-EDD80A8E85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686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38600" y="2772149"/>
            <a:ext cx="73152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2B08E4BD-83BC-A346-BCA2-24D954E38D69}" type="datetimeFigureOut">
              <a:rPr lang="en-US" smtClean="0">
                <a:solidFill>
                  <a:prstClr val="black">
                    <a:tint val="75000"/>
                  </a:prstClr>
                </a:solidFill>
              </a:rPr>
              <a:pPr/>
              <a:t>4/19/2022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79CF5E0-D8CC-A94D-A299-EDD80A8E85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45784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8E4BD-83BC-A346-BCA2-24D954E38D69}" type="datetimeFigureOut">
              <a:rPr lang="en-US" smtClean="0">
                <a:solidFill>
                  <a:prstClr val="black">
                    <a:tint val="75000"/>
                  </a:prstClr>
                </a:solidFill>
              </a:rPr>
              <a:pPr/>
              <a:t>4/19/2022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79CF5E0-D8CC-A94D-A299-EDD80A8E85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30219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1400" y="987425"/>
            <a:ext cx="3932237" cy="1713566"/>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7772400" y="987425"/>
            <a:ext cx="358298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581400" y="2810435"/>
            <a:ext cx="3932237" cy="305061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08E4BD-83BC-A346-BCA2-24D954E38D69}"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9CF5E0-D8CC-A94D-A299-EDD80A8E85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49273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6537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8153400" y="987425"/>
            <a:ext cx="320198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86537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08E4BD-83BC-A346-BCA2-24D954E38D69}"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79CF5E0-D8CC-A94D-A299-EDD80A8E85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2356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8E4BD-83BC-A346-BCA2-24D954E38D69}"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79CF5E0-D8CC-A94D-A299-EDD80A8E85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1267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userDrawn="1">
  <p:cSld name="1_Custom Layout">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6124956"/>
            <a:ext cx="871728" cy="524256"/>
          </a:xfrm>
          <a:prstGeom prst="rect">
            <a:avLst/>
          </a:prstGeom>
        </p:spPr>
      </p:pic>
      <p:sp>
        <p:nvSpPr>
          <p:cNvPr id="14" name="Text Placeholder 13">
            <a:extLst>
              <a:ext uri="{FF2B5EF4-FFF2-40B4-BE49-F238E27FC236}">
                <a16:creationId xmlns="" xmlns:a16="http://schemas.microsoft.com/office/drawing/2014/main" id="{08270C4A-A18F-2D42-93FC-43DE432EA09D}"/>
              </a:ext>
            </a:extLst>
          </p:cNvPr>
          <p:cNvSpPr>
            <a:spLocks noGrp="1"/>
          </p:cNvSpPr>
          <p:nvPr>
            <p:ph type="body" sz="quarter" idx="10" hasCustomPrompt="1"/>
          </p:nvPr>
        </p:nvSpPr>
        <p:spPr>
          <a:xfrm>
            <a:off x="596267" y="5131143"/>
            <a:ext cx="4038559" cy="316709"/>
          </a:xfrm>
          <a:prstGeom prst="rect">
            <a:avLst/>
          </a:prstGeom>
        </p:spPr>
        <p:txBody>
          <a:bodyPr/>
          <a:lstStyle>
            <a:lvl1pPr>
              <a:buNone/>
              <a:defRPr sz="2200" b="0" i="0">
                <a:latin typeface="Source Sans Pro Light" panose="020B0503030403020204" pitchFamily="34" charset="0"/>
                <a:ea typeface="Source Sans Pro Light" panose="020B0503030403020204" pitchFamily="34" charset="0"/>
              </a:defRPr>
            </a:lvl1pPr>
            <a:lvl2pPr>
              <a:defRPr b="0" i="0">
                <a:latin typeface="Source Sans Pro" panose="020B0503030403020204" pitchFamily="34" charset="0"/>
                <a:ea typeface="Source Sans Pro" panose="020B0503030403020204" pitchFamily="34" charset="0"/>
              </a:defRPr>
            </a:lvl2pPr>
            <a:lvl3pPr>
              <a:defRPr b="0" i="0">
                <a:latin typeface="Source Sans Pro" panose="020B0503030403020204" pitchFamily="34" charset="0"/>
                <a:ea typeface="Source Sans Pro" panose="020B0503030403020204" pitchFamily="34" charset="0"/>
              </a:defRPr>
            </a:lvl3pPr>
            <a:lvl4pPr>
              <a:defRPr b="0" i="0">
                <a:latin typeface="Source Sans Pro" panose="020B0503030403020204" pitchFamily="34" charset="0"/>
                <a:ea typeface="Source Sans Pro" panose="020B0503030403020204" pitchFamily="34" charset="0"/>
              </a:defRPr>
            </a:lvl4pPr>
            <a:lvl5pPr>
              <a:defRPr b="0" i="0">
                <a:latin typeface="Source Sans Pro" panose="020B0503030403020204" pitchFamily="34" charset="0"/>
                <a:ea typeface="Source Sans Pro" panose="020B0503030403020204" pitchFamily="34" charset="0"/>
              </a:defRPr>
            </a:lvl5pPr>
          </a:lstStyle>
          <a:p>
            <a:pPr lvl="0"/>
            <a:r>
              <a:rPr lang="en-US" dirty="0"/>
              <a:t>Subtitle Here</a:t>
            </a:r>
          </a:p>
        </p:txBody>
      </p:sp>
      <p:sp>
        <p:nvSpPr>
          <p:cNvPr id="16" name="Text Placeholder 15">
            <a:extLst>
              <a:ext uri="{FF2B5EF4-FFF2-40B4-BE49-F238E27FC236}">
                <a16:creationId xmlns="" xmlns:a16="http://schemas.microsoft.com/office/drawing/2014/main" id="{9EBF42E3-61EE-B145-AEEA-4D7436932444}"/>
              </a:ext>
            </a:extLst>
          </p:cNvPr>
          <p:cNvSpPr>
            <a:spLocks noGrp="1"/>
          </p:cNvSpPr>
          <p:nvPr>
            <p:ph type="body" sz="quarter" idx="11" hasCustomPrompt="1"/>
          </p:nvPr>
        </p:nvSpPr>
        <p:spPr>
          <a:xfrm>
            <a:off x="596446" y="4458108"/>
            <a:ext cx="4038380" cy="639762"/>
          </a:xfrm>
          <a:prstGeom prst="rect">
            <a:avLst/>
          </a:prstGeom>
        </p:spPr>
        <p:txBody>
          <a:bodyPr/>
          <a:lstStyle>
            <a:lvl1pPr>
              <a:buNone/>
              <a:defRPr sz="5500" b="0" i="0">
                <a:latin typeface="Dense" panose="02000000000000000000" pitchFamily="2" charset="77"/>
              </a:defRPr>
            </a:lvl1pPr>
          </a:lstStyle>
          <a:p>
            <a:pPr lvl="0"/>
            <a:r>
              <a:rPr lang="en-US" dirty="0"/>
              <a:t>Title Here</a:t>
            </a:r>
          </a:p>
        </p:txBody>
      </p:sp>
      <p:pic>
        <p:nvPicPr>
          <p:cNvPr id="3" name="Picture 2" descr="A picture containing light, food, drawing&#10;&#10;Description automatically generated">
            <a:extLst>
              <a:ext uri="{FF2B5EF4-FFF2-40B4-BE49-F238E27FC236}">
                <a16:creationId xmlns="" xmlns:a16="http://schemas.microsoft.com/office/drawing/2014/main" id="{844AB49E-F6BC-6A46-8E38-B169A1EE33B7}"/>
              </a:ext>
            </a:extLst>
          </p:cNvPr>
          <p:cNvPicPr>
            <a:picLocks noChangeAspect="1"/>
          </p:cNvPicPr>
          <p:nvPr userDrawn="1"/>
        </p:nvPicPr>
        <p:blipFill>
          <a:blip r:embed="rId3"/>
          <a:stretch>
            <a:fillRect/>
          </a:stretch>
        </p:blipFill>
        <p:spPr>
          <a:xfrm>
            <a:off x="571500" y="571500"/>
            <a:ext cx="3593910" cy="1272843"/>
          </a:xfrm>
          <a:prstGeom prst="rect">
            <a:avLst/>
          </a:prstGeom>
        </p:spPr>
      </p:pic>
      <p:sp>
        <p:nvSpPr>
          <p:cNvPr id="6" name="Picture Placeholder 5">
            <a:extLst>
              <a:ext uri="{FF2B5EF4-FFF2-40B4-BE49-F238E27FC236}">
                <a16:creationId xmlns="" xmlns:a16="http://schemas.microsoft.com/office/drawing/2014/main" id="{900BF278-3DA5-AA43-9398-0CDB9977B6B9}"/>
              </a:ext>
            </a:extLst>
          </p:cNvPr>
          <p:cNvSpPr>
            <a:spLocks noGrp="1"/>
          </p:cNvSpPr>
          <p:nvPr>
            <p:ph type="pic" sz="quarter" idx="12"/>
          </p:nvPr>
        </p:nvSpPr>
        <p:spPr>
          <a:xfrm>
            <a:off x="5104421" y="571500"/>
            <a:ext cx="6516079" cy="4876352"/>
          </a:xfrm>
          <a:prstGeom prst="rect">
            <a:avLst/>
          </a:prstGeom>
        </p:spPr>
        <p:txBody>
          <a:bodyPr/>
          <a:lstStyle>
            <a:lvl1pPr>
              <a:buNone/>
              <a:defRPr b="0" i="0">
                <a:latin typeface="Calibri" panose="020F0502020204030204" pitchFamily="34" charset="0"/>
              </a:defRPr>
            </a:lvl1pPr>
          </a:lstStyle>
          <a:p>
            <a:endParaRPr lang="en-US" dirty="0"/>
          </a:p>
        </p:txBody>
      </p:sp>
      <p:sp>
        <p:nvSpPr>
          <p:cNvPr id="7" name="Rectangle 6">
            <a:extLst>
              <a:ext uri="{FF2B5EF4-FFF2-40B4-BE49-F238E27FC236}">
                <a16:creationId xmlns="" xmlns:a16="http://schemas.microsoft.com/office/drawing/2014/main" id="{A82530CF-B179-4440-846C-EB421FCD3F87}"/>
              </a:ext>
            </a:extLst>
          </p:cNvPr>
          <p:cNvSpPr/>
          <p:nvPr userDrawn="1"/>
        </p:nvSpPr>
        <p:spPr>
          <a:xfrm>
            <a:off x="596267" y="6145022"/>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Tree>
    <p:extLst>
      <p:ext uri="{BB962C8B-B14F-4D97-AF65-F5344CB8AC3E}">
        <p14:creationId xmlns:p14="http://schemas.microsoft.com/office/powerpoint/2010/main" val="36396271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AFEBD708-2E5F-9648-947B-39C310F21AD7}"/>
              </a:ext>
            </a:extLst>
          </p:cNvPr>
          <p:cNvSpPr>
            <a:spLocks noGrp="1"/>
          </p:cNvSpPr>
          <p:nvPr>
            <p:ph type="pic" sz="quarter" idx="10"/>
          </p:nvPr>
        </p:nvSpPr>
        <p:spPr>
          <a:xfrm>
            <a:off x="571500" y="571500"/>
            <a:ext cx="11048999" cy="5714999"/>
          </a:xfrm>
          <a:prstGeom prst="rect">
            <a:avLst/>
          </a:prstGeom>
        </p:spPr>
        <p:txBody>
          <a:bodyPr/>
          <a:lstStyle>
            <a:lvl1pPr>
              <a:buNone/>
              <a:defRPr b="0" i="0">
                <a:latin typeface="Calibri" panose="020F0502020204030204" pitchFamily="34" charset="0"/>
              </a:defRPr>
            </a:lvl1pPr>
          </a:lstStyle>
          <a:p>
            <a:endParaRPr lang="en-US" dirty="0"/>
          </a:p>
        </p:txBody>
      </p:sp>
      <p:sp>
        <p:nvSpPr>
          <p:cNvPr id="5" name="Title Placeholder 1">
            <a:extLst>
              <a:ext uri="{FF2B5EF4-FFF2-40B4-BE49-F238E27FC236}">
                <a16:creationId xmlns="" xmlns:a16="http://schemas.microsoft.com/office/drawing/2014/main" id="{7F9891AC-D3CC-9749-B0DC-3D2EF8C8EAD9}"/>
              </a:ext>
            </a:extLst>
          </p:cNvPr>
          <p:cNvSpPr>
            <a:spLocks noGrp="1"/>
          </p:cNvSpPr>
          <p:nvPr>
            <p:ph type="title" hasCustomPrompt="1"/>
          </p:nvPr>
        </p:nvSpPr>
        <p:spPr>
          <a:xfrm>
            <a:off x="6046298" y="2762805"/>
            <a:ext cx="5285554" cy="1325563"/>
          </a:xfrm>
          <a:prstGeom prst="rect">
            <a:avLst/>
          </a:prstGeom>
        </p:spPr>
        <p:txBody>
          <a:bodyPr vert="horz" lIns="91440" tIns="45720" rIns="91440" bIns="45720" rtlCol="0" anchor="ctr">
            <a:normAutofit/>
          </a:bodyPr>
          <a:lstStyle>
            <a:lvl1pPr algn="ctr">
              <a:defRPr sz="7200" b="0" i="0">
                <a:solidFill>
                  <a:schemeClr val="bg1"/>
                </a:solidFill>
                <a:latin typeface="Dense" panose="02000000000000000000" pitchFamily="2" charset="77"/>
              </a:defRPr>
            </a:lvl1pPr>
          </a:lstStyle>
          <a:p>
            <a:r>
              <a:rPr lang="en-US" dirty="0"/>
              <a:t>Section Header</a:t>
            </a:r>
          </a:p>
        </p:txBody>
      </p:sp>
    </p:spTree>
    <p:extLst>
      <p:ext uri="{BB962C8B-B14F-4D97-AF65-F5344CB8AC3E}">
        <p14:creationId xmlns:p14="http://schemas.microsoft.com/office/powerpoint/2010/main" val="1662453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AFEBD708-2E5F-9648-947B-39C310F21AD7}"/>
              </a:ext>
            </a:extLst>
          </p:cNvPr>
          <p:cNvSpPr>
            <a:spLocks noGrp="1"/>
          </p:cNvSpPr>
          <p:nvPr>
            <p:ph type="pic" sz="quarter" idx="10"/>
          </p:nvPr>
        </p:nvSpPr>
        <p:spPr>
          <a:xfrm>
            <a:off x="571500" y="1448972"/>
            <a:ext cx="11048999" cy="4837527"/>
          </a:xfrm>
          <a:prstGeom prst="rect">
            <a:avLst/>
          </a:prstGeom>
        </p:spPr>
        <p:txBody>
          <a:bodyPr/>
          <a:lstStyle>
            <a:lvl1pPr>
              <a:buNone/>
              <a:defRPr b="0" i="0">
                <a:latin typeface="Calibri" panose="020F0502020204030204" pitchFamily="34" charset="0"/>
              </a:defRPr>
            </a:lvl1pPr>
          </a:lstStyle>
          <a:p>
            <a:endParaRPr lang="en-US" dirty="0"/>
          </a:p>
        </p:txBody>
      </p:sp>
      <p:sp>
        <p:nvSpPr>
          <p:cNvPr id="5" name="Title Placeholder 1">
            <a:extLst>
              <a:ext uri="{FF2B5EF4-FFF2-40B4-BE49-F238E27FC236}">
                <a16:creationId xmlns="" xmlns:a16="http://schemas.microsoft.com/office/drawing/2014/main" id="{7F9891AC-D3CC-9749-B0DC-3D2EF8C8EAD9}"/>
              </a:ext>
            </a:extLst>
          </p:cNvPr>
          <p:cNvSpPr>
            <a:spLocks noGrp="1"/>
          </p:cNvSpPr>
          <p:nvPr>
            <p:ph type="title" hasCustomPrompt="1"/>
          </p:nvPr>
        </p:nvSpPr>
        <p:spPr>
          <a:xfrm>
            <a:off x="571500" y="225347"/>
            <a:ext cx="11048999" cy="548376"/>
          </a:xfrm>
          <a:prstGeom prst="rect">
            <a:avLst/>
          </a:prstGeom>
        </p:spPr>
        <p:txBody>
          <a:bodyPr vert="horz" lIns="91440" tIns="45720" rIns="91440" bIns="45720" rtlCol="0" anchor="ctr">
            <a:noAutofit/>
          </a:bodyPr>
          <a:lstStyle>
            <a:lvl1pPr algn="l">
              <a:defRPr sz="5400" b="0" i="0">
                <a:solidFill>
                  <a:srgbClr val="13BDC6"/>
                </a:solidFill>
                <a:latin typeface="Dense" panose="02000000000000000000" pitchFamily="2" charset="77"/>
              </a:defRPr>
            </a:lvl1pPr>
          </a:lstStyle>
          <a:p>
            <a:r>
              <a:rPr lang="en-US" dirty="0"/>
              <a:t>Section Header</a:t>
            </a:r>
          </a:p>
        </p:txBody>
      </p:sp>
    </p:spTree>
    <p:extLst>
      <p:ext uri="{BB962C8B-B14F-4D97-AF65-F5344CB8AC3E}">
        <p14:creationId xmlns:p14="http://schemas.microsoft.com/office/powerpoint/2010/main" val="3920783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909F165D-9CB1-E142-9ED4-AAFC00CA8A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1" name="Rectangle 10">
            <a:extLst>
              <a:ext uri="{FF2B5EF4-FFF2-40B4-BE49-F238E27FC236}">
                <a16:creationId xmlns="" xmlns:a16="http://schemas.microsoft.com/office/drawing/2014/main" id="{B4A26DB0-04AF-9C43-A5E2-7B3D5A357392}"/>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12" name="Slide Number Placeholder 13">
            <a:extLst>
              <a:ext uri="{FF2B5EF4-FFF2-40B4-BE49-F238E27FC236}">
                <a16:creationId xmlns="" xmlns:a16="http://schemas.microsoft.com/office/drawing/2014/main" id="{43FD7A87-827B-7140-BA74-BA10E663A0D7}"/>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solidFill>
                  <a:prstClr val="white"/>
                </a:solidFill>
              </a:rPr>
              <a:pPr/>
              <a:t>‹#›</a:t>
            </a:fld>
            <a:r>
              <a:rPr lang="en-US" dirty="0">
                <a:solidFill>
                  <a:prstClr val="white"/>
                </a:solidFill>
              </a:rPr>
              <a:t> / 2020 NNRT Program</a:t>
            </a:r>
          </a:p>
        </p:txBody>
      </p:sp>
      <p:sp>
        <p:nvSpPr>
          <p:cNvPr id="14" name="Title Placeholder 1">
            <a:extLst>
              <a:ext uri="{FF2B5EF4-FFF2-40B4-BE49-F238E27FC236}">
                <a16:creationId xmlns="" xmlns:a16="http://schemas.microsoft.com/office/drawing/2014/main" id="{B47E2DBC-4136-DA40-BD7B-BC3F8BFD17A6}"/>
              </a:ext>
            </a:extLst>
          </p:cNvPr>
          <p:cNvSpPr>
            <a:spLocks noGrp="1"/>
          </p:cNvSpPr>
          <p:nvPr>
            <p:ph type="title"/>
          </p:nvPr>
        </p:nvSpPr>
        <p:spPr>
          <a:xfrm>
            <a:off x="571500" y="696036"/>
            <a:ext cx="6996917" cy="1325563"/>
          </a:xfrm>
          <a:prstGeom prst="rect">
            <a:avLst/>
          </a:prstGeom>
        </p:spPr>
        <p:txBody>
          <a:bodyPr vert="horz" lIns="91440" tIns="45720" rIns="91440" bIns="45720" rtlCol="0" anchor="ctr">
            <a:normAutofit/>
          </a:bodyPr>
          <a:lstStyle>
            <a:lvl1pPr>
              <a:defRPr sz="5400">
                <a:solidFill>
                  <a:srgbClr val="403F41"/>
                </a:solidFill>
              </a:defRPr>
            </a:lvl1pPr>
          </a:lstStyle>
          <a:p>
            <a:r>
              <a:rPr lang="en-US" dirty="0"/>
              <a:t>Click to edit Master title style</a:t>
            </a:r>
          </a:p>
        </p:txBody>
      </p:sp>
      <p:sp>
        <p:nvSpPr>
          <p:cNvPr id="3" name="Picture Placeholder 2">
            <a:extLst>
              <a:ext uri="{FF2B5EF4-FFF2-40B4-BE49-F238E27FC236}">
                <a16:creationId xmlns="" xmlns:a16="http://schemas.microsoft.com/office/drawing/2014/main" id="{43B11455-81BD-BB43-AD18-9C51533AD397}"/>
              </a:ext>
            </a:extLst>
          </p:cNvPr>
          <p:cNvSpPr>
            <a:spLocks noGrp="1"/>
          </p:cNvSpPr>
          <p:nvPr>
            <p:ph type="pic" sz="quarter" idx="10"/>
          </p:nvPr>
        </p:nvSpPr>
        <p:spPr>
          <a:xfrm>
            <a:off x="571500" y="2020888"/>
            <a:ext cx="11049000" cy="3535362"/>
          </a:xfrm>
          <a:prstGeom prst="rect">
            <a:avLst/>
          </a:prstGeom>
        </p:spPr>
        <p:txBody>
          <a:bodyPr/>
          <a:lstStyle/>
          <a:p>
            <a:endParaRPr lang="en-US"/>
          </a:p>
        </p:txBody>
      </p:sp>
      <p:pic>
        <p:nvPicPr>
          <p:cNvPr id="16" name="Picture 15" descr="A picture containing light, food, drawing&#10;&#10;Description automatically generated">
            <a:extLst>
              <a:ext uri="{FF2B5EF4-FFF2-40B4-BE49-F238E27FC236}">
                <a16:creationId xmlns="" xmlns:a16="http://schemas.microsoft.com/office/drawing/2014/main" id="{A1C8E503-5968-B745-A6E9-506973C91436}"/>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378854837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909F165D-9CB1-E142-9ED4-AAFC00CA8A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6148056"/>
            <a:ext cx="871728" cy="524256"/>
          </a:xfrm>
          <a:prstGeom prst="rect">
            <a:avLst/>
          </a:prstGeom>
        </p:spPr>
      </p:pic>
      <p:sp>
        <p:nvSpPr>
          <p:cNvPr id="11" name="Rectangle 10">
            <a:extLst>
              <a:ext uri="{FF2B5EF4-FFF2-40B4-BE49-F238E27FC236}">
                <a16:creationId xmlns="" xmlns:a16="http://schemas.microsoft.com/office/drawing/2014/main" id="{B4A26DB0-04AF-9C43-A5E2-7B3D5A357392}"/>
              </a:ext>
            </a:extLst>
          </p:cNvPr>
          <p:cNvSpPr/>
          <p:nvPr userDrawn="1"/>
        </p:nvSpPr>
        <p:spPr>
          <a:xfrm>
            <a:off x="571500" y="6172377"/>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12" name="Slide Number Placeholder 13">
            <a:extLst>
              <a:ext uri="{FF2B5EF4-FFF2-40B4-BE49-F238E27FC236}">
                <a16:creationId xmlns="" xmlns:a16="http://schemas.microsoft.com/office/drawing/2014/main" id="{43FD7A87-827B-7140-BA74-BA10E663A0D7}"/>
              </a:ext>
            </a:extLst>
          </p:cNvPr>
          <p:cNvSpPr>
            <a:spLocks noGrp="1"/>
          </p:cNvSpPr>
          <p:nvPr>
            <p:ph type="sldNum" sz="quarter" idx="4"/>
          </p:nvPr>
        </p:nvSpPr>
        <p:spPr>
          <a:xfrm>
            <a:off x="788082" y="6251942"/>
            <a:ext cx="2808558" cy="365125"/>
          </a:xfrm>
          <a:prstGeom prst="rect">
            <a:avLst/>
          </a:prstGeom>
        </p:spPr>
        <p:txBody>
          <a:bodyPr vert="horz" lIns="91440" tIns="45720" rIns="91440" bIns="45720" rtlCol="0" anchor="ctr"/>
          <a:lstStyle>
            <a:lvl1pPr algn="l">
              <a:defRPr sz="16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4" name="Title Placeholder 1">
            <a:extLst>
              <a:ext uri="{FF2B5EF4-FFF2-40B4-BE49-F238E27FC236}">
                <a16:creationId xmlns="" xmlns:a16="http://schemas.microsoft.com/office/drawing/2014/main" id="{B47E2DBC-4136-DA40-BD7B-BC3F8BFD17A6}"/>
              </a:ext>
            </a:extLst>
          </p:cNvPr>
          <p:cNvSpPr>
            <a:spLocks noGrp="1"/>
          </p:cNvSpPr>
          <p:nvPr>
            <p:ph type="title"/>
          </p:nvPr>
        </p:nvSpPr>
        <p:spPr>
          <a:xfrm>
            <a:off x="571500" y="368681"/>
            <a:ext cx="6996917" cy="1325563"/>
          </a:xfrm>
          <a:prstGeom prst="rect">
            <a:avLst/>
          </a:prstGeom>
        </p:spPr>
        <p:txBody>
          <a:bodyPr vert="horz" lIns="91440" tIns="45720" rIns="91440" bIns="45720" rtlCol="0" anchor="ctr">
            <a:normAutofit/>
          </a:bodyPr>
          <a:lstStyle>
            <a:lvl1pPr>
              <a:defRPr sz="5400" b="0" i="0">
                <a:solidFill>
                  <a:srgbClr val="403F41"/>
                </a:solidFill>
              </a:defRPr>
            </a:lvl1pPr>
          </a:lstStyle>
          <a:p>
            <a:r>
              <a:rPr lang="en-US" dirty="0"/>
              <a:t>Click to edit Master title style</a:t>
            </a:r>
          </a:p>
        </p:txBody>
      </p:sp>
      <p:sp>
        <p:nvSpPr>
          <p:cNvPr id="3" name="Picture Placeholder 2">
            <a:extLst>
              <a:ext uri="{FF2B5EF4-FFF2-40B4-BE49-F238E27FC236}">
                <a16:creationId xmlns="" xmlns:a16="http://schemas.microsoft.com/office/drawing/2014/main" id="{43B11455-81BD-BB43-AD18-9C51533AD397}"/>
              </a:ext>
            </a:extLst>
          </p:cNvPr>
          <p:cNvSpPr>
            <a:spLocks noGrp="1"/>
          </p:cNvSpPr>
          <p:nvPr>
            <p:ph type="pic" sz="quarter" idx="10"/>
          </p:nvPr>
        </p:nvSpPr>
        <p:spPr>
          <a:xfrm>
            <a:off x="571500" y="1790751"/>
            <a:ext cx="11049000" cy="3765499"/>
          </a:xfrm>
          <a:prstGeom prst="rect">
            <a:avLst/>
          </a:prstGeom>
        </p:spPr>
        <p:txBody>
          <a:bodyPr/>
          <a:lstStyle>
            <a:lvl1pPr>
              <a:defRPr b="0" i="0">
                <a:latin typeface="Calibri" panose="020F0502020204030204" pitchFamily="34" charset="0"/>
              </a:defRPr>
            </a:lvl1pPr>
          </a:lstStyle>
          <a:p>
            <a:endParaRPr lang="en-US" dirty="0"/>
          </a:p>
        </p:txBody>
      </p:sp>
    </p:spTree>
    <p:extLst>
      <p:ext uri="{BB962C8B-B14F-4D97-AF65-F5344CB8AC3E}">
        <p14:creationId xmlns:p14="http://schemas.microsoft.com/office/powerpoint/2010/main" val="12366311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6115544"/>
            <a:ext cx="871728" cy="524256"/>
          </a:xfrm>
          <a:prstGeom prst="rect">
            <a:avLst/>
          </a:prstGeom>
        </p:spPr>
      </p:pic>
      <p:sp>
        <p:nvSpPr>
          <p:cNvPr id="16" name="Rectangle 15">
            <a:extLst>
              <a:ext uri="{FF2B5EF4-FFF2-40B4-BE49-F238E27FC236}">
                <a16:creationId xmlns="" xmlns:a16="http://schemas.microsoft.com/office/drawing/2014/main" id="{8A8DA416-CCD1-9F49-8E8C-53A3485F5326}"/>
              </a:ext>
            </a:extLst>
          </p:cNvPr>
          <p:cNvSpPr/>
          <p:nvPr userDrawn="1"/>
        </p:nvSpPr>
        <p:spPr>
          <a:xfrm>
            <a:off x="571500" y="611554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0" y="2046947"/>
            <a:ext cx="11048999" cy="1325563"/>
          </a:xfrm>
          <a:prstGeom prst="rect">
            <a:avLst/>
          </a:prstGeom>
        </p:spPr>
        <p:txBody>
          <a:bodyPr vert="horz" lIns="91440" tIns="45720" rIns="91440" bIns="45720" rtlCol="0" anchor="ctr">
            <a:normAutofit/>
          </a:bodyPr>
          <a:lstStyle>
            <a:lvl1pPr>
              <a:defRPr b="0" i="0"/>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6212051"/>
            <a:ext cx="305239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3428999"/>
            <a:ext cx="11049000" cy="2282483"/>
          </a:xfrm>
          <a:prstGeom prst="rect">
            <a:avLst/>
          </a:prstGeom>
        </p:spPr>
        <p:txBody>
          <a:bodyPr/>
          <a:lstStyle>
            <a:lvl1pPr>
              <a:defRPr b="0" i="0">
                <a:latin typeface="Calibri" panose="020F050202020403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7893522"/>
      </p:ext>
    </p:extLst>
  </p:cSld>
  <p:clrMapOvr>
    <a:masterClrMapping/>
  </p:clrMapOvr>
  <p:extLst>
    <p:ext uri="{DCECCB84-F9BA-43D5-87BE-67443E8EF086}">
      <p15:sldGuideLst xmlns:p15="http://schemas.microsoft.com/office/powerpoint/2012/main"/>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6188325"/>
            <a:ext cx="871728" cy="524256"/>
          </a:xfrm>
          <a:prstGeom prst="rect">
            <a:avLst/>
          </a:prstGeom>
        </p:spPr>
      </p:pic>
      <p:sp>
        <p:nvSpPr>
          <p:cNvPr id="16" name="Rectangle 15">
            <a:extLst>
              <a:ext uri="{FF2B5EF4-FFF2-40B4-BE49-F238E27FC236}">
                <a16:creationId xmlns="" xmlns:a16="http://schemas.microsoft.com/office/drawing/2014/main" id="{8A8DA416-CCD1-9F49-8E8C-53A3485F5326}"/>
              </a:ext>
            </a:extLst>
          </p:cNvPr>
          <p:cNvSpPr/>
          <p:nvPr userDrawn="1"/>
        </p:nvSpPr>
        <p:spPr>
          <a:xfrm>
            <a:off x="571500" y="6188325"/>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1" y="247798"/>
            <a:ext cx="11048999" cy="1325563"/>
          </a:xfrm>
          <a:prstGeom prst="rect">
            <a:avLst/>
          </a:prstGeom>
        </p:spPr>
        <p:txBody>
          <a:bodyPr vert="horz" lIns="91440" tIns="45720" rIns="91440" bIns="45720" rtlCol="0" anchor="ctr">
            <a:normAutofit/>
          </a:bodyPr>
          <a:lstStyle>
            <a:lvl1pPr>
              <a:defRPr sz="6000" b="0" i="0">
                <a:solidFill>
                  <a:srgbClr val="403F41"/>
                </a:solidFill>
              </a:defRPr>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6284832"/>
            <a:ext cx="293047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1669868"/>
            <a:ext cx="11049000" cy="4041615"/>
          </a:xfrm>
          <a:prstGeom prst="rect">
            <a:avLst/>
          </a:prstGeom>
        </p:spPr>
        <p:txBody>
          <a:bodyPr/>
          <a:lstStyle>
            <a:lvl1pPr>
              <a:defRPr sz="2400" b="0" i="0">
                <a:solidFill>
                  <a:srgbClr val="13BDC6"/>
                </a:solidFill>
                <a:latin typeface="Calibri" panose="020F0502020204030204" pitchFamily="34" charset="0"/>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4340211"/>
      </p:ext>
    </p:extLst>
  </p:cSld>
  <p:clrMapOvr>
    <a:masterClrMapping/>
  </p:clrMapOvr>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6096000" y="2046947"/>
            <a:ext cx="5524500" cy="1325563"/>
          </a:xfrm>
          <a:prstGeom prst="rect">
            <a:avLst/>
          </a:prstGeom>
        </p:spPr>
        <p:txBody>
          <a:bodyPr vert="horz" lIns="91440" tIns="45720" rIns="91440" bIns="45720" rtlCol="0" anchor="ctr">
            <a:normAutofit/>
          </a:bodyPr>
          <a:lstStyle>
            <a:lvl1pPr>
              <a:defRPr sz="5400" b="0" i="0"/>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27122" y="6312141"/>
            <a:ext cx="277807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6095999" y="3428999"/>
            <a:ext cx="5524500" cy="2141539"/>
          </a:xfrm>
          <a:prstGeom prst="rect">
            <a:avLst/>
          </a:prstGeom>
        </p:spPr>
        <p:txBody>
          <a:bodyPr/>
          <a:lstStyle>
            <a:lvl1pPr>
              <a:defRPr sz="2400" b="0" i="0">
                <a:latin typeface="Calibri" panose="020F0502020204030204" pitchFamily="34" charset="0"/>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 xmlns:a16="http://schemas.microsoft.com/office/drawing/2014/main" id="{8D5159F3-6AE1-A049-A6CD-443712CAD26B}"/>
              </a:ext>
            </a:extLst>
          </p:cNvPr>
          <p:cNvSpPr>
            <a:spLocks noGrp="1"/>
          </p:cNvSpPr>
          <p:nvPr>
            <p:ph type="pic" sz="quarter" idx="11"/>
          </p:nvPr>
        </p:nvSpPr>
        <p:spPr>
          <a:xfrm>
            <a:off x="571500" y="571500"/>
            <a:ext cx="5219700" cy="4999038"/>
          </a:xfrm>
          <a:prstGeom prst="rect">
            <a:avLst/>
          </a:prstGeom>
        </p:spPr>
        <p:txBody>
          <a:bodyPr/>
          <a:lstStyle>
            <a:lvl1pPr>
              <a:defRPr b="0" i="0">
                <a:latin typeface="Calibri" panose="020F0502020204030204" pitchFamily="34" charset="0"/>
              </a:defRPr>
            </a:lvl1pPr>
          </a:lstStyle>
          <a:p>
            <a:endParaRPr lang="en-US" dirty="0"/>
          </a:p>
        </p:txBody>
      </p:sp>
    </p:spTree>
    <p:extLst>
      <p:ext uri="{BB962C8B-B14F-4D97-AF65-F5344CB8AC3E}">
        <p14:creationId xmlns:p14="http://schemas.microsoft.com/office/powerpoint/2010/main" val="2373271681"/>
      </p:ext>
    </p:extLst>
  </p:cSld>
  <p:clrMapOvr>
    <a:masterClrMapping/>
  </p:clrMapOvr>
  <p:extLst>
    <p:ext uri="{DCECCB84-F9BA-43D5-87BE-67443E8EF086}">
      <p15:sldGuideLst xmlns:p15="http://schemas.microsoft.com/office/powerpoint/2012/main"/>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0" y="198514"/>
            <a:ext cx="6996917" cy="1325563"/>
          </a:xfrm>
          <a:prstGeom prst="rect">
            <a:avLst/>
          </a:prstGeom>
        </p:spPr>
        <p:txBody>
          <a:bodyPr vert="horz" lIns="91440" tIns="45720" rIns="91440" bIns="45720" rtlCol="0" anchor="ctr">
            <a:normAutofit/>
          </a:bodyPr>
          <a:lstStyle>
            <a:lvl1pPr>
              <a:defRPr sz="5400" b="0" i="0">
                <a:solidFill>
                  <a:srgbClr val="403F41"/>
                </a:solidFill>
              </a:defRPr>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6294361"/>
            <a:ext cx="281871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1741488"/>
            <a:ext cx="5524500" cy="4100512"/>
          </a:xfrm>
          <a:prstGeom prst="rect">
            <a:avLst/>
          </a:prstGeom>
        </p:spPr>
        <p:txBody>
          <a:bodyPr/>
          <a:lstStyle>
            <a:lvl1pPr>
              <a:defRPr sz="2400" b="0" i="0">
                <a:solidFill>
                  <a:srgbClr val="13BDC6"/>
                </a:solidFill>
                <a:latin typeface="Calibri" panose="020F0502020204030204" pitchFamily="34" charset="0"/>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 xmlns:a16="http://schemas.microsoft.com/office/drawing/2014/main" id="{8D5159F3-6AE1-A049-A6CD-443712CAD26B}"/>
              </a:ext>
            </a:extLst>
          </p:cNvPr>
          <p:cNvSpPr>
            <a:spLocks noGrp="1"/>
          </p:cNvSpPr>
          <p:nvPr>
            <p:ph type="pic" sz="quarter" idx="11"/>
          </p:nvPr>
        </p:nvSpPr>
        <p:spPr>
          <a:xfrm>
            <a:off x="6400800" y="1741488"/>
            <a:ext cx="5219700" cy="4100512"/>
          </a:xfrm>
          <a:prstGeom prst="rect">
            <a:avLst/>
          </a:prstGeom>
        </p:spPr>
        <p:txBody>
          <a:bodyPr/>
          <a:lstStyle>
            <a:lvl1pPr>
              <a:defRPr b="0" i="0">
                <a:latin typeface="Calibri" panose="020F0502020204030204" pitchFamily="34" charset="0"/>
              </a:defRPr>
            </a:lvl1pPr>
          </a:lstStyle>
          <a:p>
            <a:endParaRPr lang="en-US" dirty="0"/>
          </a:p>
        </p:txBody>
      </p:sp>
    </p:spTree>
    <p:extLst>
      <p:ext uri="{BB962C8B-B14F-4D97-AF65-F5344CB8AC3E}">
        <p14:creationId xmlns:p14="http://schemas.microsoft.com/office/powerpoint/2010/main" val="2241410030"/>
      </p:ext>
    </p:extLst>
  </p:cSld>
  <p:clrMapOvr>
    <a:masterClrMapping/>
  </p:clrMapOvr>
  <p:extLst>
    <p:ext uri="{DCECCB84-F9BA-43D5-87BE-67443E8EF086}">
      <p15:sldGuideLst xmlns:p15="http://schemas.microsoft.com/office/powerpoint/2012/main"/>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0" y="239154"/>
            <a:ext cx="6996917" cy="1325563"/>
          </a:xfrm>
          <a:prstGeom prst="rect">
            <a:avLst/>
          </a:prstGeom>
        </p:spPr>
        <p:txBody>
          <a:bodyPr vert="horz" lIns="91440" tIns="45720" rIns="91440" bIns="45720" rtlCol="0" anchor="ctr">
            <a:normAutofit/>
          </a:bodyPr>
          <a:lstStyle>
            <a:lvl1pPr>
              <a:defRPr sz="5400" b="0" i="0">
                <a:solidFill>
                  <a:srgbClr val="403F41"/>
                </a:solidFill>
              </a:defRPr>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67762" y="6253721"/>
            <a:ext cx="282887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1807528"/>
            <a:ext cx="5524500" cy="4085272"/>
          </a:xfrm>
          <a:prstGeom prst="rect">
            <a:avLst/>
          </a:prstGeom>
        </p:spPr>
        <p:txBody>
          <a:bodyPr/>
          <a:lstStyle>
            <a:lvl1pPr>
              <a:defRPr sz="2400" b="0" i="0">
                <a:solidFill>
                  <a:srgbClr val="13BDC6"/>
                </a:solidFill>
                <a:latin typeface="Calibri" panose="020F0502020204030204" pitchFamily="34" charset="0"/>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a:extLst>
              <a:ext uri="{FF2B5EF4-FFF2-40B4-BE49-F238E27FC236}">
                <a16:creationId xmlns="" xmlns:a16="http://schemas.microsoft.com/office/drawing/2014/main" id="{689E1B14-B8C4-9047-A1F7-50BD88E85659}"/>
              </a:ext>
            </a:extLst>
          </p:cNvPr>
          <p:cNvSpPr>
            <a:spLocks noGrp="1"/>
          </p:cNvSpPr>
          <p:nvPr>
            <p:ph type="chart" sz="quarter" idx="11"/>
          </p:nvPr>
        </p:nvSpPr>
        <p:spPr>
          <a:xfrm>
            <a:off x="6330950" y="1807528"/>
            <a:ext cx="5289550" cy="4151520"/>
          </a:xfrm>
          <a:prstGeom prst="rect">
            <a:avLst/>
          </a:prstGeom>
        </p:spPr>
        <p:txBody>
          <a:bodyPr/>
          <a:lstStyle>
            <a:lvl1pPr>
              <a:defRPr b="0" i="0">
                <a:latin typeface="Calibri" panose="020F0502020204030204" pitchFamily="34" charset="0"/>
              </a:defRPr>
            </a:lvl1pPr>
          </a:lstStyle>
          <a:p>
            <a:endParaRPr lang="en-US" dirty="0"/>
          </a:p>
        </p:txBody>
      </p:sp>
    </p:spTree>
    <p:extLst>
      <p:ext uri="{BB962C8B-B14F-4D97-AF65-F5344CB8AC3E}">
        <p14:creationId xmlns:p14="http://schemas.microsoft.com/office/powerpoint/2010/main" val="840357922"/>
      </p:ext>
    </p:extLst>
  </p:cSld>
  <p:clrMapOvr>
    <a:masterClrMapping/>
  </p:clrMapOvr>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Slide Number Placeholder 13">
            <a:extLst>
              <a:ext uri="{FF2B5EF4-FFF2-40B4-BE49-F238E27FC236}">
                <a16:creationId xmlns="" xmlns:a16="http://schemas.microsoft.com/office/drawing/2014/main" id="{43FD7A87-827B-7140-BA74-BA10E663A0D7}"/>
              </a:ext>
            </a:extLst>
          </p:cNvPr>
          <p:cNvSpPr>
            <a:spLocks noGrp="1"/>
          </p:cNvSpPr>
          <p:nvPr>
            <p:ph type="sldNum" sz="quarter" idx="4"/>
          </p:nvPr>
        </p:nvSpPr>
        <p:spPr>
          <a:xfrm>
            <a:off x="808402" y="6284201"/>
            <a:ext cx="302191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3" name="Chart Placeholder 3">
            <a:extLst>
              <a:ext uri="{FF2B5EF4-FFF2-40B4-BE49-F238E27FC236}">
                <a16:creationId xmlns="" xmlns:a16="http://schemas.microsoft.com/office/drawing/2014/main" id="{C7FEB5FD-40FD-6C4B-B02F-0E334431E915}"/>
              </a:ext>
            </a:extLst>
          </p:cNvPr>
          <p:cNvSpPr>
            <a:spLocks noGrp="1"/>
          </p:cNvSpPr>
          <p:nvPr>
            <p:ph type="chart" sz="quarter" idx="11"/>
          </p:nvPr>
        </p:nvSpPr>
        <p:spPr>
          <a:xfrm>
            <a:off x="571500" y="1625601"/>
            <a:ext cx="11062481" cy="3987408"/>
          </a:xfrm>
          <a:prstGeom prst="rect">
            <a:avLst/>
          </a:prstGeom>
        </p:spPr>
        <p:txBody>
          <a:bodyPr/>
          <a:lstStyle>
            <a:lvl1pPr>
              <a:defRPr b="0" i="0">
                <a:latin typeface="Calibri" panose="020F0502020204030204" pitchFamily="34" charset="0"/>
              </a:defRPr>
            </a:lvl1pPr>
          </a:lstStyle>
          <a:p>
            <a:endParaRPr lang="en-US" dirty="0"/>
          </a:p>
        </p:txBody>
      </p:sp>
      <p:sp>
        <p:nvSpPr>
          <p:cNvPr id="14" name="Title Placeholder 1">
            <a:extLst>
              <a:ext uri="{FF2B5EF4-FFF2-40B4-BE49-F238E27FC236}">
                <a16:creationId xmlns="" xmlns:a16="http://schemas.microsoft.com/office/drawing/2014/main" id="{B47E2DBC-4136-DA40-BD7B-BC3F8BFD17A6}"/>
              </a:ext>
            </a:extLst>
          </p:cNvPr>
          <p:cNvSpPr>
            <a:spLocks noGrp="1"/>
          </p:cNvSpPr>
          <p:nvPr>
            <p:ph type="title"/>
          </p:nvPr>
        </p:nvSpPr>
        <p:spPr>
          <a:xfrm>
            <a:off x="571500" y="208674"/>
            <a:ext cx="6996917" cy="1325563"/>
          </a:xfrm>
          <a:prstGeom prst="rect">
            <a:avLst/>
          </a:prstGeom>
        </p:spPr>
        <p:txBody>
          <a:bodyPr vert="horz" lIns="91440" tIns="45720" rIns="91440" bIns="45720" rtlCol="0" anchor="ctr">
            <a:normAutofit/>
          </a:bodyPr>
          <a:lstStyle>
            <a:lvl1pPr>
              <a:defRPr sz="5400" b="0" i="0">
                <a:solidFill>
                  <a:srgbClr val="403F41"/>
                </a:solidFill>
              </a:defRPr>
            </a:lvl1pPr>
          </a:lstStyle>
          <a:p>
            <a:r>
              <a:rPr lang="en-US" dirty="0"/>
              <a:t>Click to edit Master title style</a:t>
            </a:r>
          </a:p>
        </p:txBody>
      </p:sp>
    </p:spTree>
    <p:extLst>
      <p:ext uri="{BB962C8B-B14F-4D97-AF65-F5344CB8AC3E}">
        <p14:creationId xmlns:p14="http://schemas.microsoft.com/office/powerpoint/2010/main" val="51472926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8251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1ED27F3-01FB-F742-B9CA-CAA473C679F3}" type="datetimeFigureOut">
              <a:rPr lang="en-US" smtClean="0">
                <a:solidFill>
                  <a:prstClr val="white"/>
                </a:solidFill>
              </a:rPr>
              <a:pPr/>
              <a:t>4/19/2022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88FE077-60B4-BD49-872E-7004728C97B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592476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2384868"/>
            <a:ext cx="10515600" cy="1331259"/>
          </a:xfrm>
        </p:spPr>
        <p:txBody>
          <a:bodyPr anchor="b"/>
          <a:lstStyle>
            <a:lvl1pPr>
              <a:defRPr sz="6000">
                <a:solidFill>
                  <a:srgbClr val="403F41"/>
                </a:solidFill>
              </a:defRPr>
            </a:lvl1pPr>
          </a:lstStyle>
          <a:p>
            <a:r>
              <a:rPr lang="en-US" dirty="0"/>
              <a:t>Click to edit Master title style</a:t>
            </a:r>
          </a:p>
        </p:txBody>
      </p:sp>
      <p:sp>
        <p:nvSpPr>
          <p:cNvPr id="3" name="Text Placeholder 2"/>
          <p:cNvSpPr>
            <a:spLocks noGrp="1"/>
          </p:cNvSpPr>
          <p:nvPr>
            <p:ph type="body" idx="1"/>
          </p:nvPr>
        </p:nvSpPr>
        <p:spPr>
          <a:xfrm>
            <a:off x="831850" y="3982828"/>
            <a:ext cx="9361021" cy="1802279"/>
          </a:xfrm>
        </p:spPr>
        <p:txBody>
          <a:bodyPr/>
          <a:lstStyle>
            <a:lvl1pPr marL="0" indent="0">
              <a:buNone/>
              <a:defRPr sz="2400" b="0">
                <a:solidFill>
                  <a:srgbClr val="403F4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1ED27F3-01FB-F742-B9CA-CAA473C679F3}" type="datetimeFigureOut">
              <a:rPr lang="en-US" smtClean="0">
                <a:solidFill>
                  <a:prstClr val="white"/>
                </a:solidFill>
              </a:rPr>
              <a:pPr/>
              <a:t>4/19/2022</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688FE077-60B4-BD49-872E-7004728C97B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0950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0" y="2046947"/>
            <a:ext cx="11048999" cy="1325563"/>
          </a:xfrm>
          <a:prstGeom prst="rect">
            <a:avLst/>
          </a:prstGeom>
        </p:spPr>
        <p:txBody>
          <a:bodyPr vert="horz" lIns="91440" tIns="45720" rIns="91440" bIns="45720" rtlCol="0" anchor="ctr">
            <a:normAutofit/>
          </a:body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solidFill>
                  <a:prstClr val="white"/>
                </a:solidFill>
              </a:rPr>
              <a:pPr/>
              <a:t>‹#›</a:t>
            </a:fld>
            <a:r>
              <a:rPr lang="en-US" dirty="0">
                <a:solidFill>
                  <a:prstClr val="white"/>
                </a:solidFill>
              </a:rPr>
              <a:t> / 2020 NNRT Program</a:t>
            </a: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3428999"/>
            <a:ext cx="11049000" cy="228248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descr="A picture containing light, food, drawing&#10;&#10;Description automatically generated">
            <a:extLst>
              <a:ext uri="{FF2B5EF4-FFF2-40B4-BE49-F238E27FC236}">
                <a16:creationId xmlns="" xmlns:a16="http://schemas.microsoft.com/office/drawing/2014/main" id="{E8E5E7A1-DDB4-B14F-A1D6-1D4E9B911A88}"/>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2400640710"/>
      </p:ext>
    </p:extLst>
  </p:cSld>
  <p:clrMapOvr>
    <a:masterClrMapping/>
  </p:clrMapOvr>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427751"/>
            <a:ext cx="10509250" cy="672218"/>
          </a:xfrm>
        </p:spPr>
        <p:txBody>
          <a:bodyPr>
            <a:normAutofit/>
          </a:bodyPr>
          <a:lstStyle>
            <a:lvl1pPr>
              <a:defRPr sz="3200">
                <a:solidFill>
                  <a:srgbClr val="403F41"/>
                </a:solidFill>
              </a:defRPr>
            </a:lvl1pPr>
          </a:lstStyle>
          <a:p>
            <a:r>
              <a:rPr lang="en-US" dirty="0"/>
              <a:t>Click to edit Master title style</a:t>
            </a:r>
          </a:p>
        </p:txBody>
      </p:sp>
      <p:sp>
        <p:nvSpPr>
          <p:cNvPr id="3" name="Content Placeholder 2"/>
          <p:cNvSpPr>
            <a:spLocks noGrp="1"/>
          </p:cNvSpPr>
          <p:nvPr>
            <p:ph sz="half" idx="1"/>
          </p:nvPr>
        </p:nvSpPr>
        <p:spPr>
          <a:xfrm>
            <a:off x="838200" y="3237139"/>
            <a:ext cx="5181600" cy="29398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3237139"/>
            <a:ext cx="5181600" cy="29398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ED27F3-01FB-F742-B9CA-CAA473C679F3}" type="datetimeFigureOut">
              <a:rPr lang="en-US" smtClean="0">
                <a:solidFill>
                  <a:prstClr val="white"/>
                </a:solidFill>
              </a:rPr>
              <a:pPr/>
              <a:t>4/19/2022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88FE077-60B4-BD49-872E-7004728C97B0}" type="slidenum">
              <a:rPr lang="en-US" smtClean="0">
                <a:solidFill>
                  <a:prstClr val="white"/>
                </a:solidFill>
              </a:rPr>
              <a:pPr/>
              <a:t>‹#›</a:t>
            </a:fld>
            <a:endParaRPr lang="en-US">
              <a:solidFill>
                <a:prstClr val="white"/>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82072" y="5515535"/>
            <a:ext cx="871728" cy="524256"/>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1552" y="585059"/>
            <a:ext cx="4429048" cy="1488453"/>
          </a:xfrm>
          <a:prstGeom prst="rect">
            <a:avLst/>
          </a:prstGeom>
        </p:spPr>
      </p:pic>
      <p:cxnSp>
        <p:nvCxnSpPr>
          <p:cNvPr id="17" name="Straight Connector 16"/>
          <p:cNvCxnSpPr/>
          <p:nvPr userDrawn="1"/>
        </p:nvCxnSpPr>
        <p:spPr>
          <a:xfrm>
            <a:off x="5056094" y="1438835"/>
            <a:ext cx="6291356" cy="53749"/>
          </a:xfrm>
          <a:prstGeom prst="line">
            <a:avLst/>
          </a:prstGeom>
          <a:ln w="12700">
            <a:solidFill>
              <a:srgbClr val="44B8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99319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2271616"/>
            <a:ext cx="10515600" cy="704334"/>
          </a:xfrm>
        </p:spPr>
        <p:txBody>
          <a:bodyPr/>
          <a:lstStyle>
            <a:lvl1pPr>
              <a:defRPr>
                <a:solidFill>
                  <a:srgbClr val="403F41"/>
                </a:solidFill>
              </a:defRPr>
            </a:lvl1pPr>
          </a:lstStyle>
          <a:p>
            <a:r>
              <a:rPr lang="en-US" dirty="0"/>
              <a:t>Click to edit Master title style</a:t>
            </a:r>
          </a:p>
        </p:txBody>
      </p:sp>
      <p:sp>
        <p:nvSpPr>
          <p:cNvPr id="4" name="Content Placeholder 3"/>
          <p:cNvSpPr>
            <a:spLocks noGrp="1"/>
          </p:cNvSpPr>
          <p:nvPr>
            <p:ph sz="half" idx="2"/>
          </p:nvPr>
        </p:nvSpPr>
        <p:spPr>
          <a:xfrm>
            <a:off x="839788" y="3174055"/>
            <a:ext cx="5157787" cy="31822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72200" y="3174055"/>
            <a:ext cx="5183188" cy="3182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ED27F3-01FB-F742-B9CA-CAA473C679F3}" type="datetimeFigureOut">
              <a:rPr lang="en-US" smtClean="0">
                <a:solidFill>
                  <a:prstClr val="white"/>
                </a:solidFill>
              </a:rPr>
              <a:pPr/>
              <a:t>4/19/2022</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688FE077-60B4-BD49-872E-7004728C97B0}" type="slidenum">
              <a:rPr lang="en-US" smtClean="0">
                <a:solidFill>
                  <a:prstClr val="white"/>
                </a:solidFill>
              </a:rPr>
              <a:pPr/>
              <a:t>‹#›</a:t>
            </a:fld>
            <a:endParaRPr lang="en-US">
              <a:solidFill>
                <a:prstClr val="white"/>
              </a:solidFill>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82072" y="5515535"/>
            <a:ext cx="871728" cy="524256"/>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1552" y="585059"/>
            <a:ext cx="4429048" cy="1488453"/>
          </a:xfrm>
          <a:prstGeom prst="rect">
            <a:avLst/>
          </a:prstGeom>
        </p:spPr>
      </p:pic>
      <p:cxnSp>
        <p:nvCxnSpPr>
          <p:cNvPr id="14" name="Straight Connector 13"/>
          <p:cNvCxnSpPr/>
          <p:nvPr userDrawn="1"/>
        </p:nvCxnSpPr>
        <p:spPr>
          <a:xfrm>
            <a:off x="5056094" y="1438835"/>
            <a:ext cx="6291356" cy="53749"/>
          </a:xfrm>
          <a:prstGeom prst="line">
            <a:avLst/>
          </a:prstGeom>
          <a:ln w="12700">
            <a:solidFill>
              <a:srgbClr val="44B8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19064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1ED27F3-01FB-F742-B9CA-CAA473C679F3}" type="datetimeFigureOut">
              <a:rPr lang="en-US" smtClean="0">
                <a:solidFill>
                  <a:prstClr val="white"/>
                </a:solidFill>
              </a:rPr>
              <a:pPr/>
              <a:t>4/19/2022</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688FE077-60B4-BD49-872E-7004728C97B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180418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ED27F3-01FB-F742-B9CA-CAA473C679F3}" type="datetimeFigureOut">
              <a:rPr lang="en-US" smtClean="0">
                <a:solidFill>
                  <a:prstClr val="white"/>
                </a:solidFill>
              </a:rPr>
              <a:pPr/>
              <a:t>4/19/2022</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688FE077-60B4-BD49-872E-7004728C97B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455456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220345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2203450"/>
            <a:ext cx="6172200" cy="3657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3803650"/>
            <a:ext cx="3932237" cy="2057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1ED27F3-01FB-F742-B9CA-CAA473C679F3}" type="datetimeFigureOut">
              <a:rPr lang="en-US" smtClean="0">
                <a:solidFill>
                  <a:prstClr val="white"/>
                </a:solidFill>
              </a:rPr>
              <a:pPr/>
              <a:t>4/19/2022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88FE077-60B4-BD49-872E-7004728C97B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0232648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2124635"/>
            <a:ext cx="3932237"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5056094" y="2124636"/>
            <a:ext cx="6299294" cy="332142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3724835"/>
            <a:ext cx="3932237" cy="213621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1ED27F3-01FB-F742-B9CA-CAA473C679F3}" type="datetimeFigureOut">
              <a:rPr lang="en-US" smtClean="0">
                <a:solidFill>
                  <a:prstClr val="white"/>
                </a:solidFill>
              </a:rPr>
              <a:pPr/>
              <a:t>4/19/2022</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688FE077-60B4-BD49-872E-7004728C97B0}"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054835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2262100"/>
            <a:ext cx="10515600" cy="1325563"/>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1ED27F3-01FB-F742-B9CA-CAA473C679F3}" type="datetimeFigureOut">
              <a:rPr lang="en-US" smtClean="0">
                <a:solidFill>
                  <a:prstClr val="white"/>
                </a:solidFill>
              </a:rPr>
              <a:pPr/>
              <a:t>4/19/2022</a:t>
            </a:fld>
            <a:endParaRPr lang="en-US" dirty="0">
              <a:solidFill>
                <a:prstClr val="white"/>
              </a:solidFill>
            </a:endParaRPr>
          </a:p>
        </p:txBody>
      </p:sp>
      <p:sp>
        <p:nvSpPr>
          <p:cNvPr id="4" name="Footer Placeholder 3"/>
          <p:cNvSpPr>
            <a:spLocks noGrp="1"/>
          </p:cNvSpPr>
          <p:nvPr>
            <p:ph type="ftr" sz="quarter" idx="11"/>
          </p:nvPr>
        </p:nvSpPr>
        <p:spPr/>
        <p:txBody>
          <a:body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p>
            <a:fld id="{688FE077-60B4-BD49-872E-7004728C97B0}"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2445711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userDrawn="1">
  <p:cSld name="1_Custom Layout">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6124956"/>
            <a:ext cx="871728" cy="524256"/>
          </a:xfrm>
          <a:prstGeom prst="rect">
            <a:avLst/>
          </a:prstGeom>
        </p:spPr>
      </p:pic>
      <p:sp>
        <p:nvSpPr>
          <p:cNvPr id="14" name="Text Placeholder 13">
            <a:extLst>
              <a:ext uri="{FF2B5EF4-FFF2-40B4-BE49-F238E27FC236}">
                <a16:creationId xmlns="" xmlns:a16="http://schemas.microsoft.com/office/drawing/2014/main" id="{08270C4A-A18F-2D42-93FC-43DE432EA09D}"/>
              </a:ext>
            </a:extLst>
          </p:cNvPr>
          <p:cNvSpPr>
            <a:spLocks noGrp="1"/>
          </p:cNvSpPr>
          <p:nvPr>
            <p:ph type="body" sz="quarter" idx="10" hasCustomPrompt="1"/>
          </p:nvPr>
        </p:nvSpPr>
        <p:spPr>
          <a:xfrm>
            <a:off x="596267" y="5131143"/>
            <a:ext cx="4038559" cy="316709"/>
          </a:xfrm>
          <a:prstGeom prst="rect">
            <a:avLst/>
          </a:prstGeom>
        </p:spPr>
        <p:txBody>
          <a:bodyPr/>
          <a:lstStyle>
            <a:lvl1pPr>
              <a:buNone/>
              <a:defRPr sz="2200" b="0" i="0">
                <a:latin typeface="Source Sans Pro Light" panose="020B0503030403020204" pitchFamily="34" charset="0"/>
                <a:ea typeface="Source Sans Pro Light" panose="020B0503030403020204" pitchFamily="34" charset="0"/>
              </a:defRPr>
            </a:lvl1pPr>
            <a:lvl2pPr>
              <a:defRPr b="0" i="0">
                <a:latin typeface="Source Sans Pro" panose="020B0503030403020204" pitchFamily="34" charset="0"/>
                <a:ea typeface="Source Sans Pro" panose="020B0503030403020204" pitchFamily="34" charset="0"/>
              </a:defRPr>
            </a:lvl2pPr>
            <a:lvl3pPr>
              <a:defRPr b="0" i="0">
                <a:latin typeface="Source Sans Pro" panose="020B0503030403020204" pitchFamily="34" charset="0"/>
                <a:ea typeface="Source Sans Pro" panose="020B0503030403020204" pitchFamily="34" charset="0"/>
              </a:defRPr>
            </a:lvl3pPr>
            <a:lvl4pPr>
              <a:defRPr b="0" i="0">
                <a:latin typeface="Source Sans Pro" panose="020B0503030403020204" pitchFamily="34" charset="0"/>
                <a:ea typeface="Source Sans Pro" panose="020B0503030403020204" pitchFamily="34" charset="0"/>
              </a:defRPr>
            </a:lvl4pPr>
            <a:lvl5pPr>
              <a:defRPr b="0" i="0">
                <a:latin typeface="Source Sans Pro" panose="020B0503030403020204" pitchFamily="34" charset="0"/>
                <a:ea typeface="Source Sans Pro" panose="020B0503030403020204" pitchFamily="34" charset="0"/>
              </a:defRPr>
            </a:lvl5pPr>
          </a:lstStyle>
          <a:p>
            <a:pPr lvl="0"/>
            <a:r>
              <a:rPr lang="en-US" dirty="0"/>
              <a:t>Subtitle Here</a:t>
            </a:r>
          </a:p>
        </p:txBody>
      </p:sp>
      <p:sp>
        <p:nvSpPr>
          <p:cNvPr id="16" name="Text Placeholder 15">
            <a:extLst>
              <a:ext uri="{FF2B5EF4-FFF2-40B4-BE49-F238E27FC236}">
                <a16:creationId xmlns="" xmlns:a16="http://schemas.microsoft.com/office/drawing/2014/main" id="{9EBF42E3-61EE-B145-AEEA-4D7436932444}"/>
              </a:ext>
            </a:extLst>
          </p:cNvPr>
          <p:cNvSpPr>
            <a:spLocks noGrp="1"/>
          </p:cNvSpPr>
          <p:nvPr>
            <p:ph type="body" sz="quarter" idx="11" hasCustomPrompt="1"/>
          </p:nvPr>
        </p:nvSpPr>
        <p:spPr>
          <a:xfrm>
            <a:off x="596446" y="4458108"/>
            <a:ext cx="4038380" cy="639762"/>
          </a:xfrm>
          <a:prstGeom prst="rect">
            <a:avLst/>
          </a:prstGeom>
        </p:spPr>
        <p:txBody>
          <a:bodyPr/>
          <a:lstStyle>
            <a:lvl1pPr>
              <a:buNone/>
              <a:defRPr sz="5500" b="0" i="0">
                <a:latin typeface="Dense" panose="02000000000000000000" pitchFamily="2" charset="77"/>
              </a:defRPr>
            </a:lvl1pPr>
          </a:lstStyle>
          <a:p>
            <a:pPr lvl="0"/>
            <a:r>
              <a:rPr lang="en-US" dirty="0"/>
              <a:t>Title Here</a:t>
            </a:r>
          </a:p>
        </p:txBody>
      </p:sp>
      <p:pic>
        <p:nvPicPr>
          <p:cNvPr id="3" name="Picture 2" descr="A picture containing light, food, drawing&#10;&#10;Description automatically generated">
            <a:extLst>
              <a:ext uri="{FF2B5EF4-FFF2-40B4-BE49-F238E27FC236}">
                <a16:creationId xmlns="" xmlns:a16="http://schemas.microsoft.com/office/drawing/2014/main" id="{844AB49E-F6BC-6A46-8E38-B169A1EE33B7}"/>
              </a:ext>
            </a:extLst>
          </p:cNvPr>
          <p:cNvPicPr>
            <a:picLocks noChangeAspect="1"/>
          </p:cNvPicPr>
          <p:nvPr userDrawn="1"/>
        </p:nvPicPr>
        <p:blipFill>
          <a:blip r:embed="rId3"/>
          <a:stretch>
            <a:fillRect/>
          </a:stretch>
        </p:blipFill>
        <p:spPr>
          <a:xfrm>
            <a:off x="571500" y="571500"/>
            <a:ext cx="3593910" cy="1272843"/>
          </a:xfrm>
          <a:prstGeom prst="rect">
            <a:avLst/>
          </a:prstGeom>
        </p:spPr>
      </p:pic>
      <p:sp>
        <p:nvSpPr>
          <p:cNvPr id="6" name="Picture Placeholder 5">
            <a:extLst>
              <a:ext uri="{FF2B5EF4-FFF2-40B4-BE49-F238E27FC236}">
                <a16:creationId xmlns="" xmlns:a16="http://schemas.microsoft.com/office/drawing/2014/main" id="{900BF278-3DA5-AA43-9398-0CDB9977B6B9}"/>
              </a:ext>
            </a:extLst>
          </p:cNvPr>
          <p:cNvSpPr>
            <a:spLocks noGrp="1"/>
          </p:cNvSpPr>
          <p:nvPr>
            <p:ph type="pic" sz="quarter" idx="12"/>
          </p:nvPr>
        </p:nvSpPr>
        <p:spPr>
          <a:xfrm>
            <a:off x="5104421" y="571500"/>
            <a:ext cx="6516079" cy="4876352"/>
          </a:xfrm>
          <a:prstGeom prst="rect">
            <a:avLst/>
          </a:prstGeom>
        </p:spPr>
        <p:txBody>
          <a:bodyPr/>
          <a:lstStyle>
            <a:lvl1pPr>
              <a:buNone/>
              <a:defRPr b="0" i="0">
                <a:latin typeface="Calibri" panose="020F0502020204030204" pitchFamily="34" charset="0"/>
              </a:defRPr>
            </a:lvl1pPr>
          </a:lstStyle>
          <a:p>
            <a:endParaRPr lang="en-US" dirty="0"/>
          </a:p>
        </p:txBody>
      </p:sp>
      <p:sp>
        <p:nvSpPr>
          <p:cNvPr id="7" name="Rectangle 6">
            <a:extLst>
              <a:ext uri="{FF2B5EF4-FFF2-40B4-BE49-F238E27FC236}">
                <a16:creationId xmlns="" xmlns:a16="http://schemas.microsoft.com/office/drawing/2014/main" id="{A82530CF-B179-4440-846C-EB421FCD3F87}"/>
              </a:ext>
            </a:extLst>
          </p:cNvPr>
          <p:cNvSpPr/>
          <p:nvPr userDrawn="1"/>
        </p:nvSpPr>
        <p:spPr>
          <a:xfrm>
            <a:off x="596267" y="6145022"/>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Tree>
    <p:extLst>
      <p:ext uri="{BB962C8B-B14F-4D97-AF65-F5344CB8AC3E}">
        <p14:creationId xmlns:p14="http://schemas.microsoft.com/office/powerpoint/2010/main" val="416340420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AFEBD708-2E5F-9648-947B-39C310F21AD7}"/>
              </a:ext>
            </a:extLst>
          </p:cNvPr>
          <p:cNvSpPr>
            <a:spLocks noGrp="1"/>
          </p:cNvSpPr>
          <p:nvPr>
            <p:ph type="pic" sz="quarter" idx="10"/>
          </p:nvPr>
        </p:nvSpPr>
        <p:spPr>
          <a:xfrm>
            <a:off x="571500" y="571500"/>
            <a:ext cx="11048999" cy="5714999"/>
          </a:xfrm>
          <a:prstGeom prst="rect">
            <a:avLst/>
          </a:prstGeom>
        </p:spPr>
        <p:txBody>
          <a:bodyPr/>
          <a:lstStyle>
            <a:lvl1pPr>
              <a:buNone/>
              <a:defRPr b="0" i="0">
                <a:latin typeface="Calibri" panose="020F0502020204030204" pitchFamily="34" charset="0"/>
              </a:defRPr>
            </a:lvl1pPr>
          </a:lstStyle>
          <a:p>
            <a:endParaRPr lang="en-US" dirty="0"/>
          </a:p>
        </p:txBody>
      </p:sp>
      <p:sp>
        <p:nvSpPr>
          <p:cNvPr id="5" name="Title Placeholder 1">
            <a:extLst>
              <a:ext uri="{FF2B5EF4-FFF2-40B4-BE49-F238E27FC236}">
                <a16:creationId xmlns="" xmlns:a16="http://schemas.microsoft.com/office/drawing/2014/main" id="{7F9891AC-D3CC-9749-B0DC-3D2EF8C8EAD9}"/>
              </a:ext>
            </a:extLst>
          </p:cNvPr>
          <p:cNvSpPr>
            <a:spLocks noGrp="1"/>
          </p:cNvSpPr>
          <p:nvPr>
            <p:ph type="title" hasCustomPrompt="1"/>
          </p:nvPr>
        </p:nvSpPr>
        <p:spPr>
          <a:xfrm>
            <a:off x="6046298" y="2762805"/>
            <a:ext cx="5285554" cy="1325563"/>
          </a:xfrm>
          <a:prstGeom prst="rect">
            <a:avLst/>
          </a:prstGeom>
        </p:spPr>
        <p:txBody>
          <a:bodyPr vert="horz" lIns="91440" tIns="45720" rIns="91440" bIns="45720" rtlCol="0" anchor="ctr">
            <a:normAutofit/>
          </a:bodyPr>
          <a:lstStyle>
            <a:lvl1pPr algn="ctr">
              <a:defRPr sz="7200" b="0" i="0">
                <a:solidFill>
                  <a:schemeClr val="bg1"/>
                </a:solidFill>
                <a:latin typeface="Dense" panose="02000000000000000000" pitchFamily="2" charset="77"/>
              </a:defRPr>
            </a:lvl1pPr>
          </a:lstStyle>
          <a:p>
            <a:r>
              <a:rPr lang="en-US" dirty="0"/>
              <a:t>Section Header</a:t>
            </a:r>
          </a:p>
        </p:txBody>
      </p:sp>
    </p:spTree>
    <p:extLst>
      <p:ext uri="{BB962C8B-B14F-4D97-AF65-F5344CB8AC3E}">
        <p14:creationId xmlns:p14="http://schemas.microsoft.com/office/powerpoint/2010/main" val="17708539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AFEBD708-2E5F-9648-947B-39C310F21AD7}"/>
              </a:ext>
            </a:extLst>
          </p:cNvPr>
          <p:cNvSpPr>
            <a:spLocks noGrp="1"/>
          </p:cNvSpPr>
          <p:nvPr>
            <p:ph type="pic" sz="quarter" idx="10"/>
          </p:nvPr>
        </p:nvSpPr>
        <p:spPr>
          <a:xfrm>
            <a:off x="571500" y="1448972"/>
            <a:ext cx="11048999" cy="4837527"/>
          </a:xfrm>
          <a:prstGeom prst="rect">
            <a:avLst/>
          </a:prstGeom>
        </p:spPr>
        <p:txBody>
          <a:bodyPr/>
          <a:lstStyle>
            <a:lvl1pPr>
              <a:buNone/>
              <a:defRPr b="0" i="0">
                <a:latin typeface="Calibri" panose="020F0502020204030204" pitchFamily="34" charset="0"/>
              </a:defRPr>
            </a:lvl1pPr>
          </a:lstStyle>
          <a:p>
            <a:endParaRPr lang="en-US" dirty="0"/>
          </a:p>
        </p:txBody>
      </p:sp>
      <p:sp>
        <p:nvSpPr>
          <p:cNvPr id="5" name="Title Placeholder 1">
            <a:extLst>
              <a:ext uri="{FF2B5EF4-FFF2-40B4-BE49-F238E27FC236}">
                <a16:creationId xmlns="" xmlns:a16="http://schemas.microsoft.com/office/drawing/2014/main" id="{7F9891AC-D3CC-9749-B0DC-3D2EF8C8EAD9}"/>
              </a:ext>
            </a:extLst>
          </p:cNvPr>
          <p:cNvSpPr>
            <a:spLocks noGrp="1"/>
          </p:cNvSpPr>
          <p:nvPr>
            <p:ph type="title" hasCustomPrompt="1"/>
          </p:nvPr>
        </p:nvSpPr>
        <p:spPr>
          <a:xfrm>
            <a:off x="571500" y="225347"/>
            <a:ext cx="11048999" cy="548376"/>
          </a:xfrm>
          <a:prstGeom prst="rect">
            <a:avLst/>
          </a:prstGeom>
        </p:spPr>
        <p:txBody>
          <a:bodyPr vert="horz" lIns="91440" tIns="45720" rIns="91440" bIns="45720" rtlCol="0" anchor="ctr">
            <a:noAutofit/>
          </a:bodyPr>
          <a:lstStyle>
            <a:lvl1pPr algn="l">
              <a:defRPr sz="5400" b="0" i="0">
                <a:solidFill>
                  <a:srgbClr val="13BDC6"/>
                </a:solidFill>
                <a:latin typeface="Dense" panose="02000000000000000000" pitchFamily="2" charset="77"/>
              </a:defRPr>
            </a:lvl1pPr>
          </a:lstStyle>
          <a:p>
            <a:r>
              <a:rPr lang="en-US" dirty="0"/>
              <a:t>Section Header</a:t>
            </a:r>
          </a:p>
        </p:txBody>
      </p:sp>
    </p:spTree>
    <p:extLst>
      <p:ext uri="{BB962C8B-B14F-4D97-AF65-F5344CB8AC3E}">
        <p14:creationId xmlns:p14="http://schemas.microsoft.com/office/powerpoint/2010/main" val="2527673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96D45-A5C0-47B0-A482-70FD639CF162}" type="datetimeFigureOut">
              <a:rPr lang="en-US" smtClean="0"/>
              <a:t>4/19/2022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1034AF-D47E-4E32-A62A-1ECB10BABC2B}" type="slidenum">
              <a:rPr lang="en-US" smtClean="0"/>
              <a:t>‹#›</a:t>
            </a:fld>
            <a:endParaRPr lang="en-US" dirty="0"/>
          </a:p>
        </p:txBody>
      </p:sp>
    </p:spTree>
    <p:extLst>
      <p:ext uri="{BB962C8B-B14F-4D97-AF65-F5344CB8AC3E}">
        <p14:creationId xmlns:p14="http://schemas.microsoft.com/office/powerpoint/2010/main" val="3384997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0" y="669675"/>
            <a:ext cx="11048999" cy="1325563"/>
          </a:xfrm>
          <a:prstGeom prst="rect">
            <a:avLst/>
          </a:prstGeom>
        </p:spPr>
        <p:txBody>
          <a:bodyPr vert="horz" lIns="91440" tIns="45720" rIns="91440" bIns="45720" rtlCol="0" anchor="ctr">
            <a:normAutofit/>
          </a:bodyPr>
          <a:lstStyle>
            <a:lvl1pPr>
              <a:defRPr sz="6000">
                <a:solidFill>
                  <a:srgbClr val="403F41"/>
                </a:solidFill>
              </a:defRPr>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solidFill>
                  <a:prstClr val="white"/>
                </a:solidFill>
              </a:rPr>
              <a:pPr/>
              <a:t>‹#›</a:t>
            </a:fld>
            <a:r>
              <a:rPr lang="en-US" dirty="0">
                <a:solidFill>
                  <a:prstClr val="white"/>
                </a:solidFill>
              </a:rPr>
              <a:t> / 2020 NNRT Program</a:t>
            </a: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1995239"/>
            <a:ext cx="11049000" cy="3716244"/>
          </a:xfrm>
          <a:prstGeom prst="rect">
            <a:avLst/>
          </a:prstGeom>
        </p:spPr>
        <p:txBody>
          <a:bodyPr/>
          <a:lstStyle>
            <a:lvl1pPr>
              <a:defRPr sz="2400">
                <a:solidFill>
                  <a:srgbClr val="13BDC6"/>
                </a:solidFill>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picture containing light, food, drawing&#10;&#10;Description automatically generated">
            <a:extLst>
              <a:ext uri="{FF2B5EF4-FFF2-40B4-BE49-F238E27FC236}">
                <a16:creationId xmlns="" xmlns:a16="http://schemas.microsoft.com/office/drawing/2014/main" id="{9391C4D0-BE1A-5948-92D1-6F88385C7FCA}"/>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3952458630"/>
      </p:ext>
    </p:extLst>
  </p:cSld>
  <p:clrMapOvr>
    <a:masterClrMapping/>
  </p:clrMapOvr>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909F165D-9CB1-E142-9ED4-AAFC00CA8A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6148056"/>
            <a:ext cx="871728" cy="524256"/>
          </a:xfrm>
          <a:prstGeom prst="rect">
            <a:avLst/>
          </a:prstGeom>
        </p:spPr>
      </p:pic>
      <p:sp>
        <p:nvSpPr>
          <p:cNvPr id="11" name="Rectangle 10">
            <a:extLst>
              <a:ext uri="{FF2B5EF4-FFF2-40B4-BE49-F238E27FC236}">
                <a16:creationId xmlns="" xmlns:a16="http://schemas.microsoft.com/office/drawing/2014/main" id="{B4A26DB0-04AF-9C43-A5E2-7B3D5A357392}"/>
              </a:ext>
            </a:extLst>
          </p:cNvPr>
          <p:cNvSpPr/>
          <p:nvPr userDrawn="1"/>
        </p:nvSpPr>
        <p:spPr>
          <a:xfrm>
            <a:off x="571500" y="6172377"/>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12" name="Slide Number Placeholder 13">
            <a:extLst>
              <a:ext uri="{FF2B5EF4-FFF2-40B4-BE49-F238E27FC236}">
                <a16:creationId xmlns="" xmlns:a16="http://schemas.microsoft.com/office/drawing/2014/main" id="{43FD7A87-827B-7140-BA74-BA10E663A0D7}"/>
              </a:ext>
            </a:extLst>
          </p:cNvPr>
          <p:cNvSpPr>
            <a:spLocks noGrp="1"/>
          </p:cNvSpPr>
          <p:nvPr>
            <p:ph type="sldNum" sz="quarter" idx="4"/>
          </p:nvPr>
        </p:nvSpPr>
        <p:spPr>
          <a:xfrm>
            <a:off x="788082" y="6251942"/>
            <a:ext cx="2808558" cy="365125"/>
          </a:xfrm>
          <a:prstGeom prst="rect">
            <a:avLst/>
          </a:prstGeom>
        </p:spPr>
        <p:txBody>
          <a:bodyPr vert="horz" lIns="91440" tIns="45720" rIns="91440" bIns="45720" rtlCol="0" anchor="ctr"/>
          <a:lstStyle>
            <a:lvl1pPr algn="l">
              <a:defRPr sz="16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4" name="Title Placeholder 1">
            <a:extLst>
              <a:ext uri="{FF2B5EF4-FFF2-40B4-BE49-F238E27FC236}">
                <a16:creationId xmlns="" xmlns:a16="http://schemas.microsoft.com/office/drawing/2014/main" id="{B47E2DBC-4136-DA40-BD7B-BC3F8BFD17A6}"/>
              </a:ext>
            </a:extLst>
          </p:cNvPr>
          <p:cNvSpPr>
            <a:spLocks noGrp="1"/>
          </p:cNvSpPr>
          <p:nvPr>
            <p:ph type="title"/>
          </p:nvPr>
        </p:nvSpPr>
        <p:spPr>
          <a:xfrm>
            <a:off x="571500" y="368681"/>
            <a:ext cx="6996917" cy="1325563"/>
          </a:xfrm>
          <a:prstGeom prst="rect">
            <a:avLst/>
          </a:prstGeom>
        </p:spPr>
        <p:txBody>
          <a:bodyPr vert="horz" lIns="91440" tIns="45720" rIns="91440" bIns="45720" rtlCol="0" anchor="ctr">
            <a:normAutofit/>
          </a:bodyPr>
          <a:lstStyle>
            <a:lvl1pPr>
              <a:defRPr sz="5400" b="0" i="0">
                <a:solidFill>
                  <a:srgbClr val="403F41"/>
                </a:solidFill>
              </a:defRPr>
            </a:lvl1pPr>
          </a:lstStyle>
          <a:p>
            <a:r>
              <a:rPr lang="en-US" dirty="0"/>
              <a:t>Click to edit Master title style</a:t>
            </a:r>
          </a:p>
        </p:txBody>
      </p:sp>
      <p:sp>
        <p:nvSpPr>
          <p:cNvPr id="3" name="Picture Placeholder 2">
            <a:extLst>
              <a:ext uri="{FF2B5EF4-FFF2-40B4-BE49-F238E27FC236}">
                <a16:creationId xmlns="" xmlns:a16="http://schemas.microsoft.com/office/drawing/2014/main" id="{43B11455-81BD-BB43-AD18-9C51533AD397}"/>
              </a:ext>
            </a:extLst>
          </p:cNvPr>
          <p:cNvSpPr>
            <a:spLocks noGrp="1"/>
          </p:cNvSpPr>
          <p:nvPr>
            <p:ph type="pic" sz="quarter" idx="10"/>
          </p:nvPr>
        </p:nvSpPr>
        <p:spPr>
          <a:xfrm>
            <a:off x="571500" y="1790751"/>
            <a:ext cx="11049000" cy="3765499"/>
          </a:xfrm>
          <a:prstGeom prst="rect">
            <a:avLst/>
          </a:prstGeom>
        </p:spPr>
        <p:txBody>
          <a:bodyPr/>
          <a:lstStyle>
            <a:lvl1pPr>
              <a:defRPr b="0" i="0">
                <a:latin typeface="Calibri" panose="020F0502020204030204" pitchFamily="34" charset="0"/>
              </a:defRPr>
            </a:lvl1pPr>
          </a:lstStyle>
          <a:p>
            <a:endParaRPr lang="en-US" dirty="0"/>
          </a:p>
        </p:txBody>
      </p:sp>
    </p:spTree>
    <p:extLst>
      <p:ext uri="{BB962C8B-B14F-4D97-AF65-F5344CB8AC3E}">
        <p14:creationId xmlns:p14="http://schemas.microsoft.com/office/powerpoint/2010/main" val="213929031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6115544"/>
            <a:ext cx="871728" cy="524256"/>
          </a:xfrm>
          <a:prstGeom prst="rect">
            <a:avLst/>
          </a:prstGeom>
        </p:spPr>
      </p:pic>
      <p:sp>
        <p:nvSpPr>
          <p:cNvPr id="16" name="Rectangle 15">
            <a:extLst>
              <a:ext uri="{FF2B5EF4-FFF2-40B4-BE49-F238E27FC236}">
                <a16:creationId xmlns="" xmlns:a16="http://schemas.microsoft.com/office/drawing/2014/main" id="{8A8DA416-CCD1-9F49-8E8C-53A3485F5326}"/>
              </a:ext>
            </a:extLst>
          </p:cNvPr>
          <p:cNvSpPr/>
          <p:nvPr userDrawn="1"/>
        </p:nvSpPr>
        <p:spPr>
          <a:xfrm>
            <a:off x="571500" y="611554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0" y="2046947"/>
            <a:ext cx="11048999" cy="1325563"/>
          </a:xfrm>
          <a:prstGeom prst="rect">
            <a:avLst/>
          </a:prstGeom>
        </p:spPr>
        <p:txBody>
          <a:bodyPr vert="horz" lIns="91440" tIns="45720" rIns="91440" bIns="45720" rtlCol="0" anchor="ctr">
            <a:normAutofit/>
          </a:bodyPr>
          <a:lstStyle>
            <a:lvl1pPr>
              <a:defRPr b="0" i="0"/>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6212051"/>
            <a:ext cx="305239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3428999"/>
            <a:ext cx="11049000" cy="2282483"/>
          </a:xfrm>
          <a:prstGeom prst="rect">
            <a:avLst/>
          </a:prstGeom>
        </p:spPr>
        <p:txBody>
          <a:bodyPr/>
          <a:lstStyle>
            <a:lvl1pPr>
              <a:defRPr b="0" i="0">
                <a:latin typeface="Calibri" panose="020F050202020403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6069579"/>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6188325"/>
            <a:ext cx="871728" cy="524256"/>
          </a:xfrm>
          <a:prstGeom prst="rect">
            <a:avLst/>
          </a:prstGeom>
        </p:spPr>
      </p:pic>
      <p:sp>
        <p:nvSpPr>
          <p:cNvPr id="16" name="Rectangle 15">
            <a:extLst>
              <a:ext uri="{FF2B5EF4-FFF2-40B4-BE49-F238E27FC236}">
                <a16:creationId xmlns="" xmlns:a16="http://schemas.microsoft.com/office/drawing/2014/main" id="{8A8DA416-CCD1-9F49-8E8C-53A3485F5326}"/>
              </a:ext>
            </a:extLst>
          </p:cNvPr>
          <p:cNvSpPr/>
          <p:nvPr userDrawn="1"/>
        </p:nvSpPr>
        <p:spPr>
          <a:xfrm>
            <a:off x="571500" y="6188325"/>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1" y="247798"/>
            <a:ext cx="11048999" cy="1325563"/>
          </a:xfrm>
          <a:prstGeom prst="rect">
            <a:avLst/>
          </a:prstGeom>
        </p:spPr>
        <p:txBody>
          <a:bodyPr vert="horz" lIns="91440" tIns="45720" rIns="91440" bIns="45720" rtlCol="0" anchor="ctr">
            <a:normAutofit/>
          </a:bodyPr>
          <a:lstStyle>
            <a:lvl1pPr>
              <a:defRPr sz="6000" b="0" i="0">
                <a:solidFill>
                  <a:srgbClr val="403F41"/>
                </a:solidFill>
              </a:defRPr>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6284832"/>
            <a:ext cx="293047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1669868"/>
            <a:ext cx="11049000" cy="4041615"/>
          </a:xfrm>
          <a:prstGeom prst="rect">
            <a:avLst/>
          </a:prstGeom>
        </p:spPr>
        <p:txBody>
          <a:bodyPr/>
          <a:lstStyle>
            <a:lvl1pPr>
              <a:defRPr sz="2400" b="0" i="0">
                <a:solidFill>
                  <a:srgbClr val="13BDC6"/>
                </a:solidFill>
                <a:latin typeface="Calibri" panose="020F0502020204030204" pitchFamily="34" charset="0"/>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0918539"/>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6096000" y="2046947"/>
            <a:ext cx="5524500" cy="1325563"/>
          </a:xfrm>
          <a:prstGeom prst="rect">
            <a:avLst/>
          </a:prstGeom>
        </p:spPr>
        <p:txBody>
          <a:bodyPr vert="horz" lIns="91440" tIns="45720" rIns="91440" bIns="45720" rtlCol="0" anchor="ctr">
            <a:normAutofit/>
          </a:bodyPr>
          <a:lstStyle>
            <a:lvl1pPr>
              <a:defRPr sz="5400" b="0" i="0"/>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27122" y="6312141"/>
            <a:ext cx="277807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6095999" y="3428999"/>
            <a:ext cx="5524500" cy="2141539"/>
          </a:xfrm>
          <a:prstGeom prst="rect">
            <a:avLst/>
          </a:prstGeom>
        </p:spPr>
        <p:txBody>
          <a:bodyPr/>
          <a:lstStyle>
            <a:lvl1pPr>
              <a:defRPr sz="2400" b="0" i="0">
                <a:latin typeface="Calibri" panose="020F0502020204030204" pitchFamily="34" charset="0"/>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 xmlns:a16="http://schemas.microsoft.com/office/drawing/2014/main" id="{8D5159F3-6AE1-A049-A6CD-443712CAD26B}"/>
              </a:ext>
            </a:extLst>
          </p:cNvPr>
          <p:cNvSpPr>
            <a:spLocks noGrp="1"/>
          </p:cNvSpPr>
          <p:nvPr>
            <p:ph type="pic" sz="quarter" idx="11"/>
          </p:nvPr>
        </p:nvSpPr>
        <p:spPr>
          <a:xfrm>
            <a:off x="571500" y="571500"/>
            <a:ext cx="5219700" cy="4999038"/>
          </a:xfrm>
          <a:prstGeom prst="rect">
            <a:avLst/>
          </a:prstGeom>
        </p:spPr>
        <p:txBody>
          <a:bodyPr/>
          <a:lstStyle>
            <a:lvl1pPr>
              <a:defRPr b="0" i="0">
                <a:latin typeface="Calibri" panose="020F0502020204030204" pitchFamily="34" charset="0"/>
              </a:defRPr>
            </a:lvl1pPr>
          </a:lstStyle>
          <a:p>
            <a:endParaRPr lang="en-US" dirty="0"/>
          </a:p>
        </p:txBody>
      </p:sp>
    </p:spTree>
    <p:extLst>
      <p:ext uri="{BB962C8B-B14F-4D97-AF65-F5344CB8AC3E}">
        <p14:creationId xmlns:p14="http://schemas.microsoft.com/office/powerpoint/2010/main" val="929537793"/>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0" y="198514"/>
            <a:ext cx="6996917" cy="1325563"/>
          </a:xfrm>
          <a:prstGeom prst="rect">
            <a:avLst/>
          </a:prstGeom>
        </p:spPr>
        <p:txBody>
          <a:bodyPr vert="horz" lIns="91440" tIns="45720" rIns="91440" bIns="45720" rtlCol="0" anchor="ctr">
            <a:normAutofit/>
          </a:bodyPr>
          <a:lstStyle>
            <a:lvl1pPr>
              <a:defRPr sz="5400" b="0" i="0">
                <a:solidFill>
                  <a:srgbClr val="403F41"/>
                </a:solidFill>
              </a:defRPr>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6294361"/>
            <a:ext cx="281871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1741488"/>
            <a:ext cx="5524500" cy="4100512"/>
          </a:xfrm>
          <a:prstGeom prst="rect">
            <a:avLst/>
          </a:prstGeom>
        </p:spPr>
        <p:txBody>
          <a:bodyPr/>
          <a:lstStyle>
            <a:lvl1pPr>
              <a:defRPr sz="2400" b="0" i="0">
                <a:solidFill>
                  <a:srgbClr val="13BDC6"/>
                </a:solidFill>
                <a:latin typeface="Calibri" panose="020F0502020204030204" pitchFamily="34" charset="0"/>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 xmlns:a16="http://schemas.microsoft.com/office/drawing/2014/main" id="{8D5159F3-6AE1-A049-A6CD-443712CAD26B}"/>
              </a:ext>
            </a:extLst>
          </p:cNvPr>
          <p:cNvSpPr>
            <a:spLocks noGrp="1"/>
          </p:cNvSpPr>
          <p:nvPr>
            <p:ph type="pic" sz="quarter" idx="11"/>
          </p:nvPr>
        </p:nvSpPr>
        <p:spPr>
          <a:xfrm>
            <a:off x="6400800" y="1741488"/>
            <a:ext cx="5219700" cy="4100512"/>
          </a:xfrm>
          <a:prstGeom prst="rect">
            <a:avLst/>
          </a:prstGeom>
        </p:spPr>
        <p:txBody>
          <a:bodyPr/>
          <a:lstStyle>
            <a:lvl1pPr>
              <a:defRPr b="0" i="0">
                <a:latin typeface="Calibri" panose="020F0502020204030204" pitchFamily="34" charset="0"/>
              </a:defRPr>
            </a:lvl1pPr>
          </a:lstStyle>
          <a:p>
            <a:endParaRPr lang="en-US" dirty="0"/>
          </a:p>
        </p:txBody>
      </p:sp>
    </p:spTree>
    <p:extLst>
      <p:ext uri="{BB962C8B-B14F-4D97-AF65-F5344CB8AC3E}">
        <p14:creationId xmlns:p14="http://schemas.microsoft.com/office/powerpoint/2010/main" val="1523911976"/>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0" y="239154"/>
            <a:ext cx="6996917" cy="1325563"/>
          </a:xfrm>
          <a:prstGeom prst="rect">
            <a:avLst/>
          </a:prstGeom>
        </p:spPr>
        <p:txBody>
          <a:bodyPr vert="horz" lIns="91440" tIns="45720" rIns="91440" bIns="45720" rtlCol="0" anchor="ctr">
            <a:normAutofit/>
          </a:bodyPr>
          <a:lstStyle>
            <a:lvl1pPr>
              <a:defRPr sz="5400" b="0" i="0">
                <a:solidFill>
                  <a:srgbClr val="403F41"/>
                </a:solidFill>
              </a:defRPr>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67762" y="6253721"/>
            <a:ext cx="282887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1807528"/>
            <a:ext cx="5524500" cy="4085272"/>
          </a:xfrm>
          <a:prstGeom prst="rect">
            <a:avLst/>
          </a:prstGeom>
        </p:spPr>
        <p:txBody>
          <a:bodyPr/>
          <a:lstStyle>
            <a:lvl1pPr>
              <a:defRPr sz="2400" b="0" i="0">
                <a:solidFill>
                  <a:srgbClr val="13BDC6"/>
                </a:solidFill>
                <a:latin typeface="Calibri" panose="020F0502020204030204" pitchFamily="34" charset="0"/>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a:extLst>
              <a:ext uri="{FF2B5EF4-FFF2-40B4-BE49-F238E27FC236}">
                <a16:creationId xmlns="" xmlns:a16="http://schemas.microsoft.com/office/drawing/2014/main" id="{689E1B14-B8C4-9047-A1F7-50BD88E85659}"/>
              </a:ext>
            </a:extLst>
          </p:cNvPr>
          <p:cNvSpPr>
            <a:spLocks noGrp="1"/>
          </p:cNvSpPr>
          <p:nvPr>
            <p:ph type="chart" sz="quarter" idx="11"/>
          </p:nvPr>
        </p:nvSpPr>
        <p:spPr>
          <a:xfrm>
            <a:off x="6330950" y="1807528"/>
            <a:ext cx="5289550" cy="4151520"/>
          </a:xfrm>
          <a:prstGeom prst="rect">
            <a:avLst/>
          </a:prstGeom>
        </p:spPr>
        <p:txBody>
          <a:bodyPr/>
          <a:lstStyle>
            <a:lvl1pPr>
              <a:defRPr b="0" i="0">
                <a:latin typeface="Calibri" panose="020F0502020204030204" pitchFamily="34" charset="0"/>
              </a:defRPr>
            </a:lvl1pPr>
          </a:lstStyle>
          <a:p>
            <a:endParaRPr lang="en-US" dirty="0"/>
          </a:p>
        </p:txBody>
      </p:sp>
    </p:spTree>
    <p:extLst>
      <p:ext uri="{BB962C8B-B14F-4D97-AF65-F5344CB8AC3E}">
        <p14:creationId xmlns:p14="http://schemas.microsoft.com/office/powerpoint/2010/main" val="761283876"/>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Slide Number Placeholder 13">
            <a:extLst>
              <a:ext uri="{FF2B5EF4-FFF2-40B4-BE49-F238E27FC236}">
                <a16:creationId xmlns="" xmlns:a16="http://schemas.microsoft.com/office/drawing/2014/main" id="{43FD7A87-827B-7140-BA74-BA10E663A0D7}"/>
              </a:ext>
            </a:extLst>
          </p:cNvPr>
          <p:cNvSpPr>
            <a:spLocks noGrp="1"/>
          </p:cNvSpPr>
          <p:nvPr>
            <p:ph type="sldNum" sz="quarter" idx="4"/>
          </p:nvPr>
        </p:nvSpPr>
        <p:spPr>
          <a:xfrm>
            <a:off x="808402" y="6284201"/>
            <a:ext cx="302191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3" name="Chart Placeholder 3">
            <a:extLst>
              <a:ext uri="{FF2B5EF4-FFF2-40B4-BE49-F238E27FC236}">
                <a16:creationId xmlns="" xmlns:a16="http://schemas.microsoft.com/office/drawing/2014/main" id="{C7FEB5FD-40FD-6C4B-B02F-0E334431E915}"/>
              </a:ext>
            </a:extLst>
          </p:cNvPr>
          <p:cNvSpPr>
            <a:spLocks noGrp="1"/>
          </p:cNvSpPr>
          <p:nvPr>
            <p:ph type="chart" sz="quarter" idx="11"/>
          </p:nvPr>
        </p:nvSpPr>
        <p:spPr>
          <a:xfrm>
            <a:off x="571500" y="1625601"/>
            <a:ext cx="11062481" cy="3987408"/>
          </a:xfrm>
          <a:prstGeom prst="rect">
            <a:avLst/>
          </a:prstGeom>
        </p:spPr>
        <p:txBody>
          <a:bodyPr/>
          <a:lstStyle>
            <a:lvl1pPr>
              <a:defRPr b="0" i="0">
                <a:latin typeface="Calibri" panose="020F0502020204030204" pitchFamily="34" charset="0"/>
              </a:defRPr>
            </a:lvl1pPr>
          </a:lstStyle>
          <a:p>
            <a:endParaRPr lang="en-US" dirty="0"/>
          </a:p>
        </p:txBody>
      </p:sp>
      <p:sp>
        <p:nvSpPr>
          <p:cNvPr id="14" name="Title Placeholder 1">
            <a:extLst>
              <a:ext uri="{FF2B5EF4-FFF2-40B4-BE49-F238E27FC236}">
                <a16:creationId xmlns="" xmlns:a16="http://schemas.microsoft.com/office/drawing/2014/main" id="{B47E2DBC-4136-DA40-BD7B-BC3F8BFD17A6}"/>
              </a:ext>
            </a:extLst>
          </p:cNvPr>
          <p:cNvSpPr>
            <a:spLocks noGrp="1"/>
          </p:cNvSpPr>
          <p:nvPr>
            <p:ph type="title"/>
          </p:nvPr>
        </p:nvSpPr>
        <p:spPr>
          <a:xfrm>
            <a:off x="571500" y="208674"/>
            <a:ext cx="6996917" cy="1325563"/>
          </a:xfrm>
          <a:prstGeom prst="rect">
            <a:avLst/>
          </a:prstGeom>
        </p:spPr>
        <p:txBody>
          <a:bodyPr vert="horz" lIns="91440" tIns="45720" rIns="91440" bIns="45720" rtlCol="0" anchor="ctr">
            <a:normAutofit/>
          </a:bodyPr>
          <a:lstStyle>
            <a:lvl1pPr>
              <a:defRPr sz="5400" b="0" i="0">
                <a:solidFill>
                  <a:srgbClr val="403F41"/>
                </a:solidFill>
              </a:defRPr>
            </a:lvl1pPr>
          </a:lstStyle>
          <a:p>
            <a:r>
              <a:rPr lang="en-US" dirty="0"/>
              <a:t>Click to edit Master title style</a:t>
            </a:r>
          </a:p>
        </p:txBody>
      </p:sp>
    </p:spTree>
    <p:extLst>
      <p:ext uri="{BB962C8B-B14F-4D97-AF65-F5344CB8AC3E}">
        <p14:creationId xmlns:p14="http://schemas.microsoft.com/office/powerpoint/2010/main" val="34733501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534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6096000" y="2046947"/>
            <a:ext cx="5524500" cy="1325563"/>
          </a:xfrm>
          <a:prstGeom prst="rect">
            <a:avLst/>
          </a:prstGeom>
        </p:spPr>
        <p:txBody>
          <a:bodyPr vert="horz" lIns="91440" tIns="45720" rIns="91440" bIns="45720" rtlCol="0" anchor="ctr">
            <a:normAutofit/>
          </a:bodyPr>
          <a:lstStyle>
            <a:lvl1pPr>
              <a:defRPr sz="5400"/>
            </a:lvl1pPr>
          </a:lstStyle>
          <a:p>
            <a:r>
              <a:rPr lang="en-US" dirty="0"/>
              <a:t>Click to edit Master title style</a:t>
            </a:r>
          </a:p>
        </p:txBody>
      </p:sp>
      <p:pic>
        <p:nvPicPr>
          <p:cNvPr id="11" name="Picture 10" descr="A picture containing light, food, drawing&#10;&#10;Description automatically generated">
            <a:extLst>
              <a:ext uri="{FF2B5EF4-FFF2-40B4-BE49-F238E27FC236}">
                <a16:creationId xmlns="" xmlns:a16="http://schemas.microsoft.com/office/drawing/2014/main" id="{87328D66-F1F3-C042-B91B-19692948AF44}"/>
              </a:ext>
            </a:extLst>
          </p:cNvPr>
          <p:cNvPicPr>
            <a:picLocks noChangeAspect="1"/>
          </p:cNvPicPr>
          <p:nvPr userDrawn="1"/>
        </p:nvPicPr>
        <p:blipFill>
          <a:blip r:embed="rId3"/>
          <a:stretch>
            <a:fillRect/>
          </a:stretch>
        </p:blipFill>
        <p:spPr>
          <a:xfrm>
            <a:off x="8125066" y="480328"/>
            <a:ext cx="3593910" cy="1272843"/>
          </a:xfrm>
          <a:prstGeom prst="rect">
            <a:avLst/>
          </a:prstGeom>
        </p:spPr>
      </p:pic>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solidFill>
                  <a:prstClr val="white"/>
                </a:solidFill>
              </a:rPr>
              <a:pPr/>
              <a:t>‹#›</a:t>
            </a:fld>
            <a:r>
              <a:rPr lang="en-US" dirty="0">
                <a:solidFill>
                  <a:prstClr val="white"/>
                </a:solidFill>
              </a:rPr>
              <a:t> / 2020 NNRT Program</a:t>
            </a: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6095999" y="3428999"/>
            <a:ext cx="5524500" cy="2141539"/>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 xmlns:a16="http://schemas.microsoft.com/office/drawing/2014/main" id="{8D5159F3-6AE1-A049-A6CD-443712CAD26B}"/>
              </a:ext>
            </a:extLst>
          </p:cNvPr>
          <p:cNvSpPr>
            <a:spLocks noGrp="1"/>
          </p:cNvSpPr>
          <p:nvPr>
            <p:ph type="pic" sz="quarter" idx="11"/>
          </p:nvPr>
        </p:nvSpPr>
        <p:spPr>
          <a:xfrm>
            <a:off x="571500" y="571500"/>
            <a:ext cx="5219700" cy="4999038"/>
          </a:xfrm>
          <a:prstGeom prst="rect">
            <a:avLst/>
          </a:prstGeom>
        </p:spPr>
        <p:txBody>
          <a:bodyPr/>
          <a:lstStyle/>
          <a:p>
            <a:endParaRPr lang="en-US" dirty="0"/>
          </a:p>
        </p:txBody>
      </p:sp>
    </p:spTree>
    <p:extLst>
      <p:ext uri="{BB962C8B-B14F-4D97-AF65-F5344CB8AC3E}">
        <p14:creationId xmlns:p14="http://schemas.microsoft.com/office/powerpoint/2010/main" val="16825069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0" y="696036"/>
            <a:ext cx="6996917" cy="1325563"/>
          </a:xfrm>
          <a:prstGeom prst="rect">
            <a:avLst/>
          </a:prstGeom>
        </p:spPr>
        <p:txBody>
          <a:bodyPr vert="horz" lIns="91440" tIns="45720" rIns="91440" bIns="45720" rtlCol="0" anchor="ctr">
            <a:normAutofit/>
          </a:bodyPr>
          <a:lstStyle>
            <a:lvl1pPr>
              <a:defRPr sz="5400">
                <a:solidFill>
                  <a:srgbClr val="403F41"/>
                </a:solidFill>
              </a:defRPr>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solidFill>
                  <a:prstClr val="white"/>
                </a:solidFill>
              </a:rPr>
              <a:pPr/>
              <a:t>‹#›</a:t>
            </a:fld>
            <a:r>
              <a:rPr lang="en-US" dirty="0">
                <a:solidFill>
                  <a:prstClr val="white"/>
                </a:solidFill>
              </a:rPr>
              <a:t> / 2020 NNRT Program</a:t>
            </a: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2078088"/>
            <a:ext cx="5524500" cy="3524250"/>
          </a:xfrm>
          <a:prstGeom prst="rect">
            <a:avLst/>
          </a:prstGeom>
        </p:spPr>
        <p:txBody>
          <a:bodyPr/>
          <a:lstStyle>
            <a:lvl1pPr>
              <a:defRPr sz="2400">
                <a:solidFill>
                  <a:srgbClr val="13BDC6"/>
                </a:solidFill>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 xmlns:a16="http://schemas.microsoft.com/office/drawing/2014/main" id="{8D5159F3-6AE1-A049-A6CD-443712CAD26B}"/>
              </a:ext>
            </a:extLst>
          </p:cNvPr>
          <p:cNvSpPr>
            <a:spLocks noGrp="1"/>
          </p:cNvSpPr>
          <p:nvPr>
            <p:ph type="pic" sz="quarter" idx="11"/>
          </p:nvPr>
        </p:nvSpPr>
        <p:spPr>
          <a:xfrm>
            <a:off x="6400800" y="2046288"/>
            <a:ext cx="5219700" cy="3524250"/>
          </a:xfrm>
          <a:prstGeom prst="rect">
            <a:avLst/>
          </a:prstGeom>
        </p:spPr>
        <p:txBody>
          <a:bodyPr/>
          <a:lstStyle/>
          <a:p>
            <a:endParaRPr lang="en-US"/>
          </a:p>
        </p:txBody>
      </p:sp>
      <p:pic>
        <p:nvPicPr>
          <p:cNvPr id="10" name="Picture 9" descr="A picture containing light, food, drawing&#10;&#10;Description automatically generated">
            <a:extLst>
              <a:ext uri="{FF2B5EF4-FFF2-40B4-BE49-F238E27FC236}">
                <a16:creationId xmlns="" xmlns:a16="http://schemas.microsoft.com/office/drawing/2014/main" id="{6BFECC52-FC00-FB49-BA54-3DB53DA9EA3C}"/>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258288992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1" y="2046947"/>
            <a:ext cx="5524500" cy="1325563"/>
          </a:xfrm>
          <a:prstGeom prst="rect">
            <a:avLst/>
          </a:prstGeom>
        </p:spPr>
        <p:txBody>
          <a:bodyPr vert="horz" lIns="91440" tIns="45720" rIns="91440" bIns="45720" rtlCol="0" anchor="ctr">
            <a:normAutofit/>
          </a:bodyPr>
          <a:lstStyle>
            <a:lvl1pPr>
              <a:defRPr sz="5400"/>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solidFill>
                  <a:prstClr val="white"/>
                </a:solidFill>
              </a:rPr>
              <a:pPr/>
              <a:t>‹#›</a:t>
            </a:fld>
            <a:r>
              <a:rPr lang="en-US" dirty="0">
                <a:solidFill>
                  <a:prstClr val="white"/>
                </a:solidFill>
              </a:rPr>
              <a:t> / 2020 NNRT Program</a:t>
            </a: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3428999"/>
            <a:ext cx="5524500" cy="2141539"/>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hart Placeholder 3">
            <a:extLst>
              <a:ext uri="{FF2B5EF4-FFF2-40B4-BE49-F238E27FC236}">
                <a16:creationId xmlns="" xmlns:a16="http://schemas.microsoft.com/office/drawing/2014/main" id="{B13C12D3-843E-BC43-B94F-149C44D9DC91}"/>
              </a:ext>
            </a:extLst>
          </p:cNvPr>
          <p:cNvSpPr>
            <a:spLocks noGrp="1"/>
          </p:cNvSpPr>
          <p:nvPr>
            <p:ph type="chart" sz="quarter" idx="11"/>
          </p:nvPr>
        </p:nvSpPr>
        <p:spPr>
          <a:xfrm>
            <a:off x="6330950" y="2020888"/>
            <a:ext cx="5289550" cy="3581400"/>
          </a:xfrm>
          <a:prstGeom prst="rect">
            <a:avLst/>
          </a:prstGeom>
        </p:spPr>
        <p:txBody>
          <a:bodyPr/>
          <a:lstStyle/>
          <a:p>
            <a:endParaRPr lang="en-US"/>
          </a:p>
        </p:txBody>
      </p:sp>
      <p:pic>
        <p:nvPicPr>
          <p:cNvPr id="12" name="Picture 11" descr="A picture containing light, food, drawing&#10;&#10;Description automatically generated">
            <a:extLst>
              <a:ext uri="{FF2B5EF4-FFF2-40B4-BE49-F238E27FC236}">
                <a16:creationId xmlns="" xmlns:a16="http://schemas.microsoft.com/office/drawing/2014/main" id="{4DC1784E-A3AF-5C41-84DA-E01DEC01312D}"/>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2629810343"/>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0" y="696036"/>
            <a:ext cx="6996917" cy="1325563"/>
          </a:xfrm>
          <a:prstGeom prst="rect">
            <a:avLst/>
          </a:prstGeom>
        </p:spPr>
        <p:txBody>
          <a:bodyPr vert="horz" lIns="91440" tIns="45720" rIns="91440" bIns="45720" rtlCol="0" anchor="ctr">
            <a:normAutofit/>
          </a:bodyPr>
          <a:lstStyle>
            <a:lvl1pPr>
              <a:defRPr sz="5400">
                <a:solidFill>
                  <a:srgbClr val="403F41"/>
                </a:solidFill>
              </a:defRPr>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solidFill>
                  <a:prstClr val="white"/>
                </a:solidFill>
              </a:rPr>
              <a:pPr/>
              <a:t>‹#›</a:t>
            </a:fld>
            <a:r>
              <a:rPr lang="en-US" dirty="0">
                <a:solidFill>
                  <a:prstClr val="white"/>
                </a:solidFill>
              </a:rPr>
              <a:t> / 2020 NNRT Program</a:t>
            </a: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2078088"/>
            <a:ext cx="5524500" cy="3524250"/>
          </a:xfrm>
          <a:prstGeom prst="rect">
            <a:avLst/>
          </a:prstGeom>
        </p:spPr>
        <p:txBody>
          <a:bodyPr/>
          <a:lstStyle>
            <a:lvl1pPr>
              <a:defRPr sz="2400">
                <a:solidFill>
                  <a:srgbClr val="13BDC6"/>
                </a:solidFill>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a:extLst>
              <a:ext uri="{FF2B5EF4-FFF2-40B4-BE49-F238E27FC236}">
                <a16:creationId xmlns="" xmlns:a16="http://schemas.microsoft.com/office/drawing/2014/main" id="{689E1B14-B8C4-9047-A1F7-50BD88E85659}"/>
              </a:ext>
            </a:extLst>
          </p:cNvPr>
          <p:cNvSpPr>
            <a:spLocks noGrp="1"/>
          </p:cNvSpPr>
          <p:nvPr>
            <p:ph type="chart" sz="quarter" idx="11"/>
          </p:nvPr>
        </p:nvSpPr>
        <p:spPr>
          <a:xfrm>
            <a:off x="6330950" y="2020888"/>
            <a:ext cx="5289550" cy="3581400"/>
          </a:xfrm>
          <a:prstGeom prst="rect">
            <a:avLst/>
          </a:prstGeom>
        </p:spPr>
        <p:txBody>
          <a:bodyPr/>
          <a:lstStyle/>
          <a:p>
            <a:endParaRPr lang="en-US"/>
          </a:p>
        </p:txBody>
      </p:sp>
      <p:pic>
        <p:nvPicPr>
          <p:cNvPr id="12" name="Picture 11" descr="A picture containing light, food, drawing&#10;&#10;Description automatically generated">
            <a:extLst>
              <a:ext uri="{FF2B5EF4-FFF2-40B4-BE49-F238E27FC236}">
                <a16:creationId xmlns="" xmlns:a16="http://schemas.microsoft.com/office/drawing/2014/main" id="{A8CEDD40-F910-8F40-8191-B58D0A4D0106}"/>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294762684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909F165D-9CB1-E142-9ED4-AAFC00CA8A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1" name="Rectangle 10">
            <a:extLst>
              <a:ext uri="{FF2B5EF4-FFF2-40B4-BE49-F238E27FC236}">
                <a16:creationId xmlns="" xmlns:a16="http://schemas.microsoft.com/office/drawing/2014/main" id="{B4A26DB0-04AF-9C43-A5E2-7B3D5A357392}"/>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12" name="Slide Number Placeholder 13">
            <a:extLst>
              <a:ext uri="{FF2B5EF4-FFF2-40B4-BE49-F238E27FC236}">
                <a16:creationId xmlns="" xmlns:a16="http://schemas.microsoft.com/office/drawing/2014/main" id="{43FD7A87-827B-7140-BA74-BA10E663A0D7}"/>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solidFill>
                  <a:prstClr val="white"/>
                </a:solidFill>
              </a:rPr>
              <a:pPr/>
              <a:t>‹#›</a:t>
            </a:fld>
            <a:r>
              <a:rPr lang="en-US" dirty="0">
                <a:solidFill>
                  <a:prstClr val="white"/>
                </a:solidFill>
              </a:rPr>
              <a:t> / 2020 NNRT Program</a:t>
            </a:r>
          </a:p>
        </p:txBody>
      </p:sp>
      <p:sp>
        <p:nvSpPr>
          <p:cNvPr id="13" name="Chart Placeholder 3">
            <a:extLst>
              <a:ext uri="{FF2B5EF4-FFF2-40B4-BE49-F238E27FC236}">
                <a16:creationId xmlns="" xmlns:a16="http://schemas.microsoft.com/office/drawing/2014/main" id="{C7FEB5FD-40FD-6C4B-B02F-0E334431E915}"/>
              </a:ext>
            </a:extLst>
          </p:cNvPr>
          <p:cNvSpPr>
            <a:spLocks noGrp="1"/>
          </p:cNvSpPr>
          <p:nvPr>
            <p:ph type="chart" sz="quarter" idx="11"/>
          </p:nvPr>
        </p:nvSpPr>
        <p:spPr>
          <a:xfrm>
            <a:off x="571500" y="2021599"/>
            <a:ext cx="11062481" cy="3591409"/>
          </a:xfrm>
          <a:prstGeom prst="rect">
            <a:avLst/>
          </a:prstGeom>
        </p:spPr>
        <p:txBody>
          <a:bodyPr/>
          <a:lstStyle/>
          <a:p>
            <a:endParaRPr lang="en-US"/>
          </a:p>
        </p:txBody>
      </p:sp>
      <p:sp>
        <p:nvSpPr>
          <p:cNvPr id="14" name="Title Placeholder 1">
            <a:extLst>
              <a:ext uri="{FF2B5EF4-FFF2-40B4-BE49-F238E27FC236}">
                <a16:creationId xmlns="" xmlns:a16="http://schemas.microsoft.com/office/drawing/2014/main" id="{B47E2DBC-4136-DA40-BD7B-BC3F8BFD17A6}"/>
              </a:ext>
            </a:extLst>
          </p:cNvPr>
          <p:cNvSpPr>
            <a:spLocks noGrp="1"/>
          </p:cNvSpPr>
          <p:nvPr>
            <p:ph type="title"/>
          </p:nvPr>
        </p:nvSpPr>
        <p:spPr>
          <a:xfrm>
            <a:off x="571500" y="696036"/>
            <a:ext cx="6996917" cy="1325563"/>
          </a:xfrm>
          <a:prstGeom prst="rect">
            <a:avLst/>
          </a:prstGeom>
        </p:spPr>
        <p:txBody>
          <a:bodyPr vert="horz" lIns="91440" tIns="45720" rIns="91440" bIns="45720" rtlCol="0" anchor="ctr">
            <a:normAutofit/>
          </a:bodyPr>
          <a:lstStyle>
            <a:lvl1pPr>
              <a:defRPr sz="5400">
                <a:solidFill>
                  <a:srgbClr val="403F41"/>
                </a:solidFill>
              </a:defRPr>
            </a:lvl1pPr>
          </a:lstStyle>
          <a:p>
            <a:r>
              <a:rPr lang="en-US" dirty="0"/>
              <a:t>Click to edit Master title style</a:t>
            </a:r>
          </a:p>
        </p:txBody>
      </p:sp>
      <p:pic>
        <p:nvPicPr>
          <p:cNvPr id="16" name="Picture 15" descr="A picture containing light, food, drawing&#10;&#10;Description automatically generated">
            <a:extLst>
              <a:ext uri="{FF2B5EF4-FFF2-40B4-BE49-F238E27FC236}">
                <a16:creationId xmlns="" xmlns:a16="http://schemas.microsoft.com/office/drawing/2014/main" id="{8632B8AA-82F9-DC4E-81BF-94375C973233}"/>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455285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314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6188325"/>
            <a:ext cx="871728" cy="524256"/>
          </a:xfrm>
          <a:prstGeom prst="rect">
            <a:avLst/>
          </a:prstGeom>
        </p:spPr>
      </p:pic>
      <p:sp>
        <p:nvSpPr>
          <p:cNvPr id="16" name="Rectangle 15">
            <a:extLst>
              <a:ext uri="{FF2B5EF4-FFF2-40B4-BE49-F238E27FC236}">
                <a16:creationId xmlns="" xmlns:a16="http://schemas.microsoft.com/office/drawing/2014/main" id="{8A8DA416-CCD1-9F49-8E8C-53A3485F5326}"/>
              </a:ext>
            </a:extLst>
          </p:cNvPr>
          <p:cNvSpPr/>
          <p:nvPr userDrawn="1"/>
        </p:nvSpPr>
        <p:spPr>
          <a:xfrm>
            <a:off x="571500" y="6188325"/>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1" y="247798"/>
            <a:ext cx="11048999" cy="1325563"/>
          </a:xfrm>
          <a:prstGeom prst="rect">
            <a:avLst/>
          </a:prstGeom>
        </p:spPr>
        <p:txBody>
          <a:bodyPr vert="horz" lIns="91440" tIns="45720" rIns="91440" bIns="45720" rtlCol="0" anchor="ctr">
            <a:normAutofit/>
          </a:bodyPr>
          <a:lstStyle>
            <a:lvl1pPr>
              <a:defRPr sz="6000" b="0" i="0">
                <a:solidFill>
                  <a:srgbClr val="403F41"/>
                </a:solidFill>
              </a:defRPr>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6284832"/>
            <a:ext cx="293047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1669868"/>
            <a:ext cx="11049000" cy="4041615"/>
          </a:xfrm>
          <a:prstGeom prst="rect">
            <a:avLst/>
          </a:prstGeom>
        </p:spPr>
        <p:txBody>
          <a:bodyPr/>
          <a:lstStyle>
            <a:lvl1pPr>
              <a:defRPr sz="2400" b="0" i="0">
                <a:solidFill>
                  <a:srgbClr val="13BDC6"/>
                </a:solidFill>
                <a:latin typeface="Calibri" panose="020F0502020204030204" pitchFamily="34" charset="0"/>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394646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0" y="239154"/>
            <a:ext cx="6996917" cy="1325563"/>
          </a:xfrm>
          <a:prstGeom prst="rect">
            <a:avLst/>
          </a:prstGeom>
        </p:spPr>
        <p:txBody>
          <a:bodyPr vert="horz" lIns="91440" tIns="45720" rIns="91440" bIns="45720" rtlCol="0" anchor="ctr">
            <a:normAutofit/>
          </a:bodyPr>
          <a:lstStyle>
            <a:lvl1pPr>
              <a:defRPr sz="5400" b="0" i="0">
                <a:solidFill>
                  <a:srgbClr val="403F41"/>
                </a:solidFill>
              </a:defRPr>
            </a:lvl1pPr>
          </a:lstStyle>
          <a:p>
            <a:r>
              <a:rPr lang="en-US"/>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67762" y="6253721"/>
            <a:ext cx="282887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1807528"/>
            <a:ext cx="5524500" cy="4085272"/>
          </a:xfrm>
          <a:prstGeom prst="rect">
            <a:avLst/>
          </a:prstGeom>
        </p:spPr>
        <p:txBody>
          <a:bodyPr/>
          <a:lstStyle>
            <a:lvl1pPr>
              <a:defRPr sz="2400" b="0" i="0">
                <a:solidFill>
                  <a:srgbClr val="13BDC6"/>
                </a:solidFill>
                <a:latin typeface="Calibri" panose="020F0502020204030204" pitchFamily="34" charset="0"/>
              </a:defRPr>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 xmlns:a16="http://schemas.microsoft.com/office/drawing/2014/main" id="{689E1B14-B8C4-9047-A1F7-50BD88E85659}"/>
              </a:ext>
            </a:extLst>
          </p:cNvPr>
          <p:cNvSpPr>
            <a:spLocks noGrp="1"/>
          </p:cNvSpPr>
          <p:nvPr>
            <p:ph type="chart" sz="quarter" idx="11"/>
          </p:nvPr>
        </p:nvSpPr>
        <p:spPr>
          <a:xfrm>
            <a:off x="6330950" y="1807528"/>
            <a:ext cx="5289550" cy="4151520"/>
          </a:xfrm>
          <a:prstGeom prst="rect">
            <a:avLst/>
          </a:prstGeom>
        </p:spPr>
        <p:txBody>
          <a:bodyPr/>
          <a:lstStyle>
            <a:lvl1pPr>
              <a:defRPr b="0" i="0">
                <a:latin typeface="Calibri" panose="020F0502020204030204" pitchFamily="34" charset="0"/>
              </a:defRPr>
            </a:lvl1pPr>
          </a:lstStyle>
          <a:p>
            <a:endParaRPr lang="en-US"/>
          </a:p>
        </p:txBody>
      </p:sp>
    </p:spTree>
    <p:extLst>
      <p:ext uri="{BB962C8B-B14F-4D97-AF65-F5344CB8AC3E}">
        <p14:creationId xmlns:p14="http://schemas.microsoft.com/office/powerpoint/2010/main" val="3228157925"/>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4092D8-7C8E-434B-AA89-E12137745E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AC53B45-6A57-4F40-8ABF-32D3B2D33C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D1D5E67-5C51-4DA6-95D5-3E99B6804E57}"/>
              </a:ext>
            </a:extLst>
          </p:cNvPr>
          <p:cNvSpPr>
            <a:spLocks noGrp="1"/>
          </p:cNvSpPr>
          <p:nvPr>
            <p:ph type="dt" sz="half" idx="10"/>
          </p:nvPr>
        </p:nvSpPr>
        <p:spPr/>
        <p:txBody>
          <a:bodyPr/>
          <a:lstStyle/>
          <a:p>
            <a:fld id="{67E2ED47-5D5A-41B6-99B9-1B729AB4D1CC}"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3114BD4-FBA0-4989-BFD8-6B565DB6A0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199817A-5B5E-4327-B493-4A1F65C4235C}"/>
              </a:ext>
            </a:extLst>
          </p:cNvPr>
          <p:cNvSpPr>
            <a:spLocks noGrp="1"/>
          </p:cNvSpPr>
          <p:nvPr>
            <p:ph type="sldNum" sz="quarter" idx="12"/>
          </p:nvPr>
        </p:nvSpPr>
        <p:spPr/>
        <p:txBody>
          <a:bodyPr/>
          <a:lstStyle/>
          <a:p>
            <a:fld id="{1FCCD19F-F896-422B-9B93-2D151DCC5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40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496D45-A5C0-47B0-A482-70FD639CF162}" type="datetimeFigureOut">
              <a:rPr lang="en-US" smtClean="0"/>
              <a:t>4/19/2022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1034AF-D47E-4E32-A62A-1ECB10BABC2B}" type="slidenum">
              <a:rPr lang="en-US" smtClean="0"/>
              <a:t>‹#›</a:t>
            </a:fld>
            <a:endParaRPr lang="en-US" dirty="0"/>
          </a:p>
        </p:txBody>
      </p:sp>
    </p:spTree>
    <p:extLst>
      <p:ext uri="{BB962C8B-B14F-4D97-AF65-F5344CB8AC3E}">
        <p14:creationId xmlns:p14="http://schemas.microsoft.com/office/powerpoint/2010/main" val="7754410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C5BAEB-7F31-4101-985E-C19217F546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B57CCE2-72AE-40B5-B3B3-BBBFAA05F9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3895051-06F7-4261-9ED3-ABDCE8E1C524}"/>
              </a:ext>
            </a:extLst>
          </p:cNvPr>
          <p:cNvSpPr>
            <a:spLocks noGrp="1"/>
          </p:cNvSpPr>
          <p:nvPr>
            <p:ph type="dt" sz="half" idx="10"/>
          </p:nvPr>
        </p:nvSpPr>
        <p:spPr/>
        <p:txBody>
          <a:bodyPr/>
          <a:lstStyle/>
          <a:p>
            <a:fld id="{67E2ED47-5D5A-41B6-99B9-1B729AB4D1CC}"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1FDA0E4-D859-474E-A32B-F9691D284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F2D5B4C-EB70-47D5-95A5-B56BA403CD4F}"/>
              </a:ext>
            </a:extLst>
          </p:cNvPr>
          <p:cNvSpPr>
            <a:spLocks noGrp="1"/>
          </p:cNvSpPr>
          <p:nvPr>
            <p:ph type="sldNum" sz="quarter" idx="12"/>
          </p:nvPr>
        </p:nvSpPr>
        <p:spPr/>
        <p:txBody>
          <a:bodyPr/>
          <a:lstStyle/>
          <a:p>
            <a:fld id="{1FCCD19F-F896-422B-9B93-2D151DCC5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2130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4092D8-7C8E-434B-AA89-E12137745E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AC53B45-6A57-4F40-8ABF-32D3B2D33C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D1D5E67-5C51-4DA6-95D5-3E99B6804E57}"/>
              </a:ext>
            </a:extLst>
          </p:cNvPr>
          <p:cNvSpPr>
            <a:spLocks noGrp="1"/>
          </p:cNvSpPr>
          <p:nvPr>
            <p:ph type="dt" sz="half" idx="10"/>
          </p:nvPr>
        </p:nvSpPr>
        <p:spPr/>
        <p:txBody>
          <a:bodyPr/>
          <a:lstStyle/>
          <a:p>
            <a:fld id="{67E2ED47-5D5A-41B6-99B9-1B729AB4D1CC}"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3114BD4-FBA0-4989-BFD8-6B565DB6A00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199817A-5B5E-4327-B493-4A1F65C4235C}"/>
              </a:ext>
            </a:extLst>
          </p:cNvPr>
          <p:cNvSpPr>
            <a:spLocks noGrp="1"/>
          </p:cNvSpPr>
          <p:nvPr>
            <p:ph type="sldNum" sz="quarter" idx="12"/>
          </p:nvPr>
        </p:nvSpPr>
        <p:spPr/>
        <p:txBody>
          <a:bodyPr/>
          <a:lstStyle/>
          <a:p>
            <a:fld id="{1FCCD19F-F896-422B-9B93-2D151DCC5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421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C5BAEB-7F31-4101-985E-C19217F546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B57CCE2-72AE-40B5-B3B3-BBBFAA05F9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3895051-06F7-4261-9ED3-ABDCE8E1C524}"/>
              </a:ext>
            </a:extLst>
          </p:cNvPr>
          <p:cNvSpPr>
            <a:spLocks noGrp="1"/>
          </p:cNvSpPr>
          <p:nvPr>
            <p:ph type="dt" sz="half" idx="10"/>
          </p:nvPr>
        </p:nvSpPr>
        <p:spPr/>
        <p:txBody>
          <a:bodyPr/>
          <a:lstStyle/>
          <a:p>
            <a:fld id="{67E2ED47-5D5A-41B6-99B9-1B729AB4D1CC}"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1FDA0E4-D859-474E-A32B-F9691D284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F2D5B4C-EB70-47D5-95A5-B56BA403CD4F}"/>
              </a:ext>
            </a:extLst>
          </p:cNvPr>
          <p:cNvSpPr>
            <a:spLocks noGrp="1"/>
          </p:cNvSpPr>
          <p:nvPr>
            <p:ph type="sldNum" sz="quarter" idx="12"/>
          </p:nvPr>
        </p:nvSpPr>
        <p:spPr/>
        <p:txBody>
          <a:bodyPr/>
          <a:lstStyle/>
          <a:p>
            <a:fld id="{1FCCD19F-F896-422B-9B93-2D151DCC5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8380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Custom Layout">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4" name="Text Placeholder 13">
            <a:extLst>
              <a:ext uri="{FF2B5EF4-FFF2-40B4-BE49-F238E27FC236}">
                <a16:creationId xmlns="" xmlns:a16="http://schemas.microsoft.com/office/drawing/2014/main" id="{08270C4A-A18F-2D42-93FC-43DE432EA09D}"/>
              </a:ext>
            </a:extLst>
          </p:cNvPr>
          <p:cNvSpPr>
            <a:spLocks noGrp="1"/>
          </p:cNvSpPr>
          <p:nvPr>
            <p:ph type="body" sz="quarter" idx="10" hasCustomPrompt="1"/>
          </p:nvPr>
        </p:nvSpPr>
        <p:spPr>
          <a:xfrm>
            <a:off x="596267" y="5131143"/>
            <a:ext cx="4038559" cy="316709"/>
          </a:xfrm>
          <a:prstGeom prst="rect">
            <a:avLst/>
          </a:prstGeom>
        </p:spPr>
        <p:txBody>
          <a:bodyPr/>
          <a:lstStyle>
            <a:lvl1pPr>
              <a:buNone/>
              <a:defRPr sz="2200" b="0" i="0">
                <a:latin typeface="Source Sans Pro Light" panose="020B0503030403020204" pitchFamily="34" charset="0"/>
                <a:ea typeface="Source Sans Pro Light" panose="020B0503030403020204" pitchFamily="34" charset="0"/>
              </a:defRPr>
            </a:lvl1pPr>
            <a:lvl2pPr>
              <a:defRPr b="0" i="0">
                <a:latin typeface="Source Sans Pro" panose="020B0503030403020204" pitchFamily="34" charset="0"/>
                <a:ea typeface="Source Sans Pro" panose="020B0503030403020204" pitchFamily="34" charset="0"/>
              </a:defRPr>
            </a:lvl2pPr>
            <a:lvl3pPr>
              <a:defRPr b="0" i="0">
                <a:latin typeface="Source Sans Pro" panose="020B0503030403020204" pitchFamily="34" charset="0"/>
                <a:ea typeface="Source Sans Pro" panose="020B0503030403020204" pitchFamily="34" charset="0"/>
              </a:defRPr>
            </a:lvl3pPr>
            <a:lvl4pPr>
              <a:defRPr b="0" i="0">
                <a:latin typeface="Source Sans Pro" panose="020B0503030403020204" pitchFamily="34" charset="0"/>
                <a:ea typeface="Source Sans Pro" panose="020B0503030403020204" pitchFamily="34" charset="0"/>
              </a:defRPr>
            </a:lvl4pPr>
            <a:lvl5pPr>
              <a:defRPr b="0" i="0">
                <a:latin typeface="Source Sans Pro" panose="020B0503030403020204" pitchFamily="34" charset="0"/>
                <a:ea typeface="Source Sans Pro" panose="020B0503030403020204" pitchFamily="34" charset="0"/>
              </a:defRPr>
            </a:lvl5pPr>
          </a:lstStyle>
          <a:p>
            <a:pPr lvl="0"/>
            <a:r>
              <a:rPr lang="en-US" dirty="0"/>
              <a:t>Subtitle Here</a:t>
            </a:r>
          </a:p>
        </p:txBody>
      </p:sp>
      <p:sp>
        <p:nvSpPr>
          <p:cNvPr id="16" name="Text Placeholder 15">
            <a:extLst>
              <a:ext uri="{FF2B5EF4-FFF2-40B4-BE49-F238E27FC236}">
                <a16:creationId xmlns="" xmlns:a16="http://schemas.microsoft.com/office/drawing/2014/main" id="{9EBF42E3-61EE-B145-AEEA-4D7436932444}"/>
              </a:ext>
            </a:extLst>
          </p:cNvPr>
          <p:cNvSpPr>
            <a:spLocks noGrp="1"/>
          </p:cNvSpPr>
          <p:nvPr>
            <p:ph type="body" sz="quarter" idx="11" hasCustomPrompt="1"/>
          </p:nvPr>
        </p:nvSpPr>
        <p:spPr>
          <a:xfrm>
            <a:off x="596446" y="4458108"/>
            <a:ext cx="4038380" cy="639762"/>
          </a:xfrm>
          <a:prstGeom prst="rect">
            <a:avLst/>
          </a:prstGeom>
        </p:spPr>
        <p:txBody>
          <a:bodyPr/>
          <a:lstStyle>
            <a:lvl1pPr>
              <a:buNone/>
              <a:defRPr sz="5500" b="0">
                <a:latin typeface="Dense" panose="02000000000000000000" pitchFamily="2" charset="77"/>
              </a:defRPr>
            </a:lvl1pPr>
          </a:lstStyle>
          <a:p>
            <a:pPr lvl="0"/>
            <a:r>
              <a:rPr lang="en-US" dirty="0"/>
              <a:t>Title Here</a:t>
            </a:r>
          </a:p>
        </p:txBody>
      </p:sp>
      <p:pic>
        <p:nvPicPr>
          <p:cNvPr id="3" name="Picture 2" descr="A picture containing light, food, drawing&#10;&#10;Description automatically generated">
            <a:extLst>
              <a:ext uri="{FF2B5EF4-FFF2-40B4-BE49-F238E27FC236}">
                <a16:creationId xmlns="" xmlns:a16="http://schemas.microsoft.com/office/drawing/2014/main" id="{844AB49E-F6BC-6A46-8E38-B169A1EE33B7}"/>
              </a:ext>
            </a:extLst>
          </p:cNvPr>
          <p:cNvPicPr>
            <a:picLocks noChangeAspect="1"/>
          </p:cNvPicPr>
          <p:nvPr userDrawn="1"/>
        </p:nvPicPr>
        <p:blipFill>
          <a:blip r:embed="rId3"/>
          <a:stretch>
            <a:fillRect/>
          </a:stretch>
        </p:blipFill>
        <p:spPr>
          <a:xfrm>
            <a:off x="571500" y="571500"/>
            <a:ext cx="3593910" cy="1272843"/>
          </a:xfrm>
          <a:prstGeom prst="rect">
            <a:avLst/>
          </a:prstGeom>
        </p:spPr>
      </p:pic>
      <p:sp>
        <p:nvSpPr>
          <p:cNvPr id="6" name="Picture Placeholder 5">
            <a:extLst>
              <a:ext uri="{FF2B5EF4-FFF2-40B4-BE49-F238E27FC236}">
                <a16:creationId xmlns="" xmlns:a16="http://schemas.microsoft.com/office/drawing/2014/main" id="{900BF278-3DA5-AA43-9398-0CDB9977B6B9}"/>
              </a:ext>
            </a:extLst>
          </p:cNvPr>
          <p:cNvSpPr>
            <a:spLocks noGrp="1"/>
          </p:cNvSpPr>
          <p:nvPr>
            <p:ph type="pic" sz="quarter" idx="12"/>
          </p:nvPr>
        </p:nvSpPr>
        <p:spPr>
          <a:xfrm>
            <a:off x="5104421" y="571500"/>
            <a:ext cx="6516079" cy="4876352"/>
          </a:xfrm>
          <a:prstGeom prst="rect">
            <a:avLst/>
          </a:prstGeom>
        </p:spPr>
        <p:txBody>
          <a:bodyPr/>
          <a:lstStyle>
            <a:lvl1pPr>
              <a:buNone/>
              <a:defRPr/>
            </a:lvl1pPr>
          </a:lstStyle>
          <a:p>
            <a:endParaRPr lang="en-US" dirty="0"/>
          </a:p>
        </p:txBody>
      </p:sp>
      <p:sp>
        <p:nvSpPr>
          <p:cNvPr id="7" name="Rectangle 6">
            <a:extLst>
              <a:ext uri="{FF2B5EF4-FFF2-40B4-BE49-F238E27FC236}">
                <a16:creationId xmlns="" xmlns:a16="http://schemas.microsoft.com/office/drawing/2014/main" id="{A82530CF-B179-4440-846C-EB421FCD3F87}"/>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Tree>
    <p:extLst>
      <p:ext uri="{BB962C8B-B14F-4D97-AF65-F5344CB8AC3E}">
        <p14:creationId xmlns:p14="http://schemas.microsoft.com/office/powerpoint/2010/main" val="13778137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AFEBD708-2E5F-9648-947B-39C310F21AD7}"/>
              </a:ext>
            </a:extLst>
          </p:cNvPr>
          <p:cNvSpPr>
            <a:spLocks noGrp="1"/>
          </p:cNvSpPr>
          <p:nvPr>
            <p:ph type="pic" sz="quarter" idx="10"/>
          </p:nvPr>
        </p:nvSpPr>
        <p:spPr>
          <a:xfrm>
            <a:off x="571500" y="571500"/>
            <a:ext cx="11048999" cy="5714999"/>
          </a:xfrm>
          <a:prstGeom prst="rect">
            <a:avLst/>
          </a:prstGeom>
        </p:spPr>
        <p:txBody>
          <a:bodyPr/>
          <a:lstStyle>
            <a:lvl1pPr>
              <a:buNone/>
              <a:defRPr/>
            </a:lvl1pPr>
          </a:lstStyle>
          <a:p>
            <a:endParaRPr lang="en-US" dirty="0"/>
          </a:p>
        </p:txBody>
      </p:sp>
      <p:sp>
        <p:nvSpPr>
          <p:cNvPr id="5" name="Title Placeholder 1">
            <a:extLst>
              <a:ext uri="{FF2B5EF4-FFF2-40B4-BE49-F238E27FC236}">
                <a16:creationId xmlns="" xmlns:a16="http://schemas.microsoft.com/office/drawing/2014/main" id="{7F9891AC-D3CC-9749-B0DC-3D2EF8C8EAD9}"/>
              </a:ext>
            </a:extLst>
          </p:cNvPr>
          <p:cNvSpPr>
            <a:spLocks noGrp="1"/>
          </p:cNvSpPr>
          <p:nvPr>
            <p:ph type="title" hasCustomPrompt="1"/>
          </p:nvPr>
        </p:nvSpPr>
        <p:spPr>
          <a:xfrm>
            <a:off x="6046298" y="2762805"/>
            <a:ext cx="5285554" cy="1325563"/>
          </a:xfrm>
          <a:prstGeom prst="rect">
            <a:avLst/>
          </a:prstGeom>
        </p:spPr>
        <p:txBody>
          <a:bodyPr vert="horz" lIns="91440" tIns="45720" rIns="91440" bIns="45720" rtlCol="0" anchor="ctr">
            <a:normAutofit/>
          </a:bodyPr>
          <a:lstStyle>
            <a:lvl1pPr algn="ctr">
              <a:defRPr sz="7200">
                <a:solidFill>
                  <a:schemeClr val="bg1"/>
                </a:solidFill>
                <a:latin typeface="Dense" panose="02000000000000000000" pitchFamily="2" charset="77"/>
              </a:defRPr>
            </a:lvl1pPr>
          </a:lstStyle>
          <a:p>
            <a:r>
              <a:rPr lang="en-US" dirty="0"/>
              <a:t>Section Header</a:t>
            </a:r>
          </a:p>
        </p:txBody>
      </p:sp>
    </p:spTree>
    <p:extLst>
      <p:ext uri="{BB962C8B-B14F-4D97-AF65-F5344CB8AC3E}">
        <p14:creationId xmlns:p14="http://schemas.microsoft.com/office/powerpoint/2010/main" val="10502648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 xmlns:a16="http://schemas.microsoft.com/office/drawing/2014/main" id="{AFEBD708-2E5F-9648-947B-39C310F21AD7}"/>
              </a:ext>
            </a:extLst>
          </p:cNvPr>
          <p:cNvSpPr>
            <a:spLocks noGrp="1"/>
          </p:cNvSpPr>
          <p:nvPr>
            <p:ph type="pic" sz="quarter" idx="10"/>
          </p:nvPr>
        </p:nvSpPr>
        <p:spPr>
          <a:xfrm>
            <a:off x="571500" y="1448972"/>
            <a:ext cx="11048999" cy="4837527"/>
          </a:xfrm>
          <a:prstGeom prst="rect">
            <a:avLst/>
          </a:prstGeom>
        </p:spPr>
        <p:txBody>
          <a:bodyPr/>
          <a:lstStyle>
            <a:lvl1pPr>
              <a:buNone/>
              <a:defRPr/>
            </a:lvl1pPr>
          </a:lstStyle>
          <a:p>
            <a:endParaRPr lang="en-US" dirty="0"/>
          </a:p>
        </p:txBody>
      </p:sp>
      <p:sp>
        <p:nvSpPr>
          <p:cNvPr id="5" name="Title Placeholder 1">
            <a:extLst>
              <a:ext uri="{FF2B5EF4-FFF2-40B4-BE49-F238E27FC236}">
                <a16:creationId xmlns="" xmlns:a16="http://schemas.microsoft.com/office/drawing/2014/main" id="{7F9891AC-D3CC-9749-B0DC-3D2EF8C8EAD9}"/>
              </a:ext>
            </a:extLst>
          </p:cNvPr>
          <p:cNvSpPr>
            <a:spLocks noGrp="1"/>
          </p:cNvSpPr>
          <p:nvPr>
            <p:ph type="title" hasCustomPrompt="1"/>
          </p:nvPr>
        </p:nvSpPr>
        <p:spPr>
          <a:xfrm>
            <a:off x="571499" y="591107"/>
            <a:ext cx="11048999" cy="548376"/>
          </a:xfrm>
          <a:prstGeom prst="rect">
            <a:avLst/>
          </a:prstGeom>
        </p:spPr>
        <p:txBody>
          <a:bodyPr vert="horz" lIns="91440" tIns="45720" rIns="91440" bIns="45720" rtlCol="0" anchor="ctr">
            <a:noAutofit/>
          </a:bodyPr>
          <a:lstStyle>
            <a:lvl1pPr algn="l">
              <a:defRPr sz="5400">
                <a:solidFill>
                  <a:srgbClr val="13BDC6"/>
                </a:solidFill>
                <a:latin typeface="Dense" panose="02000000000000000000" pitchFamily="2" charset="77"/>
              </a:defRPr>
            </a:lvl1pPr>
          </a:lstStyle>
          <a:p>
            <a:r>
              <a:rPr lang="en-US" dirty="0"/>
              <a:t>Section Header</a:t>
            </a:r>
          </a:p>
        </p:txBody>
      </p:sp>
    </p:spTree>
    <p:extLst>
      <p:ext uri="{BB962C8B-B14F-4D97-AF65-F5344CB8AC3E}">
        <p14:creationId xmlns:p14="http://schemas.microsoft.com/office/powerpoint/2010/main" val="3658514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909F165D-9CB1-E142-9ED4-AAFC00CA8A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1" name="Rectangle 10">
            <a:extLst>
              <a:ext uri="{FF2B5EF4-FFF2-40B4-BE49-F238E27FC236}">
                <a16:creationId xmlns="" xmlns:a16="http://schemas.microsoft.com/office/drawing/2014/main" id="{B4A26DB0-04AF-9C43-A5E2-7B3D5A357392}"/>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12" name="Slide Number Placeholder 13">
            <a:extLst>
              <a:ext uri="{FF2B5EF4-FFF2-40B4-BE49-F238E27FC236}">
                <a16:creationId xmlns="" xmlns:a16="http://schemas.microsoft.com/office/drawing/2014/main" id="{43FD7A87-827B-7140-BA74-BA10E663A0D7}"/>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solidFill>
                  <a:prstClr val="white"/>
                </a:solidFill>
              </a:rPr>
              <a:pPr/>
              <a:t>‹#›</a:t>
            </a:fld>
            <a:r>
              <a:rPr lang="en-US" dirty="0">
                <a:solidFill>
                  <a:prstClr val="white"/>
                </a:solidFill>
              </a:rPr>
              <a:t> / 2020 NNRT Program</a:t>
            </a:r>
          </a:p>
        </p:txBody>
      </p:sp>
      <p:sp>
        <p:nvSpPr>
          <p:cNvPr id="14" name="Title Placeholder 1">
            <a:extLst>
              <a:ext uri="{FF2B5EF4-FFF2-40B4-BE49-F238E27FC236}">
                <a16:creationId xmlns="" xmlns:a16="http://schemas.microsoft.com/office/drawing/2014/main" id="{B47E2DBC-4136-DA40-BD7B-BC3F8BFD17A6}"/>
              </a:ext>
            </a:extLst>
          </p:cNvPr>
          <p:cNvSpPr>
            <a:spLocks noGrp="1"/>
          </p:cNvSpPr>
          <p:nvPr>
            <p:ph type="title"/>
          </p:nvPr>
        </p:nvSpPr>
        <p:spPr>
          <a:xfrm>
            <a:off x="571500" y="696036"/>
            <a:ext cx="6996917" cy="1325563"/>
          </a:xfrm>
          <a:prstGeom prst="rect">
            <a:avLst/>
          </a:prstGeom>
        </p:spPr>
        <p:txBody>
          <a:bodyPr vert="horz" lIns="91440" tIns="45720" rIns="91440" bIns="45720" rtlCol="0" anchor="ctr">
            <a:normAutofit/>
          </a:bodyPr>
          <a:lstStyle>
            <a:lvl1pPr>
              <a:defRPr sz="5400">
                <a:solidFill>
                  <a:srgbClr val="403F41"/>
                </a:solidFill>
              </a:defRPr>
            </a:lvl1pPr>
          </a:lstStyle>
          <a:p>
            <a:r>
              <a:rPr lang="en-US" dirty="0"/>
              <a:t>Click to edit Master title style</a:t>
            </a:r>
          </a:p>
        </p:txBody>
      </p:sp>
      <p:sp>
        <p:nvSpPr>
          <p:cNvPr id="3" name="Picture Placeholder 2">
            <a:extLst>
              <a:ext uri="{FF2B5EF4-FFF2-40B4-BE49-F238E27FC236}">
                <a16:creationId xmlns="" xmlns:a16="http://schemas.microsoft.com/office/drawing/2014/main" id="{43B11455-81BD-BB43-AD18-9C51533AD397}"/>
              </a:ext>
            </a:extLst>
          </p:cNvPr>
          <p:cNvSpPr>
            <a:spLocks noGrp="1"/>
          </p:cNvSpPr>
          <p:nvPr>
            <p:ph type="pic" sz="quarter" idx="10"/>
          </p:nvPr>
        </p:nvSpPr>
        <p:spPr>
          <a:xfrm>
            <a:off x="571500" y="2020888"/>
            <a:ext cx="11049000" cy="3535362"/>
          </a:xfrm>
          <a:prstGeom prst="rect">
            <a:avLst/>
          </a:prstGeom>
        </p:spPr>
        <p:txBody>
          <a:bodyPr/>
          <a:lstStyle/>
          <a:p>
            <a:endParaRPr lang="en-US"/>
          </a:p>
        </p:txBody>
      </p:sp>
      <p:pic>
        <p:nvPicPr>
          <p:cNvPr id="16" name="Picture 15" descr="A picture containing light, food, drawing&#10;&#10;Description automatically generated">
            <a:extLst>
              <a:ext uri="{FF2B5EF4-FFF2-40B4-BE49-F238E27FC236}">
                <a16:creationId xmlns="" xmlns:a16="http://schemas.microsoft.com/office/drawing/2014/main" id="{A1C8E503-5968-B745-A6E9-506973C91436}"/>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3973020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0" y="2046947"/>
            <a:ext cx="11048999" cy="1325563"/>
          </a:xfrm>
          <a:prstGeom prst="rect">
            <a:avLst/>
          </a:prstGeom>
        </p:spPr>
        <p:txBody>
          <a:bodyPr vert="horz" lIns="91440" tIns="45720" rIns="91440" bIns="45720" rtlCol="0" anchor="ctr">
            <a:normAutofit/>
          </a:body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solidFill>
                  <a:prstClr val="white"/>
                </a:solidFill>
              </a:rPr>
              <a:pPr/>
              <a:t>‹#›</a:t>
            </a:fld>
            <a:r>
              <a:rPr lang="en-US" dirty="0">
                <a:solidFill>
                  <a:prstClr val="white"/>
                </a:solidFill>
              </a:rPr>
              <a:t> / 2020 NNRT Program</a:t>
            </a: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3428999"/>
            <a:ext cx="11049000" cy="228248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descr="A picture containing light, food, drawing&#10;&#10;Description automatically generated">
            <a:extLst>
              <a:ext uri="{FF2B5EF4-FFF2-40B4-BE49-F238E27FC236}">
                <a16:creationId xmlns="" xmlns:a16="http://schemas.microsoft.com/office/drawing/2014/main" id="{E8E5E7A1-DDB4-B14F-A1D6-1D4E9B911A88}"/>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2590168209"/>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0" y="669675"/>
            <a:ext cx="11048999" cy="1325563"/>
          </a:xfrm>
          <a:prstGeom prst="rect">
            <a:avLst/>
          </a:prstGeom>
        </p:spPr>
        <p:txBody>
          <a:bodyPr vert="horz" lIns="91440" tIns="45720" rIns="91440" bIns="45720" rtlCol="0" anchor="ctr">
            <a:normAutofit/>
          </a:bodyPr>
          <a:lstStyle>
            <a:lvl1pPr>
              <a:defRPr sz="6000">
                <a:solidFill>
                  <a:srgbClr val="403F41"/>
                </a:solidFill>
              </a:defRPr>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solidFill>
                  <a:prstClr val="white"/>
                </a:solidFill>
              </a:rPr>
              <a:pPr/>
              <a:t>‹#›</a:t>
            </a:fld>
            <a:r>
              <a:rPr lang="en-US" dirty="0">
                <a:solidFill>
                  <a:prstClr val="white"/>
                </a:solidFill>
              </a:rPr>
              <a:t> / 2020 NNRT Program</a:t>
            </a: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1995239"/>
            <a:ext cx="11049000" cy="3716244"/>
          </a:xfrm>
          <a:prstGeom prst="rect">
            <a:avLst/>
          </a:prstGeom>
        </p:spPr>
        <p:txBody>
          <a:bodyPr/>
          <a:lstStyle>
            <a:lvl1pPr>
              <a:defRPr sz="2400">
                <a:solidFill>
                  <a:srgbClr val="13BDC6"/>
                </a:solidFill>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picture containing light, food, drawing&#10;&#10;Description automatically generated">
            <a:extLst>
              <a:ext uri="{FF2B5EF4-FFF2-40B4-BE49-F238E27FC236}">
                <a16:creationId xmlns="" xmlns:a16="http://schemas.microsoft.com/office/drawing/2014/main" id="{9391C4D0-BE1A-5948-92D1-6F88385C7FCA}"/>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857277601"/>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6096000" y="2046947"/>
            <a:ext cx="5524500" cy="1325563"/>
          </a:xfrm>
          <a:prstGeom prst="rect">
            <a:avLst/>
          </a:prstGeom>
        </p:spPr>
        <p:txBody>
          <a:bodyPr vert="horz" lIns="91440" tIns="45720" rIns="91440" bIns="45720" rtlCol="0" anchor="ctr">
            <a:normAutofit/>
          </a:bodyPr>
          <a:lstStyle>
            <a:lvl1pPr>
              <a:defRPr sz="5400"/>
            </a:lvl1pPr>
          </a:lstStyle>
          <a:p>
            <a:r>
              <a:rPr lang="en-US" dirty="0"/>
              <a:t>Click to edit Master title style</a:t>
            </a:r>
          </a:p>
        </p:txBody>
      </p:sp>
      <p:pic>
        <p:nvPicPr>
          <p:cNvPr id="11" name="Picture 10" descr="A picture containing light, food, drawing&#10;&#10;Description automatically generated">
            <a:extLst>
              <a:ext uri="{FF2B5EF4-FFF2-40B4-BE49-F238E27FC236}">
                <a16:creationId xmlns="" xmlns:a16="http://schemas.microsoft.com/office/drawing/2014/main" id="{87328D66-F1F3-C042-B91B-19692948AF44}"/>
              </a:ext>
            </a:extLst>
          </p:cNvPr>
          <p:cNvPicPr>
            <a:picLocks noChangeAspect="1"/>
          </p:cNvPicPr>
          <p:nvPr userDrawn="1"/>
        </p:nvPicPr>
        <p:blipFill>
          <a:blip r:embed="rId3"/>
          <a:stretch>
            <a:fillRect/>
          </a:stretch>
        </p:blipFill>
        <p:spPr>
          <a:xfrm>
            <a:off x="8125066" y="480328"/>
            <a:ext cx="3593910" cy="1272843"/>
          </a:xfrm>
          <a:prstGeom prst="rect">
            <a:avLst/>
          </a:prstGeom>
        </p:spPr>
      </p:pic>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solidFill>
                  <a:prstClr val="white"/>
                </a:solidFill>
              </a:rPr>
              <a:pPr/>
              <a:t>‹#›</a:t>
            </a:fld>
            <a:r>
              <a:rPr lang="en-US" dirty="0">
                <a:solidFill>
                  <a:prstClr val="white"/>
                </a:solidFill>
              </a:rPr>
              <a:t> / 2020 NNRT Program</a:t>
            </a: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6095999" y="3428999"/>
            <a:ext cx="5524500" cy="2141539"/>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 xmlns:a16="http://schemas.microsoft.com/office/drawing/2014/main" id="{8D5159F3-6AE1-A049-A6CD-443712CAD26B}"/>
              </a:ext>
            </a:extLst>
          </p:cNvPr>
          <p:cNvSpPr>
            <a:spLocks noGrp="1"/>
          </p:cNvSpPr>
          <p:nvPr>
            <p:ph type="pic" sz="quarter" idx="11"/>
          </p:nvPr>
        </p:nvSpPr>
        <p:spPr>
          <a:xfrm>
            <a:off x="571500" y="571500"/>
            <a:ext cx="5219700" cy="4999038"/>
          </a:xfrm>
          <a:prstGeom prst="rect">
            <a:avLst/>
          </a:prstGeom>
        </p:spPr>
        <p:txBody>
          <a:bodyPr/>
          <a:lstStyle/>
          <a:p>
            <a:endParaRPr lang="en-US" dirty="0"/>
          </a:p>
        </p:txBody>
      </p:sp>
    </p:spTree>
    <p:extLst>
      <p:ext uri="{BB962C8B-B14F-4D97-AF65-F5344CB8AC3E}">
        <p14:creationId xmlns:p14="http://schemas.microsoft.com/office/powerpoint/2010/main" val="63264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496D45-A5C0-47B0-A482-70FD639CF162}" type="datetimeFigureOut">
              <a:rPr lang="en-US" smtClean="0"/>
              <a:t>4/19/2022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1034AF-D47E-4E32-A62A-1ECB10BABC2B}" type="slidenum">
              <a:rPr lang="en-US" smtClean="0"/>
              <a:t>‹#›</a:t>
            </a:fld>
            <a:endParaRPr lang="en-US" dirty="0"/>
          </a:p>
        </p:txBody>
      </p:sp>
    </p:spTree>
    <p:extLst>
      <p:ext uri="{BB962C8B-B14F-4D97-AF65-F5344CB8AC3E}">
        <p14:creationId xmlns:p14="http://schemas.microsoft.com/office/powerpoint/2010/main" val="40509155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0" y="696036"/>
            <a:ext cx="6996917" cy="1325563"/>
          </a:xfrm>
          <a:prstGeom prst="rect">
            <a:avLst/>
          </a:prstGeom>
        </p:spPr>
        <p:txBody>
          <a:bodyPr vert="horz" lIns="91440" tIns="45720" rIns="91440" bIns="45720" rtlCol="0" anchor="ctr">
            <a:normAutofit/>
          </a:bodyPr>
          <a:lstStyle>
            <a:lvl1pPr>
              <a:defRPr sz="5400">
                <a:solidFill>
                  <a:srgbClr val="403F41"/>
                </a:solidFill>
              </a:defRPr>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solidFill>
                  <a:prstClr val="white"/>
                </a:solidFill>
              </a:rPr>
              <a:pPr/>
              <a:t>‹#›</a:t>
            </a:fld>
            <a:r>
              <a:rPr lang="en-US" dirty="0">
                <a:solidFill>
                  <a:prstClr val="white"/>
                </a:solidFill>
              </a:rPr>
              <a:t> / 2020 NNRT Program</a:t>
            </a: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2078088"/>
            <a:ext cx="5524500" cy="3524250"/>
          </a:xfrm>
          <a:prstGeom prst="rect">
            <a:avLst/>
          </a:prstGeom>
        </p:spPr>
        <p:txBody>
          <a:bodyPr/>
          <a:lstStyle>
            <a:lvl1pPr>
              <a:defRPr sz="2400">
                <a:solidFill>
                  <a:srgbClr val="13BDC6"/>
                </a:solidFill>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 xmlns:a16="http://schemas.microsoft.com/office/drawing/2014/main" id="{8D5159F3-6AE1-A049-A6CD-443712CAD26B}"/>
              </a:ext>
            </a:extLst>
          </p:cNvPr>
          <p:cNvSpPr>
            <a:spLocks noGrp="1"/>
          </p:cNvSpPr>
          <p:nvPr>
            <p:ph type="pic" sz="quarter" idx="11"/>
          </p:nvPr>
        </p:nvSpPr>
        <p:spPr>
          <a:xfrm>
            <a:off x="6400800" y="2046288"/>
            <a:ext cx="5219700" cy="3524250"/>
          </a:xfrm>
          <a:prstGeom prst="rect">
            <a:avLst/>
          </a:prstGeom>
        </p:spPr>
        <p:txBody>
          <a:bodyPr/>
          <a:lstStyle/>
          <a:p>
            <a:endParaRPr lang="en-US"/>
          </a:p>
        </p:txBody>
      </p:sp>
      <p:pic>
        <p:nvPicPr>
          <p:cNvPr id="10" name="Picture 9" descr="A picture containing light, food, drawing&#10;&#10;Description automatically generated">
            <a:extLst>
              <a:ext uri="{FF2B5EF4-FFF2-40B4-BE49-F238E27FC236}">
                <a16:creationId xmlns="" xmlns:a16="http://schemas.microsoft.com/office/drawing/2014/main" id="{6BFECC52-FC00-FB49-BA54-3DB53DA9EA3C}"/>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179271185"/>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1" y="2046947"/>
            <a:ext cx="5524500" cy="1325563"/>
          </a:xfrm>
          <a:prstGeom prst="rect">
            <a:avLst/>
          </a:prstGeom>
        </p:spPr>
        <p:txBody>
          <a:bodyPr vert="horz" lIns="91440" tIns="45720" rIns="91440" bIns="45720" rtlCol="0" anchor="ctr">
            <a:normAutofit/>
          </a:bodyPr>
          <a:lstStyle>
            <a:lvl1pPr>
              <a:defRPr sz="5400"/>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solidFill>
                  <a:prstClr val="white"/>
                </a:solidFill>
              </a:rPr>
              <a:pPr/>
              <a:t>‹#›</a:t>
            </a:fld>
            <a:r>
              <a:rPr lang="en-US" dirty="0">
                <a:solidFill>
                  <a:prstClr val="white"/>
                </a:solidFill>
              </a:rPr>
              <a:t> / 2020 NNRT Program</a:t>
            </a: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3428999"/>
            <a:ext cx="5524500" cy="2141539"/>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hart Placeholder 3">
            <a:extLst>
              <a:ext uri="{FF2B5EF4-FFF2-40B4-BE49-F238E27FC236}">
                <a16:creationId xmlns="" xmlns:a16="http://schemas.microsoft.com/office/drawing/2014/main" id="{B13C12D3-843E-BC43-B94F-149C44D9DC91}"/>
              </a:ext>
            </a:extLst>
          </p:cNvPr>
          <p:cNvSpPr>
            <a:spLocks noGrp="1"/>
          </p:cNvSpPr>
          <p:nvPr>
            <p:ph type="chart" sz="quarter" idx="11"/>
          </p:nvPr>
        </p:nvSpPr>
        <p:spPr>
          <a:xfrm>
            <a:off x="6330950" y="2020888"/>
            <a:ext cx="5289550" cy="3581400"/>
          </a:xfrm>
          <a:prstGeom prst="rect">
            <a:avLst/>
          </a:prstGeom>
        </p:spPr>
        <p:txBody>
          <a:bodyPr/>
          <a:lstStyle/>
          <a:p>
            <a:endParaRPr lang="en-US"/>
          </a:p>
        </p:txBody>
      </p:sp>
      <p:pic>
        <p:nvPicPr>
          <p:cNvPr id="12" name="Picture 11" descr="A picture containing light, food, drawing&#10;&#10;Description automatically generated">
            <a:extLst>
              <a:ext uri="{FF2B5EF4-FFF2-40B4-BE49-F238E27FC236}">
                <a16:creationId xmlns="" xmlns:a16="http://schemas.microsoft.com/office/drawing/2014/main" id="{4DC1784E-A3AF-5C41-84DA-E01DEC01312D}"/>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4139022523"/>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6" name="Rectangle 15">
            <a:extLst>
              <a:ext uri="{FF2B5EF4-FFF2-40B4-BE49-F238E27FC236}">
                <a16:creationId xmlns="" xmlns:a16="http://schemas.microsoft.com/office/drawing/2014/main" id="{8A8DA416-CCD1-9F49-8E8C-53A3485F5326}"/>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0" y="696036"/>
            <a:ext cx="6996917" cy="1325563"/>
          </a:xfrm>
          <a:prstGeom prst="rect">
            <a:avLst/>
          </a:prstGeom>
        </p:spPr>
        <p:txBody>
          <a:bodyPr vert="horz" lIns="91440" tIns="45720" rIns="91440" bIns="45720" rtlCol="0" anchor="ctr">
            <a:normAutofit/>
          </a:bodyPr>
          <a:lstStyle>
            <a:lvl1pPr>
              <a:defRPr sz="5400">
                <a:solidFill>
                  <a:srgbClr val="403F41"/>
                </a:solidFill>
              </a:defRPr>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solidFill>
                  <a:prstClr val="white"/>
                </a:solidFill>
              </a:rPr>
              <a:pPr/>
              <a:t>‹#›</a:t>
            </a:fld>
            <a:r>
              <a:rPr lang="en-US" dirty="0">
                <a:solidFill>
                  <a:prstClr val="white"/>
                </a:solidFill>
              </a:rPr>
              <a:t> / 2020 NNRT Program</a:t>
            </a: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2078088"/>
            <a:ext cx="5524500" cy="3524250"/>
          </a:xfrm>
          <a:prstGeom prst="rect">
            <a:avLst/>
          </a:prstGeom>
        </p:spPr>
        <p:txBody>
          <a:bodyPr/>
          <a:lstStyle>
            <a:lvl1pPr>
              <a:defRPr sz="2400">
                <a:solidFill>
                  <a:srgbClr val="13BDC6"/>
                </a:solidFill>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a:extLst>
              <a:ext uri="{FF2B5EF4-FFF2-40B4-BE49-F238E27FC236}">
                <a16:creationId xmlns="" xmlns:a16="http://schemas.microsoft.com/office/drawing/2014/main" id="{689E1B14-B8C4-9047-A1F7-50BD88E85659}"/>
              </a:ext>
            </a:extLst>
          </p:cNvPr>
          <p:cNvSpPr>
            <a:spLocks noGrp="1"/>
          </p:cNvSpPr>
          <p:nvPr>
            <p:ph type="chart" sz="quarter" idx="11"/>
          </p:nvPr>
        </p:nvSpPr>
        <p:spPr>
          <a:xfrm>
            <a:off x="6330950" y="2020888"/>
            <a:ext cx="5289550" cy="3581400"/>
          </a:xfrm>
          <a:prstGeom prst="rect">
            <a:avLst/>
          </a:prstGeom>
        </p:spPr>
        <p:txBody>
          <a:bodyPr/>
          <a:lstStyle/>
          <a:p>
            <a:endParaRPr lang="en-US"/>
          </a:p>
        </p:txBody>
      </p:sp>
      <p:pic>
        <p:nvPicPr>
          <p:cNvPr id="12" name="Picture 11" descr="A picture containing light, food, drawing&#10;&#10;Description automatically generated">
            <a:extLst>
              <a:ext uri="{FF2B5EF4-FFF2-40B4-BE49-F238E27FC236}">
                <a16:creationId xmlns="" xmlns:a16="http://schemas.microsoft.com/office/drawing/2014/main" id="{A8CEDD40-F910-8F40-8191-B58D0A4D0106}"/>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3953111873"/>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909F165D-9CB1-E142-9ED4-AAFC00CA8A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5882894"/>
            <a:ext cx="871728" cy="524256"/>
          </a:xfrm>
          <a:prstGeom prst="rect">
            <a:avLst/>
          </a:prstGeom>
        </p:spPr>
      </p:pic>
      <p:sp>
        <p:nvSpPr>
          <p:cNvPr id="11" name="Rectangle 10">
            <a:extLst>
              <a:ext uri="{FF2B5EF4-FFF2-40B4-BE49-F238E27FC236}">
                <a16:creationId xmlns="" xmlns:a16="http://schemas.microsoft.com/office/drawing/2014/main" id="{B4A26DB0-04AF-9C43-A5E2-7B3D5A357392}"/>
              </a:ext>
            </a:extLst>
          </p:cNvPr>
          <p:cNvSpPr/>
          <p:nvPr userDrawn="1"/>
        </p:nvSpPr>
        <p:spPr>
          <a:xfrm>
            <a:off x="571500" y="5882894"/>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12" name="Slide Number Placeholder 13">
            <a:extLst>
              <a:ext uri="{FF2B5EF4-FFF2-40B4-BE49-F238E27FC236}">
                <a16:creationId xmlns="" xmlns:a16="http://schemas.microsoft.com/office/drawing/2014/main" id="{43FD7A87-827B-7140-BA74-BA10E663A0D7}"/>
              </a:ext>
            </a:extLst>
          </p:cNvPr>
          <p:cNvSpPr>
            <a:spLocks noGrp="1"/>
          </p:cNvSpPr>
          <p:nvPr>
            <p:ph type="sldNum" sz="quarter" idx="4"/>
          </p:nvPr>
        </p:nvSpPr>
        <p:spPr>
          <a:xfrm>
            <a:off x="777922" y="5979401"/>
            <a:ext cx="1787857" cy="365125"/>
          </a:xfrm>
          <a:prstGeom prst="rect">
            <a:avLst/>
          </a:prstGeom>
        </p:spPr>
        <p:txBody>
          <a:bodyPr vert="horz" lIns="91440" tIns="45720" rIns="91440" bIns="45720" rtlCol="0" anchor="ctr"/>
          <a:lstStyle>
            <a:lvl1pPr algn="l">
              <a:defRPr sz="1200">
                <a:solidFill>
                  <a:schemeClr val="bg1"/>
                </a:solidFill>
              </a:defRPr>
            </a:lvl1pPr>
          </a:lstStyle>
          <a:p>
            <a:fld id="{516821A8-9BF0-B347-B061-E39936490533}" type="slidenum">
              <a:rPr lang="en-US" smtClean="0">
                <a:solidFill>
                  <a:prstClr val="white"/>
                </a:solidFill>
              </a:rPr>
              <a:pPr/>
              <a:t>‹#›</a:t>
            </a:fld>
            <a:r>
              <a:rPr lang="en-US" dirty="0">
                <a:solidFill>
                  <a:prstClr val="white"/>
                </a:solidFill>
              </a:rPr>
              <a:t> / 2020 NNRT Program</a:t>
            </a:r>
          </a:p>
        </p:txBody>
      </p:sp>
      <p:sp>
        <p:nvSpPr>
          <p:cNvPr id="13" name="Chart Placeholder 3">
            <a:extLst>
              <a:ext uri="{FF2B5EF4-FFF2-40B4-BE49-F238E27FC236}">
                <a16:creationId xmlns="" xmlns:a16="http://schemas.microsoft.com/office/drawing/2014/main" id="{C7FEB5FD-40FD-6C4B-B02F-0E334431E915}"/>
              </a:ext>
            </a:extLst>
          </p:cNvPr>
          <p:cNvSpPr>
            <a:spLocks noGrp="1"/>
          </p:cNvSpPr>
          <p:nvPr>
            <p:ph type="chart" sz="quarter" idx="11"/>
          </p:nvPr>
        </p:nvSpPr>
        <p:spPr>
          <a:xfrm>
            <a:off x="571500" y="2021599"/>
            <a:ext cx="11062481" cy="3591409"/>
          </a:xfrm>
          <a:prstGeom prst="rect">
            <a:avLst/>
          </a:prstGeom>
        </p:spPr>
        <p:txBody>
          <a:bodyPr/>
          <a:lstStyle/>
          <a:p>
            <a:endParaRPr lang="en-US"/>
          </a:p>
        </p:txBody>
      </p:sp>
      <p:sp>
        <p:nvSpPr>
          <p:cNvPr id="14" name="Title Placeholder 1">
            <a:extLst>
              <a:ext uri="{FF2B5EF4-FFF2-40B4-BE49-F238E27FC236}">
                <a16:creationId xmlns="" xmlns:a16="http://schemas.microsoft.com/office/drawing/2014/main" id="{B47E2DBC-4136-DA40-BD7B-BC3F8BFD17A6}"/>
              </a:ext>
            </a:extLst>
          </p:cNvPr>
          <p:cNvSpPr>
            <a:spLocks noGrp="1"/>
          </p:cNvSpPr>
          <p:nvPr>
            <p:ph type="title"/>
          </p:nvPr>
        </p:nvSpPr>
        <p:spPr>
          <a:xfrm>
            <a:off x="571500" y="696036"/>
            <a:ext cx="6996917" cy="1325563"/>
          </a:xfrm>
          <a:prstGeom prst="rect">
            <a:avLst/>
          </a:prstGeom>
        </p:spPr>
        <p:txBody>
          <a:bodyPr vert="horz" lIns="91440" tIns="45720" rIns="91440" bIns="45720" rtlCol="0" anchor="ctr">
            <a:normAutofit/>
          </a:bodyPr>
          <a:lstStyle>
            <a:lvl1pPr>
              <a:defRPr sz="5400">
                <a:solidFill>
                  <a:srgbClr val="403F41"/>
                </a:solidFill>
              </a:defRPr>
            </a:lvl1pPr>
          </a:lstStyle>
          <a:p>
            <a:r>
              <a:rPr lang="en-US" dirty="0"/>
              <a:t>Click to edit Master title style</a:t>
            </a:r>
          </a:p>
        </p:txBody>
      </p:sp>
      <p:pic>
        <p:nvPicPr>
          <p:cNvPr id="16" name="Picture 15" descr="A picture containing light, food, drawing&#10;&#10;Description automatically generated">
            <a:extLst>
              <a:ext uri="{FF2B5EF4-FFF2-40B4-BE49-F238E27FC236}">
                <a16:creationId xmlns="" xmlns:a16="http://schemas.microsoft.com/office/drawing/2014/main" id="{8632B8AA-82F9-DC4E-81BF-94375C973233}"/>
              </a:ext>
            </a:extLst>
          </p:cNvPr>
          <p:cNvPicPr>
            <a:picLocks noChangeAspect="1"/>
          </p:cNvPicPr>
          <p:nvPr userDrawn="1"/>
        </p:nvPicPr>
        <p:blipFill>
          <a:blip r:embed="rId3"/>
          <a:stretch>
            <a:fillRect/>
          </a:stretch>
        </p:blipFill>
        <p:spPr>
          <a:xfrm>
            <a:off x="8125066" y="480328"/>
            <a:ext cx="3593910" cy="1272843"/>
          </a:xfrm>
          <a:prstGeom prst="rect">
            <a:avLst/>
          </a:prstGeom>
        </p:spPr>
      </p:pic>
    </p:spTree>
    <p:extLst>
      <p:ext uri="{BB962C8B-B14F-4D97-AF65-F5344CB8AC3E}">
        <p14:creationId xmlns:p14="http://schemas.microsoft.com/office/powerpoint/2010/main" val="39637376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9303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 xmlns:a16="http://schemas.microsoft.com/office/drawing/2014/main" id="{F324BC8F-BBCD-DA47-BC76-AD2B5B606A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72" y="6188325"/>
            <a:ext cx="871728" cy="524256"/>
          </a:xfrm>
          <a:prstGeom prst="rect">
            <a:avLst/>
          </a:prstGeom>
        </p:spPr>
      </p:pic>
      <p:sp>
        <p:nvSpPr>
          <p:cNvPr id="16" name="Rectangle 15">
            <a:extLst>
              <a:ext uri="{FF2B5EF4-FFF2-40B4-BE49-F238E27FC236}">
                <a16:creationId xmlns="" xmlns:a16="http://schemas.microsoft.com/office/drawing/2014/main" id="{8A8DA416-CCD1-9F49-8E8C-53A3485F5326}"/>
              </a:ext>
            </a:extLst>
          </p:cNvPr>
          <p:cNvSpPr/>
          <p:nvPr userDrawn="1"/>
        </p:nvSpPr>
        <p:spPr>
          <a:xfrm>
            <a:off x="571500" y="6188325"/>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1" y="247798"/>
            <a:ext cx="11048999" cy="1325563"/>
          </a:xfrm>
          <a:prstGeom prst="rect">
            <a:avLst/>
          </a:prstGeom>
        </p:spPr>
        <p:txBody>
          <a:bodyPr vert="horz" lIns="91440" tIns="45720" rIns="91440" bIns="45720" rtlCol="0" anchor="ctr">
            <a:normAutofit/>
          </a:bodyPr>
          <a:lstStyle>
            <a:lvl1pPr>
              <a:defRPr sz="6000" b="0" i="0">
                <a:solidFill>
                  <a:srgbClr val="403F41"/>
                </a:solidFill>
              </a:defRPr>
            </a:lvl1pPr>
          </a:lstStyle>
          <a:p>
            <a:r>
              <a:rPr lang="en-US" dirty="0"/>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77922" y="6284832"/>
            <a:ext cx="293047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1669868"/>
            <a:ext cx="11049000" cy="4041615"/>
          </a:xfrm>
          <a:prstGeom prst="rect">
            <a:avLst/>
          </a:prstGeom>
        </p:spPr>
        <p:txBody>
          <a:bodyPr/>
          <a:lstStyle>
            <a:lvl1pPr>
              <a:defRPr sz="2400" b="0" i="0">
                <a:solidFill>
                  <a:srgbClr val="13BDC6"/>
                </a:solidFill>
                <a:latin typeface="Calibri" panose="020F0502020204030204" pitchFamily="34" charset="0"/>
              </a:defRPr>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4743043"/>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bg1"/>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 xmlns:a16="http://schemas.microsoft.com/office/drawing/2014/main" id="{AD23EB3C-B85D-8A42-8554-C641D844B1AB}"/>
              </a:ext>
            </a:extLst>
          </p:cNvPr>
          <p:cNvSpPr>
            <a:spLocks noGrp="1"/>
          </p:cNvSpPr>
          <p:nvPr>
            <p:ph type="title"/>
          </p:nvPr>
        </p:nvSpPr>
        <p:spPr>
          <a:xfrm>
            <a:off x="571500" y="239154"/>
            <a:ext cx="6996917" cy="1325563"/>
          </a:xfrm>
          <a:prstGeom prst="rect">
            <a:avLst/>
          </a:prstGeom>
        </p:spPr>
        <p:txBody>
          <a:bodyPr vert="horz" lIns="91440" tIns="45720" rIns="91440" bIns="45720" rtlCol="0" anchor="ctr">
            <a:normAutofit/>
          </a:bodyPr>
          <a:lstStyle>
            <a:lvl1pPr>
              <a:defRPr sz="5400" b="0" i="0">
                <a:solidFill>
                  <a:srgbClr val="403F41"/>
                </a:solidFill>
              </a:defRPr>
            </a:lvl1pPr>
          </a:lstStyle>
          <a:p>
            <a:r>
              <a:rPr lang="en-US"/>
              <a:t>Click to edit Master title style</a:t>
            </a:r>
          </a:p>
        </p:txBody>
      </p:sp>
      <p:sp>
        <p:nvSpPr>
          <p:cNvPr id="14" name="Slide Number Placeholder 13">
            <a:extLst>
              <a:ext uri="{FF2B5EF4-FFF2-40B4-BE49-F238E27FC236}">
                <a16:creationId xmlns="" xmlns:a16="http://schemas.microsoft.com/office/drawing/2014/main" id="{65FDFB28-DA3E-D540-9DE2-15AD08D5EDD5}"/>
              </a:ext>
            </a:extLst>
          </p:cNvPr>
          <p:cNvSpPr>
            <a:spLocks noGrp="1"/>
          </p:cNvSpPr>
          <p:nvPr>
            <p:ph type="sldNum" sz="quarter" idx="4"/>
          </p:nvPr>
        </p:nvSpPr>
        <p:spPr>
          <a:xfrm>
            <a:off x="767762" y="6253721"/>
            <a:ext cx="2828878" cy="365125"/>
          </a:xfrm>
          <a:prstGeom prst="rect">
            <a:avLst/>
          </a:prstGeom>
        </p:spPr>
        <p:txBody>
          <a:bodyPr vert="horz" lIns="91440" tIns="45720" rIns="91440" bIns="45720" rtlCol="0" anchor="ctr"/>
          <a:lstStyle>
            <a:lvl1pPr algn="l">
              <a:defRPr sz="18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p>
        </p:txBody>
      </p:sp>
      <p:sp>
        <p:nvSpPr>
          <p:cNvPr id="18" name="Content Placeholder 17">
            <a:extLst>
              <a:ext uri="{FF2B5EF4-FFF2-40B4-BE49-F238E27FC236}">
                <a16:creationId xmlns="" xmlns:a16="http://schemas.microsoft.com/office/drawing/2014/main" id="{E2E07A47-C468-2042-84DB-8A52BC1C9ED6}"/>
              </a:ext>
            </a:extLst>
          </p:cNvPr>
          <p:cNvSpPr>
            <a:spLocks noGrp="1"/>
          </p:cNvSpPr>
          <p:nvPr>
            <p:ph sz="quarter" idx="10"/>
          </p:nvPr>
        </p:nvSpPr>
        <p:spPr>
          <a:xfrm>
            <a:off x="571500" y="1807528"/>
            <a:ext cx="5524500" cy="4085272"/>
          </a:xfrm>
          <a:prstGeom prst="rect">
            <a:avLst/>
          </a:prstGeom>
        </p:spPr>
        <p:txBody>
          <a:bodyPr/>
          <a:lstStyle>
            <a:lvl1pPr>
              <a:defRPr sz="2400" b="0" i="0">
                <a:solidFill>
                  <a:srgbClr val="13BDC6"/>
                </a:solidFill>
                <a:latin typeface="Calibri" panose="020F0502020204030204" pitchFamily="34" charset="0"/>
              </a:defRPr>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 xmlns:a16="http://schemas.microsoft.com/office/drawing/2014/main" id="{689E1B14-B8C4-9047-A1F7-50BD88E85659}"/>
              </a:ext>
            </a:extLst>
          </p:cNvPr>
          <p:cNvSpPr>
            <a:spLocks noGrp="1"/>
          </p:cNvSpPr>
          <p:nvPr>
            <p:ph type="chart" sz="quarter" idx="11"/>
          </p:nvPr>
        </p:nvSpPr>
        <p:spPr>
          <a:xfrm>
            <a:off x="6330950" y="1807528"/>
            <a:ext cx="5289550" cy="4151520"/>
          </a:xfrm>
          <a:prstGeom prst="rect">
            <a:avLst/>
          </a:prstGeom>
        </p:spPr>
        <p:txBody>
          <a:bodyPr/>
          <a:lstStyle>
            <a:lvl1pPr>
              <a:defRPr b="0" i="0">
                <a:latin typeface="Calibri" panose="020F0502020204030204" pitchFamily="34" charset="0"/>
              </a:defRPr>
            </a:lvl1pPr>
          </a:lstStyle>
          <a:p>
            <a:endParaRPr lang="en-US"/>
          </a:p>
        </p:txBody>
      </p:sp>
    </p:spTree>
    <p:extLst>
      <p:ext uri="{BB962C8B-B14F-4D97-AF65-F5344CB8AC3E}">
        <p14:creationId xmlns:p14="http://schemas.microsoft.com/office/powerpoint/2010/main" val="332910483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7308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3292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361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496D45-A5C0-47B0-A482-70FD639CF162}" type="datetimeFigureOut">
              <a:rPr lang="en-US" smtClean="0"/>
              <a:t>4/19/2022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F1034AF-D47E-4E32-A62A-1ECB10BABC2B}" type="slidenum">
              <a:rPr lang="en-US" smtClean="0"/>
              <a:t>‹#›</a:t>
            </a:fld>
            <a:endParaRPr lang="en-US" dirty="0"/>
          </a:p>
        </p:txBody>
      </p:sp>
    </p:spTree>
    <p:extLst>
      <p:ext uri="{BB962C8B-B14F-4D97-AF65-F5344CB8AC3E}">
        <p14:creationId xmlns:p14="http://schemas.microsoft.com/office/powerpoint/2010/main" val="24400825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374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7950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9797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8485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899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08729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1883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7995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7" name="Shape 67"/>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68" name="Shape 68"/>
          <p:cNvSpPr>
            <a:spLocks noGrp="1"/>
          </p:cNvSpPr>
          <p:nvPr>
            <p:ph type="title"/>
          </p:nvPr>
        </p:nvSpPr>
        <p:spPr>
          <a:prstGeom prst="rect">
            <a:avLst/>
          </a:prstGeom>
        </p:spPr>
        <p:txBody>
          <a:bodyPr/>
          <a:lstStyle/>
          <a:p>
            <a:pPr lvl="0">
              <a:defRPr sz="1800">
                <a:uFillTx/>
              </a:defRPr>
            </a:pPr>
            <a:r>
              <a:rPr sz="844">
                <a:uFill>
                  <a:solidFill/>
                </a:uFill>
              </a:rPr>
              <a:t>Title Text</a:t>
            </a:r>
          </a:p>
        </p:txBody>
      </p:sp>
      <p:sp>
        <p:nvSpPr>
          <p:cNvPr id="69" name="Shape 69"/>
          <p:cNvSpPr>
            <a:spLocks noGrp="1"/>
          </p:cNvSpPr>
          <p:nvPr>
            <p:ph type="body" idx="1"/>
          </p:nvPr>
        </p:nvSpPr>
        <p:spPr>
          <a:prstGeom prst="rect">
            <a:avLst/>
          </a:prstGeom>
        </p:spPr>
        <p:txBody>
          <a:bodyPr/>
          <a:lstStyle/>
          <a:p>
            <a:pPr lvl="0">
              <a:defRPr sz="1800">
                <a:uFillTx/>
              </a:defRPr>
            </a:pPr>
            <a:r>
              <a:rPr sz="844">
                <a:uFill>
                  <a:solidFill/>
                </a:uFill>
              </a:rPr>
              <a:t>Body Level One</a:t>
            </a:r>
          </a:p>
          <a:p>
            <a:pPr lvl="1">
              <a:defRPr sz="1800">
                <a:uFillTx/>
              </a:defRPr>
            </a:pPr>
            <a:r>
              <a:rPr sz="844">
                <a:uFill>
                  <a:solidFill/>
                </a:uFill>
              </a:rPr>
              <a:t>Body Level Two</a:t>
            </a:r>
          </a:p>
          <a:p>
            <a:pPr lvl="2">
              <a:defRPr sz="1800">
                <a:uFillTx/>
              </a:defRPr>
            </a:pPr>
            <a:r>
              <a:rPr sz="844">
                <a:uFill>
                  <a:solidFill/>
                </a:uFill>
              </a:rPr>
              <a:t>Body Level Three</a:t>
            </a:r>
          </a:p>
          <a:p>
            <a:pPr lvl="3">
              <a:defRPr sz="1800">
                <a:uFillTx/>
              </a:defRPr>
            </a:pPr>
            <a:r>
              <a:rPr sz="844">
                <a:uFill>
                  <a:solidFill/>
                </a:uFill>
              </a:rPr>
              <a:t>Body Level Four</a:t>
            </a:r>
          </a:p>
          <a:p>
            <a:pPr lvl="4">
              <a:defRPr sz="1800">
                <a:uFillTx/>
              </a:defRPr>
            </a:pPr>
            <a:r>
              <a:rPr sz="844">
                <a:uFill>
                  <a:solidFill/>
                </a:uFill>
              </a:rPr>
              <a:t>Body Level Five</a:t>
            </a:r>
          </a:p>
        </p:txBody>
      </p:sp>
    </p:spTree>
    <p:extLst>
      <p:ext uri="{BB962C8B-B14F-4D97-AF65-F5344CB8AC3E}">
        <p14:creationId xmlns:p14="http://schemas.microsoft.com/office/powerpoint/2010/main" val="210993071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31" name="Shape 31"/>
          <p:cNvSpPr>
            <a:spLocks noGrp="1"/>
          </p:cNvSpPr>
          <p:nvPr>
            <p:ph type="sldNum" sz="quarter" idx="2"/>
          </p:nvPr>
        </p:nvSpPr>
        <p:spPr>
          <a:xfrm>
            <a:off x="8737601" y="6245227"/>
            <a:ext cx="2844801" cy="273705"/>
          </a:xfrm>
          <a:prstGeom prst="rect">
            <a:avLst/>
          </a:prstGeom>
        </p:spPr>
        <p:txBody>
          <a:bodyPr lIns="65023" tIns="65023" rIns="65023" bIns="65023"/>
          <a:lstStyle>
            <a:lvl1pPr>
              <a:defRPr sz="949">
                <a:latin typeface="Arial"/>
                <a:ea typeface="Arial"/>
                <a:cs typeface="Arial"/>
                <a:sym typeface="Arial"/>
              </a:defRPr>
            </a:lvl1p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3437566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496D45-A5C0-47B0-A482-70FD639CF162}" type="datetimeFigureOut">
              <a:rPr lang="en-US" smtClean="0"/>
              <a:t>4/19/2022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F1034AF-D47E-4E32-A62A-1ECB10BABC2B}" type="slidenum">
              <a:rPr lang="en-US" smtClean="0"/>
              <a:t>‹#›</a:t>
            </a:fld>
            <a:endParaRPr lang="en-US" dirty="0"/>
          </a:p>
        </p:txBody>
      </p:sp>
    </p:spTree>
    <p:extLst>
      <p:ext uri="{BB962C8B-B14F-4D97-AF65-F5344CB8AC3E}">
        <p14:creationId xmlns:p14="http://schemas.microsoft.com/office/powerpoint/2010/main" val="40643642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122239"/>
            <a:ext cx="10972800" cy="6008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09600" y="6248400"/>
            <a:ext cx="2844800" cy="45720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8737600" y="6248400"/>
            <a:ext cx="2844800" cy="457200"/>
          </a:xfrm>
        </p:spPr>
        <p:txBody>
          <a:bodyPr/>
          <a:lstStyle>
            <a:lvl1pPr>
              <a:defRPr/>
            </a:lvl1pPr>
          </a:lstStyle>
          <a:p>
            <a:fld id="{ECDCF031-9F1F-422A-A62B-468D4B38152A}"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8417448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6684" y="301625"/>
            <a:ext cx="9751483"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826684" y="1827213"/>
            <a:ext cx="4773083"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02967" y="1827213"/>
            <a:ext cx="4775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fld id="{463296C5-E31B-4FFE-9CA9-2C2332DFD5D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013305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6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8641" y="1604330"/>
            <a:ext cx="1096896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641" y="3935934"/>
            <a:ext cx="1096896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endParaRPr lang="en-US">
              <a:solidFill>
                <a:prstClr val="black">
                  <a:tint val="75000"/>
                </a:prstClr>
              </a:solidFill>
            </a:endParaRPr>
          </a:p>
        </p:txBody>
      </p:sp>
      <p:sp>
        <p:nvSpPr>
          <p:cNvPr id="6" name="Rectangle 4"/>
          <p:cNvSpPr>
            <a:spLocks noGrp="1" noChangeArrowheads="1"/>
          </p:cNvSpPr>
          <p:nvPr>
            <p:ph type="ftr" idx="11"/>
          </p:nvPr>
        </p:nvSpPr>
        <p:spPr>
          <a:ln/>
        </p:spPr>
        <p:txBody>
          <a:bodyPr/>
          <a:lstStyle>
            <a:lvl1pPr>
              <a:defRPr/>
            </a:lvl1pPr>
          </a:lstStyle>
          <a:p>
            <a:endParaRPr lang="en-US">
              <a:solidFill>
                <a:prstClr val="black">
                  <a:tint val="75000"/>
                </a:prstClr>
              </a:solidFill>
            </a:endParaRPr>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07653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32000" y="190500"/>
            <a:ext cx="9347200" cy="15271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032000" y="1905000"/>
            <a:ext cx="93472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fld id="{06409F10-AA70-43D0-8B9E-089CB3383CC5}"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7767759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9" cy="2677648"/>
          </a:xfrm>
        </p:spPr>
        <p:txBody>
          <a:bodyPr anchor="b"/>
          <a:lstStyle>
            <a:lvl1pPr>
              <a:defRPr sz="405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9" cy="861420"/>
          </a:xfrm>
        </p:spPr>
        <p:txBody>
          <a:bodyPr anchor="t"/>
          <a:lstStyle>
            <a:lvl1pPr marL="0" indent="0" algn="l">
              <a:buNone/>
              <a:defRPr cap="all">
                <a:solidFill>
                  <a:schemeClr val="accent1">
                    <a:lumMod val="60000"/>
                    <a:lumOff val="4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6" y="1792226"/>
            <a:ext cx="990599" cy="304799"/>
          </a:xfrm>
        </p:spPr>
        <p:txBody>
          <a:bodyPr anchor="t"/>
          <a:lstStyle>
            <a:lvl1pPr algn="l">
              <a:defRPr b="0" i="0">
                <a:solidFill>
                  <a:schemeClr val="bg1">
                    <a:alpha val="60000"/>
                  </a:schemeClr>
                </a:solidFill>
              </a:defRPr>
            </a:lvl1pPr>
          </a:lstStyle>
          <a:p>
            <a:fld id="{BD8A99F9-9C63-47DA-87B0-E1EC909A0BA7}" type="datetimeFigureOut">
              <a:rPr lang="en-US" smtClean="0">
                <a:solidFill>
                  <a:prstClr val="white">
                    <a:alpha val="60000"/>
                  </a:prstClr>
                </a:solidFill>
              </a:rPr>
              <a:pPr/>
              <a:t>4/19/2022</a:t>
            </a:fld>
            <a:endParaRPr lang="en-US">
              <a:solidFill>
                <a:prstClr val="white">
                  <a:alpha val="60000"/>
                </a:prstClr>
              </a:solidFill>
            </a:endParaRPr>
          </a:p>
        </p:txBody>
      </p:sp>
      <p:sp>
        <p:nvSpPr>
          <p:cNvPr id="5" name="Footer Placeholder 4"/>
          <p:cNvSpPr>
            <a:spLocks noGrp="1"/>
          </p:cNvSpPr>
          <p:nvPr>
            <p:ph type="ftr" sz="quarter" idx="11"/>
          </p:nvPr>
        </p:nvSpPr>
        <p:spPr bwMode="gray">
          <a:xfrm rot="5400000">
            <a:off x="8951977" y="3227834"/>
            <a:ext cx="3859795" cy="304801"/>
          </a:xfrm>
        </p:spPr>
        <p:txBody>
          <a:bodyPr/>
          <a:lstStyle>
            <a:lvl1pPr>
              <a:defRPr b="0" i="0">
                <a:solidFill>
                  <a:schemeClr val="bg1">
                    <a:alpha val="60000"/>
                  </a:schemeClr>
                </a:solidFill>
              </a:defRPr>
            </a:lvl1pPr>
          </a:lstStyle>
          <a:p>
            <a:endParaRPr lang="en-US">
              <a:solidFill>
                <a:prstClr val="white">
                  <a:alpha val="60000"/>
                </a:prstClr>
              </a:solidFill>
            </a:endParaRP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2" y="295731"/>
            <a:ext cx="838199" cy="767687"/>
          </a:xfrm>
        </p:spPr>
        <p:txBody>
          <a:bodyPr/>
          <a:lstStyle/>
          <a:p>
            <a:fld id="{397B37A3-9899-4D1A-B75F-C3535553E19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515594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5"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8A99F9-9C63-47DA-87B0-E1EC909A0BA7}" type="datetimeFigureOut">
              <a:rPr lang="en-US" smtClean="0">
                <a:solidFill>
                  <a:srgbClr val="B31166"/>
                </a:solidFill>
              </a:rPr>
              <a:pPr/>
              <a:t>4/19/2022</a:t>
            </a:fld>
            <a:endParaRPr lang="en-US">
              <a:solidFill>
                <a:srgbClr val="B31166"/>
              </a:solidFill>
            </a:endParaRPr>
          </a:p>
        </p:txBody>
      </p:sp>
      <p:sp>
        <p:nvSpPr>
          <p:cNvPr id="5" name="Footer Placeholder 4"/>
          <p:cNvSpPr>
            <a:spLocks noGrp="1"/>
          </p:cNvSpPr>
          <p:nvPr>
            <p:ph type="ftr" sz="quarter" idx="11"/>
          </p:nvPr>
        </p:nvSpPr>
        <p:spPr/>
        <p:txBody>
          <a:bodyPr/>
          <a:lstStyle/>
          <a:p>
            <a:endParaRPr lang="en-US">
              <a:solidFill>
                <a:srgbClr val="B31166"/>
              </a:solidFill>
            </a:endParaRPr>
          </a:p>
        </p:txBody>
      </p:sp>
      <p:sp>
        <p:nvSpPr>
          <p:cNvPr id="6" name="Slide Number Placeholder 5"/>
          <p:cNvSpPr>
            <a:spLocks noGrp="1"/>
          </p:cNvSpPr>
          <p:nvPr>
            <p:ph type="sldNum" sz="quarter" idx="12"/>
          </p:nvPr>
        </p:nvSpPr>
        <p:spPr/>
        <p:txBody>
          <a:bodyPr/>
          <a:lstStyle/>
          <a:p>
            <a:fld id="{397B37A3-9899-4D1A-B75F-C3535553E19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696601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5" cy="2283824"/>
          </a:xfrm>
        </p:spPr>
        <p:txBody>
          <a:bodyPr anchor="ctr"/>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61" y="2677644"/>
            <a:ext cx="3757545" cy="2283824"/>
          </a:xfrm>
        </p:spPr>
        <p:txBody>
          <a:bodyPr anchor="ctr"/>
          <a:lstStyle>
            <a:lvl1pPr marL="0" indent="0" algn="l">
              <a:buNone/>
              <a:defRPr sz="1500" cap="all">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A99F9-9C63-47DA-87B0-E1EC909A0BA7}" type="datetimeFigureOut">
              <a:rPr lang="en-US" smtClean="0">
                <a:solidFill>
                  <a:srgbClr val="B31166"/>
                </a:solidFill>
              </a:rPr>
              <a:pPr/>
              <a:t>4/19/2022</a:t>
            </a:fld>
            <a:endParaRPr lang="en-US">
              <a:solidFill>
                <a:srgbClr val="B31166"/>
              </a:solidFill>
            </a:endParaRPr>
          </a:p>
        </p:txBody>
      </p:sp>
      <p:sp>
        <p:nvSpPr>
          <p:cNvPr id="5" name="Footer Placeholder 4"/>
          <p:cNvSpPr>
            <a:spLocks noGrp="1"/>
          </p:cNvSpPr>
          <p:nvPr>
            <p:ph type="ftr" sz="quarter" idx="11"/>
          </p:nvPr>
        </p:nvSpPr>
        <p:spPr/>
        <p:txBody>
          <a:bodyPr/>
          <a:lstStyle/>
          <a:p>
            <a:endParaRPr lang="en-US">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97B37A3-9899-4D1A-B75F-C3535553E19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079820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2"/>
            <a:ext cx="4825159"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4"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D8A99F9-9C63-47DA-87B0-E1EC909A0BA7}" type="datetimeFigureOut">
              <a:rPr lang="en-US" smtClean="0">
                <a:solidFill>
                  <a:srgbClr val="B31166"/>
                </a:solidFill>
              </a:rPr>
              <a:pPr/>
              <a:t>4/19/2022</a:t>
            </a:fld>
            <a:endParaRPr lang="en-US">
              <a:solidFill>
                <a:srgbClr val="B31166"/>
              </a:solidFill>
            </a:endParaRPr>
          </a:p>
        </p:txBody>
      </p:sp>
      <p:sp>
        <p:nvSpPr>
          <p:cNvPr id="6" name="Footer Placeholder 5"/>
          <p:cNvSpPr>
            <a:spLocks noGrp="1"/>
          </p:cNvSpPr>
          <p:nvPr>
            <p:ph type="ftr" sz="quarter" idx="11"/>
          </p:nvPr>
        </p:nvSpPr>
        <p:spPr/>
        <p:txBody>
          <a:bodyPr/>
          <a:lstStyle/>
          <a:p>
            <a:endParaRPr lang="en-US">
              <a:solidFill>
                <a:srgbClr val="B31166"/>
              </a:solidFill>
            </a:endParaRPr>
          </a:p>
        </p:txBody>
      </p:sp>
      <p:sp>
        <p:nvSpPr>
          <p:cNvPr id="7" name="Slide Number Placeholder 6"/>
          <p:cNvSpPr>
            <a:spLocks noGrp="1"/>
          </p:cNvSpPr>
          <p:nvPr>
            <p:ph type="sldNum" sz="quarter" idx="12"/>
          </p:nvPr>
        </p:nvSpPr>
        <p:spPr/>
        <p:txBody>
          <a:bodyPr/>
          <a:lstStyle/>
          <a:p>
            <a:fld id="{397B37A3-9899-4D1A-B75F-C3535553E19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470360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4825157"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154954" y="3179764"/>
            <a:ext cx="4825159"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4" y="2603500"/>
            <a:ext cx="4825159"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208714" y="3179764"/>
            <a:ext cx="4825159" cy="2840039"/>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D8A99F9-9C63-47DA-87B0-E1EC909A0BA7}" type="datetimeFigureOut">
              <a:rPr lang="en-US" smtClean="0">
                <a:solidFill>
                  <a:srgbClr val="B31166"/>
                </a:solidFill>
              </a:rPr>
              <a:pPr/>
              <a:t>4/19/2022</a:t>
            </a:fld>
            <a:endParaRPr lang="en-US">
              <a:solidFill>
                <a:srgbClr val="B31166"/>
              </a:solidFill>
            </a:endParaRPr>
          </a:p>
        </p:txBody>
      </p:sp>
      <p:sp>
        <p:nvSpPr>
          <p:cNvPr id="8" name="Footer Placeholder 7"/>
          <p:cNvSpPr>
            <a:spLocks noGrp="1"/>
          </p:cNvSpPr>
          <p:nvPr>
            <p:ph type="ftr" sz="quarter" idx="11"/>
          </p:nvPr>
        </p:nvSpPr>
        <p:spPr/>
        <p:txBody>
          <a:bodyPr/>
          <a:lstStyle/>
          <a:p>
            <a:endParaRPr lang="en-US">
              <a:solidFill>
                <a:srgbClr val="B31166"/>
              </a:solidFill>
            </a:endParaRPr>
          </a:p>
        </p:txBody>
      </p:sp>
      <p:sp>
        <p:nvSpPr>
          <p:cNvPr id="9" name="Slide Number Placeholder 8"/>
          <p:cNvSpPr>
            <a:spLocks noGrp="1"/>
          </p:cNvSpPr>
          <p:nvPr>
            <p:ph type="sldNum" sz="quarter" idx="12"/>
          </p:nvPr>
        </p:nvSpPr>
        <p:spPr/>
        <p:txBody>
          <a:bodyPr/>
          <a:lstStyle/>
          <a:p>
            <a:fld id="{397B37A3-9899-4D1A-B75F-C3535553E19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550369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5"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D8A99F9-9C63-47DA-87B0-E1EC909A0BA7}" type="datetimeFigureOut">
              <a:rPr lang="en-US" smtClean="0">
                <a:solidFill>
                  <a:srgbClr val="B31166"/>
                </a:solidFill>
              </a:rPr>
              <a:pPr/>
              <a:t>4/19/2022</a:t>
            </a:fld>
            <a:endParaRPr lang="en-US">
              <a:solidFill>
                <a:srgbClr val="B31166"/>
              </a:solidFill>
            </a:endParaRPr>
          </a:p>
        </p:txBody>
      </p:sp>
      <p:sp>
        <p:nvSpPr>
          <p:cNvPr id="4" name="Footer Placeholder 3"/>
          <p:cNvSpPr>
            <a:spLocks noGrp="1"/>
          </p:cNvSpPr>
          <p:nvPr>
            <p:ph type="ftr" sz="quarter" idx="11"/>
          </p:nvPr>
        </p:nvSpPr>
        <p:spPr/>
        <p:txBody>
          <a:bodyPr/>
          <a:lstStyle/>
          <a:p>
            <a:endParaRPr lang="en-US">
              <a:solidFill>
                <a:srgbClr val="B31166"/>
              </a:solidFill>
            </a:endParaRPr>
          </a:p>
        </p:txBody>
      </p:sp>
      <p:sp>
        <p:nvSpPr>
          <p:cNvPr id="5" name="Slide Number Placeholder 4"/>
          <p:cNvSpPr>
            <a:spLocks noGrp="1"/>
          </p:cNvSpPr>
          <p:nvPr>
            <p:ph type="sldNum" sz="quarter" idx="12"/>
          </p:nvPr>
        </p:nvSpPr>
        <p:spPr/>
        <p:txBody>
          <a:bodyPr/>
          <a:lstStyle/>
          <a:p>
            <a:fld id="{397B37A3-9899-4D1A-B75F-C3535553E19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77216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96D45-A5C0-47B0-A482-70FD639CF162}" type="datetimeFigureOut">
              <a:rPr lang="en-US" smtClean="0"/>
              <a:t>4/19/2022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F1034AF-D47E-4E32-A62A-1ECB10BABC2B}" type="slidenum">
              <a:rPr lang="en-US" smtClean="0"/>
              <a:t>‹#›</a:t>
            </a:fld>
            <a:endParaRPr lang="en-US" dirty="0"/>
          </a:p>
        </p:txBody>
      </p:sp>
    </p:spTree>
    <p:extLst>
      <p:ext uri="{BB962C8B-B14F-4D97-AF65-F5344CB8AC3E}">
        <p14:creationId xmlns:p14="http://schemas.microsoft.com/office/powerpoint/2010/main" val="6353878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8A99F9-9C63-47DA-87B0-E1EC909A0BA7}" type="datetimeFigureOut">
              <a:rPr lang="en-US" smtClean="0">
                <a:solidFill>
                  <a:srgbClr val="B31166"/>
                </a:solidFill>
              </a:rPr>
              <a:pPr/>
              <a:t>4/19/2022</a:t>
            </a:fld>
            <a:endParaRPr lang="en-US">
              <a:solidFill>
                <a:srgbClr val="B31166"/>
              </a:solidFill>
            </a:endParaRPr>
          </a:p>
        </p:txBody>
      </p:sp>
      <p:sp>
        <p:nvSpPr>
          <p:cNvPr id="3" name="Footer Placeholder 2"/>
          <p:cNvSpPr>
            <a:spLocks noGrp="1"/>
          </p:cNvSpPr>
          <p:nvPr>
            <p:ph type="ftr" sz="quarter" idx="11"/>
          </p:nvPr>
        </p:nvSpPr>
        <p:spPr/>
        <p:txBody>
          <a:bodyPr/>
          <a:lstStyle/>
          <a:p>
            <a:endParaRPr lang="en-US">
              <a:solidFill>
                <a:srgbClr val="B31166"/>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397B37A3-9899-4D1A-B75F-C3535553E19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0456141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9" cy="1600200"/>
          </a:xfrm>
        </p:spPr>
        <p:txBody>
          <a:bodyPr anchor="b"/>
          <a:lstStyle>
            <a:lvl1pPr algn="l">
              <a:defRPr sz="1800" b="0"/>
            </a:lvl1pPr>
          </a:lstStyle>
          <a:p>
            <a:r>
              <a:rPr lang="en-US" smtClean="0"/>
              <a:t>Click to edit Master title style</a:t>
            </a:r>
            <a:endParaRPr lang="en-US" dirty="0"/>
          </a:p>
        </p:txBody>
      </p:sp>
      <p:sp>
        <p:nvSpPr>
          <p:cNvPr id="3" name="Content Placeholder 2"/>
          <p:cNvSpPr>
            <a:spLocks noGrp="1"/>
          </p:cNvSpPr>
          <p:nvPr>
            <p:ph idx="1"/>
          </p:nvPr>
        </p:nvSpPr>
        <p:spPr>
          <a:xfrm>
            <a:off x="5781145" y="1447800"/>
            <a:ext cx="5190067"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2"/>
            <a:ext cx="2793159" cy="2895599"/>
          </a:xfrm>
        </p:spPr>
        <p:txBody>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A99F9-9C63-47DA-87B0-E1EC909A0BA7}" type="datetimeFigureOut">
              <a:rPr lang="en-US" smtClean="0">
                <a:solidFill>
                  <a:srgbClr val="B31166"/>
                </a:solidFill>
              </a:rPr>
              <a:pPr/>
              <a:t>4/19/2022</a:t>
            </a:fld>
            <a:endParaRPr lang="en-US">
              <a:solidFill>
                <a:srgbClr val="B31166"/>
              </a:solidFill>
            </a:endParaRPr>
          </a:p>
        </p:txBody>
      </p:sp>
      <p:sp>
        <p:nvSpPr>
          <p:cNvPr id="6" name="Footer Placeholder 5"/>
          <p:cNvSpPr>
            <a:spLocks noGrp="1"/>
          </p:cNvSpPr>
          <p:nvPr>
            <p:ph type="ftr" sz="quarter" idx="11"/>
          </p:nvPr>
        </p:nvSpPr>
        <p:spPr/>
        <p:txBody>
          <a:bodyPr/>
          <a:lstStyle/>
          <a:p>
            <a:endParaRPr lang="en-US">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97B37A3-9899-4D1A-B75F-C3535553E19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8407075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5"/>
            <a:ext cx="3865135" cy="1735667"/>
          </a:xfrm>
        </p:spPr>
        <p:txBody>
          <a:bodyPr anchor="b">
            <a:normAutofit/>
          </a:bodyPr>
          <a:lstStyle>
            <a:lvl1pPr algn="l">
              <a:defRPr sz="27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2"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A99F9-9C63-47DA-87B0-E1EC909A0BA7}" type="datetimeFigureOut">
              <a:rPr lang="en-US" smtClean="0">
                <a:solidFill>
                  <a:srgbClr val="B31166"/>
                </a:solidFill>
              </a:rPr>
              <a:pPr/>
              <a:t>4/19/2022</a:t>
            </a:fld>
            <a:endParaRPr lang="en-US">
              <a:solidFill>
                <a:srgbClr val="B31166"/>
              </a:solidFill>
            </a:endParaRPr>
          </a:p>
        </p:txBody>
      </p:sp>
      <p:sp>
        <p:nvSpPr>
          <p:cNvPr id="6" name="Footer Placeholder 5"/>
          <p:cNvSpPr>
            <a:spLocks noGrp="1"/>
          </p:cNvSpPr>
          <p:nvPr>
            <p:ph type="ftr" sz="quarter" idx="11"/>
          </p:nvPr>
        </p:nvSpPr>
        <p:spPr/>
        <p:txBody>
          <a:bodyPr/>
          <a:lstStyle/>
          <a:p>
            <a:endParaRPr lang="en-US">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97B37A3-9899-4D1A-B75F-C3535553E19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603240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4969927"/>
            <a:ext cx="8825659" cy="566738"/>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1154953" y="5536665"/>
            <a:ext cx="8825659" cy="493712"/>
          </a:xfrm>
        </p:spPr>
        <p:txBody>
          <a:bodyPr>
            <a:normAutofit/>
          </a:bodyPr>
          <a:lstStyle>
            <a:lvl1pPr marL="0" indent="0">
              <a:buNone/>
              <a:defRPr sz="90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8A99F9-9C63-47DA-87B0-E1EC909A0BA7}" type="datetimeFigureOut">
              <a:rPr lang="en-US" smtClean="0">
                <a:solidFill>
                  <a:srgbClr val="B31166"/>
                </a:solidFill>
              </a:rPr>
              <a:pPr/>
              <a:t>4/19/2022</a:t>
            </a:fld>
            <a:endParaRPr lang="en-US">
              <a:solidFill>
                <a:srgbClr val="B31166"/>
              </a:solidFill>
            </a:endParaRPr>
          </a:p>
        </p:txBody>
      </p:sp>
      <p:sp>
        <p:nvSpPr>
          <p:cNvPr id="6" name="Footer Placeholder 5"/>
          <p:cNvSpPr>
            <a:spLocks noGrp="1"/>
          </p:cNvSpPr>
          <p:nvPr>
            <p:ph type="ftr" sz="quarter" idx="11"/>
          </p:nvPr>
        </p:nvSpPr>
        <p:spPr/>
        <p:txBody>
          <a:bodyPr/>
          <a:lstStyle/>
          <a:p>
            <a:endParaRPr lang="en-US">
              <a:solidFill>
                <a:srgbClr val="B31166"/>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97B37A3-9899-4D1A-B75F-C3535553E19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092578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7" y="1063417"/>
            <a:ext cx="8831816" cy="1372986"/>
          </a:xfrm>
        </p:spPr>
        <p:txBody>
          <a:bodyPr/>
          <a:lstStyle>
            <a:lvl1pPr>
              <a:defRPr sz="3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5" y="3543300"/>
            <a:ext cx="8825659" cy="24765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A99F9-9C63-47DA-87B0-E1EC909A0BA7}" type="datetimeFigureOut">
              <a:rPr lang="en-US" smtClean="0">
                <a:solidFill>
                  <a:srgbClr val="B31166"/>
                </a:solidFill>
              </a:rPr>
              <a:pPr/>
              <a:t>4/19/2022</a:t>
            </a:fld>
            <a:endParaRPr lang="en-US">
              <a:solidFill>
                <a:srgbClr val="B31166"/>
              </a:solidFill>
            </a:endParaRPr>
          </a:p>
        </p:txBody>
      </p:sp>
      <p:sp>
        <p:nvSpPr>
          <p:cNvPr id="5" name="Footer Placeholder 4"/>
          <p:cNvSpPr>
            <a:spLocks noGrp="1"/>
          </p:cNvSpPr>
          <p:nvPr>
            <p:ph type="ftr" sz="quarter" idx="11"/>
          </p:nvPr>
        </p:nvSpPr>
        <p:spPr/>
        <p:txBody>
          <a:bodyPr/>
          <a:lstStyle/>
          <a:p>
            <a:endParaRPr lang="en-US">
              <a:solidFill>
                <a:srgbClr val="B31166"/>
              </a:solidFill>
            </a:endParaRP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97B37A3-9899-4D1A-B75F-C3535553E19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6529463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7" y="607338"/>
            <a:ext cx="801912" cy="1200329"/>
          </a:xfrm>
          <a:prstGeom prst="rect">
            <a:avLst/>
          </a:prstGeom>
          <a:noFill/>
        </p:spPr>
        <p:txBody>
          <a:bodyPr wrap="square" rtlCol="0">
            <a:spAutoFit/>
          </a:bodyPr>
          <a:lstStyle/>
          <a:p>
            <a:pPr algn="r" defTabSz="685800"/>
            <a:r>
              <a:rPr lang="en-US" sz="7200" dirty="0">
                <a:solidFill>
                  <a:srgbClr val="B31166">
                    <a:lumMod val="60000"/>
                    <a:lumOff val="40000"/>
                  </a:srgbClr>
                </a:solidFill>
                <a:latin typeface="Arial"/>
                <a:cs typeface="Arial"/>
              </a:rPr>
              <a:t>“</a:t>
            </a:r>
          </a:p>
        </p:txBody>
      </p:sp>
      <p:sp>
        <p:nvSpPr>
          <p:cNvPr id="13" name="TextBox 12"/>
          <p:cNvSpPr txBox="1"/>
          <p:nvPr/>
        </p:nvSpPr>
        <p:spPr bwMode="gray">
          <a:xfrm>
            <a:off x="9884459" y="2613789"/>
            <a:ext cx="652763" cy="1200329"/>
          </a:xfrm>
          <a:prstGeom prst="rect">
            <a:avLst/>
          </a:prstGeom>
          <a:noFill/>
        </p:spPr>
        <p:txBody>
          <a:bodyPr wrap="square" rtlCol="0">
            <a:spAutoFit/>
          </a:bodyPr>
          <a:lstStyle/>
          <a:p>
            <a:pPr algn="r" defTabSz="685800"/>
            <a:r>
              <a:rPr lang="en-US" sz="72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581877" y="982134"/>
            <a:ext cx="8453907" cy="2696632"/>
          </a:xfrm>
        </p:spPr>
        <p:txBody>
          <a:bodyPr/>
          <a:lstStyle>
            <a:lvl1pPr>
              <a:defRPr sz="3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050" b="0" i="0" kern="1200" cap="small" dirty="0">
                <a:solidFill>
                  <a:schemeClr val="accent1">
                    <a:lumMod val="60000"/>
                    <a:lumOff val="40000"/>
                  </a:schemeClr>
                </a:solidFill>
                <a:latin typeface="+mn-lt"/>
                <a:ea typeface="+mn-e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0" name="Text Placeholder 3"/>
          <p:cNvSpPr>
            <a:spLocks noGrp="1"/>
          </p:cNvSpPr>
          <p:nvPr>
            <p:ph type="body" sz="half" idx="2"/>
          </p:nvPr>
        </p:nvSpPr>
        <p:spPr>
          <a:xfrm>
            <a:off x="1154956" y="5029201"/>
            <a:ext cx="9244897" cy="997857"/>
          </a:xfrm>
        </p:spPr>
        <p:txBody>
          <a:bodyPr anchor="ct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A99F9-9C63-47DA-87B0-E1EC909A0BA7}" type="datetimeFigureOut">
              <a:rPr lang="en-US" smtClean="0">
                <a:solidFill>
                  <a:srgbClr val="B31166"/>
                </a:solidFill>
              </a:rPr>
              <a:pPr/>
              <a:t>4/19/2022</a:t>
            </a:fld>
            <a:endParaRPr lang="en-US">
              <a:solidFill>
                <a:srgbClr val="B31166"/>
              </a:solidFill>
            </a:endParaRPr>
          </a:p>
        </p:txBody>
      </p:sp>
      <p:sp>
        <p:nvSpPr>
          <p:cNvPr id="5" name="Footer Placeholder 4"/>
          <p:cNvSpPr>
            <a:spLocks noGrp="1"/>
          </p:cNvSpPr>
          <p:nvPr>
            <p:ph type="ftr" sz="quarter" idx="11"/>
          </p:nvPr>
        </p:nvSpPr>
        <p:spPr/>
        <p:txBody>
          <a:bodyPr/>
          <a:lstStyle/>
          <a:p>
            <a:endParaRPr lang="en-US">
              <a:solidFill>
                <a:srgbClr val="B31166"/>
              </a:solidFill>
            </a:endParaRP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97B37A3-9899-4D1A-B75F-C3535553E19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712309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370667"/>
            <a:ext cx="8825660" cy="1822514"/>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5024967"/>
            <a:ext cx="8825659" cy="860400"/>
          </a:xfrm>
        </p:spPr>
        <p:txBody>
          <a:bodyPr anchor="t"/>
          <a:lstStyle>
            <a:lvl1pPr marL="0" indent="0" algn="l">
              <a:buNone/>
              <a:defRPr sz="1500" cap="none">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D8A99F9-9C63-47DA-87B0-E1EC909A0BA7}" type="datetimeFigureOut">
              <a:rPr lang="en-US" smtClean="0">
                <a:solidFill>
                  <a:srgbClr val="B31166"/>
                </a:solidFill>
              </a:rPr>
              <a:pPr/>
              <a:t>4/19/2022</a:t>
            </a:fld>
            <a:endParaRPr lang="en-US">
              <a:solidFill>
                <a:srgbClr val="B31166"/>
              </a:solidFill>
            </a:endParaRPr>
          </a:p>
        </p:txBody>
      </p:sp>
      <p:sp>
        <p:nvSpPr>
          <p:cNvPr id="5" name="Footer Placeholder 4"/>
          <p:cNvSpPr>
            <a:spLocks noGrp="1"/>
          </p:cNvSpPr>
          <p:nvPr>
            <p:ph type="ftr" sz="quarter" idx="11"/>
          </p:nvPr>
        </p:nvSpPr>
        <p:spPr/>
        <p:txBody>
          <a:bodyPr/>
          <a:lstStyle/>
          <a:p>
            <a:endParaRPr lang="en-US">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97B37A3-9899-4D1A-B75F-C3535553E19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6714946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8"/>
            <a:ext cx="8825659" cy="706964"/>
          </a:xfrm>
        </p:spPr>
        <p:txBody>
          <a:bodyPr/>
          <a:lstStyle>
            <a:lvl1pPr>
              <a:defRPr sz="27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9"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6" name="Text Placeholder 3"/>
          <p:cNvSpPr>
            <a:spLocks noGrp="1"/>
          </p:cNvSpPr>
          <p:nvPr>
            <p:ph type="body" sz="half" idx="15"/>
          </p:nvPr>
        </p:nvSpPr>
        <p:spPr>
          <a:xfrm>
            <a:off x="1154954" y="3179766"/>
            <a:ext cx="3141879"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4512722" y="2603500"/>
            <a:ext cx="3147009"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9" name="Text Placeholder 3"/>
          <p:cNvSpPr>
            <a:spLocks noGrp="1"/>
          </p:cNvSpPr>
          <p:nvPr>
            <p:ph type="body" sz="half" idx="16"/>
          </p:nvPr>
        </p:nvSpPr>
        <p:spPr>
          <a:xfrm>
            <a:off x="4512722" y="3179765"/>
            <a:ext cx="3147009"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1"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4"/>
            <a:ext cx="3145536"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cxnSp>
        <p:nvCxnSpPr>
          <p:cNvPr id="17" name="Straight Connector 16"/>
          <p:cNvCxnSpPr/>
          <p:nvPr/>
        </p:nvCxnSpPr>
        <p:spPr>
          <a:xfrm>
            <a:off x="4403971" y="256963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D8A99F9-9C63-47DA-87B0-E1EC909A0BA7}" type="datetimeFigureOut">
              <a:rPr lang="en-US" smtClean="0">
                <a:solidFill>
                  <a:srgbClr val="B31166"/>
                </a:solidFill>
              </a:rPr>
              <a:pPr/>
              <a:t>4/19/2022</a:t>
            </a:fld>
            <a:endParaRPr lang="en-US">
              <a:solidFill>
                <a:srgbClr val="B31166"/>
              </a:solidFill>
            </a:endParaRPr>
          </a:p>
        </p:txBody>
      </p:sp>
      <p:sp>
        <p:nvSpPr>
          <p:cNvPr id="8" name="Footer Placeholder 7"/>
          <p:cNvSpPr>
            <a:spLocks noGrp="1"/>
          </p:cNvSpPr>
          <p:nvPr>
            <p:ph type="ftr" sz="quarter" idx="11"/>
          </p:nvPr>
        </p:nvSpPr>
        <p:spPr/>
        <p:txBody>
          <a:bodyPr/>
          <a:lstStyle/>
          <a:p>
            <a:endParaRPr lang="en-US">
              <a:solidFill>
                <a:srgbClr val="B31166"/>
              </a:solidFill>
            </a:endParaRPr>
          </a:p>
        </p:txBody>
      </p:sp>
      <p:sp>
        <p:nvSpPr>
          <p:cNvPr id="9" name="Slide Number Placeholder 8"/>
          <p:cNvSpPr>
            <a:spLocks noGrp="1"/>
          </p:cNvSpPr>
          <p:nvPr>
            <p:ph type="sldNum" sz="quarter" idx="12"/>
          </p:nvPr>
        </p:nvSpPr>
        <p:spPr/>
        <p:txBody>
          <a:bodyPr/>
          <a:lstStyle/>
          <a:p>
            <a:fld id="{397B37A3-9899-4D1A-B75F-C3535553E19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113241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8"/>
            <a:ext cx="8825659" cy="706964"/>
          </a:xfrm>
        </p:spPr>
        <p:txBody>
          <a:bodyPr/>
          <a:lstStyle>
            <a:lvl1pPr>
              <a:defRPr sz="27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9"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9"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Text Placeholder 4"/>
          <p:cNvSpPr>
            <a:spLocks noGrp="1"/>
          </p:cNvSpPr>
          <p:nvPr>
            <p:ph type="body" sz="quarter" idx="3"/>
          </p:nvPr>
        </p:nvSpPr>
        <p:spPr>
          <a:xfrm>
            <a:off x="4568866" y="4532846"/>
            <a:ext cx="3050439" cy="576263"/>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3"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3" name="Text Placeholder 3"/>
          <p:cNvSpPr>
            <a:spLocks noGrp="1"/>
          </p:cNvSpPr>
          <p:nvPr>
            <p:ph type="body" sz="half" idx="19"/>
          </p:nvPr>
        </p:nvSpPr>
        <p:spPr>
          <a:xfrm>
            <a:off x="4570173" y="5109105"/>
            <a:ext cx="3050439"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4" name="Text Placeholder 4"/>
          <p:cNvSpPr>
            <a:spLocks noGrp="1"/>
          </p:cNvSpPr>
          <p:nvPr>
            <p:ph type="body" sz="quarter" idx="13"/>
          </p:nvPr>
        </p:nvSpPr>
        <p:spPr>
          <a:xfrm>
            <a:off x="7982777" y="4532845"/>
            <a:ext cx="3051095"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cxnSp>
        <p:nvCxnSpPr>
          <p:cNvPr id="43" name="Straight Connector 42"/>
          <p:cNvCxnSpPr/>
          <p:nvPr/>
        </p:nvCxnSpPr>
        <p:spPr>
          <a:xfrm>
            <a:off x="4405831" y="256963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3" y="2569635"/>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D8A99F9-9C63-47DA-87B0-E1EC909A0BA7}" type="datetimeFigureOut">
              <a:rPr lang="en-US" smtClean="0">
                <a:solidFill>
                  <a:srgbClr val="B31166"/>
                </a:solidFill>
              </a:rPr>
              <a:pPr/>
              <a:t>4/19/2022</a:t>
            </a:fld>
            <a:endParaRPr lang="en-US">
              <a:solidFill>
                <a:srgbClr val="B31166"/>
              </a:solidFill>
            </a:endParaRPr>
          </a:p>
        </p:txBody>
      </p:sp>
      <p:sp>
        <p:nvSpPr>
          <p:cNvPr id="8" name="Footer Placeholder 7"/>
          <p:cNvSpPr>
            <a:spLocks noGrp="1"/>
          </p:cNvSpPr>
          <p:nvPr>
            <p:ph type="ftr" sz="quarter" idx="11"/>
          </p:nvPr>
        </p:nvSpPr>
        <p:spPr>
          <a:xfrm>
            <a:off x="561111" y="6391840"/>
            <a:ext cx="3644283" cy="304801"/>
          </a:xfrm>
        </p:spPr>
        <p:txBody>
          <a:bodyPr/>
          <a:lstStyle/>
          <a:p>
            <a:endParaRPr lang="en-US">
              <a:solidFill>
                <a:srgbClr val="B31166"/>
              </a:solidFill>
            </a:endParaRPr>
          </a:p>
        </p:txBody>
      </p:sp>
      <p:sp>
        <p:nvSpPr>
          <p:cNvPr id="9" name="Slide Number Placeholder 8"/>
          <p:cNvSpPr>
            <a:spLocks noGrp="1"/>
          </p:cNvSpPr>
          <p:nvPr>
            <p:ph type="sldNum" sz="quarter" idx="12"/>
          </p:nvPr>
        </p:nvSpPr>
        <p:spPr/>
        <p:txBody>
          <a:bodyPr/>
          <a:lstStyle/>
          <a:p>
            <a:fld id="{397B37A3-9899-4D1A-B75F-C3535553E19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280021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5"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41" y="6391840"/>
            <a:ext cx="990599" cy="304799"/>
          </a:xfrm>
        </p:spPr>
        <p:txBody>
          <a:bodyPr/>
          <a:lstStyle/>
          <a:p>
            <a:fld id="{BD8A99F9-9C63-47DA-87B0-E1EC909A0BA7}" type="datetimeFigureOut">
              <a:rPr lang="en-US" smtClean="0">
                <a:solidFill>
                  <a:srgbClr val="B31166"/>
                </a:solidFill>
              </a:rPr>
              <a:pPr/>
              <a:t>4/19/2022</a:t>
            </a:fld>
            <a:endParaRPr lang="en-US">
              <a:solidFill>
                <a:srgbClr val="B31166"/>
              </a:solidFill>
            </a:endParaRPr>
          </a:p>
        </p:txBody>
      </p:sp>
      <p:sp>
        <p:nvSpPr>
          <p:cNvPr id="5" name="Footer Placeholder 4"/>
          <p:cNvSpPr>
            <a:spLocks noGrp="1"/>
          </p:cNvSpPr>
          <p:nvPr>
            <p:ph type="ftr" sz="quarter" idx="11"/>
          </p:nvPr>
        </p:nvSpPr>
        <p:spPr/>
        <p:txBody>
          <a:bodyPr/>
          <a:lstStyle/>
          <a:p>
            <a:endParaRPr lang="en-US">
              <a:solidFill>
                <a:srgbClr val="B31166"/>
              </a:solidFill>
            </a:endParaRPr>
          </a:p>
        </p:txBody>
      </p:sp>
      <p:sp>
        <p:nvSpPr>
          <p:cNvPr id="6" name="Slide Number Placeholder 5"/>
          <p:cNvSpPr>
            <a:spLocks noGrp="1"/>
          </p:cNvSpPr>
          <p:nvPr>
            <p:ph type="sldNum" sz="quarter" idx="12"/>
          </p:nvPr>
        </p:nvSpPr>
        <p:spPr/>
        <p:txBody>
          <a:bodyPr/>
          <a:lstStyle/>
          <a:p>
            <a:fld id="{397B37A3-9899-4D1A-B75F-C3535553E19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58799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496D45-A5C0-47B0-A482-70FD639CF162}" type="datetimeFigureOut">
              <a:rPr lang="en-US" smtClean="0"/>
              <a:t>4/19/2022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1034AF-D47E-4E32-A62A-1ECB10BABC2B}" type="slidenum">
              <a:rPr lang="en-US" smtClean="0"/>
              <a:t>‹#›</a:t>
            </a:fld>
            <a:endParaRPr lang="en-US" dirty="0"/>
          </a:p>
        </p:txBody>
      </p:sp>
    </p:spTree>
    <p:extLst>
      <p:ext uri="{BB962C8B-B14F-4D97-AF65-F5344CB8AC3E}">
        <p14:creationId xmlns:p14="http://schemas.microsoft.com/office/powerpoint/2010/main" val="14350745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6"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6"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6" y="6391840"/>
            <a:ext cx="992135" cy="304799"/>
          </a:xfrm>
        </p:spPr>
        <p:txBody>
          <a:bodyPr/>
          <a:lstStyle/>
          <a:p>
            <a:fld id="{BD8A99F9-9C63-47DA-87B0-E1EC909A0BA7}" type="datetimeFigureOut">
              <a:rPr lang="en-US" smtClean="0">
                <a:solidFill>
                  <a:srgbClr val="B31166"/>
                </a:solidFill>
              </a:rPr>
              <a:pPr/>
              <a:t>4/19/2022</a:t>
            </a:fld>
            <a:endParaRPr lang="en-US">
              <a:solidFill>
                <a:srgbClr val="B31166"/>
              </a:solidFill>
            </a:endParaRPr>
          </a:p>
        </p:txBody>
      </p:sp>
      <p:sp>
        <p:nvSpPr>
          <p:cNvPr id="5" name="Footer Placeholder 4"/>
          <p:cNvSpPr>
            <a:spLocks noGrp="1"/>
          </p:cNvSpPr>
          <p:nvPr>
            <p:ph type="ftr" sz="quarter" idx="11"/>
          </p:nvPr>
        </p:nvSpPr>
        <p:spPr/>
        <p:txBody>
          <a:bodyPr/>
          <a:lstStyle/>
          <a:p>
            <a:endParaRPr lang="en-US">
              <a:solidFill>
                <a:srgbClr val="B31166"/>
              </a:solidFill>
            </a:endParaRP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97B37A3-9899-4D1A-B75F-C3535553E199}"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899424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032000" y="190500"/>
            <a:ext cx="934720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3F398A-0CDE-4943-9C66-D09DD2FE087B}" type="slidenum">
              <a:rPr lang="en-US">
                <a:solidFill>
                  <a:srgbClr val="336666"/>
                </a:solidFill>
              </a:rPr>
              <a:pPr>
                <a:defRPr/>
              </a:pPr>
              <a:t>‹#›</a:t>
            </a:fld>
            <a:endParaRPr lang="en-US">
              <a:solidFill>
                <a:srgbClr val="336666"/>
              </a:solidFill>
            </a:endParaRPr>
          </a:p>
        </p:txBody>
      </p:sp>
    </p:spTree>
    <p:extLst>
      <p:ext uri="{BB962C8B-B14F-4D97-AF65-F5344CB8AC3E}">
        <p14:creationId xmlns:p14="http://schemas.microsoft.com/office/powerpoint/2010/main" val="11386798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09600" y="1600203"/>
            <a:ext cx="5384800" cy="4525963"/>
          </a:xfrm>
        </p:spPr>
        <p:txBody>
          <a:bodyPr rtlCol="0">
            <a:normAutofit/>
          </a:bodyPr>
          <a:lstStyle/>
          <a:p>
            <a:pPr lvl="0"/>
            <a:endParaRPr lang="en-US" noProof="0" smtClean="0"/>
          </a:p>
        </p:txBody>
      </p:sp>
      <p:sp>
        <p:nvSpPr>
          <p:cNvPr id="4" name="Text Placeholder 3"/>
          <p:cNvSpPr>
            <a:spLocks noGrp="1"/>
          </p:cNvSpPr>
          <p:nvPr>
            <p:ph type="body" sz="half" idx="2"/>
          </p:nvPr>
        </p:nvSpPr>
        <p:spPr>
          <a:xfrm>
            <a:off x="6197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B31166"/>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B31166"/>
              </a:solidFill>
            </a:endParaRPr>
          </a:p>
        </p:txBody>
      </p:sp>
      <p:sp>
        <p:nvSpPr>
          <p:cNvPr id="7" name="Rectangle 6"/>
          <p:cNvSpPr>
            <a:spLocks noGrp="1" noChangeArrowheads="1"/>
          </p:cNvSpPr>
          <p:nvPr>
            <p:ph type="sldNum" sz="quarter" idx="12"/>
          </p:nvPr>
        </p:nvSpPr>
        <p:spPr/>
        <p:txBody>
          <a:bodyPr/>
          <a:lstStyle>
            <a:lvl1pPr>
              <a:defRPr/>
            </a:lvl1pPr>
          </a:lstStyle>
          <a:p>
            <a:pPr>
              <a:defRPr/>
            </a:pPr>
            <a:fld id="{83C1AEF0-4CDD-4F96-978E-83C9656599E5}"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3347103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6" name="Rectangle 6"/>
          <p:cNvSpPr>
            <a:spLocks noGrp="1" noChangeArrowheads="1"/>
          </p:cNvSpPr>
          <p:nvPr>
            <p:ph type="sldNum" sz="quarter" idx="12"/>
          </p:nvPr>
        </p:nvSpPr>
        <p:spPr>
          <a:ln/>
        </p:spPr>
        <p:txBody>
          <a:bodyPr/>
          <a:lstStyle>
            <a:lvl1pPr>
              <a:defRPr/>
            </a:lvl1pPr>
          </a:lstStyle>
          <a:p>
            <a:fld id="{8BB26F2E-5915-49AE-9319-0B16C2988071}" type="slidenum">
              <a:rPr lang="en-US" altLang="en-US">
                <a:solidFill>
                  <a:srgbClr val="336666"/>
                </a:solidFill>
              </a:rPr>
              <a:pPr/>
              <a:t>‹#›</a:t>
            </a:fld>
            <a:endParaRPr lang="en-US" altLang="en-US">
              <a:solidFill>
                <a:srgbClr val="336666"/>
              </a:solidFill>
            </a:endParaRPr>
          </a:p>
        </p:txBody>
      </p:sp>
    </p:spTree>
    <p:extLst>
      <p:ext uri="{BB962C8B-B14F-4D97-AF65-F5344CB8AC3E}">
        <p14:creationId xmlns:p14="http://schemas.microsoft.com/office/powerpoint/2010/main" val="9327512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6" name="Rectangle 6"/>
          <p:cNvSpPr>
            <a:spLocks noGrp="1" noChangeArrowheads="1"/>
          </p:cNvSpPr>
          <p:nvPr>
            <p:ph type="sldNum" sz="quarter" idx="12"/>
          </p:nvPr>
        </p:nvSpPr>
        <p:spPr>
          <a:ln/>
        </p:spPr>
        <p:txBody>
          <a:bodyPr/>
          <a:lstStyle>
            <a:lvl1pPr>
              <a:defRPr/>
            </a:lvl1pPr>
          </a:lstStyle>
          <a:p>
            <a:fld id="{9FB5986D-C4BB-41FB-994B-A459AC2254A9}" type="slidenum">
              <a:rPr lang="en-US" altLang="en-US">
                <a:solidFill>
                  <a:srgbClr val="336666"/>
                </a:solidFill>
              </a:rPr>
              <a:pPr/>
              <a:t>‹#›</a:t>
            </a:fld>
            <a:endParaRPr lang="en-US" altLang="en-US">
              <a:solidFill>
                <a:srgbClr val="336666"/>
              </a:solidFill>
            </a:endParaRPr>
          </a:p>
        </p:txBody>
      </p:sp>
    </p:spTree>
    <p:extLst>
      <p:ext uri="{BB962C8B-B14F-4D97-AF65-F5344CB8AC3E}">
        <p14:creationId xmlns:p14="http://schemas.microsoft.com/office/powerpoint/2010/main" val="33090603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6" name="Rectangle 6"/>
          <p:cNvSpPr>
            <a:spLocks noGrp="1" noChangeArrowheads="1"/>
          </p:cNvSpPr>
          <p:nvPr>
            <p:ph type="sldNum" sz="quarter" idx="12"/>
          </p:nvPr>
        </p:nvSpPr>
        <p:spPr>
          <a:ln/>
        </p:spPr>
        <p:txBody>
          <a:bodyPr/>
          <a:lstStyle>
            <a:lvl1pPr>
              <a:defRPr/>
            </a:lvl1pPr>
          </a:lstStyle>
          <a:p>
            <a:fld id="{8753B880-D0CA-4806-BB02-684C41B32FD4}" type="slidenum">
              <a:rPr lang="en-US" altLang="en-US">
                <a:solidFill>
                  <a:srgbClr val="336666"/>
                </a:solidFill>
              </a:rPr>
              <a:pPr/>
              <a:t>‹#›</a:t>
            </a:fld>
            <a:endParaRPr lang="en-US" altLang="en-US">
              <a:solidFill>
                <a:srgbClr val="336666"/>
              </a:solidFill>
            </a:endParaRPr>
          </a:p>
        </p:txBody>
      </p:sp>
    </p:spTree>
    <p:extLst>
      <p:ext uri="{BB962C8B-B14F-4D97-AF65-F5344CB8AC3E}">
        <p14:creationId xmlns:p14="http://schemas.microsoft.com/office/powerpoint/2010/main" val="2813828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32000" y="1905000"/>
            <a:ext cx="4572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07200" y="1905000"/>
            <a:ext cx="4572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7" name="Rectangle 6"/>
          <p:cNvSpPr>
            <a:spLocks noGrp="1" noChangeArrowheads="1"/>
          </p:cNvSpPr>
          <p:nvPr>
            <p:ph type="sldNum" sz="quarter" idx="12"/>
          </p:nvPr>
        </p:nvSpPr>
        <p:spPr>
          <a:ln/>
        </p:spPr>
        <p:txBody>
          <a:bodyPr/>
          <a:lstStyle>
            <a:lvl1pPr>
              <a:defRPr/>
            </a:lvl1pPr>
          </a:lstStyle>
          <a:p>
            <a:fld id="{078F44AA-84FE-4F35-AD0C-8894A3F99E6F}" type="slidenum">
              <a:rPr lang="en-US" altLang="en-US">
                <a:solidFill>
                  <a:srgbClr val="336666"/>
                </a:solidFill>
              </a:rPr>
              <a:pPr/>
              <a:t>‹#›</a:t>
            </a:fld>
            <a:endParaRPr lang="en-US" altLang="en-US">
              <a:solidFill>
                <a:srgbClr val="336666"/>
              </a:solidFill>
            </a:endParaRPr>
          </a:p>
        </p:txBody>
      </p:sp>
    </p:spTree>
    <p:extLst>
      <p:ext uri="{BB962C8B-B14F-4D97-AF65-F5344CB8AC3E}">
        <p14:creationId xmlns:p14="http://schemas.microsoft.com/office/powerpoint/2010/main" val="5976197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9" name="Rectangle 6"/>
          <p:cNvSpPr>
            <a:spLocks noGrp="1" noChangeArrowheads="1"/>
          </p:cNvSpPr>
          <p:nvPr>
            <p:ph type="sldNum" sz="quarter" idx="12"/>
          </p:nvPr>
        </p:nvSpPr>
        <p:spPr>
          <a:ln/>
        </p:spPr>
        <p:txBody>
          <a:bodyPr/>
          <a:lstStyle>
            <a:lvl1pPr>
              <a:defRPr/>
            </a:lvl1pPr>
          </a:lstStyle>
          <a:p>
            <a:fld id="{9A4FDEDA-E4C8-4C89-953A-42D2E86E7222}" type="slidenum">
              <a:rPr lang="en-US" altLang="en-US">
                <a:solidFill>
                  <a:srgbClr val="336666"/>
                </a:solidFill>
              </a:rPr>
              <a:pPr/>
              <a:t>‹#›</a:t>
            </a:fld>
            <a:endParaRPr lang="en-US" altLang="en-US">
              <a:solidFill>
                <a:srgbClr val="336666"/>
              </a:solidFill>
            </a:endParaRPr>
          </a:p>
        </p:txBody>
      </p:sp>
    </p:spTree>
    <p:extLst>
      <p:ext uri="{BB962C8B-B14F-4D97-AF65-F5344CB8AC3E}">
        <p14:creationId xmlns:p14="http://schemas.microsoft.com/office/powerpoint/2010/main" val="36886162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5" name="Rectangle 6"/>
          <p:cNvSpPr>
            <a:spLocks noGrp="1" noChangeArrowheads="1"/>
          </p:cNvSpPr>
          <p:nvPr>
            <p:ph type="sldNum" sz="quarter" idx="12"/>
          </p:nvPr>
        </p:nvSpPr>
        <p:spPr>
          <a:ln/>
        </p:spPr>
        <p:txBody>
          <a:bodyPr/>
          <a:lstStyle>
            <a:lvl1pPr>
              <a:defRPr/>
            </a:lvl1pPr>
          </a:lstStyle>
          <a:p>
            <a:fld id="{C1B2248C-FC4A-48E5-9A25-AC2D52BC7684}" type="slidenum">
              <a:rPr lang="en-US" altLang="en-US">
                <a:solidFill>
                  <a:srgbClr val="336666"/>
                </a:solidFill>
              </a:rPr>
              <a:pPr/>
              <a:t>‹#›</a:t>
            </a:fld>
            <a:endParaRPr lang="en-US" altLang="en-US">
              <a:solidFill>
                <a:srgbClr val="336666"/>
              </a:solidFill>
            </a:endParaRPr>
          </a:p>
        </p:txBody>
      </p:sp>
    </p:spTree>
    <p:extLst>
      <p:ext uri="{BB962C8B-B14F-4D97-AF65-F5344CB8AC3E}">
        <p14:creationId xmlns:p14="http://schemas.microsoft.com/office/powerpoint/2010/main" val="7759133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4" name="Rectangle 6"/>
          <p:cNvSpPr>
            <a:spLocks noGrp="1" noChangeArrowheads="1"/>
          </p:cNvSpPr>
          <p:nvPr>
            <p:ph type="sldNum" sz="quarter" idx="12"/>
          </p:nvPr>
        </p:nvSpPr>
        <p:spPr>
          <a:ln/>
        </p:spPr>
        <p:txBody>
          <a:bodyPr/>
          <a:lstStyle>
            <a:lvl1pPr>
              <a:defRPr/>
            </a:lvl1pPr>
          </a:lstStyle>
          <a:p>
            <a:fld id="{01F50310-809C-4C35-B7D7-8CD7BC0E6F91}" type="slidenum">
              <a:rPr lang="en-US" altLang="en-US">
                <a:solidFill>
                  <a:srgbClr val="336666"/>
                </a:solidFill>
              </a:rPr>
              <a:pPr/>
              <a:t>‹#›</a:t>
            </a:fld>
            <a:endParaRPr lang="en-US" altLang="en-US">
              <a:solidFill>
                <a:srgbClr val="336666"/>
              </a:solidFill>
            </a:endParaRPr>
          </a:p>
        </p:txBody>
      </p:sp>
    </p:spTree>
    <p:extLst>
      <p:ext uri="{BB962C8B-B14F-4D97-AF65-F5344CB8AC3E}">
        <p14:creationId xmlns:p14="http://schemas.microsoft.com/office/powerpoint/2010/main" val="221791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496D45-A5C0-47B0-A482-70FD639CF162}" type="datetimeFigureOut">
              <a:rPr lang="en-US" smtClean="0"/>
              <a:t>4/19/2022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1034AF-D47E-4E32-A62A-1ECB10BABC2B}" type="slidenum">
              <a:rPr lang="en-US" smtClean="0"/>
              <a:t>‹#›</a:t>
            </a:fld>
            <a:endParaRPr lang="en-US" dirty="0"/>
          </a:p>
        </p:txBody>
      </p:sp>
    </p:spTree>
    <p:extLst>
      <p:ext uri="{BB962C8B-B14F-4D97-AF65-F5344CB8AC3E}">
        <p14:creationId xmlns:p14="http://schemas.microsoft.com/office/powerpoint/2010/main" val="17842089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7" name="Rectangle 6"/>
          <p:cNvSpPr>
            <a:spLocks noGrp="1" noChangeArrowheads="1"/>
          </p:cNvSpPr>
          <p:nvPr>
            <p:ph type="sldNum" sz="quarter" idx="12"/>
          </p:nvPr>
        </p:nvSpPr>
        <p:spPr>
          <a:ln/>
        </p:spPr>
        <p:txBody>
          <a:bodyPr/>
          <a:lstStyle>
            <a:lvl1pPr>
              <a:defRPr/>
            </a:lvl1pPr>
          </a:lstStyle>
          <a:p>
            <a:fld id="{9239DF78-9AD6-4827-83F6-98BA083C0C33}" type="slidenum">
              <a:rPr lang="en-US" altLang="en-US">
                <a:solidFill>
                  <a:srgbClr val="336666"/>
                </a:solidFill>
              </a:rPr>
              <a:pPr/>
              <a:t>‹#›</a:t>
            </a:fld>
            <a:endParaRPr lang="en-US" altLang="en-US">
              <a:solidFill>
                <a:srgbClr val="336666"/>
              </a:solidFill>
            </a:endParaRPr>
          </a:p>
        </p:txBody>
      </p:sp>
    </p:spTree>
    <p:extLst>
      <p:ext uri="{BB962C8B-B14F-4D97-AF65-F5344CB8AC3E}">
        <p14:creationId xmlns:p14="http://schemas.microsoft.com/office/powerpoint/2010/main" val="8622924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7" name="Rectangle 6"/>
          <p:cNvSpPr>
            <a:spLocks noGrp="1" noChangeArrowheads="1"/>
          </p:cNvSpPr>
          <p:nvPr>
            <p:ph type="sldNum" sz="quarter" idx="12"/>
          </p:nvPr>
        </p:nvSpPr>
        <p:spPr>
          <a:ln/>
        </p:spPr>
        <p:txBody>
          <a:bodyPr/>
          <a:lstStyle>
            <a:lvl1pPr>
              <a:defRPr/>
            </a:lvl1pPr>
          </a:lstStyle>
          <a:p>
            <a:fld id="{6F4BB355-E4C3-4E7D-A8DA-B04445BCCCD2}" type="slidenum">
              <a:rPr lang="en-US" altLang="en-US">
                <a:solidFill>
                  <a:srgbClr val="336666"/>
                </a:solidFill>
              </a:rPr>
              <a:pPr/>
              <a:t>‹#›</a:t>
            </a:fld>
            <a:endParaRPr lang="en-US" altLang="en-US">
              <a:solidFill>
                <a:srgbClr val="336666"/>
              </a:solidFill>
            </a:endParaRPr>
          </a:p>
        </p:txBody>
      </p:sp>
    </p:spTree>
    <p:extLst>
      <p:ext uri="{BB962C8B-B14F-4D97-AF65-F5344CB8AC3E}">
        <p14:creationId xmlns:p14="http://schemas.microsoft.com/office/powerpoint/2010/main" val="31922625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6" name="Rectangle 6"/>
          <p:cNvSpPr>
            <a:spLocks noGrp="1" noChangeArrowheads="1"/>
          </p:cNvSpPr>
          <p:nvPr>
            <p:ph type="sldNum" sz="quarter" idx="12"/>
          </p:nvPr>
        </p:nvSpPr>
        <p:spPr>
          <a:ln/>
        </p:spPr>
        <p:txBody>
          <a:bodyPr/>
          <a:lstStyle>
            <a:lvl1pPr>
              <a:defRPr/>
            </a:lvl1pPr>
          </a:lstStyle>
          <a:p>
            <a:fld id="{7BB718EA-E993-4FC5-93E0-C07DEA0DC707}" type="slidenum">
              <a:rPr lang="en-US" altLang="en-US">
                <a:solidFill>
                  <a:srgbClr val="336666"/>
                </a:solidFill>
              </a:rPr>
              <a:pPr/>
              <a:t>‹#›</a:t>
            </a:fld>
            <a:endParaRPr lang="en-US" altLang="en-US">
              <a:solidFill>
                <a:srgbClr val="336666"/>
              </a:solidFill>
            </a:endParaRPr>
          </a:p>
        </p:txBody>
      </p:sp>
    </p:spTree>
    <p:extLst>
      <p:ext uri="{BB962C8B-B14F-4D97-AF65-F5344CB8AC3E}">
        <p14:creationId xmlns:p14="http://schemas.microsoft.com/office/powerpoint/2010/main" val="5021769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190500"/>
            <a:ext cx="2336800"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32000" y="190500"/>
            <a:ext cx="6807200"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6" name="Rectangle 6"/>
          <p:cNvSpPr>
            <a:spLocks noGrp="1" noChangeArrowheads="1"/>
          </p:cNvSpPr>
          <p:nvPr>
            <p:ph type="sldNum" sz="quarter" idx="12"/>
          </p:nvPr>
        </p:nvSpPr>
        <p:spPr>
          <a:ln/>
        </p:spPr>
        <p:txBody>
          <a:bodyPr/>
          <a:lstStyle>
            <a:lvl1pPr>
              <a:defRPr/>
            </a:lvl1pPr>
          </a:lstStyle>
          <a:p>
            <a:fld id="{4BDD6C59-A348-48DC-8CD5-2FA13504AE14}" type="slidenum">
              <a:rPr lang="en-US" altLang="en-US">
                <a:solidFill>
                  <a:srgbClr val="336666"/>
                </a:solidFill>
              </a:rPr>
              <a:pPr/>
              <a:t>‹#›</a:t>
            </a:fld>
            <a:endParaRPr lang="en-US" altLang="en-US">
              <a:solidFill>
                <a:srgbClr val="336666"/>
              </a:solidFill>
            </a:endParaRPr>
          </a:p>
        </p:txBody>
      </p:sp>
    </p:spTree>
    <p:extLst>
      <p:ext uri="{BB962C8B-B14F-4D97-AF65-F5344CB8AC3E}">
        <p14:creationId xmlns:p14="http://schemas.microsoft.com/office/powerpoint/2010/main" val="25798615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032000" y="190500"/>
            <a:ext cx="9347200" cy="582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5" name="Rectangle 6"/>
          <p:cNvSpPr>
            <a:spLocks noGrp="1" noChangeArrowheads="1"/>
          </p:cNvSpPr>
          <p:nvPr>
            <p:ph type="sldNum" sz="quarter" idx="12"/>
          </p:nvPr>
        </p:nvSpPr>
        <p:spPr>
          <a:ln/>
        </p:spPr>
        <p:txBody>
          <a:bodyPr/>
          <a:lstStyle>
            <a:lvl1pPr>
              <a:defRPr/>
            </a:lvl1pPr>
          </a:lstStyle>
          <a:p>
            <a:fld id="{3CA6184E-A308-4057-AB86-3E8C3A78ECD9}" type="slidenum">
              <a:rPr lang="en-US" altLang="en-US">
                <a:solidFill>
                  <a:srgbClr val="336666"/>
                </a:solidFill>
              </a:rPr>
              <a:pPr/>
              <a:t>‹#›</a:t>
            </a:fld>
            <a:endParaRPr lang="en-US" altLang="en-US">
              <a:solidFill>
                <a:srgbClr val="336666"/>
              </a:solidFill>
            </a:endParaRPr>
          </a:p>
        </p:txBody>
      </p:sp>
    </p:spTree>
    <p:extLst>
      <p:ext uri="{BB962C8B-B14F-4D97-AF65-F5344CB8AC3E}">
        <p14:creationId xmlns:p14="http://schemas.microsoft.com/office/powerpoint/2010/main" val="8255134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32000" y="190500"/>
            <a:ext cx="9347200" cy="15271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032000" y="1905000"/>
            <a:ext cx="93472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3366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336666"/>
              </a:solidFill>
            </a:endParaRPr>
          </a:p>
        </p:txBody>
      </p:sp>
      <p:sp>
        <p:nvSpPr>
          <p:cNvPr id="6" name="Rectangle 6"/>
          <p:cNvSpPr>
            <a:spLocks noGrp="1" noChangeArrowheads="1"/>
          </p:cNvSpPr>
          <p:nvPr>
            <p:ph type="sldNum" sz="quarter" idx="12"/>
          </p:nvPr>
        </p:nvSpPr>
        <p:spPr>
          <a:ln/>
        </p:spPr>
        <p:txBody>
          <a:bodyPr/>
          <a:lstStyle>
            <a:lvl1pPr>
              <a:defRPr/>
            </a:lvl1pPr>
          </a:lstStyle>
          <a:p>
            <a:fld id="{0E5BE441-2E15-44E7-B7D6-0B35ED8988D0}" type="slidenum">
              <a:rPr lang="en-US" altLang="en-US">
                <a:solidFill>
                  <a:srgbClr val="336666"/>
                </a:solidFill>
              </a:rPr>
              <a:pPr/>
              <a:t>‹#›</a:t>
            </a:fld>
            <a:endParaRPr lang="en-US" altLang="en-US">
              <a:solidFill>
                <a:srgbClr val="336666"/>
              </a:solidFill>
            </a:endParaRPr>
          </a:p>
        </p:txBody>
      </p:sp>
    </p:spTree>
    <p:extLst>
      <p:ext uri="{BB962C8B-B14F-4D97-AF65-F5344CB8AC3E}">
        <p14:creationId xmlns:p14="http://schemas.microsoft.com/office/powerpoint/2010/main" val="7005129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6499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70923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7077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CDEDCF-38CD-40D6-B1C4-354215531E92}" type="datetimeFigureOut">
              <a:rPr lang="en-US" smtClean="0">
                <a:solidFill>
                  <a:prstClr val="black">
                    <a:tint val="75000"/>
                  </a:prstClr>
                </a:solidFill>
              </a:rPr>
              <a:pPr/>
              <a:t>4/19/2022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86AE01-7E3D-4DEC-A5AD-D32FE5647A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5426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theme" Target="../theme/theme11.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theme" Target="../theme/theme1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image" Target="../media/image2.pn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image" Target="../media/image1.png"/><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theme" Target="../theme/theme14.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theme" Target="../theme/theme15.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image" Target="../media/image4.jpg"/><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theme" Target="../theme/theme16.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image" Target="../media/image5.png"/><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image" Target="../media/image1.png"/><Relationship Id="rId5" Type="http://schemas.openxmlformats.org/officeDocument/2006/relationships/slideLayout" Target="../slideLayouts/slideLayout192.xml"/><Relationship Id="rId10" Type="http://schemas.openxmlformats.org/officeDocument/2006/relationships/theme" Target="../theme/theme18.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image" Target="../media/image1.png"/><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9.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8.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image" Target="../media/image3.jpeg"/><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theme" Target="../theme/theme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496D45-A5C0-47B0-A482-70FD639CF162}" type="datetimeFigureOut">
              <a:rPr lang="en-US" smtClean="0"/>
              <a:t>4/19/2022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1034AF-D47E-4E32-A62A-1ECB10BABC2B}" type="slidenum">
              <a:rPr lang="en-US" smtClean="0"/>
              <a:t>‹#›</a:t>
            </a:fld>
            <a:endParaRPr lang="en-US" dirty="0"/>
          </a:p>
        </p:txBody>
      </p:sp>
    </p:spTree>
    <p:extLst>
      <p:ext uri="{BB962C8B-B14F-4D97-AF65-F5344CB8AC3E}">
        <p14:creationId xmlns:p14="http://schemas.microsoft.com/office/powerpoint/2010/main" val="2265914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888" r:id="rId13"/>
    <p:sldLayoutId id="214748388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32000" y="190500"/>
            <a:ext cx="93472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032000" y="1905000"/>
            <a:ext cx="9347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7460" name="Rectangle 4"/>
          <p:cNvSpPr>
            <a:spLocks noGrp="1" noChangeArrowheads="1"/>
          </p:cNvSpPr>
          <p:nvPr>
            <p:ph type="dt" sz="half" idx="2"/>
          </p:nvPr>
        </p:nvSpPr>
        <p:spPr bwMode="auto">
          <a:xfrm>
            <a:off x="88392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ClrTx/>
              <a:buSzTx/>
              <a:buFontTx/>
              <a:buNone/>
              <a:defRPr sz="750">
                <a:solidFill>
                  <a:schemeClr val="tx1"/>
                </a:solidFill>
                <a:latin typeface="+mn-lt"/>
              </a:defRPr>
            </a:lvl1pPr>
          </a:lstStyle>
          <a:p>
            <a:pPr defTabSz="685800" fontAlgn="base">
              <a:spcAft>
                <a:spcPct val="0"/>
              </a:spcAft>
              <a:defRPr/>
            </a:pPr>
            <a:endParaRPr lang="en-US">
              <a:solidFill>
                <a:srgbClr val="336666"/>
              </a:solidFill>
              <a:sym typeface="Wingdings" panose="05000000000000000000" pitchFamily="2" charset="2"/>
            </a:endParaRPr>
          </a:p>
        </p:txBody>
      </p:sp>
      <p:sp>
        <p:nvSpPr>
          <p:cNvPr id="147461" name="Rectangle 5"/>
          <p:cNvSpPr>
            <a:spLocks noGrp="1" noChangeArrowheads="1"/>
          </p:cNvSpPr>
          <p:nvPr>
            <p:ph type="ftr" sz="quarter" idx="3"/>
          </p:nvPr>
        </p:nvSpPr>
        <p:spPr bwMode="auto">
          <a:xfrm>
            <a:off x="43688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ClrTx/>
              <a:buSzTx/>
              <a:buFontTx/>
              <a:buNone/>
              <a:defRPr sz="750">
                <a:solidFill>
                  <a:schemeClr val="tx1"/>
                </a:solidFill>
                <a:latin typeface="+mn-lt"/>
              </a:defRPr>
            </a:lvl1pPr>
          </a:lstStyle>
          <a:p>
            <a:pPr defTabSz="685800" fontAlgn="base">
              <a:spcAft>
                <a:spcPct val="0"/>
              </a:spcAft>
              <a:defRPr/>
            </a:pPr>
            <a:endParaRPr lang="en-US">
              <a:solidFill>
                <a:srgbClr val="336666"/>
              </a:solidFill>
              <a:sym typeface="Wingdings" panose="05000000000000000000" pitchFamily="2" charset="2"/>
            </a:endParaRPr>
          </a:p>
        </p:txBody>
      </p:sp>
      <p:sp>
        <p:nvSpPr>
          <p:cNvPr id="147462" name="Rectangle 6"/>
          <p:cNvSpPr>
            <a:spLocks noGrp="1" noChangeArrowheads="1"/>
          </p:cNvSpPr>
          <p:nvPr>
            <p:ph type="sldNum" sz="quarter" idx="4"/>
          </p:nvPr>
        </p:nvSpPr>
        <p:spPr bwMode="auto">
          <a:xfrm>
            <a:off x="2032000" y="6248400"/>
            <a:ext cx="1727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solidFill>
                  <a:schemeClr val="tx1"/>
                </a:solidFill>
              </a:defRPr>
            </a:lvl1pPr>
          </a:lstStyle>
          <a:p>
            <a:pPr defTabSz="685800" fontAlgn="base">
              <a:spcBef>
                <a:spcPct val="0"/>
              </a:spcBef>
              <a:spcAft>
                <a:spcPct val="0"/>
              </a:spcAft>
            </a:pPr>
            <a:fld id="{6716A969-A071-4926-9C9F-F6109940A6B8}" type="slidenum">
              <a:rPr lang="en-US" altLang="en-US" smtClean="0">
                <a:solidFill>
                  <a:srgbClr val="336666"/>
                </a:solidFill>
                <a:sym typeface="Wingdings" panose="05000000000000000000" pitchFamily="2" charset="2"/>
              </a:rPr>
              <a:pPr defTabSz="685800" fontAlgn="base">
                <a:spcBef>
                  <a:spcPct val="0"/>
                </a:spcBef>
                <a:spcAft>
                  <a:spcPct val="0"/>
                </a:spcAft>
              </a:pPr>
              <a:t>‹#›</a:t>
            </a:fld>
            <a:endParaRPr lang="en-US" altLang="en-US" smtClean="0">
              <a:solidFill>
                <a:srgbClr val="336666"/>
              </a:solidFill>
              <a:sym typeface="Wingdings" panose="05000000000000000000" pitchFamily="2" charset="2"/>
            </a:endParaRPr>
          </a:p>
        </p:txBody>
      </p:sp>
      <p:sp>
        <p:nvSpPr>
          <p:cNvPr id="1031" name="Line 7"/>
          <p:cNvSpPr>
            <a:spLocks noChangeShapeType="1"/>
          </p:cNvSpPr>
          <p:nvPr/>
        </p:nvSpPr>
        <p:spPr bwMode="auto">
          <a:xfrm flipV="1">
            <a:off x="1828800" y="304800"/>
            <a:ext cx="0" cy="1295400"/>
          </a:xfrm>
          <a:prstGeom prst="line">
            <a:avLst/>
          </a:prstGeom>
          <a:noFill/>
          <a:ln w="38100">
            <a:solidFill>
              <a:schemeClr val="tx2"/>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en-US" sz="2100" smtClean="0">
              <a:solidFill>
                <a:srgbClr val="000000"/>
              </a:solidFill>
              <a:sym typeface="Wingdings" panose="05000000000000000000" pitchFamily="2" charset="2"/>
            </a:endParaRPr>
          </a:p>
        </p:txBody>
      </p:sp>
      <p:sp>
        <p:nvSpPr>
          <p:cNvPr id="1032" name="Oval 8"/>
          <p:cNvSpPr>
            <a:spLocks noChangeArrowheads="1"/>
          </p:cNvSpPr>
          <p:nvPr/>
        </p:nvSpPr>
        <p:spPr bwMode="auto">
          <a:xfrm>
            <a:off x="203200" y="838200"/>
            <a:ext cx="304800" cy="2286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800">
                <a:solidFill>
                  <a:schemeClr val="tx2"/>
                </a:solidFill>
                <a:latin typeface="Arial" panose="020B0604020202020204" pitchFamily="34" charset="0"/>
                <a:sym typeface="Wingdings" panose="05000000000000000000" pitchFamily="2" charset="2"/>
              </a:defRPr>
            </a:lvl1pPr>
            <a:lvl2pPr marL="742950" indent="-285750" eaLnBrk="0" hangingPunct="0">
              <a:defRPr sz="2800">
                <a:solidFill>
                  <a:schemeClr val="tx2"/>
                </a:solidFill>
                <a:latin typeface="Arial" panose="020B0604020202020204" pitchFamily="34" charset="0"/>
                <a:sym typeface="Wingdings" panose="05000000000000000000" pitchFamily="2" charset="2"/>
              </a:defRPr>
            </a:lvl2pPr>
            <a:lvl3pPr marL="1143000" indent="-228600" eaLnBrk="0" hangingPunct="0">
              <a:defRPr sz="2800">
                <a:solidFill>
                  <a:schemeClr val="tx2"/>
                </a:solidFill>
                <a:latin typeface="Arial" panose="020B0604020202020204" pitchFamily="34" charset="0"/>
                <a:sym typeface="Wingdings" panose="05000000000000000000" pitchFamily="2" charset="2"/>
              </a:defRPr>
            </a:lvl3pPr>
            <a:lvl4pPr marL="1600200" indent="-228600" eaLnBrk="0" hangingPunct="0">
              <a:defRPr sz="2800">
                <a:solidFill>
                  <a:schemeClr val="tx2"/>
                </a:solidFill>
                <a:latin typeface="Arial" panose="020B0604020202020204" pitchFamily="34" charset="0"/>
                <a:sym typeface="Wingdings" panose="05000000000000000000" pitchFamily="2" charset="2"/>
              </a:defRPr>
            </a:lvl4pPr>
            <a:lvl5pPr marL="2057400" indent="-228600" eaLnBrk="0" hangingPunct="0">
              <a:defRPr sz="2800">
                <a:solidFill>
                  <a:schemeClr val="tx2"/>
                </a:solidFill>
                <a:latin typeface="Arial" panose="020B0604020202020204" pitchFamily="34" charset="0"/>
                <a:sym typeface="Wingdings" panose="05000000000000000000" pitchFamily="2" charset="2"/>
              </a:defRPr>
            </a:lvl5pPr>
            <a:lvl6pPr marL="25146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defTabSz="685800" eaLnBrk="1" fontAlgn="base" hangingPunct="1">
              <a:spcBef>
                <a:spcPct val="0"/>
              </a:spcBef>
              <a:spcAft>
                <a:spcPct val="0"/>
              </a:spcAft>
            </a:pPr>
            <a:endParaRPr lang="en-US" altLang="en-US" sz="1800" smtClean="0">
              <a:solidFill>
                <a:srgbClr val="336666"/>
              </a:solidFill>
              <a:latin typeface="Times New Roman" panose="02020603050405020304" pitchFamily="18" charset="0"/>
            </a:endParaRPr>
          </a:p>
        </p:txBody>
      </p:sp>
      <p:sp>
        <p:nvSpPr>
          <p:cNvPr id="1033" name="Oval 9"/>
          <p:cNvSpPr>
            <a:spLocks noChangeArrowheads="1"/>
          </p:cNvSpPr>
          <p:nvPr/>
        </p:nvSpPr>
        <p:spPr bwMode="auto">
          <a:xfrm>
            <a:off x="719667" y="838200"/>
            <a:ext cx="304800" cy="2286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800">
                <a:solidFill>
                  <a:schemeClr val="tx2"/>
                </a:solidFill>
                <a:latin typeface="Arial" panose="020B0604020202020204" pitchFamily="34" charset="0"/>
                <a:sym typeface="Wingdings" panose="05000000000000000000" pitchFamily="2" charset="2"/>
              </a:defRPr>
            </a:lvl1pPr>
            <a:lvl2pPr marL="742950" indent="-285750" eaLnBrk="0" hangingPunct="0">
              <a:defRPr sz="2800">
                <a:solidFill>
                  <a:schemeClr val="tx2"/>
                </a:solidFill>
                <a:latin typeface="Arial" panose="020B0604020202020204" pitchFamily="34" charset="0"/>
                <a:sym typeface="Wingdings" panose="05000000000000000000" pitchFamily="2" charset="2"/>
              </a:defRPr>
            </a:lvl2pPr>
            <a:lvl3pPr marL="1143000" indent="-228600" eaLnBrk="0" hangingPunct="0">
              <a:defRPr sz="2800">
                <a:solidFill>
                  <a:schemeClr val="tx2"/>
                </a:solidFill>
                <a:latin typeface="Arial" panose="020B0604020202020204" pitchFamily="34" charset="0"/>
                <a:sym typeface="Wingdings" panose="05000000000000000000" pitchFamily="2" charset="2"/>
              </a:defRPr>
            </a:lvl3pPr>
            <a:lvl4pPr marL="1600200" indent="-228600" eaLnBrk="0" hangingPunct="0">
              <a:defRPr sz="2800">
                <a:solidFill>
                  <a:schemeClr val="tx2"/>
                </a:solidFill>
                <a:latin typeface="Arial" panose="020B0604020202020204" pitchFamily="34" charset="0"/>
                <a:sym typeface="Wingdings" panose="05000000000000000000" pitchFamily="2" charset="2"/>
              </a:defRPr>
            </a:lvl4pPr>
            <a:lvl5pPr marL="2057400" indent="-228600" eaLnBrk="0" hangingPunct="0">
              <a:defRPr sz="2800">
                <a:solidFill>
                  <a:schemeClr val="tx2"/>
                </a:solidFill>
                <a:latin typeface="Arial" panose="020B0604020202020204" pitchFamily="34" charset="0"/>
                <a:sym typeface="Wingdings" panose="05000000000000000000" pitchFamily="2" charset="2"/>
              </a:defRPr>
            </a:lvl5pPr>
            <a:lvl6pPr marL="25146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defTabSz="685800" eaLnBrk="1" fontAlgn="base" hangingPunct="1">
              <a:spcBef>
                <a:spcPct val="0"/>
              </a:spcBef>
              <a:spcAft>
                <a:spcPct val="0"/>
              </a:spcAft>
            </a:pPr>
            <a:endParaRPr lang="en-US" altLang="en-US" sz="1800" smtClean="0">
              <a:solidFill>
                <a:srgbClr val="336666"/>
              </a:solidFill>
              <a:latin typeface="Times New Roman" panose="02020603050405020304" pitchFamily="18" charset="0"/>
            </a:endParaRPr>
          </a:p>
        </p:txBody>
      </p:sp>
      <p:sp>
        <p:nvSpPr>
          <p:cNvPr id="1034" name="Oval 10"/>
          <p:cNvSpPr>
            <a:spLocks noChangeArrowheads="1"/>
          </p:cNvSpPr>
          <p:nvPr/>
        </p:nvSpPr>
        <p:spPr bwMode="auto">
          <a:xfrm>
            <a:off x="1236133" y="838200"/>
            <a:ext cx="304800" cy="22860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800">
                <a:solidFill>
                  <a:schemeClr val="tx2"/>
                </a:solidFill>
                <a:latin typeface="Arial" panose="020B0604020202020204" pitchFamily="34" charset="0"/>
                <a:sym typeface="Wingdings" panose="05000000000000000000" pitchFamily="2" charset="2"/>
              </a:defRPr>
            </a:lvl1pPr>
            <a:lvl2pPr marL="742950" indent="-285750" eaLnBrk="0" hangingPunct="0">
              <a:defRPr sz="2800">
                <a:solidFill>
                  <a:schemeClr val="tx2"/>
                </a:solidFill>
                <a:latin typeface="Arial" panose="020B0604020202020204" pitchFamily="34" charset="0"/>
                <a:sym typeface="Wingdings" panose="05000000000000000000" pitchFamily="2" charset="2"/>
              </a:defRPr>
            </a:lvl2pPr>
            <a:lvl3pPr marL="1143000" indent="-228600" eaLnBrk="0" hangingPunct="0">
              <a:defRPr sz="2800">
                <a:solidFill>
                  <a:schemeClr val="tx2"/>
                </a:solidFill>
                <a:latin typeface="Arial" panose="020B0604020202020204" pitchFamily="34" charset="0"/>
                <a:sym typeface="Wingdings" panose="05000000000000000000" pitchFamily="2" charset="2"/>
              </a:defRPr>
            </a:lvl3pPr>
            <a:lvl4pPr marL="1600200" indent="-228600" eaLnBrk="0" hangingPunct="0">
              <a:defRPr sz="2800">
                <a:solidFill>
                  <a:schemeClr val="tx2"/>
                </a:solidFill>
                <a:latin typeface="Arial" panose="020B0604020202020204" pitchFamily="34" charset="0"/>
                <a:sym typeface="Wingdings" panose="05000000000000000000" pitchFamily="2" charset="2"/>
              </a:defRPr>
            </a:lvl4pPr>
            <a:lvl5pPr marL="2057400" indent="-228600" eaLnBrk="0" hangingPunct="0">
              <a:defRPr sz="2800">
                <a:solidFill>
                  <a:schemeClr val="tx2"/>
                </a:solidFill>
                <a:latin typeface="Arial" panose="020B0604020202020204" pitchFamily="34" charset="0"/>
                <a:sym typeface="Wingdings" panose="05000000000000000000" pitchFamily="2" charset="2"/>
              </a:defRPr>
            </a:lvl5pPr>
            <a:lvl6pPr marL="25146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defTabSz="685800" eaLnBrk="1" fontAlgn="base" hangingPunct="1">
              <a:spcBef>
                <a:spcPct val="0"/>
              </a:spcBef>
              <a:spcAft>
                <a:spcPct val="0"/>
              </a:spcAft>
            </a:pPr>
            <a:endParaRPr lang="en-US" altLang="en-US" sz="1800" smtClean="0">
              <a:solidFill>
                <a:srgbClr val="336666"/>
              </a:solidFill>
              <a:latin typeface="Times New Roman" panose="02020603050405020304" pitchFamily="18" charset="0"/>
            </a:endParaRPr>
          </a:p>
        </p:txBody>
      </p:sp>
    </p:spTree>
    <p:extLst>
      <p:ext uri="{BB962C8B-B14F-4D97-AF65-F5344CB8AC3E}">
        <p14:creationId xmlns:p14="http://schemas.microsoft.com/office/powerpoint/2010/main" val="334248437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p:timing>
    <p:tnLst>
      <p:par>
        <p:cTn id="1" dur="indefinite" restart="never" nodeType="tmRoot"/>
      </p:par>
    </p:tnLst>
  </p:timing>
  <p:txStyles>
    <p:titleStyle>
      <a:lvl1pPr algn="l" rtl="0" eaLnBrk="0" fontAlgn="base" hangingPunct="0">
        <a:spcBef>
          <a:spcPct val="0"/>
        </a:spcBef>
        <a:spcAft>
          <a:spcPct val="0"/>
        </a:spcAft>
        <a:defRPr sz="3150">
          <a:solidFill>
            <a:schemeClr val="tx2"/>
          </a:solidFill>
          <a:latin typeface="+mj-lt"/>
          <a:ea typeface="+mj-ea"/>
          <a:cs typeface="+mj-cs"/>
        </a:defRPr>
      </a:lvl1pPr>
      <a:lvl2pPr algn="l" rtl="0" eaLnBrk="0" fontAlgn="base" hangingPunct="0">
        <a:spcBef>
          <a:spcPct val="0"/>
        </a:spcBef>
        <a:spcAft>
          <a:spcPct val="0"/>
        </a:spcAft>
        <a:defRPr sz="3150">
          <a:solidFill>
            <a:schemeClr val="tx2"/>
          </a:solidFill>
          <a:latin typeface="Arial" pitchFamily="34" charset="0"/>
        </a:defRPr>
      </a:lvl2pPr>
      <a:lvl3pPr algn="l" rtl="0" eaLnBrk="0" fontAlgn="base" hangingPunct="0">
        <a:spcBef>
          <a:spcPct val="0"/>
        </a:spcBef>
        <a:spcAft>
          <a:spcPct val="0"/>
        </a:spcAft>
        <a:defRPr sz="3150">
          <a:solidFill>
            <a:schemeClr val="tx2"/>
          </a:solidFill>
          <a:latin typeface="Arial" pitchFamily="34" charset="0"/>
        </a:defRPr>
      </a:lvl3pPr>
      <a:lvl4pPr algn="l" rtl="0" eaLnBrk="0" fontAlgn="base" hangingPunct="0">
        <a:spcBef>
          <a:spcPct val="0"/>
        </a:spcBef>
        <a:spcAft>
          <a:spcPct val="0"/>
        </a:spcAft>
        <a:defRPr sz="3150">
          <a:solidFill>
            <a:schemeClr val="tx2"/>
          </a:solidFill>
          <a:latin typeface="Arial" pitchFamily="34" charset="0"/>
        </a:defRPr>
      </a:lvl4pPr>
      <a:lvl5pPr algn="l" rtl="0" eaLnBrk="0" fontAlgn="base" hangingPunct="0">
        <a:spcBef>
          <a:spcPct val="0"/>
        </a:spcBef>
        <a:spcAft>
          <a:spcPct val="0"/>
        </a:spcAft>
        <a:defRPr sz="3150">
          <a:solidFill>
            <a:schemeClr val="tx2"/>
          </a:solidFill>
          <a:latin typeface="Arial" pitchFamily="34" charset="0"/>
        </a:defRPr>
      </a:lvl5pPr>
      <a:lvl6pPr marL="342900" algn="l" rtl="0" eaLnBrk="0" fontAlgn="base" hangingPunct="0">
        <a:spcBef>
          <a:spcPct val="0"/>
        </a:spcBef>
        <a:spcAft>
          <a:spcPct val="0"/>
        </a:spcAft>
        <a:defRPr sz="3150">
          <a:solidFill>
            <a:schemeClr val="tx2"/>
          </a:solidFill>
          <a:latin typeface="Arial" pitchFamily="34" charset="0"/>
        </a:defRPr>
      </a:lvl6pPr>
      <a:lvl7pPr marL="685800" algn="l" rtl="0" eaLnBrk="0" fontAlgn="base" hangingPunct="0">
        <a:spcBef>
          <a:spcPct val="0"/>
        </a:spcBef>
        <a:spcAft>
          <a:spcPct val="0"/>
        </a:spcAft>
        <a:defRPr sz="3150">
          <a:solidFill>
            <a:schemeClr val="tx2"/>
          </a:solidFill>
          <a:latin typeface="Arial" pitchFamily="34" charset="0"/>
        </a:defRPr>
      </a:lvl7pPr>
      <a:lvl8pPr marL="1028700" algn="l" rtl="0" eaLnBrk="0" fontAlgn="base" hangingPunct="0">
        <a:spcBef>
          <a:spcPct val="0"/>
        </a:spcBef>
        <a:spcAft>
          <a:spcPct val="0"/>
        </a:spcAft>
        <a:defRPr sz="3150">
          <a:solidFill>
            <a:schemeClr val="tx2"/>
          </a:solidFill>
          <a:latin typeface="Arial" pitchFamily="34" charset="0"/>
        </a:defRPr>
      </a:lvl8pPr>
      <a:lvl9pPr marL="1371600" algn="l" rtl="0" eaLnBrk="0" fontAlgn="base" hangingPunct="0">
        <a:spcBef>
          <a:spcPct val="0"/>
        </a:spcBef>
        <a:spcAft>
          <a:spcPct val="0"/>
        </a:spcAft>
        <a:defRPr sz="3150">
          <a:solidFill>
            <a:schemeClr val="tx2"/>
          </a:solidFill>
          <a:latin typeface="Arial" pitchFamily="34" charset="0"/>
        </a:defRPr>
      </a:lvl9pPr>
    </p:titleStyle>
    <p:bodyStyle>
      <a:lvl1pPr marL="257175" indent="-257175" algn="l" rtl="0" eaLnBrk="0" fontAlgn="base" hangingPunct="0">
        <a:spcBef>
          <a:spcPct val="20000"/>
        </a:spcBef>
        <a:spcAft>
          <a:spcPct val="0"/>
        </a:spcAft>
        <a:buClr>
          <a:schemeClr val="tx1"/>
        </a:buClr>
        <a:buSzPct val="70000"/>
        <a:buFont typeface="Wingdings" panose="05000000000000000000" pitchFamily="2" charset="2"/>
        <a:buChar char="¢"/>
        <a:defRPr sz="2250">
          <a:solidFill>
            <a:schemeClr val="tx2"/>
          </a:solidFill>
          <a:latin typeface="+mn-lt"/>
          <a:ea typeface="+mn-ea"/>
          <a:cs typeface="+mn-cs"/>
        </a:defRPr>
      </a:lvl1pPr>
      <a:lvl2pPr marL="557213" indent="-214313" algn="l" rtl="0" eaLnBrk="0" fontAlgn="base" hangingPunct="0">
        <a:spcBef>
          <a:spcPct val="20000"/>
        </a:spcBef>
        <a:spcAft>
          <a:spcPct val="0"/>
        </a:spcAft>
        <a:buClr>
          <a:schemeClr val="accent1"/>
        </a:buClr>
        <a:buSzPct val="75000"/>
        <a:buFont typeface="Wingdings" panose="05000000000000000000" pitchFamily="2" charset="2"/>
        <a:buChar char="l"/>
        <a:defRPr sz="2100">
          <a:solidFill>
            <a:schemeClr val="tx2"/>
          </a:solidFill>
          <a:latin typeface="+mn-lt"/>
        </a:defRPr>
      </a:lvl2pPr>
      <a:lvl3pPr marL="857250" indent="-171450" algn="l" rtl="0" eaLnBrk="0" fontAlgn="base" hangingPunct="0">
        <a:spcBef>
          <a:spcPct val="20000"/>
        </a:spcBef>
        <a:spcAft>
          <a:spcPct val="0"/>
        </a:spcAft>
        <a:buClr>
          <a:schemeClr val="accent2"/>
        </a:buClr>
        <a:buChar char="•"/>
        <a:defRPr sz="1800">
          <a:solidFill>
            <a:schemeClr val="tx2"/>
          </a:solidFill>
          <a:latin typeface="+mn-lt"/>
        </a:defRPr>
      </a:lvl3pPr>
      <a:lvl4pPr marL="1200150" indent="-171450" algn="l" rtl="0" eaLnBrk="0" fontAlgn="base" hangingPunct="0">
        <a:spcBef>
          <a:spcPct val="20000"/>
        </a:spcBef>
        <a:spcAft>
          <a:spcPct val="0"/>
        </a:spcAft>
        <a:buClr>
          <a:schemeClr val="tx1"/>
        </a:buClr>
        <a:buChar char="•"/>
        <a:defRPr sz="1500">
          <a:solidFill>
            <a:schemeClr val="tx2"/>
          </a:solidFill>
          <a:latin typeface="+mn-lt"/>
        </a:defRPr>
      </a:lvl4pPr>
      <a:lvl5pPr marL="1543050" indent="-171450" algn="l" rtl="0" eaLnBrk="0" fontAlgn="base" hangingPunct="0">
        <a:spcBef>
          <a:spcPct val="20000"/>
        </a:spcBef>
        <a:spcAft>
          <a:spcPct val="0"/>
        </a:spcAft>
        <a:buChar char="•"/>
        <a:defRPr sz="1500">
          <a:solidFill>
            <a:schemeClr val="tx2"/>
          </a:solidFill>
          <a:latin typeface="+mn-lt"/>
        </a:defRPr>
      </a:lvl5pPr>
      <a:lvl6pPr marL="1885950" indent="-171450" algn="l" rtl="0" eaLnBrk="0" fontAlgn="base" hangingPunct="0">
        <a:spcBef>
          <a:spcPct val="20000"/>
        </a:spcBef>
        <a:spcAft>
          <a:spcPct val="0"/>
        </a:spcAft>
        <a:buChar char="•"/>
        <a:defRPr sz="1500">
          <a:solidFill>
            <a:schemeClr val="tx2"/>
          </a:solidFill>
          <a:latin typeface="+mn-lt"/>
        </a:defRPr>
      </a:lvl6pPr>
      <a:lvl7pPr marL="2228850" indent="-171450" algn="l" rtl="0" eaLnBrk="0" fontAlgn="base" hangingPunct="0">
        <a:spcBef>
          <a:spcPct val="20000"/>
        </a:spcBef>
        <a:spcAft>
          <a:spcPct val="0"/>
        </a:spcAft>
        <a:buChar char="•"/>
        <a:defRPr sz="1500">
          <a:solidFill>
            <a:schemeClr val="tx2"/>
          </a:solidFill>
          <a:latin typeface="+mn-lt"/>
        </a:defRPr>
      </a:lvl7pPr>
      <a:lvl8pPr marL="2571750" indent="-171450" algn="l" rtl="0" eaLnBrk="0" fontAlgn="base" hangingPunct="0">
        <a:spcBef>
          <a:spcPct val="20000"/>
        </a:spcBef>
        <a:spcAft>
          <a:spcPct val="0"/>
        </a:spcAft>
        <a:buChar char="•"/>
        <a:defRPr sz="1500">
          <a:solidFill>
            <a:schemeClr val="tx2"/>
          </a:solidFill>
          <a:latin typeface="+mn-lt"/>
        </a:defRPr>
      </a:lvl8pPr>
      <a:lvl9pPr marL="2914650" indent="-171450" algn="l" rtl="0" eaLnBrk="0" fontAlgn="base" hangingPunct="0">
        <a:spcBef>
          <a:spcPct val="20000"/>
        </a:spcBef>
        <a:spcAft>
          <a:spcPct val="0"/>
        </a:spcAft>
        <a:buChar char="•"/>
        <a:defRPr sz="1500">
          <a:solidFill>
            <a:schemeClr val="tx2"/>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75CDEDCF-38CD-40D6-B1C4-354215531E92}" type="datetimeFigureOut">
              <a:rPr lang="en-US" smtClean="0">
                <a:solidFill>
                  <a:prstClr val="black">
                    <a:tint val="75000"/>
                  </a:prstClr>
                </a:solidFill>
              </a:rPr>
              <a:pPr defTabSz="685800"/>
              <a:t>4/19/2022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586AE01-7E3D-4DEC-A5AD-D32FE5647A61}"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3280192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587E08DB-8D90-497B-8A4D-C234425CFF7B}" type="datetimeFigureOut">
              <a:rPr lang="en-US">
                <a:solidFill>
                  <a:prstClr val="black">
                    <a:tint val="75000"/>
                  </a:prstClr>
                </a:solidFill>
              </a:rPr>
              <a:pPr>
                <a:defRPr/>
              </a:pPr>
              <a:t>4/19/2022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D7E41301-B336-45F5-902A-971E9BAF7E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5944235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75CDEDCF-38CD-40D6-B1C4-354215531E92}" type="datetimeFigureOut">
              <a:rPr lang="en-US" smtClean="0">
                <a:solidFill>
                  <a:prstClr val="black">
                    <a:tint val="75000"/>
                  </a:prstClr>
                </a:solidFill>
              </a:rPr>
              <a:pPr defTabSz="685800"/>
              <a:t>4/19/2022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586AE01-7E3D-4DEC-A5AD-D32FE5647A61}"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13574856"/>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416C6E8-8529-A245-B984-AFB8F64A475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748772" y="6148056"/>
            <a:ext cx="871728" cy="524256"/>
          </a:xfrm>
          <a:prstGeom prst="rect">
            <a:avLst/>
          </a:prstGeom>
        </p:spPr>
      </p:pic>
      <p:sp>
        <p:nvSpPr>
          <p:cNvPr id="4" name="Rectangle 3">
            <a:extLst>
              <a:ext uri="{FF2B5EF4-FFF2-40B4-BE49-F238E27FC236}">
                <a16:creationId xmlns="" xmlns:a16="http://schemas.microsoft.com/office/drawing/2014/main" id="{8686630C-BC51-CC4A-BF89-264919D4F071}"/>
              </a:ext>
            </a:extLst>
          </p:cNvPr>
          <p:cNvSpPr/>
          <p:nvPr userDrawn="1"/>
        </p:nvSpPr>
        <p:spPr>
          <a:xfrm>
            <a:off x="571500" y="6172377"/>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5" name="Slide Number Placeholder 13">
            <a:extLst>
              <a:ext uri="{FF2B5EF4-FFF2-40B4-BE49-F238E27FC236}">
                <a16:creationId xmlns="" xmlns:a16="http://schemas.microsoft.com/office/drawing/2014/main" id="{5D463246-C26E-C74B-9E3C-A2209AD01DCE}"/>
              </a:ext>
            </a:extLst>
          </p:cNvPr>
          <p:cNvSpPr>
            <a:spLocks noGrp="1"/>
          </p:cNvSpPr>
          <p:nvPr>
            <p:ph type="sldNum" sz="quarter" idx="4"/>
          </p:nvPr>
        </p:nvSpPr>
        <p:spPr>
          <a:xfrm>
            <a:off x="788082" y="6251942"/>
            <a:ext cx="2219278" cy="365125"/>
          </a:xfrm>
          <a:prstGeom prst="rect">
            <a:avLst/>
          </a:prstGeom>
        </p:spPr>
        <p:txBody>
          <a:bodyPr vert="horz" lIns="91440" tIns="45720" rIns="91440" bIns="45720" rtlCol="0" anchor="ctr"/>
          <a:lstStyle>
            <a:lvl1pPr algn="l">
              <a:defRPr sz="14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pic>
        <p:nvPicPr>
          <p:cNvPr id="6" name="Picture 5" descr="A picture containing light, food, drawing&#10;&#10;Description automatically generated">
            <a:extLst>
              <a:ext uri="{FF2B5EF4-FFF2-40B4-BE49-F238E27FC236}">
                <a16:creationId xmlns="" xmlns:a16="http://schemas.microsoft.com/office/drawing/2014/main" id="{EBFA034D-6BE3-F348-BC1E-27F45EEDF3AF}"/>
              </a:ext>
            </a:extLst>
          </p:cNvPr>
          <p:cNvPicPr>
            <a:picLocks noChangeAspect="1"/>
          </p:cNvPicPr>
          <p:nvPr userDrawn="1"/>
        </p:nvPicPr>
        <p:blipFill>
          <a:blip r:embed="rId13"/>
          <a:stretch>
            <a:fillRect/>
          </a:stretch>
        </p:blipFill>
        <p:spPr>
          <a:xfrm>
            <a:off x="8026590" y="0"/>
            <a:ext cx="3593910" cy="1272843"/>
          </a:xfrm>
          <a:prstGeom prst="rect">
            <a:avLst/>
          </a:prstGeom>
        </p:spPr>
      </p:pic>
    </p:spTree>
    <p:extLst>
      <p:ext uri="{BB962C8B-B14F-4D97-AF65-F5344CB8AC3E}">
        <p14:creationId xmlns:p14="http://schemas.microsoft.com/office/powerpoint/2010/main" val="364371792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Lst>
  <p:hf hdr="0" ftr="0" dt="0"/>
  <p:txStyles>
    <p:titleStyle>
      <a:lvl1pPr algn="l" defTabSz="914400" rtl="0" eaLnBrk="1" latinLnBrk="0" hangingPunct="1">
        <a:lnSpc>
          <a:spcPct val="90000"/>
        </a:lnSpc>
        <a:spcBef>
          <a:spcPct val="0"/>
        </a:spcBef>
        <a:buNone/>
        <a:defRPr sz="7200" b="0" i="0" kern="1200">
          <a:solidFill>
            <a:srgbClr val="13BDC6"/>
          </a:solidFill>
          <a:latin typeface="Dense" panose="02000000000000000000" pitchFamily="2" charset="77"/>
          <a:ea typeface="Source Sans Pro SemiBold" panose="020B0503030403020204" pitchFamily="34"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1" i="0" kern="1200">
          <a:solidFill>
            <a:srgbClr val="403F41"/>
          </a:solidFill>
          <a:latin typeface="Source Sans Pro SemiBold" panose="020B0503030403020204" pitchFamily="34" charset="0"/>
          <a:ea typeface="Source Sans Pro SemiBold" panose="020B0503030403020204" pitchFamily="34"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rgbClr val="403F41"/>
          </a:solidFill>
          <a:latin typeface="Source Sans Pro Light" panose="020B0503030403020204" pitchFamily="34" charset="0"/>
          <a:ea typeface="Source Sans Pro Light" panose="020B0503030403020204" pitchFamily="34"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rgbClr val="403F41"/>
          </a:solidFill>
          <a:latin typeface="Source Sans Pro Light" panose="020B0503030403020204" pitchFamily="34" charset="0"/>
          <a:ea typeface="Source Sans Pro Light" panose="020B0503030403020204" pitchFamily="34"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pos="3840">
          <p15:clr>
            <a:srgbClr val="F26B43"/>
          </p15:clr>
        </p15:guide>
        <p15:guide id="3" pos="360">
          <p15:clr>
            <a:srgbClr val="F26B43"/>
          </p15:clr>
        </p15:guide>
        <p15:guide id="4" orient="horz" pos="2160">
          <p15:clr>
            <a:srgbClr val="F26B43"/>
          </p15:clr>
        </p15:guide>
        <p15:guide id="5" pos="7320">
          <p15:clr>
            <a:srgbClr val="F26B43"/>
          </p15:clr>
        </p15:guide>
        <p15:guide id="6" orient="horz" pos="396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EF4016-12BE-46B5-AABF-45576BA9A21E}"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16405D-F480-4059-A15E-042C943E963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030914"/>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81400" y="365125"/>
            <a:ext cx="77724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581400" y="1825625"/>
            <a:ext cx="77724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8E4BD-83BC-A346-BCA2-24D954E38D69}"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9CF5E0-D8CC-A94D-A299-EDD80A8E85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10606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416C6E8-8529-A245-B984-AFB8F64A475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48772" y="6148056"/>
            <a:ext cx="871728" cy="524256"/>
          </a:xfrm>
          <a:prstGeom prst="rect">
            <a:avLst/>
          </a:prstGeom>
        </p:spPr>
      </p:pic>
      <p:sp>
        <p:nvSpPr>
          <p:cNvPr id="4" name="Rectangle 3">
            <a:extLst>
              <a:ext uri="{FF2B5EF4-FFF2-40B4-BE49-F238E27FC236}">
                <a16:creationId xmlns="" xmlns:a16="http://schemas.microsoft.com/office/drawing/2014/main" id="{8686630C-BC51-CC4A-BF89-264919D4F071}"/>
              </a:ext>
            </a:extLst>
          </p:cNvPr>
          <p:cNvSpPr/>
          <p:nvPr userDrawn="1"/>
        </p:nvSpPr>
        <p:spPr>
          <a:xfrm>
            <a:off x="571500" y="6172377"/>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5" name="Slide Number Placeholder 13">
            <a:extLst>
              <a:ext uri="{FF2B5EF4-FFF2-40B4-BE49-F238E27FC236}">
                <a16:creationId xmlns="" xmlns:a16="http://schemas.microsoft.com/office/drawing/2014/main" id="{5D463246-C26E-C74B-9E3C-A2209AD01DCE}"/>
              </a:ext>
            </a:extLst>
          </p:cNvPr>
          <p:cNvSpPr>
            <a:spLocks noGrp="1"/>
          </p:cNvSpPr>
          <p:nvPr>
            <p:ph type="sldNum" sz="quarter" idx="4"/>
          </p:nvPr>
        </p:nvSpPr>
        <p:spPr>
          <a:xfrm>
            <a:off x="788082" y="6251942"/>
            <a:ext cx="2219278" cy="365125"/>
          </a:xfrm>
          <a:prstGeom prst="rect">
            <a:avLst/>
          </a:prstGeom>
        </p:spPr>
        <p:txBody>
          <a:bodyPr vert="horz" lIns="91440" tIns="45720" rIns="91440" bIns="45720" rtlCol="0" anchor="ctr"/>
          <a:lstStyle>
            <a:lvl1pPr algn="l">
              <a:defRPr sz="14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pic>
        <p:nvPicPr>
          <p:cNvPr id="6" name="Picture 5" descr="A picture containing light, food, drawing&#10;&#10;Description automatically generated">
            <a:extLst>
              <a:ext uri="{FF2B5EF4-FFF2-40B4-BE49-F238E27FC236}">
                <a16:creationId xmlns="" xmlns:a16="http://schemas.microsoft.com/office/drawing/2014/main" id="{EBFA034D-6BE3-F348-BC1E-27F45EEDF3AF}"/>
              </a:ext>
            </a:extLst>
          </p:cNvPr>
          <p:cNvPicPr>
            <a:picLocks noChangeAspect="1"/>
          </p:cNvPicPr>
          <p:nvPr userDrawn="1"/>
        </p:nvPicPr>
        <p:blipFill>
          <a:blip r:embed="rId14"/>
          <a:stretch>
            <a:fillRect/>
          </a:stretch>
        </p:blipFill>
        <p:spPr>
          <a:xfrm>
            <a:off x="8026590" y="0"/>
            <a:ext cx="3593910" cy="1272843"/>
          </a:xfrm>
          <a:prstGeom prst="rect">
            <a:avLst/>
          </a:prstGeom>
        </p:spPr>
      </p:pic>
    </p:spTree>
    <p:extLst>
      <p:ext uri="{BB962C8B-B14F-4D97-AF65-F5344CB8AC3E}">
        <p14:creationId xmlns:p14="http://schemas.microsoft.com/office/powerpoint/2010/main" val="3898152498"/>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hf hdr="0" ftr="0" dt="0"/>
  <p:txStyles>
    <p:titleStyle>
      <a:lvl1pPr algn="l" defTabSz="914400" rtl="0" eaLnBrk="1" latinLnBrk="0" hangingPunct="1">
        <a:lnSpc>
          <a:spcPct val="90000"/>
        </a:lnSpc>
        <a:spcBef>
          <a:spcPct val="0"/>
        </a:spcBef>
        <a:buNone/>
        <a:defRPr sz="7200" b="0" i="0" kern="1200">
          <a:solidFill>
            <a:srgbClr val="13BDC6"/>
          </a:solidFill>
          <a:latin typeface="Dense" panose="02000000000000000000" pitchFamily="2" charset="77"/>
          <a:ea typeface="Source Sans Pro SemiBold" panose="020B0503030403020204" pitchFamily="34"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1" i="0" kern="1200">
          <a:solidFill>
            <a:srgbClr val="403F41"/>
          </a:solidFill>
          <a:latin typeface="Source Sans Pro SemiBold" panose="020B0503030403020204" pitchFamily="34" charset="0"/>
          <a:ea typeface="Source Sans Pro SemiBold" panose="020B0503030403020204" pitchFamily="34"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rgbClr val="403F41"/>
          </a:solidFill>
          <a:latin typeface="Source Sans Pro Light" panose="020B0503030403020204" pitchFamily="34" charset="0"/>
          <a:ea typeface="Source Sans Pro Light" panose="020B0503030403020204" pitchFamily="34"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rgbClr val="403F41"/>
          </a:solidFill>
          <a:latin typeface="Source Sans Pro Light" panose="020B0503030403020204" pitchFamily="34" charset="0"/>
          <a:ea typeface="Source Sans Pro Light" panose="020B0503030403020204" pitchFamily="34"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pos="3840">
          <p15:clr>
            <a:srgbClr val="F26B43"/>
          </p15:clr>
        </p15:guide>
        <p15:guide id="3" pos="360">
          <p15:clr>
            <a:srgbClr val="F26B43"/>
          </p15:clr>
        </p15:guide>
        <p15:guide id="4" orient="horz" pos="2160">
          <p15:clr>
            <a:srgbClr val="F26B43"/>
          </p15:clr>
        </p15:guide>
        <p15:guide id="5" pos="7320">
          <p15:clr>
            <a:srgbClr val="F26B43"/>
          </p15:clr>
        </p15:guide>
        <p15:guide id="6" orient="horz" pos="3960">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04694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3509681"/>
            <a:ext cx="10515600" cy="26672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51ED27F3-01FB-F742-B9CA-CAA473C679F3}" type="datetimeFigureOut">
              <a:rPr lang="en-US" smtClean="0">
                <a:solidFill>
                  <a:prstClr val="white"/>
                </a:solidFill>
              </a:rPr>
              <a:pPr/>
              <a:t>4/19/2022</a:t>
            </a:fld>
            <a:endParaRPr lang="en-US" dirty="0">
              <a:solidFill>
                <a:prstClr val="white"/>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solidFill>
                <a:prstClr val="white"/>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688FE077-60B4-BD49-872E-7004728C97B0}" type="slidenum">
              <a:rPr lang="en-US" smtClean="0">
                <a:solidFill>
                  <a:prstClr val="white"/>
                </a:solidFill>
              </a:rPr>
              <a:pPr/>
              <a:t>‹#›</a:t>
            </a:fld>
            <a:endParaRPr lang="en-US" dirty="0">
              <a:solidFill>
                <a:prstClr val="white"/>
              </a:solidFill>
            </a:endParaRPr>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482072" y="5515535"/>
            <a:ext cx="871728" cy="524256"/>
          </a:xfrm>
          <a:prstGeom prst="rect">
            <a:avLst/>
          </a:prstGeom>
        </p:spPr>
      </p:pic>
      <p:pic>
        <p:nvPicPr>
          <p:cNvPr id="8" name="Picture 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71552" y="585059"/>
            <a:ext cx="4429048" cy="1488453"/>
          </a:xfrm>
          <a:prstGeom prst="rect">
            <a:avLst/>
          </a:prstGeom>
        </p:spPr>
      </p:pic>
      <p:cxnSp>
        <p:nvCxnSpPr>
          <p:cNvPr id="9" name="Straight Connector 8"/>
          <p:cNvCxnSpPr/>
          <p:nvPr userDrawn="1"/>
        </p:nvCxnSpPr>
        <p:spPr>
          <a:xfrm>
            <a:off x="5056094" y="1438835"/>
            <a:ext cx="6291356" cy="53749"/>
          </a:xfrm>
          <a:prstGeom prst="line">
            <a:avLst/>
          </a:prstGeom>
          <a:ln w="12700">
            <a:solidFill>
              <a:srgbClr val="44B8C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421351"/>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Lst>
  <p:txStyles>
    <p:titleStyle>
      <a:lvl1pPr algn="l" defTabSz="914400" rtl="0" eaLnBrk="1" latinLnBrk="0" hangingPunct="1">
        <a:lnSpc>
          <a:spcPct val="90000"/>
        </a:lnSpc>
        <a:spcBef>
          <a:spcPct val="0"/>
        </a:spcBef>
        <a:buNone/>
        <a:defRPr sz="4400" b="0" i="0" kern="1200">
          <a:solidFill>
            <a:srgbClr val="403F4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1" i="0" kern="1200">
          <a:solidFill>
            <a:srgbClr val="403F4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403F4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403F4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rgbClr val="403F4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rgbClr val="403F4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416C6E8-8529-A245-B984-AFB8F64A475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748772" y="6148056"/>
            <a:ext cx="871728" cy="524256"/>
          </a:xfrm>
          <a:prstGeom prst="rect">
            <a:avLst/>
          </a:prstGeom>
        </p:spPr>
      </p:pic>
      <p:sp>
        <p:nvSpPr>
          <p:cNvPr id="4" name="Rectangle 3">
            <a:extLst>
              <a:ext uri="{FF2B5EF4-FFF2-40B4-BE49-F238E27FC236}">
                <a16:creationId xmlns="" xmlns:a16="http://schemas.microsoft.com/office/drawing/2014/main" id="{8686630C-BC51-CC4A-BF89-264919D4F071}"/>
              </a:ext>
            </a:extLst>
          </p:cNvPr>
          <p:cNvSpPr/>
          <p:nvPr userDrawn="1"/>
        </p:nvSpPr>
        <p:spPr>
          <a:xfrm>
            <a:off x="571500" y="6172377"/>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5" name="Slide Number Placeholder 13">
            <a:extLst>
              <a:ext uri="{FF2B5EF4-FFF2-40B4-BE49-F238E27FC236}">
                <a16:creationId xmlns="" xmlns:a16="http://schemas.microsoft.com/office/drawing/2014/main" id="{5D463246-C26E-C74B-9E3C-A2209AD01DCE}"/>
              </a:ext>
            </a:extLst>
          </p:cNvPr>
          <p:cNvSpPr>
            <a:spLocks noGrp="1"/>
          </p:cNvSpPr>
          <p:nvPr>
            <p:ph type="sldNum" sz="quarter" idx="4"/>
          </p:nvPr>
        </p:nvSpPr>
        <p:spPr>
          <a:xfrm>
            <a:off x="788082" y="6251942"/>
            <a:ext cx="2219278" cy="365125"/>
          </a:xfrm>
          <a:prstGeom prst="rect">
            <a:avLst/>
          </a:prstGeom>
        </p:spPr>
        <p:txBody>
          <a:bodyPr vert="horz" lIns="91440" tIns="45720" rIns="91440" bIns="45720" rtlCol="0" anchor="ctr"/>
          <a:lstStyle>
            <a:lvl1pPr algn="l">
              <a:defRPr sz="14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endParaRPr lang="en-US" dirty="0">
              <a:solidFill>
                <a:prstClr val="white"/>
              </a:solidFill>
            </a:endParaRPr>
          </a:p>
        </p:txBody>
      </p:sp>
      <p:pic>
        <p:nvPicPr>
          <p:cNvPr id="6" name="Picture 5" descr="A picture containing light, food, drawing&#10;&#10;Description automatically generated">
            <a:extLst>
              <a:ext uri="{FF2B5EF4-FFF2-40B4-BE49-F238E27FC236}">
                <a16:creationId xmlns="" xmlns:a16="http://schemas.microsoft.com/office/drawing/2014/main" id="{EBFA034D-6BE3-F348-BC1E-27F45EEDF3AF}"/>
              </a:ext>
            </a:extLst>
          </p:cNvPr>
          <p:cNvPicPr>
            <a:picLocks noChangeAspect="1"/>
          </p:cNvPicPr>
          <p:nvPr userDrawn="1"/>
        </p:nvPicPr>
        <p:blipFill>
          <a:blip r:embed="rId14"/>
          <a:stretch>
            <a:fillRect/>
          </a:stretch>
        </p:blipFill>
        <p:spPr>
          <a:xfrm>
            <a:off x="8026590" y="0"/>
            <a:ext cx="3593910" cy="1272843"/>
          </a:xfrm>
          <a:prstGeom prst="rect">
            <a:avLst/>
          </a:prstGeom>
        </p:spPr>
      </p:pic>
    </p:spTree>
    <p:extLst>
      <p:ext uri="{BB962C8B-B14F-4D97-AF65-F5344CB8AC3E}">
        <p14:creationId xmlns:p14="http://schemas.microsoft.com/office/powerpoint/2010/main" val="2739270623"/>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hf hdr="0" ftr="0" dt="0"/>
  <p:txStyles>
    <p:titleStyle>
      <a:lvl1pPr algn="l" defTabSz="914400" rtl="0" eaLnBrk="1" latinLnBrk="0" hangingPunct="1">
        <a:lnSpc>
          <a:spcPct val="90000"/>
        </a:lnSpc>
        <a:spcBef>
          <a:spcPct val="0"/>
        </a:spcBef>
        <a:buNone/>
        <a:defRPr sz="7200" b="0" i="0" kern="1200">
          <a:solidFill>
            <a:srgbClr val="13BDC6"/>
          </a:solidFill>
          <a:latin typeface="Dense" panose="02000000000000000000" pitchFamily="2" charset="77"/>
          <a:ea typeface="Source Sans Pro SemiBold" panose="020B0503030403020204" pitchFamily="34"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1" i="0" kern="1200">
          <a:solidFill>
            <a:srgbClr val="403F41"/>
          </a:solidFill>
          <a:latin typeface="Source Sans Pro SemiBold" panose="020B0503030403020204" pitchFamily="34" charset="0"/>
          <a:ea typeface="Source Sans Pro SemiBold" panose="020B0503030403020204" pitchFamily="34"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rgbClr val="403F41"/>
          </a:solidFill>
          <a:latin typeface="Source Sans Pro Light" panose="020B0503030403020204" pitchFamily="34" charset="0"/>
          <a:ea typeface="Source Sans Pro Light" panose="020B0503030403020204" pitchFamily="34"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rgbClr val="403F41"/>
          </a:solidFill>
          <a:latin typeface="Source Sans Pro Light" panose="020B0503030403020204" pitchFamily="34" charset="0"/>
          <a:ea typeface="Source Sans Pro Light" panose="020B0503030403020204" pitchFamily="34"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pos="3840">
          <p15:clr>
            <a:srgbClr val="F26B43"/>
          </p15:clr>
        </p15:guide>
        <p15:guide id="3" pos="360">
          <p15:clr>
            <a:srgbClr val="F26B43"/>
          </p15:clr>
        </p15:guide>
        <p15:guide id="4" orient="horz" pos="2160">
          <p15:clr>
            <a:srgbClr val="F26B43"/>
          </p15:clr>
        </p15:guide>
        <p15:guide id="5" pos="7320">
          <p15:clr>
            <a:srgbClr val="F26B43"/>
          </p15:clr>
        </p15:guide>
        <p15:guide id="6" orient="horz" pos="39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6671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7200" b="0" i="0" kern="1200">
          <a:solidFill>
            <a:srgbClr val="13BDC6"/>
          </a:solidFill>
          <a:latin typeface="Dense" panose="02000000000000000000" pitchFamily="2" charset="77"/>
          <a:ea typeface="Source Sans Pro SemiBold" panose="020B0503030403020204" pitchFamily="34"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1" i="0" kern="1200">
          <a:solidFill>
            <a:srgbClr val="403F41"/>
          </a:solidFill>
          <a:latin typeface="Source Sans Pro SemiBold" panose="020B0503030403020204" pitchFamily="34" charset="0"/>
          <a:ea typeface="Source Sans Pro SemiBold" panose="020B0503030403020204" pitchFamily="34"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rgbClr val="403F41"/>
          </a:solidFill>
          <a:latin typeface="Source Sans Pro Light" panose="020B0503030403020204" pitchFamily="34" charset="0"/>
          <a:ea typeface="Source Sans Pro Light" panose="020B0503030403020204" pitchFamily="34"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rgbClr val="403F41"/>
          </a:solidFill>
          <a:latin typeface="Source Sans Pro Light" panose="020B0503030403020204" pitchFamily="34" charset="0"/>
          <a:ea typeface="Source Sans Pro Light" panose="020B0503030403020204" pitchFamily="34"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pos="3840">
          <p15:clr>
            <a:srgbClr val="F26B43"/>
          </p15:clr>
        </p15:guide>
        <p15:guide id="3" pos="360">
          <p15:clr>
            <a:srgbClr val="F26B43"/>
          </p15:clr>
        </p15:guide>
        <p15:guide id="4" orient="horz" pos="2160">
          <p15:clr>
            <a:srgbClr val="F26B43"/>
          </p15:clr>
        </p15:guide>
        <p15:guide id="5" pos="7320">
          <p15:clr>
            <a:srgbClr val="F26B43"/>
          </p15:clr>
        </p15:guide>
        <p15:guide id="6" orient="horz" pos="39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416C6E8-8529-A245-B984-AFB8F64A47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48772" y="6148056"/>
            <a:ext cx="871728" cy="524256"/>
          </a:xfrm>
          <a:prstGeom prst="rect">
            <a:avLst/>
          </a:prstGeom>
        </p:spPr>
      </p:pic>
      <p:sp>
        <p:nvSpPr>
          <p:cNvPr id="4" name="Rectangle 3">
            <a:extLst>
              <a:ext uri="{FF2B5EF4-FFF2-40B4-BE49-F238E27FC236}">
                <a16:creationId xmlns="" xmlns:a16="http://schemas.microsoft.com/office/drawing/2014/main" id="{8686630C-BC51-CC4A-BF89-264919D4F071}"/>
              </a:ext>
            </a:extLst>
          </p:cNvPr>
          <p:cNvSpPr/>
          <p:nvPr userDrawn="1"/>
        </p:nvSpPr>
        <p:spPr>
          <a:xfrm>
            <a:off x="571500" y="6172377"/>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highlight>
                <a:srgbClr val="FFFF00"/>
              </a:highlight>
            </a:endParaRPr>
          </a:p>
        </p:txBody>
      </p:sp>
      <p:sp>
        <p:nvSpPr>
          <p:cNvPr id="5" name="Slide Number Placeholder 13">
            <a:extLst>
              <a:ext uri="{FF2B5EF4-FFF2-40B4-BE49-F238E27FC236}">
                <a16:creationId xmlns="" xmlns:a16="http://schemas.microsoft.com/office/drawing/2014/main" id="{5D463246-C26E-C74B-9E3C-A2209AD01DCE}"/>
              </a:ext>
            </a:extLst>
          </p:cNvPr>
          <p:cNvSpPr>
            <a:spLocks noGrp="1"/>
          </p:cNvSpPr>
          <p:nvPr>
            <p:ph type="sldNum" sz="quarter" idx="4"/>
          </p:nvPr>
        </p:nvSpPr>
        <p:spPr>
          <a:xfrm>
            <a:off x="788082" y="6251942"/>
            <a:ext cx="2219278" cy="365125"/>
          </a:xfrm>
          <a:prstGeom prst="rect">
            <a:avLst/>
          </a:prstGeom>
        </p:spPr>
        <p:txBody>
          <a:bodyPr vert="horz" lIns="91440" tIns="45720" rIns="91440" bIns="45720" rtlCol="0" anchor="ctr"/>
          <a:lstStyle>
            <a:lvl1pPr algn="l">
              <a:defRPr sz="14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p>
        </p:txBody>
      </p:sp>
      <p:pic>
        <p:nvPicPr>
          <p:cNvPr id="6" name="Picture 5" descr="A picture containing light, food, drawing&#10;&#10;Description automatically generated">
            <a:extLst>
              <a:ext uri="{FF2B5EF4-FFF2-40B4-BE49-F238E27FC236}">
                <a16:creationId xmlns="" xmlns:a16="http://schemas.microsoft.com/office/drawing/2014/main" id="{EBFA034D-6BE3-F348-BC1E-27F45EEDF3AF}"/>
              </a:ext>
            </a:extLst>
          </p:cNvPr>
          <p:cNvPicPr>
            <a:picLocks noChangeAspect="1"/>
          </p:cNvPicPr>
          <p:nvPr userDrawn="1"/>
        </p:nvPicPr>
        <p:blipFill>
          <a:blip r:embed="rId5"/>
          <a:stretch>
            <a:fillRect/>
          </a:stretch>
        </p:blipFill>
        <p:spPr>
          <a:xfrm>
            <a:off x="8026590" y="0"/>
            <a:ext cx="3593910" cy="1272843"/>
          </a:xfrm>
          <a:prstGeom prst="rect">
            <a:avLst/>
          </a:prstGeom>
        </p:spPr>
      </p:pic>
    </p:spTree>
    <p:extLst>
      <p:ext uri="{BB962C8B-B14F-4D97-AF65-F5344CB8AC3E}">
        <p14:creationId xmlns:p14="http://schemas.microsoft.com/office/powerpoint/2010/main" val="2541928633"/>
      </p:ext>
    </p:extLst>
  </p:cSld>
  <p:clrMap bg1="lt1" tx1="dk1" bg2="lt2" tx2="dk2" accent1="accent1" accent2="accent2" accent3="accent3" accent4="accent4" accent5="accent5" accent6="accent6" hlink="hlink" folHlink="folHlink"/>
  <p:sldLayoutIdLst>
    <p:sldLayoutId id="2147483675" r:id="rId1"/>
    <p:sldLayoutId id="2147483676" r:id="rId2"/>
  </p:sldLayoutIdLst>
  <p:hf hdr="0" ftr="0" dt="0"/>
  <p:txStyles>
    <p:titleStyle>
      <a:lvl1pPr algn="l" defTabSz="914400" rtl="0" eaLnBrk="1" latinLnBrk="0" hangingPunct="1">
        <a:lnSpc>
          <a:spcPct val="90000"/>
        </a:lnSpc>
        <a:spcBef>
          <a:spcPct val="0"/>
        </a:spcBef>
        <a:buNone/>
        <a:defRPr sz="7200" b="0" i="0" kern="1200">
          <a:solidFill>
            <a:srgbClr val="13BDC6"/>
          </a:solidFill>
          <a:latin typeface="Dense" panose="02000000000000000000" pitchFamily="2" charset="77"/>
          <a:ea typeface="Source Sans Pro SemiBold" panose="020B0503030403020204" pitchFamily="34"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1" i="0" kern="1200">
          <a:solidFill>
            <a:srgbClr val="403F41"/>
          </a:solidFill>
          <a:latin typeface="Source Sans Pro SemiBold" panose="020B0503030403020204" pitchFamily="34" charset="0"/>
          <a:ea typeface="Source Sans Pro SemiBold" panose="020B0503030403020204" pitchFamily="34"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rgbClr val="403F41"/>
          </a:solidFill>
          <a:latin typeface="Source Sans Pro Light" panose="020B0503030403020204" pitchFamily="34" charset="0"/>
          <a:ea typeface="Source Sans Pro Light" panose="020B0503030403020204" pitchFamily="34"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rgbClr val="403F41"/>
          </a:solidFill>
          <a:latin typeface="Source Sans Pro Light" panose="020B0503030403020204" pitchFamily="34" charset="0"/>
          <a:ea typeface="Source Sans Pro Light" panose="020B0503030403020204" pitchFamily="34"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pos="3840">
          <p15:clr>
            <a:srgbClr val="F26B43"/>
          </p15:clr>
        </p15:guide>
        <p15:guide id="3" pos="360">
          <p15:clr>
            <a:srgbClr val="F26B43"/>
          </p15:clr>
        </p15:guide>
        <p15:guide id="4" orient="horz" pos="2160">
          <p15:clr>
            <a:srgbClr val="F26B43"/>
          </p15:clr>
        </p15:guide>
        <p15:guide id="5" pos="7320">
          <p15:clr>
            <a:srgbClr val="F26B43"/>
          </p15:clr>
        </p15:guide>
        <p15:guide id="6" orient="horz" pos="39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2FE9B77-5EA9-4E32-A85C-8C2E0CC6B5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7212DBA-D546-4857-89D5-F78F2B8CBD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3BB0C24-BB03-42F0-A29E-B73F9CA1FC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2ED47-5D5A-41B6-99B9-1B729AB4D1CC}"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4DAC5D5-68C5-42E8-8D22-6240486ED5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EBD28E2-326B-4E6A-8E3C-02EA0D5D18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CCD19F-F896-422B-9B93-2D151DCC5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45406"/>
      </p:ext>
    </p:extLst>
  </p:cSld>
  <p:clrMap bg1="lt1" tx1="dk1" bg2="lt2" tx2="dk2" accent1="accent1" accent2="accent2" accent3="accent3" accent4="accent4" accent5="accent5" accent6="accent6" hlink="hlink" folHlink="folHlink"/>
  <p:sldLayoutIdLst>
    <p:sldLayoutId id="2147483678" r:id="rId1"/>
    <p:sldLayoutId id="214748367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2FE9B77-5EA9-4E32-A85C-8C2E0CC6B5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7212DBA-D546-4857-89D5-F78F2B8CBD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3BB0C24-BB03-42F0-A29E-B73F9CA1FC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2ED47-5D5A-41B6-99B9-1B729AB4D1CC}" type="datetimeFigureOut">
              <a:rPr lang="en-US" smtClean="0">
                <a:solidFill>
                  <a:prstClr val="black">
                    <a:tint val="75000"/>
                  </a:prstClr>
                </a:solidFill>
              </a:rPr>
              <a:pPr/>
              <a:t>4/19/2022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4DAC5D5-68C5-42E8-8D22-6240486ED5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EBD28E2-326B-4E6A-8E3C-02EA0D5D18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CCD19F-F896-422B-9B93-2D151DCC56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4900574"/>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97374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7200" b="0" i="0" kern="1200">
          <a:solidFill>
            <a:srgbClr val="13BDC6"/>
          </a:solidFill>
          <a:latin typeface="Dense" panose="02000000000000000000" pitchFamily="2" charset="77"/>
          <a:ea typeface="Source Sans Pro SemiBold" panose="020B0503030403020204" pitchFamily="34"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1" i="0" kern="1200">
          <a:solidFill>
            <a:srgbClr val="403F41"/>
          </a:solidFill>
          <a:latin typeface="Source Sans Pro SemiBold" panose="020B0503030403020204" pitchFamily="34" charset="0"/>
          <a:ea typeface="Source Sans Pro SemiBold" panose="020B0503030403020204" pitchFamily="34"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rgbClr val="403F41"/>
          </a:solidFill>
          <a:latin typeface="Source Sans Pro Light" panose="020B0503030403020204" pitchFamily="34" charset="0"/>
          <a:ea typeface="Source Sans Pro Light" panose="020B0503030403020204" pitchFamily="34"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rgbClr val="403F41"/>
          </a:solidFill>
          <a:latin typeface="Source Sans Pro Light" panose="020B0503030403020204" pitchFamily="34" charset="0"/>
          <a:ea typeface="Source Sans Pro Light" panose="020B0503030403020204" pitchFamily="34"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pos="3840">
          <p15:clr>
            <a:srgbClr val="F26B43"/>
          </p15:clr>
        </p15:guide>
        <p15:guide id="3" pos="360">
          <p15:clr>
            <a:srgbClr val="F26B43"/>
          </p15:clr>
        </p15:guide>
        <p15:guide id="4" orient="horz" pos="2160">
          <p15:clr>
            <a:srgbClr val="F26B43"/>
          </p15:clr>
        </p15:guide>
        <p15:guide id="5" pos="7320">
          <p15:clr>
            <a:srgbClr val="F26B43"/>
          </p15:clr>
        </p15:guide>
        <p15:guide id="6" orient="horz" pos="39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416C6E8-8529-A245-B984-AFB8F64A475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48772" y="6148056"/>
            <a:ext cx="871728" cy="524256"/>
          </a:xfrm>
          <a:prstGeom prst="rect">
            <a:avLst/>
          </a:prstGeom>
        </p:spPr>
      </p:pic>
      <p:sp>
        <p:nvSpPr>
          <p:cNvPr id="4" name="Rectangle 3">
            <a:extLst>
              <a:ext uri="{FF2B5EF4-FFF2-40B4-BE49-F238E27FC236}">
                <a16:creationId xmlns="" xmlns:a16="http://schemas.microsoft.com/office/drawing/2014/main" id="{8686630C-BC51-CC4A-BF89-264919D4F071}"/>
              </a:ext>
            </a:extLst>
          </p:cNvPr>
          <p:cNvSpPr/>
          <p:nvPr userDrawn="1"/>
        </p:nvSpPr>
        <p:spPr>
          <a:xfrm>
            <a:off x="571500" y="6172377"/>
            <a:ext cx="9841743" cy="524256"/>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highlight>
                <a:srgbClr val="FFFF00"/>
              </a:highlight>
            </a:endParaRPr>
          </a:p>
        </p:txBody>
      </p:sp>
      <p:sp>
        <p:nvSpPr>
          <p:cNvPr id="5" name="Slide Number Placeholder 13">
            <a:extLst>
              <a:ext uri="{FF2B5EF4-FFF2-40B4-BE49-F238E27FC236}">
                <a16:creationId xmlns="" xmlns:a16="http://schemas.microsoft.com/office/drawing/2014/main" id="{5D463246-C26E-C74B-9E3C-A2209AD01DCE}"/>
              </a:ext>
            </a:extLst>
          </p:cNvPr>
          <p:cNvSpPr>
            <a:spLocks noGrp="1"/>
          </p:cNvSpPr>
          <p:nvPr>
            <p:ph type="sldNum" sz="quarter" idx="4"/>
          </p:nvPr>
        </p:nvSpPr>
        <p:spPr>
          <a:xfrm>
            <a:off x="788082" y="6251942"/>
            <a:ext cx="2219278" cy="365125"/>
          </a:xfrm>
          <a:prstGeom prst="rect">
            <a:avLst/>
          </a:prstGeom>
        </p:spPr>
        <p:txBody>
          <a:bodyPr vert="horz" lIns="91440" tIns="45720" rIns="91440" bIns="45720" rtlCol="0" anchor="ctr"/>
          <a:lstStyle>
            <a:lvl1pPr algn="l">
              <a:defRPr sz="1400">
                <a:solidFill>
                  <a:schemeClr val="bg1"/>
                </a:solidFill>
              </a:defRPr>
            </a:lvl1pPr>
          </a:lstStyle>
          <a:p>
            <a:fld id="{516821A8-9BF0-B347-B061-E39936490533}" type="slidenum">
              <a:rPr lang="en-US" smtClean="0">
                <a:solidFill>
                  <a:prstClr val="white"/>
                </a:solidFill>
              </a:rPr>
              <a:pPr/>
              <a:t>‹#›</a:t>
            </a:fld>
            <a:r>
              <a:rPr lang="en-US">
                <a:solidFill>
                  <a:prstClr val="white"/>
                </a:solidFill>
              </a:rPr>
              <a:t> / 2020 NNRT Program</a:t>
            </a:r>
          </a:p>
        </p:txBody>
      </p:sp>
      <p:pic>
        <p:nvPicPr>
          <p:cNvPr id="6" name="Picture 5" descr="A picture containing light, food, drawing&#10;&#10;Description automatically generated">
            <a:extLst>
              <a:ext uri="{FF2B5EF4-FFF2-40B4-BE49-F238E27FC236}">
                <a16:creationId xmlns="" xmlns:a16="http://schemas.microsoft.com/office/drawing/2014/main" id="{EBFA034D-6BE3-F348-BC1E-27F45EEDF3AF}"/>
              </a:ext>
            </a:extLst>
          </p:cNvPr>
          <p:cNvPicPr>
            <a:picLocks noChangeAspect="1"/>
          </p:cNvPicPr>
          <p:nvPr userDrawn="1"/>
        </p:nvPicPr>
        <p:blipFill>
          <a:blip r:embed="rId5"/>
          <a:stretch>
            <a:fillRect/>
          </a:stretch>
        </p:blipFill>
        <p:spPr>
          <a:xfrm>
            <a:off x="8026590" y="0"/>
            <a:ext cx="3593910" cy="1272843"/>
          </a:xfrm>
          <a:prstGeom prst="rect">
            <a:avLst/>
          </a:prstGeom>
        </p:spPr>
      </p:pic>
    </p:spTree>
    <p:extLst>
      <p:ext uri="{BB962C8B-B14F-4D97-AF65-F5344CB8AC3E}">
        <p14:creationId xmlns:p14="http://schemas.microsoft.com/office/powerpoint/2010/main" val="4217567270"/>
      </p:ext>
    </p:extLst>
  </p:cSld>
  <p:clrMap bg1="lt1" tx1="dk1" bg2="lt2" tx2="dk2" accent1="accent1" accent2="accent2" accent3="accent3" accent4="accent4" accent5="accent5" accent6="accent6" hlink="hlink" folHlink="folHlink"/>
  <p:sldLayoutIdLst>
    <p:sldLayoutId id="2147483697" r:id="rId1"/>
    <p:sldLayoutId id="2147483698" r:id="rId2"/>
  </p:sldLayoutIdLst>
  <p:hf hdr="0" ftr="0" dt="0"/>
  <p:txStyles>
    <p:titleStyle>
      <a:lvl1pPr algn="l" defTabSz="914400" rtl="0" eaLnBrk="1" latinLnBrk="0" hangingPunct="1">
        <a:lnSpc>
          <a:spcPct val="90000"/>
        </a:lnSpc>
        <a:spcBef>
          <a:spcPct val="0"/>
        </a:spcBef>
        <a:buNone/>
        <a:defRPr sz="7200" b="0" i="0" kern="1200">
          <a:solidFill>
            <a:srgbClr val="13BDC6"/>
          </a:solidFill>
          <a:latin typeface="Dense" panose="02000000000000000000" pitchFamily="2" charset="77"/>
          <a:ea typeface="Source Sans Pro SemiBold" panose="020B0503030403020204" pitchFamily="34"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1" i="0" kern="1200">
          <a:solidFill>
            <a:srgbClr val="403F41"/>
          </a:solidFill>
          <a:latin typeface="Source Sans Pro SemiBold" panose="020B0503030403020204" pitchFamily="34" charset="0"/>
          <a:ea typeface="Source Sans Pro SemiBold" panose="020B0503030403020204" pitchFamily="34"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rgbClr val="403F41"/>
          </a:solidFill>
          <a:latin typeface="Source Sans Pro Light" panose="020B0503030403020204" pitchFamily="34" charset="0"/>
          <a:ea typeface="Source Sans Pro Light" panose="020B0503030403020204" pitchFamily="34"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rgbClr val="403F41"/>
          </a:solidFill>
          <a:latin typeface="Source Sans Pro Light" panose="020B0503030403020204" pitchFamily="34" charset="0"/>
          <a:ea typeface="Source Sans Pro Light" panose="020B0503030403020204" pitchFamily="34"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rgbClr val="403F41"/>
          </a:solidFill>
          <a:latin typeface="Source Sans Pro Light" panose="020B0503030403020204" pitchFamily="34" charset="0"/>
          <a:ea typeface="Source Sans Pro Light" panose="020B0503030403020204" pitchFamily="34"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pos="3840">
          <p15:clr>
            <a:srgbClr val="F26B43"/>
          </p15:clr>
        </p15:guide>
        <p15:guide id="3" pos="360">
          <p15:clr>
            <a:srgbClr val="F26B43"/>
          </p15:clr>
        </p15:guide>
        <p15:guide id="4" orient="horz" pos="2160">
          <p15:clr>
            <a:srgbClr val="F26B43"/>
          </p15:clr>
        </p15:guide>
        <p15:guide id="5" pos="7320">
          <p15:clr>
            <a:srgbClr val="F26B43"/>
          </p15:clr>
        </p15:guide>
        <p15:guide id="6" orient="horz" pos="39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75CDEDCF-38CD-40D6-B1C4-354215531E92}" type="datetimeFigureOut">
              <a:rPr lang="en-US" smtClean="0">
                <a:solidFill>
                  <a:prstClr val="black">
                    <a:tint val="75000"/>
                  </a:prstClr>
                </a:solidFill>
              </a:rPr>
              <a:pPr defTabSz="685800"/>
              <a:t>4/19/2022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586AE01-7E3D-4DEC-A5AD-D32FE5647A61}"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9276440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1">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5"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5"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6" y="6391840"/>
            <a:ext cx="990599" cy="304799"/>
          </a:xfrm>
          <a:prstGeom prst="rect">
            <a:avLst/>
          </a:prstGeom>
        </p:spPr>
        <p:txBody>
          <a:bodyPr vert="horz" lIns="91440" tIns="45720" rIns="91440" bIns="45720" rtlCol="0" anchor="ctr"/>
          <a:lstStyle>
            <a:lvl1pPr algn="r">
              <a:defRPr sz="750" b="1" i="0">
                <a:solidFill>
                  <a:schemeClr val="accent1"/>
                </a:solidFill>
              </a:defRPr>
            </a:lvl1pPr>
          </a:lstStyle>
          <a:p>
            <a:pPr defTabSz="685800"/>
            <a:fld id="{BD8A99F9-9C63-47DA-87B0-E1EC909A0BA7}" type="datetimeFigureOut">
              <a:rPr lang="en-US" smtClean="0">
                <a:solidFill>
                  <a:srgbClr val="B31166"/>
                </a:solidFill>
              </a:rPr>
              <a:pPr defTabSz="685800"/>
              <a:t>4/19/2022</a:t>
            </a:fld>
            <a:endParaRPr lang="en-US">
              <a:solidFill>
                <a:srgbClr val="B31166"/>
              </a:solidFill>
            </a:endParaRPr>
          </a:p>
        </p:txBody>
      </p:sp>
      <p:sp>
        <p:nvSpPr>
          <p:cNvPr id="5" name="Footer Placeholder 4"/>
          <p:cNvSpPr>
            <a:spLocks noGrp="1"/>
          </p:cNvSpPr>
          <p:nvPr>
            <p:ph type="ftr" sz="quarter" idx="3"/>
          </p:nvPr>
        </p:nvSpPr>
        <p:spPr>
          <a:xfrm>
            <a:off x="561111" y="6391840"/>
            <a:ext cx="3859795" cy="304801"/>
          </a:xfrm>
          <a:prstGeom prst="rect">
            <a:avLst/>
          </a:prstGeom>
        </p:spPr>
        <p:txBody>
          <a:bodyPr vert="horz" lIns="91440" tIns="45720" rIns="91440" bIns="45720" rtlCol="0" anchor="ctr"/>
          <a:lstStyle>
            <a:lvl1pPr algn="l">
              <a:defRPr sz="750" b="1" i="0">
                <a:solidFill>
                  <a:schemeClr val="accent1"/>
                </a:solidFill>
              </a:defRPr>
            </a:lvl1pPr>
          </a:lstStyle>
          <a:p>
            <a:pPr defTabSz="685800"/>
            <a:endParaRPr lang="en-US">
              <a:solidFill>
                <a:srgbClr val="B31166"/>
              </a:solidFill>
            </a:endParaRP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2" y="295731"/>
            <a:ext cx="838199" cy="767687"/>
          </a:xfrm>
          <a:prstGeom prst="rect">
            <a:avLst/>
          </a:prstGeom>
        </p:spPr>
        <p:txBody>
          <a:bodyPr vert="horz" lIns="91440" tIns="45720" rIns="91440" bIns="45720" rtlCol="0" anchor="b"/>
          <a:lstStyle>
            <a:lvl1pPr algn="ctr">
              <a:defRPr sz="2100" b="0" i="0">
                <a:solidFill>
                  <a:schemeClr val="bg1"/>
                </a:solidFill>
              </a:defRPr>
            </a:lvl1pPr>
          </a:lstStyle>
          <a:p>
            <a:pPr defTabSz="685800"/>
            <a:fld id="{397B37A3-9899-4D1A-B75F-C3535553E199}" type="slidenum">
              <a:rPr lang="en-US" smtClean="0">
                <a:solidFill>
                  <a:prstClr val="white"/>
                </a:solidFill>
              </a:rPr>
              <a:pPr defTabSz="685800"/>
              <a:t>‹#›</a:t>
            </a:fld>
            <a:endParaRPr lang="en-US">
              <a:solidFill>
                <a:prstClr val="white"/>
              </a:solidFill>
            </a:endParaRPr>
          </a:p>
        </p:txBody>
      </p:sp>
    </p:spTree>
    <p:extLst>
      <p:ext uri="{BB962C8B-B14F-4D97-AF65-F5344CB8AC3E}">
        <p14:creationId xmlns:p14="http://schemas.microsoft.com/office/powerpoint/2010/main" val="372553736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Lst>
  <p:txStyles>
    <p:titleStyle>
      <a:lvl1pPr algn="l" defTabSz="342900" rtl="0" eaLnBrk="1" latinLnBrk="0" hangingPunct="1">
        <a:spcBef>
          <a:spcPct val="0"/>
        </a:spcBef>
        <a:buNone/>
        <a:defRPr sz="27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5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4.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9.xml"/><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15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59.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0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5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9.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3.xml"/><Relationship Id="rId1" Type="http://schemas.openxmlformats.org/officeDocument/2006/relationships/slideLayout" Target="../slideLayouts/slideLayout1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9.xml"/></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TIF"/><Relationship Id="rId3" Type="http://schemas.openxmlformats.org/officeDocument/2006/relationships/image" Target="../media/image32.png"/><Relationship Id="rId21" Type="http://schemas.openxmlformats.org/officeDocument/2006/relationships/image" Target="../media/image50.jp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notesSlide" Target="../notesSlides/notesSlide16.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27.xml"/><Relationship Id="rId6" Type="http://schemas.openxmlformats.org/officeDocument/2006/relationships/image" Target="../media/image35.jp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9.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0.xml"/><Relationship Id="rId5" Type="http://schemas.openxmlformats.org/officeDocument/2006/relationships/hyperlink" Target="http://fm-cab.blogspot.com/2012/03/impact-of-academic-research-on-policy.html" TargetMode="External"/><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61.png"/><Relationship Id="rId2" Type="http://schemas.openxmlformats.org/officeDocument/2006/relationships/diagramData" Target="../diagrams/data6.xml"/><Relationship Id="rId1" Type="http://schemas.openxmlformats.org/officeDocument/2006/relationships/slideLayout" Target="../slideLayouts/slideLayout3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63.jp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2" Type="http://schemas.openxmlformats.org/officeDocument/2006/relationships/hyperlink" Target="https://navigationroundtable.org/"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90921"/>
            <a:ext cx="12192000" cy="2570893"/>
          </a:xfrm>
        </p:spPr>
        <p:txBody>
          <a:bodyPr>
            <a:normAutofit/>
          </a:bodyPr>
          <a:lstStyle/>
          <a:p>
            <a:r>
              <a:rPr lang="en-US" sz="5400" b="1" i="1" dirty="0">
                <a:latin typeface="+mn-lt"/>
              </a:rPr>
              <a:t>A</a:t>
            </a:r>
            <a:r>
              <a:rPr lang="en-US" sz="5400" b="1" i="1" dirty="0" smtClean="0">
                <a:latin typeface="+mn-lt"/>
              </a:rPr>
              <a:t> Path Forward</a:t>
            </a:r>
            <a:r>
              <a:rPr lang="en-US" sz="5400" b="1" dirty="0" smtClean="0">
                <a:latin typeface="+mn-lt"/>
              </a:rPr>
              <a:t>: </a:t>
            </a:r>
            <a:br>
              <a:rPr lang="en-US" sz="5400" b="1" dirty="0" smtClean="0">
                <a:latin typeface="+mn-lt"/>
              </a:rPr>
            </a:br>
            <a:r>
              <a:rPr lang="en-US" sz="5400" b="1" dirty="0" smtClean="0">
                <a:latin typeface="+mn-lt"/>
              </a:rPr>
              <a:t>Driving Sustainability in Patient Navigation for Cancer Care Equity</a:t>
            </a:r>
            <a:endParaRPr lang="en-US" sz="5400" b="1" dirty="0">
              <a:latin typeface="+mn-lt"/>
            </a:endParaRPr>
          </a:p>
        </p:txBody>
      </p:sp>
      <p:sp>
        <p:nvSpPr>
          <p:cNvPr id="3" name="Subtitle 2"/>
          <p:cNvSpPr>
            <a:spLocks noGrp="1"/>
          </p:cNvSpPr>
          <p:nvPr>
            <p:ph type="subTitle" idx="1"/>
          </p:nvPr>
        </p:nvSpPr>
        <p:spPr>
          <a:xfrm>
            <a:off x="1660476" y="4065373"/>
            <a:ext cx="9144000" cy="1655762"/>
          </a:xfrm>
        </p:spPr>
        <p:txBody>
          <a:bodyPr>
            <a:normAutofit/>
          </a:bodyPr>
          <a:lstStyle/>
          <a:p>
            <a:r>
              <a:rPr lang="en-US" b="1" dirty="0" smtClean="0"/>
              <a:t>Tracy A Battaglia MD MPH</a:t>
            </a:r>
          </a:p>
          <a:p>
            <a:r>
              <a:rPr lang="en-US" dirty="0" smtClean="0">
                <a:solidFill>
                  <a:schemeClr val="accent1">
                    <a:lumMod val="75000"/>
                  </a:schemeClr>
                </a:solidFill>
              </a:rPr>
              <a:t>Canadian Healthcare Navigation Conference</a:t>
            </a:r>
          </a:p>
          <a:p>
            <a:r>
              <a:rPr lang="en-US" dirty="0" smtClean="0">
                <a:solidFill>
                  <a:schemeClr val="accent1">
                    <a:lumMod val="75000"/>
                  </a:schemeClr>
                </a:solidFill>
              </a:rPr>
              <a:t>April 21, </a:t>
            </a:r>
            <a:r>
              <a:rPr lang="en-US" dirty="0">
                <a:solidFill>
                  <a:schemeClr val="accent1">
                    <a:lumMod val="75000"/>
                  </a:schemeClr>
                </a:solidFill>
              </a:rPr>
              <a:t>2022</a:t>
            </a:r>
          </a:p>
          <a:p>
            <a:endParaRPr lang="en-US"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749D563A-11F8-43A6-83B7-796F7E364536}" type="slidenum">
              <a:rPr lang="en-US" smtClean="0"/>
              <a:t>1</a:t>
            </a:fld>
            <a:endParaRPr lang="en-US" dirty="0"/>
          </a:p>
        </p:txBody>
      </p:sp>
      <p:pic>
        <p:nvPicPr>
          <p:cNvPr id="6" name="Picture 5"/>
          <p:cNvPicPr>
            <a:picLocks noChangeAspect="1"/>
          </p:cNvPicPr>
          <p:nvPr/>
        </p:nvPicPr>
        <p:blipFill>
          <a:blip r:embed="rId3"/>
          <a:stretch>
            <a:fillRect/>
          </a:stretch>
        </p:blipFill>
        <p:spPr>
          <a:xfrm>
            <a:off x="3337762" y="5843575"/>
            <a:ext cx="1676545" cy="877900"/>
          </a:xfrm>
          <a:prstGeom prst="rect">
            <a:avLst/>
          </a:prstGeom>
        </p:spPr>
      </p:pic>
      <p:pic>
        <p:nvPicPr>
          <p:cNvPr id="7" name="Picture 6"/>
          <p:cNvPicPr>
            <a:picLocks noChangeAspect="1"/>
          </p:cNvPicPr>
          <p:nvPr/>
        </p:nvPicPr>
        <p:blipFill>
          <a:blip r:embed="rId4"/>
          <a:stretch>
            <a:fillRect/>
          </a:stretch>
        </p:blipFill>
        <p:spPr>
          <a:xfrm>
            <a:off x="7415454" y="6111470"/>
            <a:ext cx="1438781" cy="591363"/>
          </a:xfrm>
          <a:prstGeom prst="rect">
            <a:avLst/>
          </a:prstGeom>
        </p:spPr>
      </p:pic>
    </p:spTree>
    <p:extLst>
      <p:ext uri="{BB962C8B-B14F-4D97-AF65-F5344CB8AC3E}">
        <p14:creationId xmlns:p14="http://schemas.microsoft.com/office/powerpoint/2010/main" val="139995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ktangel 81"/>
          <p:cNvSpPr>
            <a:spLocks noChangeArrowheads="1"/>
          </p:cNvSpPr>
          <p:nvPr/>
        </p:nvSpPr>
        <p:spPr bwMode="auto">
          <a:xfrm>
            <a:off x="1524000" y="1295400"/>
            <a:ext cx="9144000" cy="5562600"/>
          </a:xfrm>
          <a:prstGeom prst="rect">
            <a:avLst/>
          </a:prstGeom>
          <a:gradFill rotWithShape="1">
            <a:gsLst>
              <a:gs pos="0">
                <a:srgbClr val="BFBFBF">
                  <a:alpha val="17000"/>
                </a:srgbClr>
              </a:gs>
              <a:gs pos="31000">
                <a:srgbClr val="F3F3F3">
                  <a:alpha val="42730"/>
                </a:srgbClr>
              </a:gs>
              <a:gs pos="52000">
                <a:srgbClr val="F3F3F3">
                  <a:alpha val="60160"/>
                </a:srgbClr>
              </a:gs>
              <a:gs pos="100000">
                <a:srgbClr val="F3F3F3"/>
              </a:gs>
              <a:gs pos="100000">
                <a:srgbClr val="F3F3F3"/>
              </a:gs>
              <a:gs pos="100000">
                <a:srgbClr val="F3F3F3"/>
              </a:gs>
            </a:gsLst>
            <a:lin ang="5400000" scaled="1"/>
          </a:gradFill>
          <a:ln w="9525">
            <a:noFill/>
            <a:miter lim="800000"/>
            <a:headEnd/>
            <a:tailEnd/>
          </a:ln>
          <a:effectLst>
            <a:outerShdw blurRad="63500" dist="23000" dir="5400000" rotWithShape="0">
              <a:srgbClr val="000000">
                <a:alpha val="34999"/>
              </a:srgbClr>
            </a:outerShdw>
          </a:effectLst>
        </p:spPr>
        <p:txBody>
          <a:bodyPr anchor="ctr"/>
          <a:lstStyle/>
          <a:p>
            <a:pPr algn="ctr" defTabSz="457200">
              <a:defRPr/>
            </a:pPr>
            <a:endParaRPr lang="en-US">
              <a:solidFill>
                <a:srgbClr val="FFFFFF"/>
              </a:solidFill>
            </a:endParaRPr>
          </a:p>
        </p:txBody>
      </p:sp>
      <p:sp>
        <p:nvSpPr>
          <p:cNvPr id="107" name="Freeform 15"/>
          <p:cNvSpPr>
            <a:spLocks/>
          </p:cNvSpPr>
          <p:nvPr/>
        </p:nvSpPr>
        <p:spPr bwMode="auto">
          <a:xfrm rot="11659204" flipH="1">
            <a:off x="8034338" y="2767014"/>
            <a:ext cx="258762" cy="130175"/>
          </a:xfrm>
          <a:custGeom>
            <a:avLst/>
            <a:gdLst/>
            <a:ahLst/>
            <a:cxnLst>
              <a:cxn ang="0">
                <a:pos x="496" y="102"/>
              </a:cxn>
              <a:cxn ang="0">
                <a:pos x="0" y="72"/>
              </a:cxn>
              <a:cxn ang="0">
                <a:pos x="62" y="62"/>
              </a:cxn>
              <a:cxn ang="0">
                <a:pos x="198" y="58"/>
              </a:cxn>
              <a:cxn ang="0">
                <a:pos x="346" y="14"/>
              </a:cxn>
              <a:cxn ang="0">
                <a:pos x="266" y="4"/>
              </a:cxn>
              <a:cxn ang="0">
                <a:pos x="334" y="0"/>
              </a:cxn>
              <a:cxn ang="0">
                <a:pos x="734" y="4"/>
              </a:cxn>
              <a:cxn ang="0">
                <a:pos x="738" y="38"/>
              </a:cxn>
              <a:cxn ang="0">
                <a:pos x="390" y="12"/>
              </a:cxn>
              <a:cxn ang="0">
                <a:pos x="254" y="58"/>
              </a:cxn>
              <a:cxn ang="0">
                <a:pos x="554" y="90"/>
              </a:cxn>
              <a:cxn ang="0">
                <a:pos x="496" y="102"/>
              </a:cxn>
            </a:cxnLst>
            <a:rect l="0" t="0" r="r" b="b"/>
            <a:pathLst>
              <a:path w="738" h="102">
                <a:moveTo>
                  <a:pt x="496" y="102"/>
                </a:moveTo>
                <a:lnTo>
                  <a:pt x="0" y="72"/>
                </a:lnTo>
                <a:lnTo>
                  <a:pt x="62" y="62"/>
                </a:lnTo>
                <a:lnTo>
                  <a:pt x="198" y="58"/>
                </a:lnTo>
                <a:lnTo>
                  <a:pt x="346" y="14"/>
                </a:lnTo>
                <a:lnTo>
                  <a:pt x="266" y="4"/>
                </a:lnTo>
                <a:lnTo>
                  <a:pt x="334" y="0"/>
                </a:lnTo>
                <a:lnTo>
                  <a:pt x="734" y="4"/>
                </a:lnTo>
                <a:lnTo>
                  <a:pt x="738" y="38"/>
                </a:lnTo>
                <a:lnTo>
                  <a:pt x="390" y="12"/>
                </a:lnTo>
                <a:lnTo>
                  <a:pt x="254" y="58"/>
                </a:lnTo>
                <a:lnTo>
                  <a:pt x="554" y="90"/>
                </a:lnTo>
                <a:lnTo>
                  <a:pt x="496" y="102"/>
                </a:lnTo>
                <a:close/>
              </a:path>
            </a:pathLst>
          </a:custGeom>
          <a:solidFill>
            <a:schemeClr val="tx1">
              <a:lumMod val="65000"/>
            </a:schemeClr>
          </a:solidFill>
          <a:ln w="9525">
            <a:noFill/>
            <a:round/>
            <a:headEnd/>
            <a:tailEnd/>
          </a:ln>
        </p:spPr>
        <p:txBody>
          <a:bodyPr/>
          <a:lstStyle/>
          <a:p>
            <a:pPr defTabSz="457200">
              <a:defRPr/>
            </a:pPr>
            <a:endParaRPr lang="en-US">
              <a:solidFill>
                <a:prstClr val="black"/>
              </a:solidFill>
            </a:endParaRPr>
          </a:p>
        </p:txBody>
      </p:sp>
      <p:grpSp>
        <p:nvGrpSpPr>
          <p:cNvPr id="2" name="Gruppe 37"/>
          <p:cNvGrpSpPr/>
          <p:nvPr/>
        </p:nvGrpSpPr>
        <p:grpSpPr>
          <a:xfrm>
            <a:off x="3063244" y="-76200"/>
            <a:ext cx="5836917" cy="5503821"/>
            <a:chOff x="2179323" y="1046759"/>
            <a:chExt cx="4959579" cy="4676550"/>
          </a:xfrm>
          <a:solidFill>
            <a:schemeClr val="accent1">
              <a:lumMod val="25000"/>
            </a:schemeClr>
          </a:solidFill>
          <a:scene3d>
            <a:camera prst="perspectiveRelaxed" fov="4500000">
              <a:rot lat="17973603" lon="0" rev="0"/>
            </a:camera>
            <a:lightRig rig="threePt" dir="t">
              <a:rot lat="0" lon="0" rev="2400000"/>
            </a:lightRig>
          </a:scene3d>
        </p:grpSpPr>
        <p:sp>
          <p:nvSpPr>
            <p:cNvPr id="39" name="Rektangel 38"/>
            <p:cNvSpPr/>
            <p:nvPr/>
          </p:nvSpPr>
          <p:spPr>
            <a:xfrm flipH="1">
              <a:off x="2179323" y="1053464"/>
              <a:ext cx="104431" cy="4663745"/>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a-DK">
                <a:solidFill>
                  <a:prstClr val="white"/>
                </a:solidFill>
              </a:endParaRPr>
            </a:p>
          </p:txBody>
        </p:sp>
        <p:sp>
          <p:nvSpPr>
            <p:cNvPr id="40" name="Rektangel 39"/>
            <p:cNvSpPr/>
            <p:nvPr/>
          </p:nvSpPr>
          <p:spPr>
            <a:xfrm rot="16200000" flipH="1">
              <a:off x="5133133" y="3793569"/>
              <a:ext cx="104242" cy="3755237"/>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a-DK">
                <a:solidFill>
                  <a:prstClr val="white"/>
                </a:solidFill>
              </a:endParaRPr>
            </a:p>
          </p:txBody>
        </p:sp>
        <p:sp>
          <p:nvSpPr>
            <p:cNvPr id="41" name="Rektangel 40"/>
            <p:cNvSpPr/>
            <p:nvPr/>
          </p:nvSpPr>
          <p:spPr>
            <a:xfrm flipH="1">
              <a:off x="7034471" y="1053464"/>
              <a:ext cx="104431" cy="4663745"/>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a-DK">
                <a:solidFill>
                  <a:prstClr val="white"/>
                </a:solidFill>
              </a:endParaRPr>
            </a:p>
          </p:txBody>
        </p:sp>
        <p:sp>
          <p:nvSpPr>
            <p:cNvPr id="42" name="Rektangel 41"/>
            <p:cNvSpPr/>
            <p:nvPr/>
          </p:nvSpPr>
          <p:spPr>
            <a:xfrm rot="16200000" flipH="1">
              <a:off x="3528217" y="2576933"/>
              <a:ext cx="104242" cy="2591263"/>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a-DK">
                <a:solidFill>
                  <a:prstClr val="white"/>
                </a:solidFill>
              </a:endParaRPr>
            </a:p>
          </p:txBody>
        </p:sp>
        <p:sp>
          <p:nvSpPr>
            <p:cNvPr id="43" name="Rektangel 42"/>
            <p:cNvSpPr/>
            <p:nvPr/>
          </p:nvSpPr>
          <p:spPr>
            <a:xfrm flipH="1">
              <a:off x="4331676" y="3872883"/>
              <a:ext cx="104431" cy="1119299"/>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a-DK">
                <a:solidFill>
                  <a:prstClr val="white"/>
                </a:solidFill>
              </a:endParaRPr>
            </a:p>
          </p:txBody>
        </p:sp>
        <p:sp>
          <p:nvSpPr>
            <p:cNvPr id="44" name="Rektangel 43"/>
            <p:cNvSpPr/>
            <p:nvPr/>
          </p:nvSpPr>
          <p:spPr>
            <a:xfrm rot="16200000" flipH="1">
              <a:off x="6328489" y="3196630"/>
              <a:ext cx="104242" cy="1351871"/>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a-DK">
                <a:solidFill>
                  <a:prstClr val="white"/>
                </a:solidFill>
              </a:endParaRPr>
            </a:p>
          </p:txBody>
        </p:sp>
        <p:sp>
          <p:nvSpPr>
            <p:cNvPr id="45" name="Rektangel 44"/>
            <p:cNvSpPr/>
            <p:nvPr/>
          </p:nvSpPr>
          <p:spPr>
            <a:xfrm flipH="1">
              <a:off x="5797788" y="4495829"/>
              <a:ext cx="104431" cy="1119299"/>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a-DK">
                <a:solidFill>
                  <a:prstClr val="white"/>
                </a:solidFill>
              </a:endParaRPr>
            </a:p>
          </p:txBody>
        </p:sp>
        <p:sp>
          <p:nvSpPr>
            <p:cNvPr id="46" name="Rektangel 45"/>
            <p:cNvSpPr/>
            <p:nvPr/>
          </p:nvSpPr>
          <p:spPr>
            <a:xfrm flipH="1">
              <a:off x="4026239" y="3019450"/>
              <a:ext cx="104431" cy="828281"/>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a-DK">
                <a:solidFill>
                  <a:prstClr val="white"/>
                </a:solidFill>
              </a:endParaRPr>
            </a:p>
          </p:txBody>
        </p:sp>
        <p:sp>
          <p:nvSpPr>
            <p:cNvPr id="54" name="Rektangel 53"/>
            <p:cNvSpPr/>
            <p:nvPr/>
          </p:nvSpPr>
          <p:spPr>
            <a:xfrm rot="16200000" flipH="1">
              <a:off x="3906036" y="-635453"/>
              <a:ext cx="104242" cy="3468665"/>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a-DK">
                <a:solidFill>
                  <a:prstClr val="white"/>
                </a:solidFill>
              </a:endParaRPr>
            </a:p>
          </p:txBody>
        </p:sp>
        <p:sp>
          <p:nvSpPr>
            <p:cNvPr id="56" name="Rektangel 55"/>
            <p:cNvSpPr/>
            <p:nvPr/>
          </p:nvSpPr>
          <p:spPr>
            <a:xfrm flipH="1">
              <a:off x="4545729" y="1129683"/>
              <a:ext cx="104431" cy="1119299"/>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a-DK">
                <a:solidFill>
                  <a:prstClr val="white"/>
                </a:solidFill>
              </a:endParaRPr>
            </a:p>
          </p:txBody>
        </p:sp>
        <p:sp>
          <p:nvSpPr>
            <p:cNvPr id="57" name="Rektangel 56"/>
            <p:cNvSpPr/>
            <p:nvPr/>
          </p:nvSpPr>
          <p:spPr>
            <a:xfrm rot="16200000" flipH="1">
              <a:off x="4134278" y="1807371"/>
              <a:ext cx="104242" cy="930705"/>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a-DK">
                <a:solidFill>
                  <a:prstClr val="white"/>
                </a:solidFill>
              </a:endParaRPr>
            </a:p>
          </p:txBody>
        </p:sp>
        <p:sp>
          <p:nvSpPr>
            <p:cNvPr id="58" name="Rektangel 57"/>
            <p:cNvSpPr/>
            <p:nvPr/>
          </p:nvSpPr>
          <p:spPr>
            <a:xfrm flipH="1">
              <a:off x="5706182" y="3004210"/>
              <a:ext cx="104431" cy="828281"/>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a-DK">
                <a:solidFill>
                  <a:prstClr val="white"/>
                </a:solidFill>
              </a:endParaRPr>
            </a:p>
          </p:txBody>
        </p:sp>
        <p:sp>
          <p:nvSpPr>
            <p:cNvPr id="64" name="Rektangel 63"/>
            <p:cNvSpPr/>
            <p:nvPr/>
          </p:nvSpPr>
          <p:spPr>
            <a:xfrm flipH="1">
              <a:off x="5675757" y="1053483"/>
              <a:ext cx="104431" cy="1119299"/>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a-DK">
                <a:solidFill>
                  <a:prstClr val="white"/>
                </a:solidFill>
              </a:endParaRPr>
            </a:p>
          </p:txBody>
        </p:sp>
        <p:sp>
          <p:nvSpPr>
            <p:cNvPr id="67" name="Rektangel 66"/>
            <p:cNvSpPr/>
            <p:nvPr/>
          </p:nvSpPr>
          <p:spPr>
            <a:xfrm rot="16200000" flipH="1">
              <a:off x="6060618" y="1728732"/>
              <a:ext cx="104242" cy="874638"/>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a-DK">
                <a:solidFill>
                  <a:prstClr val="white"/>
                </a:solidFill>
              </a:endParaRPr>
            </a:p>
          </p:txBody>
        </p:sp>
        <p:sp>
          <p:nvSpPr>
            <p:cNvPr id="69" name="Rektangel 68"/>
            <p:cNvSpPr/>
            <p:nvPr/>
          </p:nvSpPr>
          <p:spPr>
            <a:xfrm rot="16200000" flipH="1">
              <a:off x="2583621" y="1907637"/>
              <a:ext cx="104242" cy="699710"/>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a-DK">
                <a:solidFill>
                  <a:prstClr val="white"/>
                </a:solidFill>
              </a:endParaRPr>
            </a:p>
          </p:txBody>
        </p:sp>
        <p:sp>
          <p:nvSpPr>
            <p:cNvPr id="70" name="Rektangel 69"/>
            <p:cNvSpPr/>
            <p:nvPr/>
          </p:nvSpPr>
          <p:spPr>
            <a:xfrm flipH="1">
              <a:off x="2958000" y="2211730"/>
              <a:ext cx="104431" cy="828281"/>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a-DK">
                <a:solidFill>
                  <a:prstClr val="white"/>
                </a:solidFill>
              </a:endParaRPr>
            </a:p>
          </p:txBody>
        </p:sp>
        <p:sp>
          <p:nvSpPr>
            <p:cNvPr id="71" name="Rektangel 70"/>
            <p:cNvSpPr/>
            <p:nvPr/>
          </p:nvSpPr>
          <p:spPr>
            <a:xfrm rot="5400000" flipH="1">
              <a:off x="6617039" y="687730"/>
              <a:ext cx="104431" cy="828281"/>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a-DK">
                <a:solidFill>
                  <a:prstClr val="white"/>
                </a:solidFill>
              </a:endParaRPr>
            </a:p>
          </p:txBody>
        </p:sp>
        <p:sp>
          <p:nvSpPr>
            <p:cNvPr id="77" name="Rektangel 76"/>
            <p:cNvSpPr/>
            <p:nvPr/>
          </p:nvSpPr>
          <p:spPr>
            <a:xfrm flipH="1">
              <a:off x="3310596" y="4563316"/>
              <a:ext cx="104431" cy="1119299"/>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a-DK">
                <a:solidFill>
                  <a:prstClr val="white"/>
                </a:solidFill>
              </a:endParaRPr>
            </a:p>
          </p:txBody>
        </p:sp>
        <p:sp>
          <p:nvSpPr>
            <p:cNvPr id="78" name="Rektangel 77"/>
            <p:cNvSpPr/>
            <p:nvPr/>
          </p:nvSpPr>
          <p:spPr>
            <a:xfrm flipH="1">
              <a:off x="4772999" y="3034690"/>
              <a:ext cx="104431" cy="828281"/>
            </a:xfrm>
            <a:prstGeom prst="rect">
              <a:avLst/>
            </a:prstGeom>
            <a:grpFill/>
            <a:ln>
              <a:noFill/>
            </a:ln>
            <a:effectLst/>
            <a:sp3d extrusionH="1016000">
              <a:extrusionClr>
                <a:schemeClr val="accent1">
                  <a:lumMod val="90000"/>
                </a:schemeClr>
              </a:extrusionClr>
            </a:sp3d>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da-DK">
                <a:solidFill>
                  <a:prstClr val="white"/>
                </a:solidFill>
              </a:endParaRPr>
            </a:p>
          </p:txBody>
        </p:sp>
      </p:grpSp>
      <p:sp>
        <p:nvSpPr>
          <p:cNvPr id="79" name="Tekstboks 78"/>
          <p:cNvSpPr txBox="1"/>
          <p:nvPr/>
        </p:nvSpPr>
        <p:spPr bwMode="auto">
          <a:xfrm>
            <a:off x="4632641" y="4774840"/>
            <a:ext cx="4063869" cy="707886"/>
          </a:xfrm>
          <a:prstGeom prst="rect">
            <a:avLst/>
          </a:prstGeom>
          <a:noFill/>
          <a:ln>
            <a:noFill/>
          </a:ln>
          <a:scene3d>
            <a:camera prst="perspectiveRelaxed" fov="2400000">
              <a:rot lat="2073599" lon="0" rev="0"/>
            </a:camera>
            <a:lightRig rig="threePt" dir="t"/>
          </a:scene3d>
        </p:spPr>
        <p:txBody>
          <a:bodyPr wrap="none">
            <a:spAutoFit/>
          </a:bodyPr>
          <a:lstStyle/>
          <a:p>
            <a:pPr defTabSz="457200">
              <a:defRPr/>
            </a:pPr>
            <a:r>
              <a:rPr lang="da-DK" sz="4000" b="1" dirty="0">
                <a:solidFill>
                  <a:prstClr val="white"/>
                </a:solidFill>
                <a:latin typeface="Calibri Light" panose="020F0302020204030204"/>
                <a:ea typeface="ＭＳ Ｐゴシック" pitchFamily="-97" charset="-128"/>
              </a:rPr>
              <a:t>Healthcare Barriers</a:t>
            </a:r>
          </a:p>
        </p:txBody>
      </p:sp>
      <p:sp>
        <p:nvSpPr>
          <p:cNvPr id="80" name="Tekstboks 79"/>
          <p:cNvSpPr txBox="1"/>
          <p:nvPr/>
        </p:nvSpPr>
        <p:spPr bwMode="auto">
          <a:xfrm>
            <a:off x="7620000" y="3083223"/>
            <a:ext cx="1193532" cy="523220"/>
          </a:xfrm>
          <a:prstGeom prst="rect">
            <a:avLst/>
          </a:prstGeom>
          <a:noFill/>
          <a:scene3d>
            <a:camera prst="perspectiveRelaxed" fov="2400000">
              <a:rot lat="2073599" lon="0" rev="0"/>
            </a:camera>
            <a:lightRig rig="threePt" dir="t"/>
          </a:scene3d>
        </p:spPr>
        <p:txBody>
          <a:bodyPr wrap="none">
            <a:spAutoFit/>
          </a:bodyPr>
          <a:lstStyle/>
          <a:p>
            <a:pPr defTabSz="457200">
              <a:defRPr/>
            </a:pPr>
            <a:r>
              <a:rPr lang="da-DK" sz="1400" b="1" dirty="0">
                <a:solidFill>
                  <a:prstClr val="white"/>
                </a:solidFill>
                <a:latin typeface="Calibri Light" panose="020F0302020204030204"/>
                <a:ea typeface="ＭＳ Ｐゴシック" pitchFamily="-97" charset="-128"/>
              </a:rPr>
              <a:t>Uninsured,</a:t>
            </a:r>
          </a:p>
          <a:p>
            <a:pPr defTabSz="457200">
              <a:defRPr/>
            </a:pPr>
            <a:r>
              <a:rPr lang="da-DK" sz="1400" b="1" dirty="0">
                <a:solidFill>
                  <a:prstClr val="white"/>
                </a:solidFill>
                <a:latin typeface="Calibri Light" panose="020F0302020204030204"/>
                <a:ea typeface="ＭＳ Ｐゴシック" pitchFamily="-97" charset="-128"/>
              </a:rPr>
              <a:t> Underinsured</a:t>
            </a:r>
          </a:p>
        </p:txBody>
      </p:sp>
      <p:sp>
        <p:nvSpPr>
          <p:cNvPr id="81" name="Tekstboks 80"/>
          <p:cNvSpPr txBox="1"/>
          <p:nvPr/>
        </p:nvSpPr>
        <p:spPr bwMode="auto">
          <a:xfrm>
            <a:off x="4114801" y="1665963"/>
            <a:ext cx="1188959" cy="461665"/>
          </a:xfrm>
          <a:prstGeom prst="rect">
            <a:avLst/>
          </a:prstGeom>
          <a:noFill/>
          <a:scene3d>
            <a:camera prst="perspectiveRelaxed" fov="2400000">
              <a:rot lat="2073599" lon="0" rev="0"/>
            </a:camera>
            <a:lightRig rig="threePt" dir="t"/>
          </a:scene3d>
        </p:spPr>
        <p:txBody>
          <a:bodyPr>
            <a:spAutoFit/>
          </a:bodyPr>
          <a:lstStyle/>
          <a:p>
            <a:pPr algn="ctr" defTabSz="457200">
              <a:defRPr/>
            </a:pPr>
            <a:r>
              <a:rPr lang="da-DK" sz="1200" b="1" dirty="0">
                <a:solidFill>
                  <a:prstClr val="white"/>
                </a:solidFill>
                <a:latin typeface="Calibri Light" panose="020F0302020204030204"/>
                <a:ea typeface="ＭＳ Ｐゴシック" pitchFamily="-97" charset="-128"/>
              </a:rPr>
              <a:t>Location of Facility</a:t>
            </a:r>
          </a:p>
        </p:txBody>
      </p:sp>
      <p:sp>
        <p:nvSpPr>
          <p:cNvPr id="106" name="Freeform 14"/>
          <p:cNvSpPr>
            <a:spLocks noEditPoints="1"/>
          </p:cNvSpPr>
          <p:nvPr/>
        </p:nvSpPr>
        <p:spPr bwMode="auto">
          <a:xfrm rot="11754263" flipH="1" flipV="1">
            <a:off x="8174038" y="2154238"/>
            <a:ext cx="203200" cy="798512"/>
          </a:xfrm>
          <a:custGeom>
            <a:avLst/>
            <a:gdLst/>
            <a:ahLst/>
            <a:cxnLst>
              <a:cxn ang="0">
                <a:pos x="70" y="1260"/>
              </a:cxn>
              <a:cxn ang="0">
                <a:pos x="70" y="1260"/>
              </a:cxn>
              <a:cxn ang="0">
                <a:pos x="92" y="1116"/>
              </a:cxn>
              <a:cxn ang="0">
                <a:pos x="286" y="1114"/>
              </a:cxn>
              <a:cxn ang="0">
                <a:pos x="288" y="1106"/>
              </a:cxn>
              <a:cxn ang="0">
                <a:pos x="266" y="1250"/>
              </a:cxn>
              <a:cxn ang="0">
                <a:pos x="334" y="1246"/>
              </a:cxn>
              <a:cxn ang="0">
                <a:pos x="522" y="12"/>
              </a:cxn>
              <a:cxn ang="0">
                <a:pos x="504" y="6"/>
              </a:cxn>
              <a:cxn ang="0">
                <a:pos x="464" y="6"/>
              </a:cxn>
              <a:cxn ang="0">
                <a:pos x="442" y="136"/>
              </a:cxn>
              <a:cxn ang="0">
                <a:pos x="240" y="146"/>
              </a:cxn>
              <a:cxn ang="0">
                <a:pos x="270" y="6"/>
              </a:cxn>
              <a:cxn ang="0">
                <a:pos x="246" y="10"/>
              </a:cxn>
              <a:cxn ang="0">
                <a:pos x="222" y="0"/>
              </a:cxn>
              <a:cxn ang="0">
                <a:pos x="0" y="1318"/>
              </a:cxn>
              <a:cxn ang="0">
                <a:pos x="62" y="1308"/>
              </a:cxn>
              <a:cxn ang="0">
                <a:pos x="70" y="1260"/>
              </a:cxn>
              <a:cxn ang="0">
                <a:pos x="236" y="174"/>
              </a:cxn>
              <a:cxn ang="0">
                <a:pos x="436" y="164"/>
              </a:cxn>
              <a:cxn ang="0">
                <a:pos x="438" y="162"/>
              </a:cxn>
              <a:cxn ang="0">
                <a:pos x="412" y="330"/>
              </a:cxn>
              <a:cxn ang="0">
                <a:pos x="210" y="340"/>
              </a:cxn>
              <a:cxn ang="0">
                <a:pos x="236" y="174"/>
              </a:cxn>
              <a:cxn ang="0">
                <a:pos x="206" y="368"/>
              </a:cxn>
              <a:cxn ang="0">
                <a:pos x="406" y="358"/>
              </a:cxn>
              <a:cxn ang="0">
                <a:pos x="384" y="506"/>
              </a:cxn>
              <a:cxn ang="0">
                <a:pos x="184" y="518"/>
              </a:cxn>
              <a:cxn ang="0">
                <a:pos x="206" y="368"/>
              </a:cxn>
              <a:cxn ang="0">
                <a:pos x="178" y="546"/>
              </a:cxn>
              <a:cxn ang="0">
                <a:pos x="378" y="536"/>
              </a:cxn>
              <a:cxn ang="0">
                <a:pos x="380" y="532"/>
              </a:cxn>
              <a:cxn ang="0">
                <a:pos x="354" y="698"/>
              </a:cxn>
              <a:cxn ang="0">
                <a:pos x="154" y="708"/>
              </a:cxn>
              <a:cxn ang="0">
                <a:pos x="178" y="546"/>
              </a:cxn>
              <a:cxn ang="0">
                <a:pos x="150" y="736"/>
              </a:cxn>
              <a:cxn ang="0">
                <a:pos x="346" y="726"/>
              </a:cxn>
              <a:cxn ang="0">
                <a:pos x="350" y="720"/>
              </a:cxn>
              <a:cxn ang="0">
                <a:pos x="322" y="890"/>
              </a:cxn>
              <a:cxn ang="0">
                <a:pos x="124" y="902"/>
              </a:cxn>
              <a:cxn ang="0">
                <a:pos x="150" y="736"/>
              </a:cxn>
              <a:cxn ang="0">
                <a:pos x="120" y="930"/>
              </a:cxn>
              <a:cxn ang="0">
                <a:pos x="318" y="920"/>
              </a:cxn>
              <a:cxn ang="0">
                <a:pos x="318" y="916"/>
              </a:cxn>
              <a:cxn ang="0">
                <a:pos x="292" y="1084"/>
              </a:cxn>
              <a:cxn ang="0">
                <a:pos x="96" y="1090"/>
              </a:cxn>
              <a:cxn ang="0">
                <a:pos x="120" y="930"/>
              </a:cxn>
            </a:cxnLst>
            <a:rect l="0" t="0" r="r" b="b"/>
            <a:pathLst>
              <a:path w="522" h="1318">
                <a:moveTo>
                  <a:pt x="70" y="1260"/>
                </a:moveTo>
                <a:lnTo>
                  <a:pt x="70" y="1260"/>
                </a:lnTo>
                <a:lnTo>
                  <a:pt x="92" y="1116"/>
                </a:lnTo>
                <a:lnTo>
                  <a:pt x="286" y="1114"/>
                </a:lnTo>
                <a:lnTo>
                  <a:pt x="288" y="1106"/>
                </a:lnTo>
                <a:lnTo>
                  <a:pt x="266" y="1250"/>
                </a:lnTo>
                <a:lnTo>
                  <a:pt x="334" y="1246"/>
                </a:lnTo>
                <a:lnTo>
                  <a:pt x="522" y="12"/>
                </a:lnTo>
                <a:lnTo>
                  <a:pt x="504" y="6"/>
                </a:lnTo>
                <a:lnTo>
                  <a:pt x="464" y="6"/>
                </a:lnTo>
                <a:lnTo>
                  <a:pt x="442" y="136"/>
                </a:lnTo>
                <a:lnTo>
                  <a:pt x="240" y="146"/>
                </a:lnTo>
                <a:lnTo>
                  <a:pt x="270" y="6"/>
                </a:lnTo>
                <a:lnTo>
                  <a:pt x="246" y="10"/>
                </a:lnTo>
                <a:lnTo>
                  <a:pt x="222" y="0"/>
                </a:lnTo>
                <a:lnTo>
                  <a:pt x="0" y="1318"/>
                </a:lnTo>
                <a:lnTo>
                  <a:pt x="62" y="1308"/>
                </a:lnTo>
                <a:lnTo>
                  <a:pt x="70" y="1260"/>
                </a:lnTo>
                <a:close/>
                <a:moveTo>
                  <a:pt x="236" y="174"/>
                </a:moveTo>
                <a:lnTo>
                  <a:pt x="436" y="164"/>
                </a:lnTo>
                <a:lnTo>
                  <a:pt x="438" y="162"/>
                </a:lnTo>
                <a:lnTo>
                  <a:pt x="412" y="330"/>
                </a:lnTo>
                <a:lnTo>
                  <a:pt x="210" y="340"/>
                </a:lnTo>
                <a:lnTo>
                  <a:pt x="236" y="174"/>
                </a:lnTo>
                <a:close/>
                <a:moveTo>
                  <a:pt x="206" y="368"/>
                </a:moveTo>
                <a:lnTo>
                  <a:pt x="406" y="358"/>
                </a:lnTo>
                <a:lnTo>
                  <a:pt x="384" y="506"/>
                </a:lnTo>
                <a:lnTo>
                  <a:pt x="184" y="518"/>
                </a:lnTo>
                <a:lnTo>
                  <a:pt x="206" y="368"/>
                </a:lnTo>
                <a:close/>
                <a:moveTo>
                  <a:pt x="178" y="546"/>
                </a:moveTo>
                <a:lnTo>
                  <a:pt x="378" y="536"/>
                </a:lnTo>
                <a:lnTo>
                  <a:pt x="380" y="532"/>
                </a:lnTo>
                <a:lnTo>
                  <a:pt x="354" y="698"/>
                </a:lnTo>
                <a:lnTo>
                  <a:pt x="154" y="708"/>
                </a:lnTo>
                <a:lnTo>
                  <a:pt x="178" y="546"/>
                </a:lnTo>
                <a:close/>
                <a:moveTo>
                  <a:pt x="150" y="736"/>
                </a:moveTo>
                <a:lnTo>
                  <a:pt x="346" y="726"/>
                </a:lnTo>
                <a:lnTo>
                  <a:pt x="350" y="720"/>
                </a:lnTo>
                <a:lnTo>
                  <a:pt x="322" y="890"/>
                </a:lnTo>
                <a:lnTo>
                  <a:pt x="124" y="902"/>
                </a:lnTo>
                <a:lnTo>
                  <a:pt x="150" y="736"/>
                </a:lnTo>
                <a:close/>
                <a:moveTo>
                  <a:pt x="120" y="930"/>
                </a:moveTo>
                <a:lnTo>
                  <a:pt x="318" y="920"/>
                </a:lnTo>
                <a:lnTo>
                  <a:pt x="318" y="916"/>
                </a:lnTo>
                <a:lnTo>
                  <a:pt x="292" y="1084"/>
                </a:lnTo>
                <a:lnTo>
                  <a:pt x="96" y="1090"/>
                </a:lnTo>
                <a:lnTo>
                  <a:pt x="120" y="930"/>
                </a:lnTo>
                <a:close/>
              </a:path>
            </a:pathLst>
          </a:custGeom>
          <a:solidFill>
            <a:schemeClr val="tx2">
              <a:lumMod val="50000"/>
            </a:schemeClr>
          </a:solidFill>
          <a:ln w="9525">
            <a:noFill/>
            <a:round/>
            <a:headEnd/>
            <a:tailEnd/>
          </a:ln>
        </p:spPr>
        <p:txBody>
          <a:bodyPr/>
          <a:lstStyle/>
          <a:p>
            <a:pPr defTabSz="457200">
              <a:defRPr/>
            </a:pPr>
            <a:endParaRPr lang="en-US">
              <a:solidFill>
                <a:prstClr val="black"/>
              </a:solidFill>
            </a:endParaRPr>
          </a:p>
        </p:txBody>
      </p:sp>
      <p:grpSp>
        <p:nvGrpSpPr>
          <p:cNvPr id="306184" name="Gruppe 114"/>
          <p:cNvGrpSpPr>
            <a:grpSpLocks/>
          </p:cNvGrpSpPr>
          <p:nvPr/>
        </p:nvGrpSpPr>
        <p:grpSpPr bwMode="auto">
          <a:xfrm>
            <a:off x="8080376" y="1928814"/>
            <a:ext cx="366713" cy="1000125"/>
            <a:chOff x="6535556" y="1904564"/>
            <a:chExt cx="367333" cy="1001194"/>
          </a:xfrm>
        </p:grpSpPr>
        <p:grpSp>
          <p:nvGrpSpPr>
            <p:cNvPr id="306242" name="Gruppe 112"/>
            <p:cNvGrpSpPr>
              <a:grpSpLocks/>
            </p:cNvGrpSpPr>
            <p:nvPr/>
          </p:nvGrpSpPr>
          <p:grpSpPr bwMode="auto">
            <a:xfrm>
              <a:off x="6535556" y="1904564"/>
              <a:ext cx="367333" cy="1001194"/>
              <a:chOff x="6535556" y="1904564"/>
              <a:chExt cx="367333" cy="1001194"/>
            </a:xfrm>
          </p:grpSpPr>
          <p:sp>
            <p:nvSpPr>
              <p:cNvPr id="118" name="Freeform 16"/>
              <p:cNvSpPr>
                <a:spLocks/>
              </p:cNvSpPr>
              <p:nvPr/>
            </p:nvSpPr>
            <p:spPr bwMode="auto">
              <a:xfrm rot="1750389" flipH="1" flipV="1">
                <a:off x="6624606" y="1906153"/>
                <a:ext cx="125625" cy="910610"/>
              </a:xfrm>
              <a:custGeom>
                <a:avLst/>
                <a:gdLst/>
                <a:ahLst/>
                <a:cxnLst>
                  <a:cxn ang="0">
                    <a:pos x="0" y="14"/>
                  </a:cxn>
                  <a:cxn ang="0">
                    <a:pos x="26" y="0"/>
                  </a:cxn>
                  <a:cxn ang="0">
                    <a:pos x="320" y="1412"/>
                  </a:cxn>
                  <a:cxn ang="0">
                    <a:pos x="278" y="1418"/>
                  </a:cxn>
                  <a:cxn ang="0">
                    <a:pos x="0" y="14"/>
                  </a:cxn>
                </a:cxnLst>
                <a:rect l="0" t="0" r="r" b="b"/>
                <a:pathLst>
                  <a:path w="320" h="1418">
                    <a:moveTo>
                      <a:pt x="0" y="14"/>
                    </a:moveTo>
                    <a:lnTo>
                      <a:pt x="26" y="0"/>
                    </a:lnTo>
                    <a:lnTo>
                      <a:pt x="320" y="1412"/>
                    </a:lnTo>
                    <a:lnTo>
                      <a:pt x="278" y="1418"/>
                    </a:lnTo>
                    <a:lnTo>
                      <a:pt x="0" y="14"/>
                    </a:lnTo>
                    <a:close/>
                  </a:path>
                </a:pathLst>
              </a:cu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6200000" scaled="1"/>
                <a:tileRect/>
              </a:gradFill>
              <a:ln w="9525">
                <a:noFill/>
                <a:round/>
                <a:headEnd/>
                <a:tailEnd/>
              </a:ln>
            </p:spPr>
            <p:txBody>
              <a:bodyPr/>
              <a:lstStyle/>
              <a:p>
                <a:pPr defTabSz="457200">
                  <a:defRPr/>
                </a:pPr>
                <a:endParaRPr lang="en-US">
                  <a:solidFill>
                    <a:prstClr val="black"/>
                  </a:solidFill>
                </a:endParaRPr>
              </a:p>
            </p:txBody>
          </p:sp>
          <p:sp>
            <p:nvSpPr>
              <p:cNvPr id="119" name="Freeform 17"/>
              <p:cNvSpPr>
                <a:spLocks/>
              </p:cNvSpPr>
              <p:nvPr/>
            </p:nvSpPr>
            <p:spPr bwMode="auto">
              <a:xfrm rot="1750389" flipH="1" flipV="1">
                <a:off x="6618246" y="1904564"/>
                <a:ext cx="122445" cy="907431"/>
              </a:xfrm>
              <a:custGeom>
                <a:avLst/>
                <a:gdLst/>
                <a:ahLst/>
                <a:cxnLst>
                  <a:cxn ang="0">
                    <a:pos x="0" y="0"/>
                  </a:cxn>
                  <a:cxn ang="0">
                    <a:pos x="28" y="6"/>
                  </a:cxn>
                  <a:cxn ang="0">
                    <a:pos x="314" y="1404"/>
                  </a:cxn>
                  <a:cxn ang="0">
                    <a:pos x="294" y="1412"/>
                  </a:cxn>
                  <a:cxn ang="0">
                    <a:pos x="0" y="0"/>
                  </a:cxn>
                </a:cxnLst>
                <a:rect l="0" t="0" r="r" b="b"/>
                <a:pathLst>
                  <a:path w="314" h="1412">
                    <a:moveTo>
                      <a:pt x="0" y="0"/>
                    </a:moveTo>
                    <a:lnTo>
                      <a:pt x="28" y="6"/>
                    </a:lnTo>
                    <a:lnTo>
                      <a:pt x="314" y="1404"/>
                    </a:lnTo>
                    <a:lnTo>
                      <a:pt x="294" y="1412"/>
                    </a:lnTo>
                    <a:lnTo>
                      <a:pt x="0" y="0"/>
                    </a:lnTo>
                    <a:close/>
                  </a:path>
                </a:pathLst>
              </a:custGeom>
              <a:solidFill>
                <a:schemeClr val="accent1">
                  <a:lumMod val="90000"/>
                </a:schemeClr>
              </a:solidFill>
              <a:ln w="9525">
                <a:noFill/>
                <a:round/>
                <a:headEnd/>
                <a:tailEnd/>
              </a:ln>
            </p:spPr>
            <p:txBody>
              <a:bodyPr/>
              <a:lstStyle/>
              <a:p>
                <a:pPr defTabSz="457200">
                  <a:defRPr/>
                </a:pPr>
                <a:endParaRPr lang="en-US">
                  <a:solidFill>
                    <a:prstClr val="black"/>
                  </a:solidFill>
                </a:endParaRPr>
              </a:p>
            </p:txBody>
          </p:sp>
          <p:sp>
            <p:nvSpPr>
              <p:cNvPr id="120" name="Freeform 18"/>
              <p:cNvSpPr>
                <a:spLocks/>
              </p:cNvSpPr>
              <p:nvPr/>
            </p:nvSpPr>
            <p:spPr bwMode="auto">
              <a:xfrm rot="1750389" flipH="1" flipV="1">
                <a:off x="6583262" y="2613346"/>
                <a:ext cx="90641" cy="12714"/>
              </a:xfrm>
              <a:custGeom>
                <a:avLst/>
                <a:gdLst/>
                <a:ahLst/>
                <a:cxnLst>
                  <a:cxn ang="0">
                    <a:pos x="0" y="0"/>
                  </a:cxn>
                  <a:cxn ang="0">
                    <a:pos x="234" y="2"/>
                  </a:cxn>
                  <a:cxn ang="0">
                    <a:pos x="234" y="16"/>
                  </a:cxn>
                  <a:cxn ang="0">
                    <a:pos x="6" y="22"/>
                  </a:cxn>
                  <a:cxn ang="0">
                    <a:pos x="0" y="0"/>
                  </a:cxn>
                </a:cxnLst>
                <a:rect l="0" t="0" r="r" b="b"/>
                <a:pathLst>
                  <a:path w="234" h="22">
                    <a:moveTo>
                      <a:pt x="0" y="0"/>
                    </a:moveTo>
                    <a:lnTo>
                      <a:pt x="234" y="2"/>
                    </a:lnTo>
                    <a:lnTo>
                      <a:pt x="234" y="16"/>
                    </a:lnTo>
                    <a:lnTo>
                      <a:pt x="6" y="22"/>
                    </a:lnTo>
                    <a:lnTo>
                      <a:pt x="0" y="0"/>
                    </a:lnTo>
                    <a:close/>
                  </a:path>
                </a:pathLst>
              </a:custGeom>
              <a:solidFill>
                <a:schemeClr val="accent1">
                  <a:lumMod val="90000"/>
                </a:schemeClr>
              </a:solidFill>
              <a:ln w="9525">
                <a:noFill/>
                <a:round/>
                <a:headEnd/>
                <a:tailEnd/>
              </a:ln>
            </p:spPr>
            <p:txBody>
              <a:bodyPr/>
              <a:lstStyle/>
              <a:p>
                <a:pPr defTabSz="457200">
                  <a:defRPr/>
                </a:pPr>
                <a:endParaRPr lang="en-US">
                  <a:solidFill>
                    <a:prstClr val="black"/>
                  </a:solidFill>
                </a:endParaRPr>
              </a:p>
            </p:txBody>
          </p:sp>
          <p:sp>
            <p:nvSpPr>
              <p:cNvPr id="121" name="Freeform 19"/>
              <p:cNvSpPr>
                <a:spLocks/>
              </p:cNvSpPr>
              <p:nvPr/>
            </p:nvSpPr>
            <p:spPr bwMode="auto">
              <a:xfrm rot="1750389" flipH="1" flipV="1">
                <a:off x="6586442" y="2608578"/>
                <a:ext cx="90641" cy="11125"/>
              </a:xfrm>
              <a:custGeom>
                <a:avLst/>
                <a:gdLst/>
                <a:ahLst/>
                <a:cxnLst>
                  <a:cxn ang="0">
                    <a:pos x="232" y="4"/>
                  </a:cxn>
                  <a:cxn ang="0">
                    <a:pos x="216" y="18"/>
                  </a:cxn>
                  <a:cxn ang="0">
                    <a:pos x="8" y="16"/>
                  </a:cxn>
                  <a:cxn ang="0">
                    <a:pos x="0" y="0"/>
                  </a:cxn>
                  <a:cxn ang="0">
                    <a:pos x="232" y="4"/>
                  </a:cxn>
                </a:cxnLst>
                <a:rect l="0" t="0" r="r" b="b"/>
                <a:pathLst>
                  <a:path w="232" h="18">
                    <a:moveTo>
                      <a:pt x="232" y="4"/>
                    </a:moveTo>
                    <a:lnTo>
                      <a:pt x="216" y="18"/>
                    </a:lnTo>
                    <a:lnTo>
                      <a:pt x="8" y="16"/>
                    </a:lnTo>
                    <a:lnTo>
                      <a:pt x="0" y="0"/>
                    </a:lnTo>
                    <a:lnTo>
                      <a:pt x="232" y="4"/>
                    </a:lnTo>
                    <a:close/>
                  </a:path>
                </a:pathLst>
              </a:custGeom>
              <a:solidFill>
                <a:schemeClr val="accent1">
                  <a:lumMod val="25000"/>
                </a:schemeClr>
              </a:solidFill>
              <a:ln w="9525">
                <a:noFill/>
                <a:round/>
                <a:headEnd/>
                <a:tailEnd/>
              </a:ln>
            </p:spPr>
            <p:txBody>
              <a:bodyPr/>
              <a:lstStyle/>
              <a:p>
                <a:pPr defTabSz="457200">
                  <a:defRPr/>
                </a:pPr>
                <a:endParaRPr lang="en-US">
                  <a:solidFill>
                    <a:prstClr val="black"/>
                  </a:solidFill>
                </a:endParaRPr>
              </a:p>
            </p:txBody>
          </p:sp>
          <p:sp>
            <p:nvSpPr>
              <p:cNvPr id="122" name="Freeform 20"/>
              <p:cNvSpPr>
                <a:spLocks/>
              </p:cNvSpPr>
              <p:nvPr/>
            </p:nvSpPr>
            <p:spPr bwMode="auto">
              <a:xfrm rot="1750389" flipH="1" flipV="1">
                <a:off x="6535556" y="2727768"/>
                <a:ext cx="92231" cy="14302"/>
              </a:xfrm>
              <a:custGeom>
                <a:avLst/>
                <a:gdLst/>
                <a:ahLst/>
                <a:cxnLst>
                  <a:cxn ang="0">
                    <a:pos x="0" y="0"/>
                  </a:cxn>
                  <a:cxn ang="0">
                    <a:pos x="234" y="2"/>
                  </a:cxn>
                  <a:cxn ang="0">
                    <a:pos x="236" y="16"/>
                  </a:cxn>
                  <a:cxn ang="0">
                    <a:pos x="8" y="22"/>
                  </a:cxn>
                  <a:cxn ang="0">
                    <a:pos x="0" y="0"/>
                  </a:cxn>
                </a:cxnLst>
                <a:rect l="0" t="0" r="r" b="b"/>
                <a:pathLst>
                  <a:path w="236" h="22">
                    <a:moveTo>
                      <a:pt x="0" y="0"/>
                    </a:moveTo>
                    <a:lnTo>
                      <a:pt x="234" y="2"/>
                    </a:lnTo>
                    <a:lnTo>
                      <a:pt x="236" y="16"/>
                    </a:lnTo>
                    <a:lnTo>
                      <a:pt x="8" y="22"/>
                    </a:lnTo>
                    <a:lnTo>
                      <a:pt x="0" y="0"/>
                    </a:lnTo>
                    <a:close/>
                  </a:path>
                </a:pathLst>
              </a:custGeom>
              <a:solidFill>
                <a:schemeClr val="accent1">
                  <a:lumMod val="90000"/>
                </a:schemeClr>
              </a:solidFill>
              <a:ln w="9525">
                <a:noFill/>
                <a:round/>
                <a:headEnd/>
                <a:tailEnd/>
              </a:ln>
            </p:spPr>
            <p:txBody>
              <a:bodyPr/>
              <a:lstStyle/>
              <a:p>
                <a:pPr defTabSz="457200">
                  <a:defRPr/>
                </a:pPr>
                <a:endParaRPr lang="en-US">
                  <a:solidFill>
                    <a:prstClr val="black"/>
                  </a:solidFill>
                </a:endParaRPr>
              </a:p>
            </p:txBody>
          </p:sp>
          <p:sp>
            <p:nvSpPr>
              <p:cNvPr id="123" name="Freeform 21"/>
              <p:cNvSpPr>
                <a:spLocks/>
              </p:cNvSpPr>
              <p:nvPr/>
            </p:nvSpPr>
            <p:spPr bwMode="auto">
              <a:xfrm rot="1750389" flipH="1" flipV="1">
                <a:off x="6538736" y="2724590"/>
                <a:ext cx="90641" cy="11124"/>
              </a:xfrm>
              <a:custGeom>
                <a:avLst/>
                <a:gdLst/>
                <a:ahLst/>
                <a:cxnLst>
                  <a:cxn ang="0">
                    <a:pos x="234" y="4"/>
                  </a:cxn>
                  <a:cxn ang="0">
                    <a:pos x="218" y="16"/>
                  </a:cxn>
                  <a:cxn ang="0">
                    <a:pos x="8" y="16"/>
                  </a:cxn>
                  <a:cxn ang="0">
                    <a:pos x="0" y="0"/>
                  </a:cxn>
                  <a:cxn ang="0">
                    <a:pos x="234" y="4"/>
                  </a:cxn>
                </a:cxnLst>
                <a:rect l="0" t="0" r="r" b="b"/>
                <a:pathLst>
                  <a:path w="234" h="16">
                    <a:moveTo>
                      <a:pt x="234" y="4"/>
                    </a:moveTo>
                    <a:lnTo>
                      <a:pt x="218" y="16"/>
                    </a:lnTo>
                    <a:lnTo>
                      <a:pt x="8" y="16"/>
                    </a:lnTo>
                    <a:lnTo>
                      <a:pt x="0" y="0"/>
                    </a:lnTo>
                    <a:lnTo>
                      <a:pt x="234" y="4"/>
                    </a:lnTo>
                    <a:close/>
                  </a:path>
                </a:pathLst>
              </a:custGeom>
              <a:solidFill>
                <a:schemeClr val="accent1">
                  <a:lumMod val="25000"/>
                </a:schemeClr>
              </a:solidFill>
              <a:ln w="9525">
                <a:noFill/>
                <a:round/>
                <a:headEnd/>
                <a:tailEnd/>
              </a:ln>
            </p:spPr>
            <p:txBody>
              <a:bodyPr/>
              <a:lstStyle/>
              <a:p>
                <a:pPr defTabSz="457200">
                  <a:defRPr/>
                </a:pPr>
                <a:endParaRPr lang="en-US">
                  <a:solidFill>
                    <a:prstClr val="black"/>
                  </a:solidFill>
                </a:endParaRPr>
              </a:p>
            </p:txBody>
          </p:sp>
          <p:sp>
            <p:nvSpPr>
              <p:cNvPr id="124" name="Freeform 22"/>
              <p:cNvSpPr>
                <a:spLocks/>
              </p:cNvSpPr>
              <p:nvPr/>
            </p:nvSpPr>
            <p:spPr bwMode="auto">
              <a:xfrm rot="1750389" flipH="1" flipV="1">
                <a:off x="6624606" y="2506869"/>
                <a:ext cx="92231" cy="14303"/>
              </a:xfrm>
              <a:custGeom>
                <a:avLst/>
                <a:gdLst/>
                <a:ahLst/>
                <a:cxnLst>
                  <a:cxn ang="0">
                    <a:pos x="0" y="0"/>
                  </a:cxn>
                  <a:cxn ang="0">
                    <a:pos x="234" y="2"/>
                  </a:cxn>
                  <a:cxn ang="0">
                    <a:pos x="236" y="16"/>
                  </a:cxn>
                  <a:cxn ang="0">
                    <a:pos x="8" y="22"/>
                  </a:cxn>
                  <a:cxn ang="0">
                    <a:pos x="0" y="0"/>
                  </a:cxn>
                </a:cxnLst>
                <a:rect l="0" t="0" r="r" b="b"/>
                <a:pathLst>
                  <a:path w="236" h="22">
                    <a:moveTo>
                      <a:pt x="0" y="0"/>
                    </a:moveTo>
                    <a:lnTo>
                      <a:pt x="234" y="2"/>
                    </a:lnTo>
                    <a:lnTo>
                      <a:pt x="236" y="16"/>
                    </a:lnTo>
                    <a:lnTo>
                      <a:pt x="8" y="22"/>
                    </a:lnTo>
                    <a:lnTo>
                      <a:pt x="0" y="0"/>
                    </a:lnTo>
                    <a:close/>
                  </a:path>
                </a:pathLst>
              </a:custGeom>
              <a:solidFill>
                <a:schemeClr val="accent1">
                  <a:lumMod val="90000"/>
                </a:schemeClr>
              </a:solidFill>
              <a:ln w="9525">
                <a:noFill/>
                <a:round/>
                <a:headEnd/>
                <a:tailEnd/>
              </a:ln>
            </p:spPr>
            <p:txBody>
              <a:bodyPr/>
              <a:lstStyle/>
              <a:p>
                <a:pPr defTabSz="457200">
                  <a:defRPr/>
                </a:pPr>
                <a:endParaRPr lang="en-US">
                  <a:solidFill>
                    <a:prstClr val="black"/>
                  </a:solidFill>
                </a:endParaRPr>
              </a:p>
            </p:txBody>
          </p:sp>
          <p:sp>
            <p:nvSpPr>
              <p:cNvPr id="125" name="Freeform 23"/>
              <p:cNvSpPr>
                <a:spLocks/>
              </p:cNvSpPr>
              <p:nvPr/>
            </p:nvSpPr>
            <p:spPr bwMode="auto">
              <a:xfrm rot="1750389" flipH="1" flipV="1">
                <a:off x="6627787" y="2502102"/>
                <a:ext cx="92231" cy="11124"/>
              </a:xfrm>
              <a:custGeom>
                <a:avLst/>
                <a:gdLst/>
                <a:ahLst/>
                <a:cxnLst>
                  <a:cxn ang="0">
                    <a:pos x="234" y="4"/>
                  </a:cxn>
                  <a:cxn ang="0">
                    <a:pos x="218" y="18"/>
                  </a:cxn>
                  <a:cxn ang="0">
                    <a:pos x="8" y="16"/>
                  </a:cxn>
                  <a:cxn ang="0">
                    <a:pos x="0" y="0"/>
                  </a:cxn>
                  <a:cxn ang="0">
                    <a:pos x="234" y="4"/>
                  </a:cxn>
                </a:cxnLst>
                <a:rect l="0" t="0" r="r" b="b"/>
                <a:pathLst>
                  <a:path w="234" h="18">
                    <a:moveTo>
                      <a:pt x="234" y="4"/>
                    </a:moveTo>
                    <a:lnTo>
                      <a:pt x="218" y="18"/>
                    </a:lnTo>
                    <a:lnTo>
                      <a:pt x="8" y="16"/>
                    </a:lnTo>
                    <a:lnTo>
                      <a:pt x="0" y="0"/>
                    </a:lnTo>
                    <a:lnTo>
                      <a:pt x="234" y="4"/>
                    </a:lnTo>
                    <a:close/>
                  </a:path>
                </a:pathLst>
              </a:custGeom>
              <a:solidFill>
                <a:schemeClr val="accent1">
                  <a:lumMod val="25000"/>
                </a:schemeClr>
              </a:solidFill>
              <a:ln w="9525">
                <a:noFill/>
                <a:round/>
                <a:headEnd/>
                <a:tailEnd/>
              </a:ln>
            </p:spPr>
            <p:txBody>
              <a:bodyPr/>
              <a:lstStyle/>
              <a:p>
                <a:pPr defTabSz="457200">
                  <a:defRPr/>
                </a:pPr>
                <a:endParaRPr lang="en-US">
                  <a:solidFill>
                    <a:prstClr val="black"/>
                  </a:solidFill>
                </a:endParaRPr>
              </a:p>
            </p:txBody>
          </p:sp>
          <p:sp>
            <p:nvSpPr>
              <p:cNvPr id="126" name="Freeform 24"/>
              <p:cNvSpPr>
                <a:spLocks/>
              </p:cNvSpPr>
              <p:nvPr/>
            </p:nvSpPr>
            <p:spPr bwMode="auto">
              <a:xfrm rot="1750389" flipH="1" flipV="1">
                <a:off x="6670722" y="2394037"/>
                <a:ext cx="92231" cy="14302"/>
              </a:xfrm>
              <a:custGeom>
                <a:avLst/>
                <a:gdLst/>
                <a:ahLst/>
                <a:cxnLst>
                  <a:cxn ang="0">
                    <a:pos x="0" y="0"/>
                  </a:cxn>
                  <a:cxn ang="0">
                    <a:pos x="234" y="4"/>
                  </a:cxn>
                  <a:cxn ang="0">
                    <a:pos x="236" y="16"/>
                  </a:cxn>
                  <a:cxn ang="0">
                    <a:pos x="8" y="22"/>
                  </a:cxn>
                  <a:cxn ang="0">
                    <a:pos x="0" y="0"/>
                  </a:cxn>
                </a:cxnLst>
                <a:rect l="0" t="0" r="r" b="b"/>
                <a:pathLst>
                  <a:path w="236" h="22">
                    <a:moveTo>
                      <a:pt x="0" y="0"/>
                    </a:moveTo>
                    <a:lnTo>
                      <a:pt x="234" y="4"/>
                    </a:lnTo>
                    <a:lnTo>
                      <a:pt x="236" y="16"/>
                    </a:lnTo>
                    <a:lnTo>
                      <a:pt x="8" y="22"/>
                    </a:lnTo>
                    <a:lnTo>
                      <a:pt x="0" y="0"/>
                    </a:lnTo>
                    <a:close/>
                  </a:path>
                </a:pathLst>
              </a:custGeom>
              <a:solidFill>
                <a:schemeClr val="accent1">
                  <a:lumMod val="90000"/>
                </a:schemeClr>
              </a:solidFill>
              <a:ln w="9525">
                <a:noFill/>
                <a:round/>
                <a:headEnd/>
                <a:tailEnd/>
              </a:ln>
            </p:spPr>
            <p:txBody>
              <a:bodyPr/>
              <a:lstStyle/>
              <a:p>
                <a:pPr defTabSz="457200">
                  <a:defRPr/>
                </a:pPr>
                <a:endParaRPr lang="en-US">
                  <a:solidFill>
                    <a:prstClr val="black"/>
                  </a:solidFill>
                </a:endParaRPr>
              </a:p>
            </p:txBody>
          </p:sp>
          <p:sp>
            <p:nvSpPr>
              <p:cNvPr id="127" name="Freeform 25"/>
              <p:cNvSpPr>
                <a:spLocks/>
              </p:cNvSpPr>
              <p:nvPr/>
            </p:nvSpPr>
            <p:spPr bwMode="auto">
              <a:xfrm rot="1750389" flipH="1" flipV="1">
                <a:off x="6673903" y="2389269"/>
                <a:ext cx="90640" cy="9535"/>
              </a:xfrm>
              <a:custGeom>
                <a:avLst/>
                <a:gdLst/>
                <a:ahLst/>
                <a:cxnLst>
                  <a:cxn ang="0">
                    <a:pos x="234" y="2"/>
                  </a:cxn>
                  <a:cxn ang="0">
                    <a:pos x="218" y="16"/>
                  </a:cxn>
                  <a:cxn ang="0">
                    <a:pos x="8" y="14"/>
                  </a:cxn>
                  <a:cxn ang="0">
                    <a:pos x="0" y="0"/>
                  </a:cxn>
                  <a:cxn ang="0">
                    <a:pos x="234" y="2"/>
                  </a:cxn>
                </a:cxnLst>
                <a:rect l="0" t="0" r="r" b="b"/>
                <a:pathLst>
                  <a:path w="234" h="16">
                    <a:moveTo>
                      <a:pt x="234" y="2"/>
                    </a:moveTo>
                    <a:lnTo>
                      <a:pt x="218" y="16"/>
                    </a:lnTo>
                    <a:lnTo>
                      <a:pt x="8" y="14"/>
                    </a:lnTo>
                    <a:lnTo>
                      <a:pt x="0" y="0"/>
                    </a:lnTo>
                    <a:lnTo>
                      <a:pt x="234" y="2"/>
                    </a:lnTo>
                    <a:close/>
                  </a:path>
                </a:pathLst>
              </a:custGeom>
              <a:solidFill>
                <a:schemeClr val="accent1">
                  <a:lumMod val="25000"/>
                </a:schemeClr>
              </a:solidFill>
              <a:ln w="9525">
                <a:noFill/>
                <a:round/>
                <a:headEnd/>
                <a:tailEnd/>
              </a:ln>
            </p:spPr>
            <p:txBody>
              <a:bodyPr/>
              <a:lstStyle/>
              <a:p>
                <a:pPr defTabSz="457200">
                  <a:defRPr/>
                </a:pPr>
                <a:endParaRPr lang="en-US">
                  <a:solidFill>
                    <a:prstClr val="black"/>
                  </a:solidFill>
                </a:endParaRPr>
              </a:p>
            </p:txBody>
          </p:sp>
          <p:sp>
            <p:nvSpPr>
              <p:cNvPr id="128" name="Freeform 26"/>
              <p:cNvSpPr>
                <a:spLocks/>
              </p:cNvSpPr>
              <p:nvPr/>
            </p:nvSpPr>
            <p:spPr bwMode="auto">
              <a:xfrm rot="1750389" flipH="1" flipV="1">
                <a:off x="6718428" y="2279614"/>
                <a:ext cx="90640" cy="12714"/>
              </a:xfrm>
              <a:custGeom>
                <a:avLst/>
                <a:gdLst/>
                <a:ahLst/>
                <a:cxnLst>
                  <a:cxn ang="0">
                    <a:pos x="0" y="0"/>
                  </a:cxn>
                  <a:cxn ang="0">
                    <a:pos x="234" y="2"/>
                  </a:cxn>
                  <a:cxn ang="0">
                    <a:pos x="236" y="16"/>
                  </a:cxn>
                  <a:cxn ang="0">
                    <a:pos x="8" y="22"/>
                  </a:cxn>
                  <a:cxn ang="0">
                    <a:pos x="0" y="0"/>
                  </a:cxn>
                </a:cxnLst>
                <a:rect l="0" t="0" r="r" b="b"/>
                <a:pathLst>
                  <a:path w="236" h="22">
                    <a:moveTo>
                      <a:pt x="0" y="0"/>
                    </a:moveTo>
                    <a:lnTo>
                      <a:pt x="234" y="2"/>
                    </a:lnTo>
                    <a:lnTo>
                      <a:pt x="236" y="16"/>
                    </a:lnTo>
                    <a:lnTo>
                      <a:pt x="8" y="22"/>
                    </a:lnTo>
                    <a:lnTo>
                      <a:pt x="0" y="0"/>
                    </a:lnTo>
                    <a:close/>
                  </a:path>
                </a:pathLst>
              </a:custGeom>
              <a:solidFill>
                <a:schemeClr val="accent1">
                  <a:lumMod val="90000"/>
                </a:schemeClr>
              </a:solidFill>
              <a:ln w="9525">
                <a:noFill/>
                <a:round/>
                <a:headEnd/>
                <a:tailEnd/>
              </a:ln>
            </p:spPr>
            <p:txBody>
              <a:bodyPr/>
              <a:lstStyle/>
              <a:p>
                <a:pPr defTabSz="457200">
                  <a:defRPr/>
                </a:pPr>
                <a:endParaRPr lang="en-US">
                  <a:solidFill>
                    <a:prstClr val="black"/>
                  </a:solidFill>
                </a:endParaRPr>
              </a:p>
            </p:txBody>
          </p:sp>
          <p:sp>
            <p:nvSpPr>
              <p:cNvPr id="129" name="Freeform 27"/>
              <p:cNvSpPr>
                <a:spLocks/>
              </p:cNvSpPr>
              <p:nvPr/>
            </p:nvSpPr>
            <p:spPr bwMode="auto">
              <a:xfrm rot="1750389" flipH="1" flipV="1">
                <a:off x="6721608" y="2274846"/>
                <a:ext cx="90640" cy="9535"/>
              </a:xfrm>
              <a:custGeom>
                <a:avLst/>
                <a:gdLst/>
                <a:ahLst/>
                <a:cxnLst>
                  <a:cxn ang="0">
                    <a:pos x="234" y="2"/>
                  </a:cxn>
                  <a:cxn ang="0">
                    <a:pos x="218" y="16"/>
                  </a:cxn>
                  <a:cxn ang="0">
                    <a:pos x="8" y="14"/>
                  </a:cxn>
                  <a:cxn ang="0">
                    <a:pos x="0" y="0"/>
                  </a:cxn>
                  <a:cxn ang="0">
                    <a:pos x="234" y="2"/>
                  </a:cxn>
                </a:cxnLst>
                <a:rect l="0" t="0" r="r" b="b"/>
                <a:pathLst>
                  <a:path w="234" h="16">
                    <a:moveTo>
                      <a:pt x="234" y="2"/>
                    </a:moveTo>
                    <a:lnTo>
                      <a:pt x="218" y="16"/>
                    </a:lnTo>
                    <a:lnTo>
                      <a:pt x="8" y="14"/>
                    </a:lnTo>
                    <a:lnTo>
                      <a:pt x="0" y="0"/>
                    </a:lnTo>
                    <a:lnTo>
                      <a:pt x="234" y="2"/>
                    </a:lnTo>
                    <a:close/>
                  </a:path>
                </a:pathLst>
              </a:custGeom>
              <a:solidFill>
                <a:schemeClr val="accent1">
                  <a:lumMod val="25000"/>
                </a:schemeClr>
              </a:solidFill>
              <a:ln w="9525">
                <a:noFill/>
                <a:round/>
                <a:headEnd/>
                <a:tailEnd/>
              </a:ln>
            </p:spPr>
            <p:txBody>
              <a:bodyPr/>
              <a:lstStyle/>
              <a:p>
                <a:pPr defTabSz="457200">
                  <a:defRPr/>
                </a:pPr>
                <a:endParaRPr lang="en-US">
                  <a:solidFill>
                    <a:prstClr val="black"/>
                  </a:solidFill>
                </a:endParaRPr>
              </a:p>
            </p:txBody>
          </p:sp>
          <p:sp>
            <p:nvSpPr>
              <p:cNvPr id="130" name="Freeform 28"/>
              <p:cNvSpPr>
                <a:spLocks/>
              </p:cNvSpPr>
              <p:nvPr/>
            </p:nvSpPr>
            <p:spPr bwMode="auto">
              <a:xfrm rot="1750389" flipH="1" flipV="1">
                <a:off x="6762953" y="2163603"/>
                <a:ext cx="92231" cy="15892"/>
              </a:xfrm>
              <a:custGeom>
                <a:avLst/>
                <a:gdLst/>
                <a:ahLst/>
                <a:cxnLst>
                  <a:cxn ang="0">
                    <a:pos x="0" y="4"/>
                  </a:cxn>
                  <a:cxn ang="0">
                    <a:pos x="234" y="0"/>
                  </a:cxn>
                  <a:cxn ang="0">
                    <a:pos x="236" y="12"/>
                  </a:cxn>
                  <a:cxn ang="0">
                    <a:pos x="8" y="26"/>
                  </a:cxn>
                  <a:cxn ang="0">
                    <a:pos x="0" y="4"/>
                  </a:cxn>
                </a:cxnLst>
                <a:rect l="0" t="0" r="r" b="b"/>
                <a:pathLst>
                  <a:path w="236" h="26">
                    <a:moveTo>
                      <a:pt x="0" y="4"/>
                    </a:moveTo>
                    <a:lnTo>
                      <a:pt x="234" y="0"/>
                    </a:lnTo>
                    <a:lnTo>
                      <a:pt x="236" y="12"/>
                    </a:lnTo>
                    <a:lnTo>
                      <a:pt x="8" y="26"/>
                    </a:lnTo>
                    <a:lnTo>
                      <a:pt x="0" y="4"/>
                    </a:lnTo>
                    <a:close/>
                  </a:path>
                </a:pathLst>
              </a:custGeom>
              <a:solidFill>
                <a:schemeClr val="accent1">
                  <a:lumMod val="90000"/>
                </a:schemeClr>
              </a:solidFill>
              <a:ln w="9525">
                <a:noFill/>
                <a:round/>
                <a:headEnd/>
                <a:tailEnd/>
              </a:ln>
            </p:spPr>
            <p:txBody>
              <a:bodyPr/>
              <a:lstStyle/>
              <a:p>
                <a:pPr defTabSz="457200">
                  <a:defRPr/>
                </a:pPr>
                <a:endParaRPr lang="en-US">
                  <a:solidFill>
                    <a:prstClr val="black"/>
                  </a:solidFill>
                </a:endParaRPr>
              </a:p>
            </p:txBody>
          </p:sp>
          <p:sp>
            <p:nvSpPr>
              <p:cNvPr id="131" name="Freeform 29"/>
              <p:cNvSpPr>
                <a:spLocks/>
              </p:cNvSpPr>
              <p:nvPr/>
            </p:nvSpPr>
            <p:spPr bwMode="auto">
              <a:xfrm rot="1750389" flipH="1" flipV="1">
                <a:off x="6766133" y="2160424"/>
                <a:ext cx="92231" cy="12714"/>
              </a:xfrm>
              <a:custGeom>
                <a:avLst/>
                <a:gdLst/>
                <a:ahLst/>
                <a:cxnLst>
                  <a:cxn ang="0">
                    <a:pos x="234" y="0"/>
                  </a:cxn>
                  <a:cxn ang="0">
                    <a:pos x="218" y="14"/>
                  </a:cxn>
                  <a:cxn ang="0">
                    <a:pos x="10" y="20"/>
                  </a:cxn>
                  <a:cxn ang="0">
                    <a:pos x="0" y="6"/>
                  </a:cxn>
                  <a:cxn ang="0">
                    <a:pos x="234" y="0"/>
                  </a:cxn>
                </a:cxnLst>
                <a:rect l="0" t="0" r="r" b="b"/>
                <a:pathLst>
                  <a:path w="234" h="20">
                    <a:moveTo>
                      <a:pt x="234" y="0"/>
                    </a:moveTo>
                    <a:lnTo>
                      <a:pt x="218" y="14"/>
                    </a:lnTo>
                    <a:lnTo>
                      <a:pt x="10" y="20"/>
                    </a:lnTo>
                    <a:lnTo>
                      <a:pt x="0" y="6"/>
                    </a:lnTo>
                    <a:lnTo>
                      <a:pt x="234" y="0"/>
                    </a:lnTo>
                    <a:close/>
                  </a:path>
                </a:pathLst>
              </a:custGeom>
              <a:solidFill>
                <a:schemeClr val="accent1">
                  <a:lumMod val="25000"/>
                </a:schemeClr>
              </a:solidFill>
              <a:ln w="9525">
                <a:noFill/>
                <a:round/>
                <a:headEnd/>
                <a:tailEnd/>
              </a:ln>
            </p:spPr>
            <p:txBody>
              <a:bodyPr/>
              <a:lstStyle/>
              <a:p>
                <a:pPr defTabSz="457200">
                  <a:defRPr/>
                </a:pPr>
                <a:endParaRPr lang="en-US">
                  <a:solidFill>
                    <a:prstClr val="black"/>
                  </a:solidFill>
                </a:endParaRPr>
              </a:p>
            </p:txBody>
          </p:sp>
          <p:sp>
            <p:nvSpPr>
              <p:cNvPr id="132" name="Freeform 30"/>
              <p:cNvSpPr>
                <a:spLocks/>
              </p:cNvSpPr>
              <p:nvPr/>
            </p:nvSpPr>
            <p:spPr bwMode="auto">
              <a:xfrm rot="1750389" flipH="1" flipV="1">
                <a:off x="6809068" y="2049180"/>
                <a:ext cx="92231" cy="22249"/>
              </a:xfrm>
              <a:custGeom>
                <a:avLst/>
                <a:gdLst/>
                <a:ahLst/>
                <a:cxnLst>
                  <a:cxn ang="0">
                    <a:pos x="0" y="12"/>
                  </a:cxn>
                  <a:cxn ang="0">
                    <a:pos x="234" y="0"/>
                  </a:cxn>
                  <a:cxn ang="0">
                    <a:pos x="236" y="12"/>
                  </a:cxn>
                  <a:cxn ang="0">
                    <a:pos x="10" y="34"/>
                  </a:cxn>
                  <a:cxn ang="0">
                    <a:pos x="0" y="12"/>
                  </a:cxn>
                </a:cxnLst>
                <a:rect l="0" t="0" r="r" b="b"/>
                <a:pathLst>
                  <a:path w="236" h="34">
                    <a:moveTo>
                      <a:pt x="0" y="12"/>
                    </a:moveTo>
                    <a:lnTo>
                      <a:pt x="234" y="0"/>
                    </a:lnTo>
                    <a:lnTo>
                      <a:pt x="236" y="12"/>
                    </a:lnTo>
                    <a:lnTo>
                      <a:pt x="10" y="34"/>
                    </a:lnTo>
                    <a:lnTo>
                      <a:pt x="0" y="12"/>
                    </a:lnTo>
                    <a:close/>
                  </a:path>
                </a:pathLst>
              </a:custGeom>
              <a:solidFill>
                <a:schemeClr val="accent1">
                  <a:lumMod val="90000"/>
                </a:schemeClr>
              </a:solidFill>
              <a:ln w="9525">
                <a:noFill/>
                <a:round/>
                <a:headEnd/>
                <a:tailEnd/>
              </a:ln>
            </p:spPr>
            <p:txBody>
              <a:bodyPr/>
              <a:lstStyle/>
              <a:p>
                <a:pPr defTabSz="457200">
                  <a:defRPr/>
                </a:pPr>
                <a:endParaRPr lang="en-US">
                  <a:solidFill>
                    <a:prstClr val="black"/>
                  </a:solidFill>
                </a:endParaRPr>
              </a:p>
            </p:txBody>
          </p:sp>
          <p:sp>
            <p:nvSpPr>
              <p:cNvPr id="133" name="Freeform 31"/>
              <p:cNvSpPr>
                <a:spLocks/>
              </p:cNvSpPr>
              <p:nvPr/>
            </p:nvSpPr>
            <p:spPr bwMode="auto">
              <a:xfrm rot="1750389" flipH="1" flipV="1">
                <a:off x="6812248" y="2046002"/>
                <a:ext cx="90641" cy="17482"/>
              </a:xfrm>
              <a:custGeom>
                <a:avLst/>
                <a:gdLst/>
                <a:ahLst/>
                <a:cxnLst>
                  <a:cxn ang="0">
                    <a:pos x="232" y="0"/>
                  </a:cxn>
                  <a:cxn ang="0">
                    <a:pos x="218" y="16"/>
                  </a:cxn>
                  <a:cxn ang="0">
                    <a:pos x="8" y="28"/>
                  </a:cxn>
                  <a:cxn ang="0">
                    <a:pos x="0" y="14"/>
                  </a:cxn>
                  <a:cxn ang="0">
                    <a:pos x="232" y="0"/>
                  </a:cxn>
                </a:cxnLst>
                <a:rect l="0" t="0" r="r" b="b"/>
                <a:pathLst>
                  <a:path w="232" h="28">
                    <a:moveTo>
                      <a:pt x="232" y="0"/>
                    </a:moveTo>
                    <a:lnTo>
                      <a:pt x="218" y="16"/>
                    </a:lnTo>
                    <a:lnTo>
                      <a:pt x="8" y="28"/>
                    </a:lnTo>
                    <a:lnTo>
                      <a:pt x="0" y="14"/>
                    </a:lnTo>
                    <a:lnTo>
                      <a:pt x="232" y="0"/>
                    </a:lnTo>
                    <a:close/>
                  </a:path>
                </a:pathLst>
              </a:custGeom>
              <a:solidFill>
                <a:schemeClr val="accent1">
                  <a:lumMod val="25000"/>
                </a:schemeClr>
              </a:solidFill>
              <a:ln w="9525">
                <a:noFill/>
                <a:round/>
                <a:headEnd/>
                <a:tailEnd/>
              </a:ln>
            </p:spPr>
            <p:txBody>
              <a:bodyPr/>
              <a:lstStyle/>
              <a:p>
                <a:pPr defTabSz="457200">
                  <a:defRPr/>
                </a:pPr>
                <a:endParaRPr lang="en-US">
                  <a:solidFill>
                    <a:prstClr val="black"/>
                  </a:solidFill>
                </a:endParaRPr>
              </a:p>
            </p:txBody>
          </p:sp>
          <p:sp>
            <p:nvSpPr>
              <p:cNvPr id="134" name="Freeform 32"/>
              <p:cNvSpPr>
                <a:spLocks/>
              </p:cNvSpPr>
              <p:nvPr/>
            </p:nvSpPr>
            <p:spPr bwMode="auto">
              <a:xfrm rot="1750389" flipH="1" flipV="1">
                <a:off x="6710476" y="1912509"/>
                <a:ext cx="135166" cy="993249"/>
              </a:xfrm>
              <a:custGeom>
                <a:avLst/>
                <a:gdLst/>
                <a:ahLst/>
                <a:cxnLst>
                  <a:cxn ang="0">
                    <a:pos x="0" y="14"/>
                  </a:cxn>
                  <a:cxn ang="0">
                    <a:pos x="30" y="0"/>
                  </a:cxn>
                  <a:cxn ang="0">
                    <a:pos x="348" y="1538"/>
                  </a:cxn>
                  <a:cxn ang="0">
                    <a:pos x="304" y="1544"/>
                  </a:cxn>
                  <a:cxn ang="0">
                    <a:pos x="0" y="14"/>
                  </a:cxn>
                </a:cxnLst>
                <a:rect l="0" t="0" r="r" b="b"/>
                <a:pathLst>
                  <a:path w="348" h="1544">
                    <a:moveTo>
                      <a:pt x="0" y="14"/>
                    </a:moveTo>
                    <a:lnTo>
                      <a:pt x="30" y="0"/>
                    </a:lnTo>
                    <a:lnTo>
                      <a:pt x="348" y="1538"/>
                    </a:lnTo>
                    <a:lnTo>
                      <a:pt x="304" y="1544"/>
                    </a:lnTo>
                    <a:lnTo>
                      <a:pt x="0" y="14"/>
                    </a:lnTo>
                    <a:close/>
                  </a:path>
                </a:pathLst>
              </a:cu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16200000" scaled="1"/>
                <a:tileRect/>
              </a:gradFill>
              <a:ln w="9525">
                <a:noFill/>
                <a:round/>
                <a:headEnd/>
                <a:tailEnd/>
              </a:ln>
            </p:spPr>
            <p:txBody>
              <a:bodyPr/>
              <a:lstStyle/>
              <a:p>
                <a:pPr defTabSz="457200">
                  <a:defRPr/>
                </a:pPr>
                <a:endParaRPr lang="en-US">
                  <a:solidFill>
                    <a:prstClr val="black"/>
                  </a:solidFill>
                </a:endParaRPr>
              </a:p>
            </p:txBody>
          </p:sp>
        </p:grpSp>
        <p:sp>
          <p:nvSpPr>
            <p:cNvPr id="117" name="Freeform 33"/>
            <p:cNvSpPr>
              <a:spLocks/>
            </p:cNvSpPr>
            <p:nvPr/>
          </p:nvSpPr>
          <p:spPr bwMode="auto">
            <a:xfrm rot="1750389" flipH="1" flipV="1">
              <a:off x="6700935" y="1904564"/>
              <a:ext cx="133575" cy="988480"/>
            </a:xfrm>
            <a:custGeom>
              <a:avLst/>
              <a:gdLst/>
              <a:ahLst/>
              <a:cxnLst>
                <a:cxn ang="0">
                  <a:pos x="0" y="0"/>
                </a:cxn>
                <a:cxn ang="0">
                  <a:pos x="28" y="6"/>
                </a:cxn>
                <a:cxn ang="0">
                  <a:pos x="340" y="1530"/>
                </a:cxn>
                <a:cxn ang="0">
                  <a:pos x="318" y="1538"/>
                </a:cxn>
                <a:cxn ang="0">
                  <a:pos x="0" y="0"/>
                </a:cxn>
              </a:cxnLst>
              <a:rect l="0" t="0" r="r" b="b"/>
              <a:pathLst>
                <a:path w="340" h="1538">
                  <a:moveTo>
                    <a:pt x="0" y="0"/>
                  </a:moveTo>
                  <a:lnTo>
                    <a:pt x="28" y="6"/>
                  </a:lnTo>
                  <a:lnTo>
                    <a:pt x="340" y="1530"/>
                  </a:lnTo>
                  <a:lnTo>
                    <a:pt x="318" y="1538"/>
                  </a:lnTo>
                  <a:lnTo>
                    <a:pt x="0" y="0"/>
                  </a:lnTo>
                  <a:close/>
                </a:path>
              </a:pathLst>
            </a:custGeom>
            <a:solidFill>
              <a:schemeClr val="accent1">
                <a:lumMod val="90000"/>
              </a:schemeClr>
            </a:solidFill>
            <a:ln w="9525">
              <a:noFill/>
              <a:round/>
              <a:headEnd/>
              <a:tailEnd/>
            </a:ln>
          </p:spPr>
          <p:txBody>
            <a:bodyPr/>
            <a:lstStyle/>
            <a:p>
              <a:pPr defTabSz="457200">
                <a:defRPr/>
              </a:pPr>
              <a:endParaRPr lang="en-US">
                <a:solidFill>
                  <a:prstClr val="black"/>
                </a:solidFill>
              </a:endParaRPr>
            </a:p>
          </p:txBody>
        </p:sp>
      </p:grpSp>
      <p:grpSp>
        <p:nvGrpSpPr>
          <p:cNvPr id="306185" name="Gruppe 51"/>
          <p:cNvGrpSpPr>
            <a:grpSpLocks/>
          </p:cNvGrpSpPr>
          <p:nvPr/>
        </p:nvGrpSpPr>
        <p:grpSpPr bwMode="auto">
          <a:xfrm rot="270820" flipH="1">
            <a:off x="7989888" y="2108200"/>
            <a:ext cx="368300" cy="788988"/>
            <a:chOff x="3977265" y="2152650"/>
            <a:chExt cx="1338695" cy="2679700"/>
          </a:xfrm>
        </p:grpSpPr>
        <p:grpSp>
          <p:nvGrpSpPr>
            <p:cNvPr id="306238" name="Gruppe 49"/>
            <p:cNvGrpSpPr>
              <a:grpSpLocks/>
            </p:cNvGrpSpPr>
            <p:nvPr/>
          </p:nvGrpSpPr>
          <p:grpSpPr bwMode="auto">
            <a:xfrm flipH="1">
              <a:off x="3977265" y="2152650"/>
              <a:ext cx="1338695" cy="2679700"/>
              <a:chOff x="3789363" y="2349500"/>
              <a:chExt cx="1933575" cy="3683000"/>
            </a:xfrm>
          </p:grpSpPr>
          <p:sp>
            <p:nvSpPr>
              <p:cNvPr id="306240" name="Freeform 65"/>
              <p:cNvSpPr>
                <a:spLocks noEditPoints="1"/>
              </p:cNvSpPr>
              <p:nvPr/>
            </p:nvSpPr>
            <p:spPr bwMode="auto">
              <a:xfrm>
                <a:off x="3789363" y="2349500"/>
                <a:ext cx="1933575" cy="3683000"/>
              </a:xfrm>
              <a:custGeom>
                <a:avLst/>
                <a:gdLst>
                  <a:gd name="T0" fmla="*/ 2147483647 w 1218"/>
                  <a:gd name="T1" fmla="*/ 2147483647 h 2320"/>
                  <a:gd name="T2" fmla="*/ 2147483647 w 1218"/>
                  <a:gd name="T3" fmla="*/ 2147483647 h 2320"/>
                  <a:gd name="T4" fmla="*/ 2147483647 w 1218"/>
                  <a:gd name="T5" fmla="*/ 2147483647 h 2320"/>
                  <a:gd name="T6" fmla="*/ 2147483647 w 1218"/>
                  <a:gd name="T7" fmla="*/ 2147483647 h 2320"/>
                  <a:gd name="T8" fmla="*/ 2147483647 w 1218"/>
                  <a:gd name="T9" fmla="*/ 2147483647 h 2320"/>
                  <a:gd name="T10" fmla="*/ 2147483647 w 1218"/>
                  <a:gd name="T11" fmla="*/ 2147483647 h 2320"/>
                  <a:gd name="T12" fmla="*/ 2147483647 w 1218"/>
                  <a:gd name="T13" fmla="*/ 2147483647 h 2320"/>
                  <a:gd name="T14" fmla="*/ 2147483647 w 1218"/>
                  <a:gd name="T15" fmla="*/ 2147483647 h 2320"/>
                  <a:gd name="T16" fmla="*/ 2147483647 w 1218"/>
                  <a:gd name="T17" fmla="*/ 2147483647 h 2320"/>
                  <a:gd name="T18" fmla="*/ 2147483647 w 1218"/>
                  <a:gd name="T19" fmla="*/ 0 h 2320"/>
                  <a:gd name="T20" fmla="*/ 2147483647 w 1218"/>
                  <a:gd name="T21" fmla="*/ 2147483647 h 2320"/>
                  <a:gd name="T22" fmla="*/ 2147483647 w 1218"/>
                  <a:gd name="T23" fmla="*/ 2147483647 h 2320"/>
                  <a:gd name="T24" fmla="*/ 2147483647 w 1218"/>
                  <a:gd name="T25" fmla="*/ 2147483647 h 2320"/>
                  <a:gd name="T26" fmla="*/ 2147483647 w 1218"/>
                  <a:gd name="T27" fmla="*/ 2147483647 h 2320"/>
                  <a:gd name="T28" fmla="*/ 2147483647 w 1218"/>
                  <a:gd name="T29" fmla="*/ 2147483647 h 2320"/>
                  <a:gd name="T30" fmla="*/ 2147483647 w 1218"/>
                  <a:gd name="T31" fmla="*/ 2147483647 h 2320"/>
                  <a:gd name="T32" fmla="*/ 2147483647 w 1218"/>
                  <a:gd name="T33" fmla="*/ 2147483647 h 2320"/>
                  <a:gd name="T34" fmla="*/ 2147483647 w 1218"/>
                  <a:gd name="T35" fmla="*/ 2147483647 h 2320"/>
                  <a:gd name="T36" fmla="*/ 2147483647 w 1218"/>
                  <a:gd name="T37" fmla="*/ 2147483647 h 2320"/>
                  <a:gd name="T38" fmla="*/ 2147483647 w 1218"/>
                  <a:gd name="T39" fmla="*/ 2147483647 h 2320"/>
                  <a:gd name="T40" fmla="*/ 2147483647 w 1218"/>
                  <a:gd name="T41" fmla="*/ 2147483647 h 2320"/>
                  <a:gd name="T42" fmla="*/ 2147483647 w 1218"/>
                  <a:gd name="T43" fmla="*/ 2147483647 h 2320"/>
                  <a:gd name="T44" fmla="*/ 2147483647 w 1218"/>
                  <a:gd name="T45" fmla="*/ 2147483647 h 2320"/>
                  <a:gd name="T46" fmla="*/ 2147483647 w 1218"/>
                  <a:gd name="T47" fmla="*/ 2147483647 h 2320"/>
                  <a:gd name="T48" fmla="*/ 2147483647 w 1218"/>
                  <a:gd name="T49" fmla="*/ 2147483647 h 2320"/>
                  <a:gd name="T50" fmla="*/ 2147483647 w 1218"/>
                  <a:gd name="T51" fmla="*/ 2147483647 h 2320"/>
                  <a:gd name="T52" fmla="*/ 2147483647 w 1218"/>
                  <a:gd name="T53" fmla="*/ 2147483647 h 2320"/>
                  <a:gd name="T54" fmla="*/ 2147483647 w 1218"/>
                  <a:gd name="T55" fmla="*/ 2147483647 h 2320"/>
                  <a:gd name="T56" fmla="*/ 2147483647 w 1218"/>
                  <a:gd name="T57" fmla="*/ 2147483647 h 2320"/>
                  <a:gd name="T58" fmla="*/ 2147483647 w 1218"/>
                  <a:gd name="T59" fmla="*/ 2147483647 h 2320"/>
                  <a:gd name="T60" fmla="*/ 2147483647 w 1218"/>
                  <a:gd name="T61" fmla="*/ 2147483647 h 2320"/>
                  <a:gd name="T62" fmla="*/ 2147483647 w 1218"/>
                  <a:gd name="T63" fmla="*/ 2147483647 h 2320"/>
                  <a:gd name="T64" fmla="*/ 2147483647 w 1218"/>
                  <a:gd name="T65" fmla="*/ 2147483647 h 2320"/>
                  <a:gd name="T66" fmla="*/ 2147483647 w 1218"/>
                  <a:gd name="T67" fmla="*/ 2147483647 h 2320"/>
                  <a:gd name="T68" fmla="*/ 2147483647 w 1218"/>
                  <a:gd name="T69" fmla="*/ 2147483647 h 2320"/>
                  <a:gd name="T70" fmla="*/ 2147483647 w 1218"/>
                  <a:gd name="T71" fmla="*/ 2147483647 h 2320"/>
                  <a:gd name="T72" fmla="*/ 2147483647 w 1218"/>
                  <a:gd name="T73" fmla="*/ 2147483647 h 2320"/>
                  <a:gd name="T74" fmla="*/ 2147483647 w 1218"/>
                  <a:gd name="T75" fmla="*/ 2147483647 h 2320"/>
                  <a:gd name="T76" fmla="*/ 2147483647 w 1218"/>
                  <a:gd name="T77" fmla="*/ 2147483647 h 2320"/>
                  <a:gd name="T78" fmla="*/ 2147483647 w 1218"/>
                  <a:gd name="T79" fmla="*/ 2147483647 h 2320"/>
                  <a:gd name="T80" fmla="*/ 2147483647 w 1218"/>
                  <a:gd name="T81" fmla="*/ 2147483647 h 2320"/>
                  <a:gd name="T82" fmla="*/ 2147483647 w 1218"/>
                  <a:gd name="T83" fmla="*/ 2147483647 h 2320"/>
                  <a:gd name="T84" fmla="*/ 2147483647 w 1218"/>
                  <a:gd name="T85" fmla="*/ 2147483647 h 2320"/>
                  <a:gd name="T86" fmla="*/ 2147483647 w 1218"/>
                  <a:gd name="T87" fmla="*/ 2147483647 h 2320"/>
                  <a:gd name="T88" fmla="*/ 2147483647 w 1218"/>
                  <a:gd name="T89" fmla="*/ 2147483647 h 2320"/>
                  <a:gd name="T90" fmla="*/ 2147483647 w 1218"/>
                  <a:gd name="T91" fmla="*/ 2147483647 h 2320"/>
                  <a:gd name="T92" fmla="*/ 2147483647 w 1218"/>
                  <a:gd name="T93" fmla="*/ 2147483647 h 2320"/>
                  <a:gd name="T94" fmla="*/ 2147483647 w 1218"/>
                  <a:gd name="T95" fmla="*/ 2147483647 h 2320"/>
                  <a:gd name="T96" fmla="*/ 2147483647 w 1218"/>
                  <a:gd name="T97" fmla="*/ 2147483647 h 2320"/>
                  <a:gd name="T98" fmla="*/ 2147483647 w 1218"/>
                  <a:gd name="T99" fmla="*/ 2147483647 h 2320"/>
                  <a:gd name="T100" fmla="*/ 2147483647 w 1218"/>
                  <a:gd name="T101" fmla="*/ 2147483647 h 2320"/>
                  <a:gd name="T102" fmla="*/ 2147483647 w 1218"/>
                  <a:gd name="T103" fmla="*/ 2147483647 h 2320"/>
                  <a:gd name="T104" fmla="*/ 2147483647 w 1218"/>
                  <a:gd name="T105" fmla="*/ 2147483647 h 2320"/>
                  <a:gd name="T106" fmla="*/ 2147483647 w 1218"/>
                  <a:gd name="T107" fmla="*/ 2147483647 h 2320"/>
                  <a:gd name="T108" fmla="*/ 2147483647 w 1218"/>
                  <a:gd name="T109" fmla="*/ 2147483647 h 2320"/>
                  <a:gd name="T110" fmla="*/ 2147483647 w 1218"/>
                  <a:gd name="T111" fmla="*/ 2147483647 h 2320"/>
                  <a:gd name="T112" fmla="*/ 2147483647 w 1218"/>
                  <a:gd name="T113" fmla="*/ 2147483647 h 2320"/>
                  <a:gd name="T114" fmla="*/ 2147483647 w 1218"/>
                  <a:gd name="T115" fmla="*/ 2147483647 h 2320"/>
                  <a:gd name="T116" fmla="*/ 2147483647 w 1218"/>
                  <a:gd name="T117" fmla="*/ 2147483647 h 2320"/>
                  <a:gd name="T118" fmla="*/ 2147483647 w 1218"/>
                  <a:gd name="T119" fmla="*/ 2147483647 h 2320"/>
                  <a:gd name="T120" fmla="*/ 2147483647 w 1218"/>
                  <a:gd name="T121" fmla="*/ 2147483647 h 23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18"/>
                  <a:gd name="T184" fmla="*/ 0 h 2320"/>
                  <a:gd name="T185" fmla="*/ 1218 w 1218"/>
                  <a:gd name="T186" fmla="*/ 2320 h 232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18" h="2320">
                    <a:moveTo>
                      <a:pt x="314" y="2318"/>
                    </a:moveTo>
                    <a:lnTo>
                      <a:pt x="350" y="2318"/>
                    </a:lnTo>
                    <a:lnTo>
                      <a:pt x="406" y="2320"/>
                    </a:lnTo>
                    <a:lnTo>
                      <a:pt x="420" y="2320"/>
                    </a:lnTo>
                    <a:lnTo>
                      <a:pt x="430" y="2304"/>
                    </a:lnTo>
                    <a:lnTo>
                      <a:pt x="420" y="2298"/>
                    </a:lnTo>
                    <a:lnTo>
                      <a:pt x="406" y="2282"/>
                    </a:lnTo>
                    <a:lnTo>
                      <a:pt x="388" y="2268"/>
                    </a:lnTo>
                    <a:lnTo>
                      <a:pt x="358" y="2256"/>
                    </a:lnTo>
                    <a:lnTo>
                      <a:pt x="316" y="2244"/>
                    </a:lnTo>
                    <a:lnTo>
                      <a:pt x="280" y="2308"/>
                    </a:lnTo>
                    <a:lnTo>
                      <a:pt x="314" y="2318"/>
                    </a:lnTo>
                    <a:close/>
                    <a:moveTo>
                      <a:pt x="1190" y="282"/>
                    </a:moveTo>
                    <a:lnTo>
                      <a:pt x="1178" y="282"/>
                    </a:lnTo>
                    <a:lnTo>
                      <a:pt x="1158" y="282"/>
                    </a:lnTo>
                    <a:lnTo>
                      <a:pt x="1132" y="286"/>
                    </a:lnTo>
                    <a:lnTo>
                      <a:pt x="1116" y="296"/>
                    </a:lnTo>
                    <a:lnTo>
                      <a:pt x="1100" y="302"/>
                    </a:lnTo>
                    <a:lnTo>
                      <a:pt x="1086" y="306"/>
                    </a:lnTo>
                    <a:lnTo>
                      <a:pt x="1100" y="278"/>
                    </a:lnTo>
                    <a:lnTo>
                      <a:pt x="1044" y="292"/>
                    </a:lnTo>
                    <a:lnTo>
                      <a:pt x="1032" y="298"/>
                    </a:lnTo>
                    <a:lnTo>
                      <a:pt x="1016" y="300"/>
                    </a:lnTo>
                    <a:lnTo>
                      <a:pt x="1000" y="306"/>
                    </a:lnTo>
                    <a:lnTo>
                      <a:pt x="972" y="316"/>
                    </a:lnTo>
                    <a:lnTo>
                      <a:pt x="944" y="336"/>
                    </a:lnTo>
                    <a:lnTo>
                      <a:pt x="926" y="346"/>
                    </a:lnTo>
                    <a:lnTo>
                      <a:pt x="864" y="372"/>
                    </a:lnTo>
                    <a:lnTo>
                      <a:pt x="832" y="388"/>
                    </a:lnTo>
                    <a:lnTo>
                      <a:pt x="804" y="406"/>
                    </a:lnTo>
                    <a:lnTo>
                      <a:pt x="770" y="414"/>
                    </a:lnTo>
                    <a:lnTo>
                      <a:pt x="744" y="414"/>
                    </a:lnTo>
                    <a:lnTo>
                      <a:pt x="722" y="402"/>
                    </a:lnTo>
                    <a:lnTo>
                      <a:pt x="708" y="388"/>
                    </a:lnTo>
                    <a:lnTo>
                      <a:pt x="696" y="364"/>
                    </a:lnTo>
                    <a:lnTo>
                      <a:pt x="684" y="336"/>
                    </a:lnTo>
                    <a:lnTo>
                      <a:pt x="688" y="316"/>
                    </a:lnTo>
                    <a:lnTo>
                      <a:pt x="692" y="306"/>
                    </a:lnTo>
                    <a:lnTo>
                      <a:pt x="702" y="298"/>
                    </a:lnTo>
                    <a:lnTo>
                      <a:pt x="714" y="292"/>
                    </a:lnTo>
                    <a:lnTo>
                      <a:pt x="736" y="274"/>
                    </a:lnTo>
                    <a:lnTo>
                      <a:pt x="762" y="250"/>
                    </a:lnTo>
                    <a:lnTo>
                      <a:pt x="766" y="230"/>
                    </a:lnTo>
                    <a:lnTo>
                      <a:pt x="766" y="218"/>
                    </a:lnTo>
                    <a:lnTo>
                      <a:pt x="766" y="206"/>
                    </a:lnTo>
                    <a:lnTo>
                      <a:pt x="754" y="200"/>
                    </a:lnTo>
                    <a:lnTo>
                      <a:pt x="754" y="184"/>
                    </a:lnTo>
                    <a:lnTo>
                      <a:pt x="754" y="174"/>
                    </a:lnTo>
                    <a:lnTo>
                      <a:pt x="770" y="158"/>
                    </a:lnTo>
                    <a:lnTo>
                      <a:pt x="770" y="142"/>
                    </a:lnTo>
                    <a:lnTo>
                      <a:pt x="760" y="132"/>
                    </a:lnTo>
                    <a:lnTo>
                      <a:pt x="736" y="118"/>
                    </a:lnTo>
                    <a:lnTo>
                      <a:pt x="732" y="106"/>
                    </a:lnTo>
                    <a:lnTo>
                      <a:pt x="732" y="96"/>
                    </a:lnTo>
                    <a:lnTo>
                      <a:pt x="724" y="82"/>
                    </a:lnTo>
                    <a:lnTo>
                      <a:pt x="714" y="60"/>
                    </a:lnTo>
                    <a:lnTo>
                      <a:pt x="700" y="28"/>
                    </a:lnTo>
                    <a:lnTo>
                      <a:pt x="684" y="16"/>
                    </a:lnTo>
                    <a:lnTo>
                      <a:pt x="666" y="2"/>
                    </a:lnTo>
                    <a:lnTo>
                      <a:pt x="628" y="0"/>
                    </a:lnTo>
                    <a:lnTo>
                      <a:pt x="576" y="2"/>
                    </a:lnTo>
                    <a:lnTo>
                      <a:pt x="526" y="18"/>
                    </a:lnTo>
                    <a:lnTo>
                      <a:pt x="498" y="38"/>
                    </a:lnTo>
                    <a:lnTo>
                      <a:pt x="488" y="72"/>
                    </a:lnTo>
                    <a:lnTo>
                      <a:pt x="472" y="116"/>
                    </a:lnTo>
                    <a:lnTo>
                      <a:pt x="474" y="150"/>
                    </a:lnTo>
                    <a:lnTo>
                      <a:pt x="482" y="186"/>
                    </a:lnTo>
                    <a:lnTo>
                      <a:pt x="498" y="206"/>
                    </a:lnTo>
                    <a:lnTo>
                      <a:pt x="514" y="240"/>
                    </a:lnTo>
                    <a:lnTo>
                      <a:pt x="496" y="256"/>
                    </a:lnTo>
                    <a:lnTo>
                      <a:pt x="472" y="262"/>
                    </a:lnTo>
                    <a:lnTo>
                      <a:pt x="456" y="288"/>
                    </a:lnTo>
                    <a:lnTo>
                      <a:pt x="420" y="326"/>
                    </a:lnTo>
                    <a:lnTo>
                      <a:pt x="400" y="354"/>
                    </a:lnTo>
                    <a:lnTo>
                      <a:pt x="364" y="404"/>
                    </a:lnTo>
                    <a:lnTo>
                      <a:pt x="342" y="438"/>
                    </a:lnTo>
                    <a:lnTo>
                      <a:pt x="330" y="474"/>
                    </a:lnTo>
                    <a:lnTo>
                      <a:pt x="304" y="538"/>
                    </a:lnTo>
                    <a:lnTo>
                      <a:pt x="302" y="564"/>
                    </a:lnTo>
                    <a:lnTo>
                      <a:pt x="286" y="596"/>
                    </a:lnTo>
                    <a:lnTo>
                      <a:pt x="278" y="610"/>
                    </a:lnTo>
                    <a:lnTo>
                      <a:pt x="268" y="632"/>
                    </a:lnTo>
                    <a:lnTo>
                      <a:pt x="264" y="638"/>
                    </a:lnTo>
                    <a:lnTo>
                      <a:pt x="256" y="646"/>
                    </a:lnTo>
                    <a:lnTo>
                      <a:pt x="246" y="656"/>
                    </a:lnTo>
                    <a:lnTo>
                      <a:pt x="236" y="696"/>
                    </a:lnTo>
                    <a:lnTo>
                      <a:pt x="206" y="750"/>
                    </a:lnTo>
                    <a:lnTo>
                      <a:pt x="172" y="806"/>
                    </a:lnTo>
                    <a:lnTo>
                      <a:pt x="146" y="834"/>
                    </a:lnTo>
                    <a:lnTo>
                      <a:pt x="138" y="872"/>
                    </a:lnTo>
                    <a:lnTo>
                      <a:pt x="136" y="896"/>
                    </a:lnTo>
                    <a:lnTo>
                      <a:pt x="114" y="958"/>
                    </a:lnTo>
                    <a:lnTo>
                      <a:pt x="70" y="1052"/>
                    </a:lnTo>
                    <a:lnTo>
                      <a:pt x="86" y="1064"/>
                    </a:lnTo>
                    <a:lnTo>
                      <a:pt x="100" y="1080"/>
                    </a:lnTo>
                    <a:lnTo>
                      <a:pt x="112" y="1092"/>
                    </a:lnTo>
                    <a:lnTo>
                      <a:pt x="148" y="1114"/>
                    </a:lnTo>
                    <a:lnTo>
                      <a:pt x="170" y="1132"/>
                    </a:lnTo>
                    <a:lnTo>
                      <a:pt x="178" y="1142"/>
                    </a:lnTo>
                    <a:lnTo>
                      <a:pt x="174" y="1160"/>
                    </a:lnTo>
                    <a:lnTo>
                      <a:pt x="174" y="1184"/>
                    </a:lnTo>
                    <a:lnTo>
                      <a:pt x="178" y="1206"/>
                    </a:lnTo>
                    <a:lnTo>
                      <a:pt x="178" y="1226"/>
                    </a:lnTo>
                    <a:lnTo>
                      <a:pt x="170" y="1264"/>
                    </a:lnTo>
                    <a:lnTo>
                      <a:pt x="166" y="1308"/>
                    </a:lnTo>
                    <a:lnTo>
                      <a:pt x="170" y="1354"/>
                    </a:lnTo>
                    <a:lnTo>
                      <a:pt x="152" y="1424"/>
                    </a:lnTo>
                    <a:lnTo>
                      <a:pt x="148" y="1458"/>
                    </a:lnTo>
                    <a:lnTo>
                      <a:pt x="146" y="1510"/>
                    </a:lnTo>
                    <a:lnTo>
                      <a:pt x="146" y="1524"/>
                    </a:lnTo>
                    <a:lnTo>
                      <a:pt x="128" y="1592"/>
                    </a:lnTo>
                    <a:lnTo>
                      <a:pt x="118" y="1642"/>
                    </a:lnTo>
                    <a:lnTo>
                      <a:pt x="102" y="1692"/>
                    </a:lnTo>
                    <a:lnTo>
                      <a:pt x="100" y="1740"/>
                    </a:lnTo>
                    <a:lnTo>
                      <a:pt x="84" y="1834"/>
                    </a:lnTo>
                    <a:lnTo>
                      <a:pt x="78" y="1880"/>
                    </a:lnTo>
                    <a:lnTo>
                      <a:pt x="76" y="1932"/>
                    </a:lnTo>
                    <a:lnTo>
                      <a:pt x="70" y="2030"/>
                    </a:lnTo>
                    <a:lnTo>
                      <a:pt x="58" y="2054"/>
                    </a:lnTo>
                    <a:lnTo>
                      <a:pt x="44" y="2138"/>
                    </a:lnTo>
                    <a:lnTo>
                      <a:pt x="52" y="2150"/>
                    </a:lnTo>
                    <a:lnTo>
                      <a:pt x="38" y="2166"/>
                    </a:lnTo>
                    <a:lnTo>
                      <a:pt x="26" y="2194"/>
                    </a:lnTo>
                    <a:lnTo>
                      <a:pt x="16" y="2208"/>
                    </a:lnTo>
                    <a:lnTo>
                      <a:pt x="4" y="2252"/>
                    </a:lnTo>
                    <a:lnTo>
                      <a:pt x="0" y="2266"/>
                    </a:lnTo>
                    <a:lnTo>
                      <a:pt x="0" y="2288"/>
                    </a:lnTo>
                    <a:lnTo>
                      <a:pt x="12" y="2292"/>
                    </a:lnTo>
                    <a:lnTo>
                      <a:pt x="32" y="2298"/>
                    </a:lnTo>
                    <a:lnTo>
                      <a:pt x="56" y="2298"/>
                    </a:lnTo>
                    <a:lnTo>
                      <a:pt x="68" y="2296"/>
                    </a:lnTo>
                    <a:lnTo>
                      <a:pt x="92" y="2292"/>
                    </a:lnTo>
                    <a:lnTo>
                      <a:pt x="130" y="2296"/>
                    </a:lnTo>
                    <a:lnTo>
                      <a:pt x="132" y="2284"/>
                    </a:lnTo>
                    <a:lnTo>
                      <a:pt x="136" y="2266"/>
                    </a:lnTo>
                    <a:lnTo>
                      <a:pt x="152" y="2270"/>
                    </a:lnTo>
                    <a:lnTo>
                      <a:pt x="182" y="2274"/>
                    </a:lnTo>
                    <a:lnTo>
                      <a:pt x="222" y="2290"/>
                    </a:lnTo>
                    <a:lnTo>
                      <a:pt x="236" y="2306"/>
                    </a:lnTo>
                    <a:lnTo>
                      <a:pt x="280" y="2308"/>
                    </a:lnTo>
                    <a:lnTo>
                      <a:pt x="316" y="2244"/>
                    </a:lnTo>
                    <a:lnTo>
                      <a:pt x="302" y="2238"/>
                    </a:lnTo>
                    <a:lnTo>
                      <a:pt x="276" y="2228"/>
                    </a:lnTo>
                    <a:lnTo>
                      <a:pt x="258" y="2220"/>
                    </a:lnTo>
                    <a:lnTo>
                      <a:pt x="226" y="2204"/>
                    </a:lnTo>
                    <a:lnTo>
                      <a:pt x="202" y="2194"/>
                    </a:lnTo>
                    <a:lnTo>
                      <a:pt x="192" y="2170"/>
                    </a:lnTo>
                    <a:lnTo>
                      <a:pt x="206" y="2166"/>
                    </a:lnTo>
                    <a:lnTo>
                      <a:pt x="222" y="2150"/>
                    </a:lnTo>
                    <a:lnTo>
                      <a:pt x="252" y="2148"/>
                    </a:lnTo>
                    <a:lnTo>
                      <a:pt x="246" y="2054"/>
                    </a:lnTo>
                    <a:lnTo>
                      <a:pt x="280" y="1880"/>
                    </a:lnTo>
                    <a:lnTo>
                      <a:pt x="280" y="1858"/>
                    </a:lnTo>
                    <a:lnTo>
                      <a:pt x="284" y="1842"/>
                    </a:lnTo>
                    <a:lnTo>
                      <a:pt x="288" y="1832"/>
                    </a:lnTo>
                    <a:lnTo>
                      <a:pt x="290" y="1818"/>
                    </a:lnTo>
                    <a:lnTo>
                      <a:pt x="292" y="1790"/>
                    </a:lnTo>
                    <a:lnTo>
                      <a:pt x="292" y="1778"/>
                    </a:lnTo>
                    <a:lnTo>
                      <a:pt x="294" y="1770"/>
                    </a:lnTo>
                    <a:lnTo>
                      <a:pt x="296" y="1764"/>
                    </a:lnTo>
                    <a:lnTo>
                      <a:pt x="298" y="1720"/>
                    </a:lnTo>
                    <a:lnTo>
                      <a:pt x="302" y="1634"/>
                    </a:lnTo>
                    <a:lnTo>
                      <a:pt x="314" y="1614"/>
                    </a:lnTo>
                    <a:lnTo>
                      <a:pt x="322" y="1590"/>
                    </a:lnTo>
                    <a:lnTo>
                      <a:pt x="332" y="1554"/>
                    </a:lnTo>
                    <a:lnTo>
                      <a:pt x="346" y="1538"/>
                    </a:lnTo>
                    <a:lnTo>
                      <a:pt x="356" y="1512"/>
                    </a:lnTo>
                    <a:lnTo>
                      <a:pt x="372" y="1472"/>
                    </a:lnTo>
                    <a:lnTo>
                      <a:pt x="374" y="1460"/>
                    </a:lnTo>
                    <a:lnTo>
                      <a:pt x="376" y="1454"/>
                    </a:lnTo>
                    <a:lnTo>
                      <a:pt x="380" y="1448"/>
                    </a:lnTo>
                    <a:lnTo>
                      <a:pt x="384" y="1442"/>
                    </a:lnTo>
                    <a:lnTo>
                      <a:pt x="386" y="1422"/>
                    </a:lnTo>
                    <a:lnTo>
                      <a:pt x="392" y="1390"/>
                    </a:lnTo>
                    <a:lnTo>
                      <a:pt x="408" y="1360"/>
                    </a:lnTo>
                    <a:lnTo>
                      <a:pt x="412" y="1340"/>
                    </a:lnTo>
                    <a:lnTo>
                      <a:pt x="412" y="1324"/>
                    </a:lnTo>
                    <a:lnTo>
                      <a:pt x="426" y="1298"/>
                    </a:lnTo>
                    <a:lnTo>
                      <a:pt x="444" y="1310"/>
                    </a:lnTo>
                    <a:lnTo>
                      <a:pt x="454" y="1328"/>
                    </a:lnTo>
                    <a:lnTo>
                      <a:pt x="472" y="1342"/>
                    </a:lnTo>
                    <a:lnTo>
                      <a:pt x="512" y="1358"/>
                    </a:lnTo>
                    <a:lnTo>
                      <a:pt x="530" y="1364"/>
                    </a:lnTo>
                    <a:lnTo>
                      <a:pt x="530" y="1386"/>
                    </a:lnTo>
                    <a:lnTo>
                      <a:pt x="512" y="1390"/>
                    </a:lnTo>
                    <a:lnTo>
                      <a:pt x="500" y="1412"/>
                    </a:lnTo>
                    <a:lnTo>
                      <a:pt x="498" y="1438"/>
                    </a:lnTo>
                    <a:lnTo>
                      <a:pt x="490" y="1458"/>
                    </a:lnTo>
                    <a:lnTo>
                      <a:pt x="470" y="1498"/>
                    </a:lnTo>
                    <a:lnTo>
                      <a:pt x="462" y="1524"/>
                    </a:lnTo>
                    <a:lnTo>
                      <a:pt x="450" y="1570"/>
                    </a:lnTo>
                    <a:lnTo>
                      <a:pt x="420" y="1624"/>
                    </a:lnTo>
                    <a:lnTo>
                      <a:pt x="410" y="1648"/>
                    </a:lnTo>
                    <a:lnTo>
                      <a:pt x="398" y="1670"/>
                    </a:lnTo>
                    <a:lnTo>
                      <a:pt x="384" y="1694"/>
                    </a:lnTo>
                    <a:lnTo>
                      <a:pt x="372" y="1722"/>
                    </a:lnTo>
                    <a:lnTo>
                      <a:pt x="360" y="1738"/>
                    </a:lnTo>
                    <a:lnTo>
                      <a:pt x="348" y="1758"/>
                    </a:lnTo>
                    <a:lnTo>
                      <a:pt x="346" y="1780"/>
                    </a:lnTo>
                    <a:lnTo>
                      <a:pt x="332" y="1806"/>
                    </a:lnTo>
                    <a:lnTo>
                      <a:pt x="328" y="1824"/>
                    </a:lnTo>
                    <a:lnTo>
                      <a:pt x="328" y="1840"/>
                    </a:lnTo>
                    <a:lnTo>
                      <a:pt x="328" y="1850"/>
                    </a:lnTo>
                    <a:lnTo>
                      <a:pt x="312" y="1854"/>
                    </a:lnTo>
                    <a:lnTo>
                      <a:pt x="302" y="1858"/>
                    </a:lnTo>
                    <a:lnTo>
                      <a:pt x="292" y="1872"/>
                    </a:lnTo>
                    <a:lnTo>
                      <a:pt x="278" y="1912"/>
                    </a:lnTo>
                    <a:lnTo>
                      <a:pt x="270" y="1946"/>
                    </a:lnTo>
                    <a:lnTo>
                      <a:pt x="272" y="1968"/>
                    </a:lnTo>
                    <a:lnTo>
                      <a:pt x="314" y="1976"/>
                    </a:lnTo>
                    <a:lnTo>
                      <a:pt x="350" y="1980"/>
                    </a:lnTo>
                    <a:lnTo>
                      <a:pt x="368" y="1986"/>
                    </a:lnTo>
                    <a:lnTo>
                      <a:pt x="394" y="1994"/>
                    </a:lnTo>
                    <a:lnTo>
                      <a:pt x="430" y="2012"/>
                    </a:lnTo>
                    <a:lnTo>
                      <a:pt x="434" y="2002"/>
                    </a:lnTo>
                    <a:lnTo>
                      <a:pt x="436" y="1992"/>
                    </a:lnTo>
                    <a:lnTo>
                      <a:pt x="438" y="1988"/>
                    </a:lnTo>
                    <a:lnTo>
                      <a:pt x="430" y="2012"/>
                    </a:lnTo>
                    <a:lnTo>
                      <a:pt x="464" y="2022"/>
                    </a:lnTo>
                    <a:lnTo>
                      <a:pt x="500" y="2022"/>
                    </a:lnTo>
                    <a:lnTo>
                      <a:pt x="556" y="2024"/>
                    </a:lnTo>
                    <a:lnTo>
                      <a:pt x="570" y="2024"/>
                    </a:lnTo>
                    <a:lnTo>
                      <a:pt x="580" y="2008"/>
                    </a:lnTo>
                    <a:lnTo>
                      <a:pt x="570" y="2002"/>
                    </a:lnTo>
                    <a:lnTo>
                      <a:pt x="556" y="1986"/>
                    </a:lnTo>
                    <a:lnTo>
                      <a:pt x="538" y="1972"/>
                    </a:lnTo>
                    <a:lnTo>
                      <a:pt x="508" y="1960"/>
                    </a:lnTo>
                    <a:lnTo>
                      <a:pt x="454" y="1954"/>
                    </a:lnTo>
                    <a:lnTo>
                      <a:pt x="462" y="1938"/>
                    </a:lnTo>
                    <a:lnTo>
                      <a:pt x="472" y="1920"/>
                    </a:lnTo>
                    <a:lnTo>
                      <a:pt x="488" y="1894"/>
                    </a:lnTo>
                    <a:lnTo>
                      <a:pt x="500" y="1872"/>
                    </a:lnTo>
                    <a:lnTo>
                      <a:pt x="512" y="1846"/>
                    </a:lnTo>
                    <a:lnTo>
                      <a:pt x="516" y="1832"/>
                    </a:lnTo>
                    <a:lnTo>
                      <a:pt x="526" y="1802"/>
                    </a:lnTo>
                    <a:lnTo>
                      <a:pt x="534" y="1790"/>
                    </a:lnTo>
                    <a:lnTo>
                      <a:pt x="544" y="1770"/>
                    </a:lnTo>
                    <a:lnTo>
                      <a:pt x="560" y="1738"/>
                    </a:lnTo>
                    <a:lnTo>
                      <a:pt x="568" y="1720"/>
                    </a:lnTo>
                    <a:lnTo>
                      <a:pt x="582" y="1694"/>
                    </a:lnTo>
                    <a:lnTo>
                      <a:pt x="596" y="1668"/>
                    </a:lnTo>
                    <a:lnTo>
                      <a:pt x="604" y="1650"/>
                    </a:lnTo>
                    <a:lnTo>
                      <a:pt x="612" y="1624"/>
                    </a:lnTo>
                    <a:lnTo>
                      <a:pt x="630" y="1592"/>
                    </a:lnTo>
                    <a:lnTo>
                      <a:pt x="644" y="1568"/>
                    </a:lnTo>
                    <a:lnTo>
                      <a:pt x="656" y="1538"/>
                    </a:lnTo>
                    <a:lnTo>
                      <a:pt x="672" y="1518"/>
                    </a:lnTo>
                    <a:lnTo>
                      <a:pt x="680" y="1498"/>
                    </a:lnTo>
                    <a:lnTo>
                      <a:pt x="696" y="1478"/>
                    </a:lnTo>
                    <a:lnTo>
                      <a:pt x="700" y="1458"/>
                    </a:lnTo>
                    <a:lnTo>
                      <a:pt x="710" y="1420"/>
                    </a:lnTo>
                    <a:lnTo>
                      <a:pt x="726" y="1398"/>
                    </a:lnTo>
                    <a:lnTo>
                      <a:pt x="740" y="1372"/>
                    </a:lnTo>
                    <a:lnTo>
                      <a:pt x="748" y="1352"/>
                    </a:lnTo>
                    <a:lnTo>
                      <a:pt x="748" y="1328"/>
                    </a:lnTo>
                    <a:lnTo>
                      <a:pt x="748" y="1316"/>
                    </a:lnTo>
                    <a:lnTo>
                      <a:pt x="732" y="1270"/>
                    </a:lnTo>
                    <a:lnTo>
                      <a:pt x="710" y="1244"/>
                    </a:lnTo>
                    <a:lnTo>
                      <a:pt x="706" y="1222"/>
                    </a:lnTo>
                    <a:lnTo>
                      <a:pt x="690" y="1206"/>
                    </a:lnTo>
                    <a:lnTo>
                      <a:pt x="680" y="1192"/>
                    </a:lnTo>
                    <a:lnTo>
                      <a:pt x="658" y="1168"/>
                    </a:lnTo>
                    <a:lnTo>
                      <a:pt x="662" y="1158"/>
                    </a:lnTo>
                    <a:lnTo>
                      <a:pt x="674" y="1140"/>
                    </a:lnTo>
                    <a:lnTo>
                      <a:pt x="684" y="1112"/>
                    </a:lnTo>
                    <a:lnTo>
                      <a:pt x="698" y="1092"/>
                    </a:lnTo>
                    <a:lnTo>
                      <a:pt x="706" y="1068"/>
                    </a:lnTo>
                    <a:lnTo>
                      <a:pt x="708" y="1048"/>
                    </a:lnTo>
                    <a:lnTo>
                      <a:pt x="706" y="1018"/>
                    </a:lnTo>
                    <a:lnTo>
                      <a:pt x="700" y="992"/>
                    </a:lnTo>
                    <a:lnTo>
                      <a:pt x="700" y="958"/>
                    </a:lnTo>
                    <a:lnTo>
                      <a:pt x="708" y="924"/>
                    </a:lnTo>
                    <a:lnTo>
                      <a:pt x="716" y="914"/>
                    </a:lnTo>
                    <a:lnTo>
                      <a:pt x="726" y="898"/>
                    </a:lnTo>
                    <a:lnTo>
                      <a:pt x="740" y="894"/>
                    </a:lnTo>
                    <a:lnTo>
                      <a:pt x="750" y="896"/>
                    </a:lnTo>
                    <a:lnTo>
                      <a:pt x="766" y="912"/>
                    </a:lnTo>
                    <a:lnTo>
                      <a:pt x="798" y="932"/>
                    </a:lnTo>
                    <a:lnTo>
                      <a:pt x="832" y="948"/>
                    </a:lnTo>
                    <a:lnTo>
                      <a:pt x="876" y="958"/>
                    </a:lnTo>
                    <a:lnTo>
                      <a:pt x="894" y="948"/>
                    </a:lnTo>
                    <a:lnTo>
                      <a:pt x="910" y="938"/>
                    </a:lnTo>
                    <a:lnTo>
                      <a:pt x="918" y="920"/>
                    </a:lnTo>
                    <a:lnTo>
                      <a:pt x="920" y="904"/>
                    </a:lnTo>
                    <a:lnTo>
                      <a:pt x="930" y="906"/>
                    </a:lnTo>
                    <a:lnTo>
                      <a:pt x="950" y="912"/>
                    </a:lnTo>
                    <a:lnTo>
                      <a:pt x="962" y="920"/>
                    </a:lnTo>
                    <a:lnTo>
                      <a:pt x="996" y="922"/>
                    </a:lnTo>
                    <a:lnTo>
                      <a:pt x="1014" y="922"/>
                    </a:lnTo>
                    <a:lnTo>
                      <a:pt x="1040" y="920"/>
                    </a:lnTo>
                    <a:lnTo>
                      <a:pt x="1058" y="908"/>
                    </a:lnTo>
                    <a:lnTo>
                      <a:pt x="1066" y="894"/>
                    </a:lnTo>
                    <a:lnTo>
                      <a:pt x="1068" y="884"/>
                    </a:lnTo>
                    <a:lnTo>
                      <a:pt x="1068" y="868"/>
                    </a:lnTo>
                    <a:lnTo>
                      <a:pt x="1076" y="858"/>
                    </a:lnTo>
                    <a:lnTo>
                      <a:pt x="1074" y="842"/>
                    </a:lnTo>
                    <a:lnTo>
                      <a:pt x="1078" y="832"/>
                    </a:lnTo>
                    <a:lnTo>
                      <a:pt x="1076" y="820"/>
                    </a:lnTo>
                    <a:lnTo>
                      <a:pt x="1064" y="816"/>
                    </a:lnTo>
                    <a:lnTo>
                      <a:pt x="1044" y="816"/>
                    </a:lnTo>
                    <a:lnTo>
                      <a:pt x="1026" y="816"/>
                    </a:lnTo>
                    <a:lnTo>
                      <a:pt x="1014" y="816"/>
                    </a:lnTo>
                    <a:lnTo>
                      <a:pt x="1000" y="810"/>
                    </a:lnTo>
                    <a:lnTo>
                      <a:pt x="1000" y="800"/>
                    </a:lnTo>
                    <a:lnTo>
                      <a:pt x="1004" y="788"/>
                    </a:lnTo>
                    <a:lnTo>
                      <a:pt x="1014" y="772"/>
                    </a:lnTo>
                    <a:lnTo>
                      <a:pt x="1030" y="750"/>
                    </a:lnTo>
                    <a:lnTo>
                      <a:pt x="1024" y="740"/>
                    </a:lnTo>
                    <a:lnTo>
                      <a:pt x="1004" y="744"/>
                    </a:lnTo>
                    <a:lnTo>
                      <a:pt x="998" y="758"/>
                    </a:lnTo>
                    <a:lnTo>
                      <a:pt x="990" y="772"/>
                    </a:lnTo>
                    <a:lnTo>
                      <a:pt x="978" y="780"/>
                    </a:lnTo>
                    <a:lnTo>
                      <a:pt x="954" y="792"/>
                    </a:lnTo>
                    <a:lnTo>
                      <a:pt x="944" y="808"/>
                    </a:lnTo>
                    <a:lnTo>
                      <a:pt x="936" y="820"/>
                    </a:lnTo>
                    <a:lnTo>
                      <a:pt x="920" y="816"/>
                    </a:lnTo>
                    <a:lnTo>
                      <a:pt x="872" y="798"/>
                    </a:lnTo>
                    <a:lnTo>
                      <a:pt x="846" y="782"/>
                    </a:lnTo>
                    <a:lnTo>
                      <a:pt x="810" y="770"/>
                    </a:lnTo>
                    <a:lnTo>
                      <a:pt x="786" y="762"/>
                    </a:lnTo>
                    <a:lnTo>
                      <a:pt x="760" y="746"/>
                    </a:lnTo>
                    <a:lnTo>
                      <a:pt x="744" y="728"/>
                    </a:lnTo>
                    <a:lnTo>
                      <a:pt x="744" y="718"/>
                    </a:lnTo>
                    <a:lnTo>
                      <a:pt x="744" y="686"/>
                    </a:lnTo>
                    <a:lnTo>
                      <a:pt x="744" y="668"/>
                    </a:lnTo>
                    <a:lnTo>
                      <a:pt x="744" y="640"/>
                    </a:lnTo>
                    <a:lnTo>
                      <a:pt x="748" y="608"/>
                    </a:lnTo>
                    <a:lnTo>
                      <a:pt x="740" y="574"/>
                    </a:lnTo>
                    <a:lnTo>
                      <a:pt x="734" y="542"/>
                    </a:lnTo>
                    <a:lnTo>
                      <a:pt x="752" y="544"/>
                    </a:lnTo>
                    <a:lnTo>
                      <a:pt x="784" y="542"/>
                    </a:lnTo>
                    <a:lnTo>
                      <a:pt x="806" y="538"/>
                    </a:lnTo>
                    <a:lnTo>
                      <a:pt x="822" y="534"/>
                    </a:lnTo>
                    <a:lnTo>
                      <a:pt x="862" y="520"/>
                    </a:lnTo>
                    <a:lnTo>
                      <a:pt x="882" y="502"/>
                    </a:lnTo>
                    <a:lnTo>
                      <a:pt x="920" y="492"/>
                    </a:lnTo>
                    <a:lnTo>
                      <a:pt x="944" y="476"/>
                    </a:lnTo>
                    <a:lnTo>
                      <a:pt x="980" y="464"/>
                    </a:lnTo>
                    <a:lnTo>
                      <a:pt x="1058" y="426"/>
                    </a:lnTo>
                    <a:lnTo>
                      <a:pt x="1066" y="376"/>
                    </a:lnTo>
                    <a:lnTo>
                      <a:pt x="1082" y="372"/>
                    </a:lnTo>
                    <a:lnTo>
                      <a:pt x="1098" y="364"/>
                    </a:lnTo>
                    <a:lnTo>
                      <a:pt x="1118" y="362"/>
                    </a:lnTo>
                    <a:lnTo>
                      <a:pt x="1138" y="362"/>
                    </a:lnTo>
                    <a:lnTo>
                      <a:pt x="1152" y="380"/>
                    </a:lnTo>
                    <a:lnTo>
                      <a:pt x="1164" y="386"/>
                    </a:lnTo>
                    <a:lnTo>
                      <a:pt x="1182" y="388"/>
                    </a:lnTo>
                    <a:lnTo>
                      <a:pt x="1184" y="376"/>
                    </a:lnTo>
                    <a:lnTo>
                      <a:pt x="1168" y="364"/>
                    </a:lnTo>
                    <a:lnTo>
                      <a:pt x="1158" y="356"/>
                    </a:lnTo>
                    <a:lnTo>
                      <a:pt x="1156" y="344"/>
                    </a:lnTo>
                    <a:lnTo>
                      <a:pt x="1162" y="334"/>
                    </a:lnTo>
                    <a:lnTo>
                      <a:pt x="1172" y="326"/>
                    </a:lnTo>
                    <a:lnTo>
                      <a:pt x="1180" y="326"/>
                    </a:lnTo>
                    <a:lnTo>
                      <a:pt x="1198" y="330"/>
                    </a:lnTo>
                    <a:lnTo>
                      <a:pt x="1214" y="322"/>
                    </a:lnTo>
                    <a:lnTo>
                      <a:pt x="1218" y="310"/>
                    </a:lnTo>
                    <a:lnTo>
                      <a:pt x="1190"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a:solidFill>
                    <a:prstClr val="black"/>
                  </a:solidFill>
                </a:endParaRPr>
              </a:p>
            </p:txBody>
          </p:sp>
          <p:sp>
            <p:nvSpPr>
              <p:cNvPr id="306241" name="Freeform 66"/>
              <p:cNvSpPr>
                <a:spLocks/>
              </p:cNvSpPr>
              <p:nvPr/>
            </p:nvSpPr>
            <p:spPr bwMode="auto">
              <a:xfrm>
                <a:off x="4608513" y="2752725"/>
                <a:ext cx="263525" cy="473075"/>
              </a:xfrm>
              <a:custGeom>
                <a:avLst/>
                <a:gdLst>
                  <a:gd name="T0" fmla="*/ 2147483647 w 166"/>
                  <a:gd name="T1" fmla="*/ 2147483647 h 298"/>
                  <a:gd name="T2" fmla="*/ 2147483647 w 166"/>
                  <a:gd name="T3" fmla="*/ 2147483647 h 298"/>
                  <a:gd name="T4" fmla="*/ 2147483647 w 166"/>
                  <a:gd name="T5" fmla="*/ 2147483647 h 298"/>
                  <a:gd name="T6" fmla="*/ 2147483647 w 166"/>
                  <a:gd name="T7" fmla="*/ 2147483647 h 298"/>
                  <a:gd name="T8" fmla="*/ 2147483647 w 166"/>
                  <a:gd name="T9" fmla="*/ 2147483647 h 298"/>
                  <a:gd name="T10" fmla="*/ 2147483647 w 166"/>
                  <a:gd name="T11" fmla="*/ 2147483647 h 298"/>
                  <a:gd name="T12" fmla="*/ 2147483647 w 166"/>
                  <a:gd name="T13" fmla="*/ 2147483647 h 298"/>
                  <a:gd name="T14" fmla="*/ 2147483647 w 166"/>
                  <a:gd name="T15" fmla="*/ 2147483647 h 298"/>
                  <a:gd name="T16" fmla="*/ 2147483647 w 166"/>
                  <a:gd name="T17" fmla="*/ 2147483647 h 298"/>
                  <a:gd name="T18" fmla="*/ 0 w 166"/>
                  <a:gd name="T19" fmla="*/ 0 h 298"/>
                  <a:gd name="T20" fmla="*/ 2147483647 w 166"/>
                  <a:gd name="T21" fmla="*/ 2147483647 h 298"/>
                  <a:gd name="T22" fmla="*/ 2147483647 w 166"/>
                  <a:gd name="T23" fmla="*/ 2147483647 h 298"/>
                  <a:gd name="T24" fmla="*/ 2147483647 w 166"/>
                  <a:gd name="T25" fmla="*/ 2147483647 h 298"/>
                  <a:gd name="T26" fmla="*/ 2147483647 w 166"/>
                  <a:gd name="T27" fmla="*/ 2147483647 h 298"/>
                  <a:gd name="T28" fmla="*/ 2147483647 w 166"/>
                  <a:gd name="T29" fmla="*/ 2147483647 h 2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6"/>
                  <a:gd name="T46" fmla="*/ 0 h 298"/>
                  <a:gd name="T47" fmla="*/ 166 w 166"/>
                  <a:gd name="T48" fmla="*/ 298 h 2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6" h="298">
                    <a:moveTo>
                      <a:pt x="158" y="298"/>
                    </a:moveTo>
                    <a:lnTo>
                      <a:pt x="148" y="186"/>
                    </a:lnTo>
                    <a:lnTo>
                      <a:pt x="138" y="168"/>
                    </a:lnTo>
                    <a:lnTo>
                      <a:pt x="120" y="138"/>
                    </a:lnTo>
                    <a:lnTo>
                      <a:pt x="96" y="80"/>
                    </a:lnTo>
                    <a:lnTo>
                      <a:pt x="78" y="54"/>
                    </a:lnTo>
                    <a:lnTo>
                      <a:pt x="48" y="26"/>
                    </a:lnTo>
                    <a:lnTo>
                      <a:pt x="26" y="16"/>
                    </a:lnTo>
                    <a:lnTo>
                      <a:pt x="12" y="6"/>
                    </a:lnTo>
                    <a:lnTo>
                      <a:pt x="0" y="0"/>
                    </a:lnTo>
                    <a:lnTo>
                      <a:pt x="76" y="18"/>
                    </a:lnTo>
                    <a:lnTo>
                      <a:pt x="114" y="38"/>
                    </a:lnTo>
                    <a:lnTo>
                      <a:pt x="148" y="64"/>
                    </a:lnTo>
                    <a:lnTo>
                      <a:pt x="166" y="82"/>
                    </a:lnTo>
                    <a:lnTo>
                      <a:pt x="158" y="2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a:solidFill>
                    <a:prstClr val="black"/>
                  </a:solidFill>
                </a:endParaRPr>
              </a:p>
            </p:txBody>
          </p:sp>
        </p:grpSp>
        <p:sp>
          <p:nvSpPr>
            <p:cNvPr id="306239" name="Kombinationstegning 136"/>
            <p:cNvSpPr>
              <a:spLocks noChangeArrowheads="1"/>
            </p:cNvSpPr>
            <p:nvPr/>
          </p:nvSpPr>
          <p:spPr bwMode="auto">
            <a:xfrm>
              <a:off x="4486376" y="2535671"/>
              <a:ext cx="98092" cy="366639"/>
            </a:xfrm>
            <a:custGeom>
              <a:avLst/>
              <a:gdLst>
                <a:gd name="T0" fmla="*/ 0 w 241300"/>
                <a:gd name="T1" fmla="*/ 1 h 537633"/>
                <a:gd name="T2" fmla="*/ 0 w 241300"/>
                <a:gd name="T3" fmla="*/ 1 h 537633"/>
                <a:gd name="T4" fmla="*/ 0 w 241300"/>
                <a:gd name="T5" fmla="*/ 1 h 537633"/>
                <a:gd name="T6" fmla="*/ 0 w 241300"/>
                <a:gd name="T7" fmla="*/ 1 h 537633"/>
                <a:gd name="T8" fmla="*/ 0 w 241300"/>
                <a:gd name="T9" fmla="*/ 1 h 537633"/>
                <a:gd name="T10" fmla="*/ 0 w 241300"/>
                <a:gd name="T11" fmla="*/ 0 h 537633"/>
                <a:gd name="T12" fmla="*/ 0 w 241300"/>
                <a:gd name="T13" fmla="*/ 1 h 537633"/>
                <a:gd name="T14" fmla="*/ 0 w 241300"/>
                <a:gd name="T15" fmla="*/ 1 h 537633"/>
                <a:gd name="T16" fmla="*/ 0 w 241300"/>
                <a:gd name="T17" fmla="*/ 1 h 537633"/>
                <a:gd name="T18" fmla="*/ 0 w 241300"/>
                <a:gd name="T19" fmla="*/ 1 h 537633"/>
                <a:gd name="T20" fmla="*/ 0 w 241300"/>
                <a:gd name="T21" fmla="*/ 1 h 537633"/>
                <a:gd name="T22" fmla="*/ 0 w 241300"/>
                <a:gd name="T23" fmla="*/ 1 h 537633"/>
                <a:gd name="T24" fmla="*/ 0 w 241300"/>
                <a:gd name="T25" fmla="*/ 1 h 537633"/>
                <a:gd name="T26" fmla="*/ 0 w 241300"/>
                <a:gd name="T27" fmla="*/ 1 h 5376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1300"/>
                <a:gd name="T43" fmla="*/ 0 h 537633"/>
                <a:gd name="T44" fmla="*/ 241300 w 241300"/>
                <a:gd name="T45" fmla="*/ 537633 h 5376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1300" h="537633">
                  <a:moveTo>
                    <a:pt x="186267" y="279400"/>
                  </a:moveTo>
                  <a:lnTo>
                    <a:pt x="186267" y="165100"/>
                  </a:lnTo>
                  <a:lnTo>
                    <a:pt x="182034" y="131233"/>
                  </a:lnTo>
                  <a:lnTo>
                    <a:pt x="241300" y="71966"/>
                  </a:lnTo>
                  <a:lnTo>
                    <a:pt x="203200" y="8466"/>
                  </a:lnTo>
                  <a:lnTo>
                    <a:pt x="186267" y="0"/>
                  </a:lnTo>
                  <a:lnTo>
                    <a:pt x="127000" y="46566"/>
                  </a:lnTo>
                  <a:lnTo>
                    <a:pt x="148167" y="118533"/>
                  </a:lnTo>
                  <a:lnTo>
                    <a:pt x="93134" y="203200"/>
                  </a:lnTo>
                  <a:lnTo>
                    <a:pt x="42334" y="262466"/>
                  </a:lnTo>
                  <a:lnTo>
                    <a:pt x="4234" y="355600"/>
                  </a:lnTo>
                  <a:lnTo>
                    <a:pt x="0" y="385233"/>
                  </a:lnTo>
                  <a:lnTo>
                    <a:pt x="46567" y="537633"/>
                  </a:lnTo>
                  <a:lnTo>
                    <a:pt x="186267" y="279400"/>
                  </a:lnTo>
                  <a:close/>
                </a:path>
              </a:pathLst>
            </a:custGeom>
            <a:gradFill rotWithShape="1">
              <a:gsLst>
                <a:gs pos="0">
                  <a:srgbClr val="FB0036"/>
                </a:gs>
                <a:gs pos="100000">
                  <a:srgbClr val="D60015"/>
                </a:gs>
              </a:gsLst>
              <a:lin ang="2700000" scaled="1"/>
            </a:gradFill>
            <a:ln w="9525">
              <a:solidFill>
                <a:srgbClr val="C00000"/>
              </a:solidFill>
              <a:miter lim="800000"/>
              <a:headEnd/>
              <a:tailEnd/>
            </a:ln>
          </p:spPr>
          <p:txBody>
            <a:bodyPr anchor="ctr"/>
            <a:lstStyle/>
            <a:p>
              <a:pPr defTabSz="457200"/>
              <a:endParaRPr lang="en-US">
                <a:solidFill>
                  <a:prstClr val="black"/>
                </a:solidFill>
              </a:endParaRPr>
            </a:p>
          </p:txBody>
        </p:sp>
      </p:grpSp>
      <p:sp>
        <p:nvSpPr>
          <p:cNvPr id="59" name="Tekstboks 58"/>
          <p:cNvSpPr txBox="1"/>
          <p:nvPr/>
        </p:nvSpPr>
        <p:spPr bwMode="auto">
          <a:xfrm>
            <a:off x="5867400" y="1665963"/>
            <a:ext cx="1066800" cy="461665"/>
          </a:xfrm>
          <a:prstGeom prst="rect">
            <a:avLst/>
          </a:prstGeom>
          <a:noFill/>
          <a:scene3d>
            <a:camera prst="perspectiveRelaxed" fov="2400000">
              <a:rot lat="2073599" lon="0" rev="0"/>
            </a:camera>
            <a:lightRig rig="threePt" dir="t"/>
          </a:scene3d>
        </p:spPr>
        <p:txBody>
          <a:bodyPr>
            <a:spAutoFit/>
          </a:bodyPr>
          <a:lstStyle/>
          <a:p>
            <a:pPr algn="ctr" defTabSz="457200">
              <a:defRPr/>
            </a:pPr>
            <a:r>
              <a:rPr lang="da-DK" sz="1200" b="1" dirty="0">
                <a:solidFill>
                  <a:prstClr val="white"/>
                </a:solidFill>
                <a:latin typeface="Calibri Light" panose="020F0302020204030204"/>
                <a:ea typeface="ＭＳ Ｐゴシック" pitchFamily="-97" charset="-128"/>
              </a:rPr>
              <a:t>Problems with Scheduling</a:t>
            </a:r>
          </a:p>
        </p:txBody>
      </p:sp>
      <p:sp>
        <p:nvSpPr>
          <p:cNvPr id="60" name="Tekstboks 59"/>
          <p:cNvSpPr txBox="1"/>
          <p:nvPr/>
        </p:nvSpPr>
        <p:spPr bwMode="auto">
          <a:xfrm>
            <a:off x="4114800" y="3037563"/>
            <a:ext cx="1371600" cy="646331"/>
          </a:xfrm>
          <a:prstGeom prst="rect">
            <a:avLst/>
          </a:prstGeom>
          <a:noFill/>
          <a:scene3d>
            <a:camera prst="perspectiveRelaxed" fov="2400000">
              <a:rot lat="2073599" lon="0" rev="0"/>
            </a:camera>
            <a:lightRig rig="threePt" dir="t"/>
          </a:scene3d>
        </p:spPr>
        <p:txBody>
          <a:bodyPr>
            <a:spAutoFit/>
          </a:bodyPr>
          <a:lstStyle/>
          <a:p>
            <a:pPr algn="ctr" defTabSz="457200">
              <a:defRPr/>
            </a:pPr>
            <a:r>
              <a:rPr lang="da-DK" sz="1200" b="1" dirty="0">
                <a:solidFill>
                  <a:prstClr val="white"/>
                </a:solidFill>
                <a:latin typeface="Calibri Light" panose="020F0302020204030204"/>
                <a:ea typeface="ＭＳ Ｐゴシック" pitchFamily="-97" charset="-128"/>
              </a:rPr>
              <a:t>Communication with Medical Personnel</a:t>
            </a:r>
          </a:p>
        </p:txBody>
      </p:sp>
      <p:sp>
        <p:nvSpPr>
          <p:cNvPr id="306188" name="Rectangle 8"/>
          <p:cNvSpPr>
            <a:spLocks noChangeArrowheads="1"/>
          </p:cNvSpPr>
          <p:nvPr/>
        </p:nvSpPr>
        <p:spPr bwMode="gray">
          <a:xfrm>
            <a:off x="1524000" y="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defTabSz="457200"/>
            <a:r>
              <a:rPr lang="de-DE" altLang="en-US" sz="3200" b="1" dirty="0">
                <a:solidFill>
                  <a:srgbClr val="000000"/>
                </a:solidFill>
              </a:rPr>
              <a:t>U.S. Healthcare </a:t>
            </a:r>
            <a:r>
              <a:rPr lang="de-DE" altLang="en-US" sz="3200" b="1" dirty="0" smtClean="0">
                <a:solidFill>
                  <a:srgbClr val="000000"/>
                </a:solidFill>
              </a:rPr>
              <a:t>System is Complex</a:t>
            </a:r>
            <a:endParaRPr lang="de-DE" altLang="en-US" sz="3200" b="1" dirty="0">
              <a:solidFill>
                <a:srgbClr val="000000"/>
              </a:solidFill>
            </a:endParaRPr>
          </a:p>
        </p:txBody>
      </p:sp>
      <p:grpSp>
        <p:nvGrpSpPr>
          <p:cNvPr id="306189" name="Gruppe 64"/>
          <p:cNvGrpSpPr>
            <a:grpSpLocks/>
          </p:cNvGrpSpPr>
          <p:nvPr/>
        </p:nvGrpSpPr>
        <p:grpSpPr bwMode="auto">
          <a:xfrm>
            <a:off x="7543801" y="1084264"/>
            <a:ext cx="1863725" cy="885825"/>
            <a:chOff x="5219383" y="1418857"/>
            <a:chExt cx="1863408" cy="871593"/>
          </a:xfrm>
        </p:grpSpPr>
        <p:cxnSp>
          <p:nvCxnSpPr>
            <p:cNvPr id="85" name="Lige forbindelse 84"/>
            <p:cNvCxnSpPr/>
            <p:nvPr/>
          </p:nvCxnSpPr>
          <p:spPr bwMode="auto">
            <a:xfrm rot="5400000">
              <a:off x="5760460" y="2002993"/>
              <a:ext cx="568566" cy="6349"/>
            </a:xfrm>
            <a:prstGeom prst="line">
              <a:avLst/>
            </a:prstGeom>
            <a:ln w="6350">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306237" name="Text Box 52"/>
            <p:cNvSpPr txBox="1">
              <a:spLocks noChangeArrowheads="1"/>
            </p:cNvSpPr>
            <p:nvPr/>
          </p:nvSpPr>
          <p:spPr bwMode="gray">
            <a:xfrm>
              <a:off x="5219383" y="1418857"/>
              <a:ext cx="1863408" cy="370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a:defRPr sz="2800">
                  <a:solidFill>
                    <a:schemeClr val="tx2"/>
                  </a:solidFill>
                  <a:latin typeface="Arial" panose="020B0604020202020204" pitchFamily="34" charset="0"/>
                  <a:sym typeface="Wingdings" panose="05000000000000000000" pitchFamily="2" charset="2"/>
                </a:defRPr>
              </a:lvl1pPr>
              <a:lvl2pPr marL="742950" indent="-285750" defTabSz="801688">
                <a:defRPr sz="2800">
                  <a:solidFill>
                    <a:schemeClr val="tx2"/>
                  </a:solidFill>
                  <a:latin typeface="Arial" panose="020B0604020202020204" pitchFamily="34" charset="0"/>
                  <a:sym typeface="Wingdings" panose="05000000000000000000" pitchFamily="2" charset="2"/>
                </a:defRPr>
              </a:lvl2pPr>
              <a:lvl3pPr marL="1143000" indent="-228600" defTabSz="801688">
                <a:defRPr sz="2800">
                  <a:solidFill>
                    <a:schemeClr val="tx2"/>
                  </a:solidFill>
                  <a:latin typeface="Arial" panose="020B0604020202020204" pitchFamily="34" charset="0"/>
                  <a:sym typeface="Wingdings" panose="05000000000000000000" pitchFamily="2" charset="2"/>
                </a:defRPr>
              </a:lvl3pPr>
              <a:lvl4pPr marL="1600200" indent="-228600" defTabSz="801688">
                <a:defRPr sz="2800">
                  <a:solidFill>
                    <a:schemeClr val="tx2"/>
                  </a:solidFill>
                  <a:latin typeface="Arial" panose="020B0604020202020204" pitchFamily="34" charset="0"/>
                  <a:sym typeface="Wingdings" panose="05000000000000000000" pitchFamily="2" charset="2"/>
                </a:defRPr>
              </a:lvl4pPr>
              <a:lvl5pPr marL="2057400" indent="-228600" defTabSz="801688">
                <a:defRPr sz="2800">
                  <a:solidFill>
                    <a:schemeClr val="tx2"/>
                  </a:solidFill>
                  <a:latin typeface="Arial" panose="020B0604020202020204" pitchFamily="34" charset="0"/>
                  <a:sym typeface="Wingdings" panose="05000000000000000000" pitchFamily="2" charset="2"/>
                </a:defRPr>
              </a:lvl5pPr>
              <a:lvl6pPr marL="2514600" indent="-228600" defTabSz="801688"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defTabSz="801688"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defTabSz="801688"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defTabSz="801688"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a:spcBef>
                  <a:spcPct val="20000"/>
                </a:spcBef>
              </a:pPr>
              <a:r>
                <a:rPr lang="en-US" altLang="en-US" sz="1800" b="1" noProof="1">
                  <a:solidFill>
                    <a:srgbClr val="800000"/>
                  </a:solidFill>
                  <a:latin typeface="Calibri" panose="020F0502020204030204" pitchFamily="34" charset="0"/>
                  <a:cs typeface="Arial" panose="020B0604020202020204" pitchFamily="34" charset="0"/>
                </a:rPr>
                <a:t>Fear</a:t>
              </a:r>
            </a:p>
          </p:txBody>
        </p:sp>
      </p:grpSp>
      <p:sp>
        <p:nvSpPr>
          <p:cNvPr id="306190" name="Text Box 52"/>
          <p:cNvSpPr txBox="1">
            <a:spLocks noChangeArrowheads="1"/>
          </p:cNvSpPr>
          <p:nvPr/>
        </p:nvSpPr>
        <p:spPr bwMode="gray">
          <a:xfrm>
            <a:off x="8920164" y="2503489"/>
            <a:ext cx="1747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a:defRPr sz="2800">
                <a:solidFill>
                  <a:schemeClr val="tx2"/>
                </a:solidFill>
                <a:latin typeface="Arial" panose="020B0604020202020204" pitchFamily="34" charset="0"/>
                <a:sym typeface="Wingdings" panose="05000000000000000000" pitchFamily="2" charset="2"/>
              </a:defRPr>
            </a:lvl1pPr>
            <a:lvl2pPr marL="742950" indent="-285750" defTabSz="801688">
              <a:defRPr sz="2800">
                <a:solidFill>
                  <a:schemeClr val="tx2"/>
                </a:solidFill>
                <a:latin typeface="Arial" panose="020B0604020202020204" pitchFamily="34" charset="0"/>
                <a:sym typeface="Wingdings" panose="05000000000000000000" pitchFamily="2" charset="2"/>
              </a:defRPr>
            </a:lvl2pPr>
            <a:lvl3pPr marL="1143000" indent="-228600" defTabSz="801688">
              <a:defRPr sz="2800">
                <a:solidFill>
                  <a:schemeClr val="tx2"/>
                </a:solidFill>
                <a:latin typeface="Arial" panose="020B0604020202020204" pitchFamily="34" charset="0"/>
                <a:sym typeface="Wingdings" panose="05000000000000000000" pitchFamily="2" charset="2"/>
              </a:defRPr>
            </a:lvl3pPr>
            <a:lvl4pPr marL="1600200" indent="-228600" defTabSz="801688">
              <a:defRPr sz="2800">
                <a:solidFill>
                  <a:schemeClr val="tx2"/>
                </a:solidFill>
                <a:latin typeface="Arial" panose="020B0604020202020204" pitchFamily="34" charset="0"/>
                <a:sym typeface="Wingdings" panose="05000000000000000000" pitchFamily="2" charset="2"/>
              </a:defRPr>
            </a:lvl4pPr>
            <a:lvl5pPr marL="2057400" indent="-228600" defTabSz="801688">
              <a:defRPr sz="2800">
                <a:solidFill>
                  <a:schemeClr val="tx2"/>
                </a:solidFill>
                <a:latin typeface="Arial" panose="020B0604020202020204" pitchFamily="34" charset="0"/>
                <a:sym typeface="Wingdings" panose="05000000000000000000" pitchFamily="2" charset="2"/>
              </a:defRPr>
            </a:lvl5pPr>
            <a:lvl6pPr marL="2514600" indent="-228600" defTabSz="801688"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defTabSz="801688"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defTabSz="801688"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defTabSz="801688"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spcBef>
                <a:spcPct val="20000"/>
              </a:spcBef>
            </a:pPr>
            <a:r>
              <a:rPr lang="en-US" altLang="en-US" sz="1800" b="1" noProof="1">
                <a:solidFill>
                  <a:srgbClr val="800000"/>
                </a:solidFill>
                <a:latin typeface="Calibri" panose="020F0502020204030204" pitchFamily="34" charset="0"/>
                <a:cs typeface="Arial" panose="020B0604020202020204" pitchFamily="34" charset="0"/>
              </a:rPr>
              <a:t>Comorbidities</a:t>
            </a:r>
          </a:p>
        </p:txBody>
      </p:sp>
      <p:grpSp>
        <p:nvGrpSpPr>
          <p:cNvPr id="306191" name="Gruppe 113"/>
          <p:cNvGrpSpPr>
            <a:grpSpLocks/>
          </p:cNvGrpSpPr>
          <p:nvPr/>
        </p:nvGrpSpPr>
        <p:grpSpPr bwMode="auto">
          <a:xfrm>
            <a:off x="2897188" y="4408489"/>
            <a:ext cx="506412" cy="1563687"/>
            <a:chOff x="1068388" y="4469257"/>
            <a:chExt cx="506412" cy="1563243"/>
          </a:xfrm>
        </p:grpSpPr>
        <p:sp>
          <p:nvSpPr>
            <p:cNvPr id="306232" name="Freeform 31"/>
            <p:cNvSpPr>
              <a:spLocks noEditPoints="1"/>
            </p:cNvSpPr>
            <p:nvPr/>
          </p:nvSpPr>
          <p:spPr bwMode="auto">
            <a:xfrm>
              <a:off x="1068388" y="4469257"/>
              <a:ext cx="506412" cy="1541017"/>
            </a:xfrm>
            <a:custGeom>
              <a:avLst/>
              <a:gdLst>
                <a:gd name="T0" fmla="*/ 2147483647 w 744"/>
                <a:gd name="T1" fmla="*/ 2147483647 h 2264"/>
                <a:gd name="T2" fmla="*/ 2147483647 w 744"/>
                <a:gd name="T3" fmla="*/ 2147483647 h 2264"/>
                <a:gd name="T4" fmla="*/ 2147483647 w 744"/>
                <a:gd name="T5" fmla="*/ 2147483647 h 2264"/>
                <a:gd name="T6" fmla="*/ 2147483647 w 744"/>
                <a:gd name="T7" fmla="*/ 2147483647 h 2264"/>
                <a:gd name="T8" fmla="*/ 2147483647 w 744"/>
                <a:gd name="T9" fmla="*/ 2147483647 h 2264"/>
                <a:gd name="T10" fmla="*/ 2147483647 w 744"/>
                <a:gd name="T11" fmla="*/ 2147483647 h 2264"/>
                <a:gd name="T12" fmla="*/ 2147483647 w 744"/>
                <a:gd name="T13" fmla="*/ 2147483647 h 2264"/>
                <a:gd name="T14" fmla="*/ 2147483647 w 744"/>
                <a:gd name="T15" fmla="*/ 2147483647 h 2264"/>
                <a:gd name="T16" fmla="*/ 2147483647 w 744"/>
                <a:gd name="T17" fmla="*/ 2147483647 h 2264"/>
                <a:gd name="T18" fmla="*/ 2147483647 w 744"/>
                <a:gd name="T19" fmla="*/ 2147483647 h 2264"/>
                <a:gd name="T20" fmla="*/ 2147483647 w 744"/>
                <a:gd name="T21" fmla="*/ 2147483647 h 2264"/>
                <a:gd name="T22" fmla="*/ 2147483647 w 744"/>
                <a:gd name="T23" fmla="*/ 2147483647 h 2264"/>
                <a:gd name="T24" fmla="*/ 2147483647 w 744"/>
                <a:gd name="T25" fmla="*/ 2147483647 h 2264"/>
                <a:gd name="T26" fmla="*/ 2147483647 w 744"/>
                <a:gd name="T27" fmla="*/ 2147483647 h 2264"/>
                <a:gd name="T28" fmla="*/ 2147483647 w 744"/>
                <a:gd name="T29" fmla="*/ 2147483647 h 2264"/>
                <a:gd name="T30" fmla="*/ 2147483647 w 744"/>
                <a:gd name="T31" fmla="*/ 2147483647 h 2264"/>
                <a:gd name="T32" fmla="*/ 2147483647 w 744"/>
                <a:gd name="T33" fmla="*/ 2147483647 h 2264"/>
                <a:gd name="T34" fmla="*/ 2147483647 w 744"/>
                <a:gd name="T35" fmla="*/ 2147483647 h 2264"/>
                <a:gd name="T36" fmla="*/ 2147483647 w 744"/>
                <a:gd name="T37" fmla="*/ 2147483647 h 2264"/>
                <a:gd name="T38" fmla="*/ 2147483647 w 744"/>
                <a:gd name="T39" fmla="*/ 2147483647 h 2264"/>
                <a:gd name="T40" fmla="*/ 2147483647 w 744"/>
                <a:gd name="T41" fmla="*/ 2147483647 h 2264"/>
                <a:gd name="T42" fmla="*/ 2147483647 w 744"/>
                <a:gd name="T43" fmla="*/ 2147483647 h 2264"/>
                <a:gd name="T44" fmla="*/ 2147483647 w 744"/>
                <a:gd name="T45" fmla="*/ 2147483647 h 2264"/>
                <a:gd name="T46" fmla="*/ 2147483647 w 744"/>
                <a:gd name="T47" fmla="*/ 2147483647 h 2264"/>
                <a:gd name="T48" fmla="*/ 2147483647 w 744"/>
                <a:gd name="T49" fmla="*/ 2147483647 h 2264"/>
                <a:gd name="T50" fmla="*/ 2147483647 w 744"/>
                <a:gd name="T51" fmla="*/ 2147483647 h 2264"/>
                <a:gd name="T52" fmla="*/ 0 w 744"/>
                <a:gd name="T53" fmla="*/ 2147483647 h 2264"/>
                <a:gd name="T54" fmla="*/ 2147483647 w 744"/>
                <a:gd name="T55" fmla="*/ 2147483647 h 2264"/>
                <a:gd name="T56" fmla="*/ 2147483647 w 744"/>
                <a:gd name="T57" fmla="*/ 2147483647 h 2264"/>
                <a:gd name="T58" fmla="*/ 2147483647 w 744"/>
                <a:gd name="T59" fmla="*/ 2147483647 h 2264"/>
                <a:gd name="T60" fmla="*/ 2147483647 w 744"/>
                <a:gd name="T61" fmla="*/ 2147483647 h 2264"/>
                <a:gd name="T62" fmla="*/ 2147483647 w 744"/>
                <a:gd name="T63" fmla="*/ 2147483647 h 2264"/>
                <a:gd name="T64" fmla="*/ 2147483647 w 744"/>
                <a:gd name="T65" fmla="*/ 2147483647 h 2264"/>
                <a:gd name="T66" fmla="*/ 2147483647 w 744"/>
                <a:gd name="T67" fmla="*/ 2147483647 h 2264"/>
                <a:gd name="T68" fmla="*/ 2147483647 w 744"/>
                <a:gd name="T69" fmla="*/ 2147483647 h 2264"/>
                <a:gd name="T70" fmla="*/ 2147483647 w 744"/>
                <a:gd name="T71" fmla="*/ 2147483647 h 2264"/>
                <a:gd name="T72" fmla="*/ 2147483647 w 744"/>
                <a:gd name="T73" fmla="*/ 2147483647 h 2264"/>
                <a:gd name="T74" fmla="*/ 2147483647 w 744"/>
                <a:gd name="T75" fmla="*/ 2147483647 h 2264"/>
                <a:gd name="T76" fmla="*/ 2147483647 w 744"/>
                <a:gd name="T77" fmla="*/ 2147483647 h 2264"/>
                <a:gd name="T78" fmla="*/ 2147483647 w 744"/>
                <a:gd name="T79" fmla="*/ 2147483647 h 2264"/>
                <a:gd name="T80" fmla="*/ 2147483647 w 744"/>
                <a:gd name="T81" fmla="*/ 2147483647 h 2264"/>
                <a:gd name="T82" fmla="*/ 2147483647 w 744"/>
                <a:gd name="T83" fmla="*/ 2147483647 h 2264"/>
                <a:gd name="T84" fmla="*/ 2147483647 w 744"/>
                <a:gd name="T85" fmla="*/ 2147483647 h 2264"/>
                <a:gd name="T86" fmla="*/ 2147483647 w 744"/>
                <a:gd name="T87" fmla="*/ 2147483647 h 2264"/>
                <a:gd name="T88" fmla="*/ 2147483647 w 744"/>
                <a:gd name="T89" fmla="*/ 2147483647 h 2264"/>
                <a:gd name="T90" fmla="*/ 2147483647 w 744"/>
                <a:gd name="T91" fmla="*/ 2147483647 h 2264"/>
                <a:gd name="T92" fmla="*/ 2147483647 w 744"/>
                <a:gd name="T93" fmla="*/ 2147483647 h 2264"/>
                <a:gd name="T94" fmla="*/ 2147483647 w 744"/>
                <a:gd name="T95" fmla="*/ 2147483647 h 2264"/>
                <a:gd name="T96" fmla="*/ 2147483647 w 744"/>
                <a:gd name="T97" fmla="*/ 2147483647 h 2264"/>
                <a:gd name="T98" fmla="*/ 2147483647 w 744"/>
                <a:gd name="T99" fmla="*/ 2147483647 h 2264"/>
                <a:gd name="T100" fmla="*/ 2147483647 w 744"/>
                <a:gd name="T101" fmla="*/ 2147483647 h 2264"/>
                <a:gd name="T102" fmla="*/ 2147483647 w 744"/>
                <a:gd name="T103" fmla="*/ 2147483647 h 2264"/>
                <a:gd name="T104" fmla="*/ 2147483647 w 744"/>
                <a:gd name="T105" fmla="*/ 2147483647 h 2264"/>
                <a:gd name="T106" fmla="*/ 2147483647 w 744"/>
                <a:gd name="T107" fmla="*/ 2147483647 h 2264"/>
                <a:gd name="T108" fmla="*/ 2147483647 w 744"/>
                <a:gd name="T109" fmla="*/ 2147483647 h 2264"/>
                <a:gd name="T110" fmla="*/ 2147483647 w 744"/>
                <a:gd name="T111" fmla="*/ 2147483647 h 2264"/>
                <a:gd name="T112" fmla="*/ 2147483647 w 744"/>
                <a:gd name="T113" fmla="*/ 2147483647 h 2264"/>
                <a:gd name="T114" fmla="*/ 2147483647 w 744"/>
                <a:gd name="T115" fmla="*/ 2147483647 h 2264"/>
                <a:gd name="T116" fmla="*/ 2147483647 w 744"/>
                <a:gd name="T117" fmla="*/ 2147483647 h 2264"/>
                <a:gd name="T118" fmla="*/ 2147483647 w 744"/>
                <a:gd name="T119" fmla="*/ 2147483647 h 22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44"/>
                <a:gd name="T181" fmla="*/ 0 h 2264"/>
                <a:gd name="T182" fmla="*/ 744 w 744"/>
                <a:gd name="T183" fmla="*/ 2264 h 226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44" h="2264">
                  <a:moveTo>
                    <a:pt x="730" y="982"/>
                  </a:moveTo>
                  <a:lnTo>
                    <a:pt x="730" y="982"/>
                  </a:lnTo>
                  <a:lnTo>
                    <a:pt x="722" y="968"/>
                  </a:lnTo>
                  <a:lnTo>
                    <a:pt x="714" y="946"/>
                  </a:lnTo>
                  <a:lnTo>
                    <a:pt x="704" y="924"/>
                  </a:lnTo>
                  <a:lnTo>
                    <a:pt x="698" y="916"/>
                  </a:lnTo>
                  <a:lnTo>
                    <a:pt x="692" y="908"/>
                  </a:lnTo>
                  <a:lnTo>
                    <a:pt x="658" y="872"/>
                  </a:lnTo>
                  <a:lnTo>
                    <a:pt x="640" y="852"/>
                  </a:lnTo>
                  <a:lnTo>
                    <a:pt x="628" y="836"/>
                  </a:lnTo>
                  <a:lnTo>
                    <a:pt x="652" y="814"/>
                  </a:lnTo>
                  <a:lnTo>
                    <a:pt x="670" y="798"/>
                  </a:lnTo>
                  <a:lnTo>
                    <a:pt x="676" y="790"/>
                  </a:lnTo>
                  <a:lnTo>
                    <a:pt x="680" y="784"/>
                  </a:lnTo>
                  <a:lnTo>
                    <a:pt x="686" y="770"/>
                  </a:lnTo>
                  <a:lnTo>
                    <a:pt x="692" y="754"/>
                  </a:lnTo>
                  <a:lnTo>
                    <a:pt x="696" y="736"/>
                  </a:lnTo>
                  <a:lnTo>
                    <a:pt x="696" y="720"/>
                  </a:lnTo>
                  <a:lnTo>
                    <a:pt x="694" y="710"/>
                  </a:lnTo>
                  <a:lnTo>
                    <a:pt x="692" y="704"/>
                  </a:lnTo>
                  <a:lnTo>
                    <a:pt x="690" y="698"/>
                  </a:lnTo>
                  <a:lnTo>
                    <a:pt x="686" y="696"/>
                  </a:lnTo>
                  <a:lnTo>
                    <a:pt x="676" y="660"/>
                  </a:lnTo>
                  <a:lnTo>
                    <a:pt x="658" y="606"/>
                  </a:lnTo>
                  <a:lnTo>
                    <a:pt x="642" y="568"/>
                  </a:lnTo>
                  <a:lnTo>
                    <a:pt x="636" y="548"/>
                  </a:lnTo>
                  <a:lnTo>
                    <a:pt x="634" y="536"/>
                  </a:lnTo>
                  <a:lnTo>
                    <a:pt x="632" y="520"/>
                  </a:lnTo>
                  <a:lnTo>
                    <a:pt x="628" y="496"/>
                  </a:lnTo>
                  <a:lnTo>
                    <a:pt x="620" y="472"/>
                  </a:lnTo>
                  <a:lnTo>
                    <a:pt x="614" y="448"/>
                  </a:lnTo>
                  <a:lnTo>
                    <a:pt x="604" y="426"/>
                  </a:lnTo>
                  <a:lnTo>
                    <a:pt x="602" y="422"/>
                  </a:lnTo>
                  <a:lnTo>
                    <a:pt x="600" y="422"/>
                  </a:lnTo>
                  <a:lnTo>
                    <a:pt x="600" y="418"/>
                  </a:lnTo>
                  <a:lnTo>
                    <a:pt x="596" y="414"/>
                  </a:lnTo>
                  <a:lnTo>
                    <a:pt x="582" y="402"/>
                  </a:lnTo>
                  <a:lnTo>
                    <a:pt x="566" y="392"/>
                  </a:lnTo>
                  <a:lnTo>
                    <a:pt x="566" y="390"/>
                  </a:lnTo>
                  <a:lnTo>
                    <a:pt x="566" y="384"/>
                  </a:lnTo>
                  <a:lnTo>
                    <a:pt x="562" y="382"/>
                  </a:lnTo>
                  <a:lnTo>
                    <a:pt x="560" y="382"/>
                  </a:lnTo>
                  <a:lnTo>
                    <a:pt x="552" y="386"/>
                  </a:lnTo>
                  <a:lnTo>
                    <a:pt x="548" y="384"/>
                  </a:lnTo>
                  <a:lnTo>
                    <a:pt x="544" y="384"/>
                  </a:lnTo>
                  <a:lnTo>
                    <a:pt x="542" y="384"/>
                  </a:lnTo>
                  <a:lnTo>
                    <a:pt x="536" y="384"/>
                  </a:lnTo>
                  <a:lnTo>
                    <a:pt x="532" y="382"/>
                  </a:lnTo>
                  <a:lnTo>
                    <a:pt x="528" y="382"/>
                  </a:lnTo>
                  <a:lnTo>
                    <a:pt x="516" y="380"/>
                  </a:lnTo>
                  <a:lnTo>
                    <a:pt x="520" y="378"/>
                  </a:lnTo>
                  <a:lnTo>
                    <a:pt x="522" y="376"/>
                  </a:lnTo>
                  <a:lnTo>
                    <a:pt x="524" y="372"/>
                  </a:lnTo>
                  <a:lnTo>
                    <a:pt x="528" y="370"/>
                  </a:lnTo>
                  <a:lnTo>
                    <a:pt x="534" y="368"/>
                  </a:lnTo>
                  <a:lnTo>
                    <a:pt x="540" y="362"/>
                  </a:lnTo>
                  <a:lnTo>
                    <a:pt x="544" y="354"/>
                  </a:lnTo>
                  <a:lnTo>
                    <a:pt x="548" y="344"/>
                  </a:lnTo>
                  <a:lnTo>
                    <a:pt x="550" y="328"/>
                  </a:lnTo>
                  <a:lnTo>
                    <a:pt x="548" y="310"/>
                  </a:lnTo>
                  <a:lnTo>
                    <a:pt x="544" y="306"/>
                  </a:lnTo>
                  <a:lnTo>
                    <a:pt x="542" y="302"/>
                  </a:lnTo>
                  <a:lnTo>
                    <a:pt x="542" y="300"/>
                  </a:lnTo>
                  <a:lnTo>
                    <a:pt x="544" y="286"/>
                  </a:lnTo>
                  <a:lnTo>
                    <a:pt x="544" y="278"/>
                  </a:lnTo>
                  <a:lnTo>
                    <a:pt x="540" y="272"/>
                  </a:lnTo>
                  <a:lnTo>
                    <a:pt x="532" y="260"/>
                  </a:lnTo>
                  <a:lnTo>
                    <a:pt x="530" y="256"/>
                  </a:lnTo>
                  <a:lnTo>
                    <a:pt x="524" y="256"/>
                  </a:lnTo>
                  <a:lnTo>
                    <a:pt x="530" y="250"/>
                  </a:lnTo>
                  <a:lnTo>
                    <a:pt x="534" y="244"/>
                  </a:lnTo>
                  <a:lnTo>
                    <a:pt x="534" y="240"/>
                  </a:lnTo>
                  <a:lnTo>
                    <a:pt x="534" y="236"/>
                  </a:lnTo>
                  <a:lnTo>
                    <a:pt x="530" y="236"/>
                  </a:lnTo>
                  <a:lnTo>
                    <a:pt x="526" y="242"/>
                  </a:lnTo>
                  <a:lnTo>
                    <a:pt x="520" y="244"/>
                  </a:lnTo>
                  <a:lnTo>
                    <a:pt x="512" y="246"/>
                  </a:lnTo>
                  <a:lnTo>
                    <a:pt x="504" y="244"/>
                  </a:lnTo>
                  <a:lnTo>
                    <a:pt x="502" y="242"/>
                  </a:lnTo>
                  <a:lnTo>
                    <a:pt x="504" y="242"/>
                  </a:lnTo>
                  <a:lnTo>
                    <a:pt x="508" y="240"/>
                  </a:lnTo>
                  <a:lnTo>
                    <a:pt x="510" y="238"/>
                  </a:lnTo>
                  <a:lnTo>
                    <a:pt x="506" y="236"/>
                  </a:lnTo>
                  <a:lnTo>
                    <a:pt x="498" y="234"/>
                  </a:lnTo>
                  <a:lnTo>
                    <a:pt x="490" y="230"/>
                  </a:lnTo>
                  <a:lnTo>
                    <a:pt x="490" y="228"/>
                  </a:lnTo>
                  <a:lnTo>
                    <a:pt x="488" y="224"/>
                  </a:lnTo>
                  <a:lnTo>
                    <a:pt x="496" y="194"/>
                  </a:lnTo>
                  <a:lnTo>
                    <a:pt x="500" y="176"/>
                  </a:lnTo>
                  <a:lnTo>
                    <a:pt x="500" y="160"/>
                  </a:lnTo>
                  <a:lnTo>
                    <a:pt x="498" y="146"/>
                  </a:lnTo>
                  <a:lnTo>
                    <a:pt x="494" y="130"/>
                  </a:lnTo>
                  <a:lnTo>
                    <a:pt x="490" y="118"/>
                  </a:lnTo>
                  <a:lnTo>
                    <a:pt x="486" y="114"/>
                  </a:lnTo>
                  <a:lnTo>
                    <a:pt x="484" y="112"/>
                  </a:lnTo>
                  <a:lnTo>
                    <a:pt x="476" y="110"/>
                  </a:lnTo>
                  <a:lnTo>
                    <a:pt x="470" y="112"/>
                  </a:lnTo>
                  <a:lnTo>
                    <a:pt x="468" y="112"/>
                  </a:lnTo>
                  <a:lnTo>
                    <a:pt x="466" y="110"/>
                  </a:lnTo>
                  <a:lnTo>
                    <a:pt x="466" y="100"/>
                  </a:lnTo>
                  <a:lnTo>
                    <a:pt x="464" y="94"/>
                  </a:lnTo>
                  <a:lnTo>
                    <a:pt x="462" y="92"/>
                  </a:lnTo>
                  <a:lnTo>
                    <a:pt x="454" y="90"/>
                  </a:lnTo>
                  <a:lnTo>
                    <a:pt x="450" y="90"/>
                  </a:lnTo>
                  <a:lnTo>
                    <a:pt x="446" y="90"/>
                  </a:lnTo>
                  <a:lnTo>
                    <a:pt x="444" y="90"/>
                  </a:lnTo>
                  <a:lnTo>
                    <a:pt x="440" y="90"/>
                  </a:lnTo>
                  <a:lnTo>
                    <a:pt x="440" y="88"/>
                  </a:lnTo>
                  <a:lnTo>
                    <a:pt x="440" y="86"/>
                  </a:lnTo>
                  <a:lnTo>
                    <a:pt x="442" y="84"/>
                  </a:lnTo>
                  <a:lnTo>
                    <a:pt x="440" y="82"/>
                  </a:lnTo>
                  <a:lnTo>
                    <a:pt x="436" y="78"/>
                  </a:lnTo>
                  <a:lnTo>
                    <a:pt x="436" y="76"/>
                  </a:lnTo>
                  <a:lnTo>
                    <a:pt x="438" y="70"/>
                  </a:lnTo>
                  <a:lnTo>
                    <a:pt x="440" y="66"/>
                  </a:lnTo>
                  <a:lnTo>
                    <a:pt x="438" y="62"/>
                  </a:lnTo>
                  <a:lnTo>
                    <a:pt x="436" y="58"/>
                  </a:lnTo>
                  <a:lnTo>
                    <a:pt x="432" y="58"/>
                  </a:lnTo>
                  <a:lnTo>
                    <a:pt x="426" y="56"/>
                  </a:lnTo>
                  <a:lnTo>
                    <a:pt x="420" y="52"/>
                  </a:lnTo>
                  <a:lnTo>
                    <a:pt x="418" y="48"/>
                  </a:lnTo>
                  <a:lnTo>
                    <a:pt x="418" y="44"/>
                  </a:lnTo>
                  <a:lnTo>
                    <a:pt x="416" y="36"/>
                  </a:lnTo>
                  <a:lnTo>
                    <a:pt x="416" y="30"/>
                  </a:lnTo>
                  <a:lnTo>
                    <a:pt x="414" y="26"/>
                  </a:lnTo>
                  <a:lnTo>
                    <a:pt x="408" y="22"/>
                  </a:lnTo>
                  <a:lnTo>
                    <a:pt x="402" y="16"/>
                  </a:lnTo>
                  <a:lnTo>
                    <a:pt x="392" y="12"/>
                  </a:lnTo>
                  <a:lnTo>
                    <a:pt x="378" y="8"/>
                  </a:lnTo>
                  <a:lnTo>
                    <a:pt x="348" y="2"/>
                  </a:lnTo>
                  <a:lnTo>
                    <a:pt x="320" y="0"/>
                  </a:lnTo>
                  <a:lnTo>
                    <a:pt x="310" y="0"/>
                  </a:lnTo>
                  <a:lnTo>
                    <a:pt x="302" y="0"/>
                  </a:lnTo>
                  <a:lnTo>
                    <a:pt x="286" y="8"/>
                  </a:lnTo>
                  <a:lnTo>
                    <a:pt x="280" y="12"/>
                  </a:lnTo>
                  <a:lnTo>
                    <a:pt x="278" y="16"/>
                  </a:lnTo>
                  <a:lnTo>
                    <a:pt x="268" y="14"/>
                  </a:lnTo>
                  <a:lnTo>
                    <a:pt x="258" y="16"/>
                  </a:lnTo>
                  <a:lnTo>
                    <a:pt x="254" y="16"/>
                  </a:lnTo>
                  <a:lnTo>
                    <a:pt x="250" y="20"/>
                  </a:lnTo>
                  <a:lnTo>
                    <a:pt x="238" y="30"/>
                  </a:lnTo>
                  <a:lnTo>
                    <a:pt x="232" y="38"/>
                  </a:lnTo>
                  <a:lnTo>
                    <a:pt x="220" y="48"/>
                  </a:lnTo>
                  <a:lnTo>
                    <a:pt x="216" y="54"/>
                  </a:lnTo>
                  <a:lnTo>
                    <a:pt x="212" y="60"/>
                  </a:lnTo>
                  <a:lnTo>
                    <a:pt x="208" y="68"/>
                  </a:lnTo>
                  <a:lnTo>
                    <a:pt x="202" y="76"/>
                  </a:lnTo>
                  <a:lnTo>
                    <a:pt x="190" y="92"/>
                  </a:lnTo>
                  <a:lnTo>
                    <a:pt x="186" y="106"/>
                  </a:lnTo>
                  <a:lnTo>
                    <a:pt x="182" y="130"/>
                  </a:lnTo>
                  <a:lnTo>
                    <a:pt x="176" y="154"/>
                  </a:lnTo>
                  <a:lnTo>
                    <a:pt x="176" y="172"/>
                  </a:lnTo>
                  <a:lnTo>
                    <a:pt x="164" y="208"/>
                  </a:lnTo>
                  <a:lnTo>
                    <a:pt x="158" y="212"/>
                  </a:lnTo>
                  <a:lnTo>
                    <a:pt x="150" y="220"/>
                  </a:lnTo>
                  <a:lnTo>
                    <a:pt x="144" y="232"/>
                  </a:lnTo>
                  <a:lnTo>
                    <a:pt x="142" y="240"/>
                  </a:lnTo>
                  <a:lnTo>
                    <a:pt x="142" y="246"/>
                  </a:lnTo>
                  <a:lnTo>
                    <a:pt x="144" y="260"/>
                  </a:lnTo>
                  <a:lnTo>
                    <a:pt x="146" y="266"/>
                  </a:lnTo>
                  <a:lnTo>
                    <a:pt x="144" y="270"/>
                  </a:lnTo>
                  <a:lnTo>
                    <a:pt x="142" y="272"/>
                  </a:lnTo>
                  <a:lnTo>
                    <a:pt x="134" y="278"/>
                  </a:lnTo>
                  <a:lnTo>
                    <a:pt x="124" y="286"/>
                  </a:lnTo>
                  <a:lnTo>
                    <a:pt x="120" y="290"/>
                  </a:lnTo>
                  <a:lnTo>
                    <a:pt x="116" y="296"/>
                  </a:lnTo>
                  <a:lnTo>
                    <a:pt x="114" y="302"/>
                  </a:lnTo>
                  <a:lnTo>
                    <a:pt x="114" y="310"/>
                  </a:lnTo>
                  <a:lnTo>
                    <a:pt x="118" y="334"/>
                  </a:lnTo>
                  <a:lnTo>
                    <a:pt x="120" y="342"/>
                  </a:lnTo>
                  <a:lnTo>
                    <a:pt x="120" y="348"/>
                  </a:lnTo>
                  <a:lnTo>
                    <a:pt x="118" y="358"/>
                  </a:lnTo>
                  <a:lnTo>
                    <a:pt x="118" y="362"/>
                  </a:lnTo>
                  <a:lnTo>
                    <a:pt x="122" y="362"/>
                  </a:lnTo>
                  <a:lnTo>
                    <a:pt x="128" y="360"/>
                  </a:lnTo>
                  <a:lnTo>
                    <a:pt x="132" y="362"/>
                  </a:lnTo>
                  <a:lnTo>
                    <a:pt x="132" y="364"/>
                  </a:lnTo>
                  <a:lnTo>
                    <a:pt x="130" y="368"/>
                  </a:lnTo>
                  <a:lnTo>
                    <a:pt x="128" y="372"/>
                  </a:lnTo>
                  <a:lnTo>
                    <a:pt x="126" y="380"/>
                  </a:lnTo>
                  <a:lnTo>
                    <a:pt x="126" y="388"/>
                  </a:lnTo>
                  <a:lnTo>
                    <a:pt x="130" y="394"/>
                  </a:lnTo>
                  <a:lnTo>
                    <a:pt x="136" y="400"/>
                  </a:lnTo>
                  <a:lnTo>
                    <a:pt x="140" y="400"/>
                  </a:lnTo>
                  <a:lnTo>
                    <a:pt x="142" y="400"/>
                  </a:lnTo>
                  <a:lnTo>
                    <a:pt x="146" y="404"/>
                  </a:lnTo>
                  <a:lnTo>
                    <a:pt x="150" y="408"/>
                  </a:lnTo>
                  <a:lnTo>
                    <a:pt x="154" y="408"/>
                  </a:lnTo>
                  <a:lnTo>
                    <a:pt x="150" y="416"/>
                  </a:lnTo>
                  <a:lnTo>
                    <a:pt x="148" y="422"/>
                  </a:lnTo>
                  <a:lnTo>
                    <a:pt x="150" y="430"/>
                  </a:lnTo>
                  <a:lnTo>
                    <a:pt x="130" y="438"/>
                  </a:lnTo>
                  <a:lnTo>
                    <a:pt x="116" y="446"/>
                  </a:lnTo>
                  <a:lnTo>
                    <a:pt x="110" y="450"/>
                  </a:lnTo>
                  <a:lnTo>
                    <a:pt x="108" y="454"/>
                  </a:lnTo>
                  <a:lnTo>
                    <a:pt x="104" y="456"/>
                  </a:lnTo>
                  <a:lnTo>
                    <a:pt x="100" y="460"/>
                  </a:lnTo>
                  <a:lnTo>
                    <a:pt x="96" y="466"/>
                  </a:lnTo>
                  <a:lnTo>
                    <a:pt x="84" y="506"/>
                  </a:lnTo>
                  <a:lnTo>
                    <a:pt x="78" y="534"/>
                  </a:lnTo>
                  <a:lnTo>
                    <a:pt x="74" y="562"/>
                  </a:lnTo>
                  <a:lnTo>
                    <a:pt x="70" y="644"/>
                  </a:lnTo>
                  <a:lnTo>
                    <a:pt x="66" y="694"/>
                  </a:lnTo>
                  <a:lnTo>
                    <a:pt x="64" y="730"/>
                  </a:lnTo>
                  <a:lnTo>
                    <a:pt x="60" y="770"/>
                  </a:lnTo>
                  <a:lnTo>
                    <a:pt x="58" y="782"/>
                  </a:lnTo>
                  <a:lnTo>
                    <a:pt x="54" y="794"/>
                  </a:lnTo>
                  <a:lnTo>
                    <a:pt x="42" y="840"/>
                  </a:lnTo>
                  <a:lnTo>
                    <a:pt x="34" y="876"/>
                  </a:lnTo>
                  <a:lnTo>
                    <a:pt x="28" y="910"/>
                  </a:lnTo>
                  <a:lnTo>
                    <a:pt x="22" y="986"/>
                  </a:lnTo>
                  <a:lnTo>
                    <a:pt x="16" y="1040"/>
                  </a:lnTo>
                  <a:lnTo>
                    <a:pt x="10" y="1066"/>
                  </a:lnTo>
                  <a:lnTo>
                    <a:pt x="6" y="1084"/>
                  </a:lnTo>
                  <a:lnTo>
                    <a:pt x="6" y="1090"/>
                  </a:lnTo>
                  <a:lnTo>
                    <a:pt x="8" y="1092"/>
                  </a:lnTo>
                  <a:lnTo>
                    <a:pt x="10" y="1094"/>
                  </a:lnTo>
                  <a:lnTo>
                    <a:pt x="16" y="1130"/>
                  </a:lnTo>
                  <a:lnTo>
                    <a:pt x="12" y="1144"/>
                  </a:lnTo>
                  <a:lnTo>
                    <a:pt x="8" y="1162"/>
                  </a:lnTo>
                  <a:lnTo>
                    <a:pt x="8" y="1170"/>
                  </a:lnTo>
                  <a:lnTo>
                    <a:pt x="8" y="1178"/>
                  </a:lnTo>
                  <a:lnTo>
                    <a:pt x="2" y="1196"/>
                  </a:lnTo>
                  <a:lnTo>
                    <a:pt x="0" y="1206"/>
                  </a:lnTo>
                  <a:lnTo>
                    <a:pt x="0" y="1212"/>
                  </a:lnTo>
                  <a:lnTo>
                    <a:pt x="2" y="1218"/>
                  </a:lnTo>
                  <a:lnTo>
                    <a:pt x="6" y="1226"/>
                  </a:lnTo>
                  <a:lnTo>
                    <a:pt x="14" y="1238"/>
                  </a:lnTo>
                  <a:lnTo>
                    <a:pt x="18" y="1258"/>
                  </a:lnTo>
                  <a:lnTo>
                    <a:pt x="22" y="1270"/>
                  </a:lnTo>
                  <a:lnTo>
                    <a:pt x="24" y="1276"/>
                  </a:lnTo>
                  <a:lnTo>
                    <a:pt x="36" y="1284"/>
                  </a:lnTo>
                  <a:lnTo>
                    <a:pt x="46" y="1292"/>
                  </a:lnTo>
                  <a:lnTo>
                    <a:pt x="62" y="1298"/>
                  </a:lnTo>
                  <a:lnTo>
                    <a:pt x="84" y="1304"/>
                  </a:lnTo>
                  <a:lnTo>
                    <a:pt x="84" y="1300"/>
                  </a:lnTo>
                  <a:lnTo>
                    <a:pt x="84" y="1296"/>
                  </a:lnTo>
                  <a:lnTo>
                    <a:pt x="82" y="1292"/>
                  </a:lnTo>
                  <a:lnTo>
                    <a:pt x="72" y="1284"/>
                  </a:lnTo>
                  <a:lnTo>
                    <a:pt x="66" y="1280"/>
                  </a:lnTo>
                  <a:lnTo>
                    <a:pt x="60" y="1278"/>
                  </a:lnTo>
                  <a:lnTo>
                    <a:pt x="72" y="1278"/>
                  </a:lnTo>
                  <a:lnTo>
                    <a:pt x="80" y="1280"/>
                  </a:lnTo>
                  <a:lnTo>
                    <a:pt x="90" y="1278"/>
                  </a:lnTo>
                  <a:lnTo>
                    <a:pt x="96" y="1278"/>
                  </a:lnTo>
                  <a:lnTo>
                    <a:pt x="102" y="1278"/>
                  </a:lnTo>
                  <a:lnTo>
                    <a:pt x="106" y="1278"/>
                  </a:lnTo>
                  <a:lnTo>
                    <a:pt x="108" y="1276"/>
                  </a:lnTo>
                  <a:lnTo>
                    <a:pt x="108" y="1274"/>
                  </a:lnTo>
                  <a:lnTo>
                    <a:pt x="106" y="1272"/>
                  </a:lnTo>
                  <a:lnTo>
                    <a:pt x="102" y="1268"/>
                  </a:lnTo>
                  <a:lnTo>
                    <a:pt x="102" y="1266"/>
                  </a:lnTo>
                  <a:lnTo>
                    <a:pt x="100" y="1264"/>
                  </a:lnTo>
                  <a:lnTo>
                    <a:pt x="92" y="1262"/>
                  </a:lnTo>
                  <a:lnTo>
                    <a:pt x="92" y="1256"/>
                  </a:lnTo>
                  <a:lnTo>
                    <a:pt x="98" y="1254"/>
                  </a:lnTo>
                  <a:lnTo>
                    <a:pt x="104" y="1252"/>
                  </a:lnTo>
                  <a:lnTo>
                    <a:pt x="106" y="1250"/>
                  </a:lnTo>
                  <a:lnTo>
                    <a:pt x="106" y="1248"/>
                  </a:lnTo>
                  <a:lnTo>
                    <a:pt x="104" y="1246"/>
                  </a:lnTo>
                  <a:lnTo>
                    <a:pt x="98" y="1242"/>
                  </a:lnTo>
                  <a:lnTo>
                    <a:pt x="90" y="1240"/>
                  </a:lnTo>
                  <a:lnTo>
                    <a:pt x="88" y="1232"/>
                  </a:lnTo>
                  <a:lnTo>
                    <a:pt x="88" y="1222"/>
                  </a:lnTo>
                  <a:lnTo>
                    <a:pt x="90" y="1204"/>
                  </a:lnTo>
                  <a:lnTo>
                    <a:pt x="90" y="1190"/>
                  </a:lnTo>
                  <a:lnTo>
                    <a:pt x="88" y="1170"/>
                  </a:lnTo>
                  <a:lnTo>
                    <a:pt x="84" y="1154"/>
                  </a:lnTo>
                  <a:lnTo>
                    <a:pt x="78" y="1142"/>
                  </a:lnTo>
                  <a:lnTo>
                    <a:pt x="72" y="1128"/>
                  </a:lnTo>
                  <a:lnTo>
                    <a:pt x="68" y="1118"/>
                  </a:lnTo>
                  <a:lnTo>
                    <a:pt x="68" y="1110"/>
                  </a:lnTo>
                  <a:lnTo>
                    <a:pt x="74" y="1112"/>
                  </a:lnTo>
                  <a:lnTo>
                    <a:pt x="78" y="1112"/>
                  </a:lnTo>
                  <a:lnTo>
                    <a:pt x="80" y="1110"/>
                  </a:lnTo>
                  <a:lnTo>
                    <a:pt x="82" y="1096"/>
                  </a:lnTo>
                  <a:lnTo>
                    <a:pt x="84" y="1080"/>
                  </a:lnTo>
                  <a:lnTo>
                    <a:pt x="96" y="1044"/>
                  </a:lnTo>
                  <a:lnTo>
                    <a:pt x="114" y="988"/>
                  </a:lnTo>
                  <a:lnTo>
                    <a:pt x="138" y="922"/>
                  </a:lnTo>
                  <a:lnTo>
                    <a:pt x="148" y="890"/>
                  </a:lnTo>
                  <a:lnTo>
                    <a:pt x="152" y="868"/>
                  </a:lnTo>
                  <a:lnTo>
                    <a:pt x="164" y="768"/>
                  </a:lnTo>
                  <a:lnTo>
                    <a:pt x="168" y="740"/>
                  </a:lnTo>
                  <a:lnTo>
                    <a:pt x="172" y="722"/>
                  </a:lnTo>
                  <a:lnTo>
                    <a:pt x="176" y="710"/>
                  </a:lnTo>
                  <a:lnTo>
                    <a:pt x="176" y="722"/>
                  </a:lnTo>
                  <a:lnTo>
                    <a:pt x="176" y="740"/>
                  </a:lnTo>
                  <a:lnTo>
                    <a:pt x="176" y="746"/>
                  </a:lnTo>
                  <a:lnTo>
                    <a:pt x="178" y="754"/>
                  </a:lnTo>
                  <a:lnTo>
                    <a:pt x="182" y="760"/>
                  </a:lnTo>
                  <a:lnTo>
                    <a:pt x="184" y="770"/>
                  </a:lnTo>
                  <a:lnTo>
                    <a:pt x="184" y="788"/>
                  </a:lnTo>
                  <a:lnTo>
                    <a:pt x="184" y="802"/>
                  </a:lnTo>
                  <a:lnTo>
                    <a:pt x="182" y="814"/>
                  </a:lnTo>
                  <a:lnTo>
                    <a:pt x="184" y="826"/>
                  </a:lnTo>
                  <a:lnTo>
                    <a:pt x="188" y="838"/>
                  </a:lnTo>
                  <a:lnTo>
                    <a:pt x="192" y="844"/>
                  </a:lnTo>
                  <a:lnTo>
                    <a:pt x="190" y="846"/>
                  </a:lnTo>
                  <a:lnTo>
                    <a:pt x="182" y="868"/>
                  </a:lnTo>
                  <a:lnTo>
                    <a:pt x="166" y="906"/>
                  </a:lnTo>
                  <a:lnTo>
                    <a:pt x="160" y="926"/>
                  </a:lnTo>
                  <a:lnTo>
                    <a:pt x="156" y="942"/>
                  </a:lnTo>
                  <a:lnTo>
                    <a:pt x="148" y="976"/>
                  </a:lnTo>
                  <a:lnTo>
                    <a:pt x="144" y="1004"/>
                  </a:lnTo>
                  <a:lnTo>
                    <a:pt x="144" y="1016"/>
                  </a:lnTo>
                  <a:lnTo>
                    <a:pt x="148" y="1020"/>
                  </a:lnTo>
                  <a:lnTo>
                    <a:pt x="150" y="1024"/>
                  </a:lnTo>
                  <a:lnTo>
                    <a:pt x="146" y="1060"/>
                  </a:lnTo>
                  <a:lnTo>
                    <a:pt x="144" y="1090"/>
                  </a:lnTo>
                  <a:lnTo>
                    <a:pt x="144" y="1112"/>
                  </a:lnTo>
                  <a:lnTo>
                    <a:pt x="144" y="1174"/>
                  </a:lnTo>
                  <a:lnTo>
                    <a:pt x="146" y="1266"/>
                  </a:lnTo>
                  <a:lnTo>
                    <a:pt x="144" y="1330"/>
                  </a:lnTo>
                  <a:lnTo>
                    <a:pt x="142" y="1368"/>
                  </a:lnTo>
                  <a:lnTo>
                    <a:pt x="132" y="1464"/>
                  </a:lnTo>
                  <a:lnTo>
                    <a:pt x="122" y="1548"/>
                  </a:lnTo>
                  <a:lnTo>
                    <a:pt x="116" y="1596"/>
                  </a:lnTo>
                  <a:lnTo>
                    <a:pt x="110" y="1632"/>
                  </a:lnTo>
                  <a:lnTo>
                    <a:pt x="102" y="1678"/>
                  </a:lnTo>
                  <a:lnTo>
                    <a:pt x="98" y="1714"/>
                  </a:lnTo>
                  <a:lnTo>
                    <a:pt x="94" y="1736"/>
                  </a:lnTo>
                  <a:lnTo>
                    <a:pt x="86" y="1768"/>
                  </a:lnTo>
                  <a:lnTo>
                    <a:pt x="74" y="1820"/>
                  </a:lnTo>
                  <a:lnTo>
                    <a:pt x="68" y="1842"/>
                  </a:lnTo>
                  <a:lnTo>
                    <a:pt x="68" y="1848"/>
                  </a:lnTo>
                  <a:lnTo>
                    <a:pt x="70" y="1850"/>
                  </a:lnTo>
                  <a:lnTo>
                    <a:pt x="72" y="1852"/>
                  </a:lnTo>
                  <a:lnTo>
                    <a:pt x="86" y="1854"/>
                  </a:lnTo>
                  <a:lnTo>
                    <a:pt x="96" y="1854"/>
                  </a:lnTo>
                  <a:lnTo>
                    <a:pt x="106" y="1852"/>
                  </a:lnTo>
                  <a:lnTo>
                    <a:pt x="110" y="1858"/>
                  </a:lnTo>
                  <a:lnTo>
                    <a:pt x="114" y="1864"/>
                  </a:lnTo>
                  <a:lnTo>
                    <a:pt x="120" y="1866"/>
                  </a:lnTo>
                  <a:lnTo>
                    <a:pt x="132" y="1864"/>
                  </a:lnTo>
                  <a:lnTo>
                    <a:pt x="136" y="1862"/>
                  </a:lnTo>
                  <a:lnTo>
                    <a:pt x="136" y="1864"/>
                  </a:lnTo>
                  <a:lnTo>
                    <a:pt x="142" y="1870"/>
                  </a:lnTo>
                  <a:lnTo>
                    <a:pt x="150" y="1874"/>
                  </a:lnTo>
                  <a:lnTo>
                    <a:pt x="154" y="1876"/>
                  </a:lnTo>
                  <a:lnTo>
                    <a:pt x="160" y="1878"/>
                  </a:lnTo>
                  <a:lnTo>
                    <a:pt x="174" y="1876"/>
                  </a:lnTo>
                  <a:lnTo>
                    <a:pt x="184" y="1876"/>
                  </a:lnTo>
                  <a:lnTo>
                    <a:pt x="194" y="1874"/>
                  </a:lnTo>
                  <a:lnTo>
                    <a:pt x="196" y="1868"/>
                  </a:lnTo>
                  <a:lnTo>
                    <a:pt x="212" y="1870"/>
                  </a:lnTo>
                  <a:lnTo>
                    <a:pt x="212" y="1872"/>
                  </a:lnTo>
                  <a:lnTo>
                    <a:pt x="216" y="1876"/>
                  </a:lnTo>
                  <a:lnTo>
                    <a:pt x="220" y="1878"/>
                  </a:lnTo>
                  <a:lnTo>
                    <a:pt x="226" y="1878"/>
                  </a:lnTo>
                  <a:lnTo>
                    <a:pt x="250" y="1880"/>
                  </a:lnTo>
                  <a:lnTo>
                    <a:pt x="286" y="1878"/>
                  </a:lnTo>
                  <a:lnTo>
                    <a:pt x="292" y="1876"/>
                  </a:lnTo>
                  <a:lnTo>
                    <a:pt x="298" y="1886"/>
                  </a:lnTo>
                  <a:lnTo>
                    <a:pt x="302" y="1896"/>
                  </a:lnTo>
                  <a:lnTo>
                    <a:pt x="304" y="1910"/>
                  </a:lnTo>
                  <a:lnTo>
                    <a:pt x="308" y="1924"/>
                  </a:lnTo>
                  <a:lnTo>
                    <a:pt x="314" y="1938"/>
                  </a:lnTo>
                  <a:lnTo>
                    <a:pt x="318" y="1954"/>
                  </a:lnTo>
                  <a:lnTo>
                    <a:pt x="322" y="1968"/>
                  </a:lnTo>
                  <a:lnTo>
                    <a:pt x="326" y="1992"/>
                  </a:lnTo>
                  <a:lnTo>
                    <a:pt x="328" y="2000"/>
                  </a:lnTo>
                  <a:lnTo>
                    <a:pt x="332" y="2006"/>
                  </a:lnTo>
                  <a:lnTo>
                    <a:pt x="346" y="2022"/>
                  </a:lnTo>
                  <a:lnTo>
                    <a:pt x="346" y="2032"/>
                  </a:lnTo>
                  <a:lnTo>
                    <a:pt x="346" y="2038"/>
                  </a:lnTo>
                  <a:lnTo>
                    <a:pt x="348" y="2044"/>
                  </a:lnTo>
                  <a:lnTo>
                    <a:pt x="346" y="2050"/>
                  </a:lnTo>
                  <a:lnTo>
                    <a:pt x="346" y="2062"/>
                  </a:lnTo>
                  <a:lnTo>
                    <a:pt x="346" y="2068"/>
                  </a:lnTo>
                  <a:lnTo>
                    <a:pt x="348" y="2072"/>
                  </a:lnTo>
                  <a:lnTo>
                    <a:pt x="350" y="2074"/>
                  </a:lnTo>
                  <a:lnTo>
                    <a:pt x="350" y="2078"/>
                  </a:lnTo>
                  <a:lnTo>
                    <a:pt x="348" y="2110"/>
                  </a:lnTo>
                  <a:lnTo>
                    <a:pt x="344" y="2148"/>
                  </a:lnTo>
                  <a:lnTo>
                    <a:pt x="338" y="2182"/>
                  </a:lnTo>
                  <a:lnTo>
                    <a:pt x="338" y="2202"/>
                  </a:lnTo>
                  <a:lnTo>
                    <a:pt x="340" y="2218"/>
                  </a:lnTo>
                  <a:lnTo>
                    <a:pt x="342" y="2234"/>
                  </a:lnTo>
                  <a:lnTo>
                    <a:pt x="346" y="2240"/>
                  </a:lnTo>
                  <a:lnTo>
                    <a:pt x="350" y="2248"/>
                  </a:lnTo>
                  <a:lnTo>
                    <a:pt x="356" y="2254"/>
                  </a:lnTo>
                  <a:lnTo>
                    <a:pt x="364" y="2260"/>
                  </a:lnTo>
                  <a:lnTo>
                    <a:pt x="376" y="2262"/>
                  </a:lnTo>
                  <a:lnTo>
                    <a:pt x="392" y="2264"/>
                  </a:lnTo>
                  <a:lnTo>
                    <a:pt x="410" y="2262"/>
                  </a:lnTo>
                  <a:lnTo>
                    <a:pt x="424" y="2258"/>
                  </a:lnTo>
                  <a:lnTo>
                    <a:pt x="434" y="2250"/>
                  </a:lnTo>
                  <a:lnTo>
                    <a:pt x="440" y="2244"/>
                  </a:lnTo>
                  <a:lnTo>
                    <a:pt x="444" y="2236"/>
                  </a:lnTo>
                  <a:lnTo>
                    <a:pt x="448" y="2230"/>
                  </a:lnTo>
                  <a:lnTo>
                    <a:pt x="450" y="2224"/>
                  </a:lnTo>
                  <a:lnTo>
                    <a:pt x="452" y="2204"/>
                  </a:lnTo>
                  <a:lnTo>
                    <a:pt x="452" y="2188"/>
                  </a:lnTo>
                  <a:lnTo>
                    <a:pt x="452" y="2174"/>
                  </a:lnTo>
                  <a:lnTo>
                    <a:pt x="446" y="2144"/>
                  </a:lnTo>
                  <a:lnTo>
                    <a:pt x="440" y="2124"/>
                  </a:lnTo>
                  <a:lnTo>
                    <a:pt x="446" y="2104"/>
                  </a:lnTo>
                  <a:lnTo>
                    <a:pt x="450" y="2086"/>
                  </a:lnTo>
                  <a:lnTo>
                    <a:pt x="450" y="2074"/>
                  </a:lnTo>
                  <a:lnTo>
                    <a:pt x="444" y="2050"/>
                  </a:lnTo>
                  <a:lnTo>
                    <a:pt x="438" y="2036"/>
                  </a:lnTo>
                  <a:lnTo>
                    <a:pt x="442" y="2024"/>
                  </a:lnTo>
                  <a:lnTo>
                    <a:pt x="446" y="2014"/>
                  </a:lnTo>
                  <a:lnTo>
                    <a:pt x="446" y="2002"/>
                  </a:lnTo>
                  <a:lnTo>
                    <a:pt x="444" y="1992"/>
                  </a:lnTo>
                  <a:lnTo>
                    <a:pt x="440" y="1984"/>
                  </a:lnTo>
                  <a:lnTo>
                    <a:pt x="432" y="1976"/>
                  </a:lnTo>
                  <a:lnTo>
                    <a:pt x="432" y="1966"/>
                  </a:lnTo>
                  <a:lnTo>
                    <a:pt x="432" y="1950"/>
                  </a:lnTo>
                  <a:lnTo>
                    <a:pt x="434" y="1912"/>
                  </a:lnTo>
                  <a:lnTo>
                    <a:pt x="436" y="1880"/>
                  </a:lnTo>
                  <a:lnTo>
                    <a:pt x="446" y="1880"/>
                  </a:lnTo>
                  <a:lnTo>
                    <a:pt x="454" y="1880"/>
                  </a:lnTo>
                  <a:lnTo>
                    <a:pt x="460" y="1880"/>
                  </a:lnTo>
                  <a:lnTo>
                    <a:pt x="460" y="1876"/>
                  </a:lnTo>
                  <a:lnTo>
                    <a:pt x="460" y="1872"/>
                  </a:lnTo>
                  <a:lnTo>
                    <a:pt x="460" y="1868"/>
                  </a:lnTo>
                  <a:lnTo>
                    <a:pt x="462" y="1752"/>
                  </a:lnTo>
                  <a:lnTo>
                    <a:pt x="464" y="1748"/>
                  </a:lnTo>
                  <a:lnTo>
                    <a:pt x="466" y="1746"/>
                  </a:lnTo>
                  <a:lnTo>
                    <a:pt x="468" y="1746"/>
                  </a:lnTo>
                  <a:lnTo>
                    <a:pt x="486" y="1756"/>
                  </a:lnTo>
                  <a:lnTo>
                    <a:pt x="498" y="1762"/>
                  </a:lnTo>
                  <a:lnTo>
                    <a:pt x="506" y="1764"/>
                  </a:lnTo>
                  <a:lnTo>
                    <a:pt x="508" y="1760"/>
                  </a:lnTo>
                  <a:lnTo>
                    <a:pt x="510" y="1758"/>
                  </a:lnTo>
                  <a:lnTo>
                    <a:pt x="512" y="1752"/>
                  </a:lnTo>
                  <a:lnTo>
                    <a:pt x="514" y="1748"/>
                  </a:lnTo>
                  <a:lnTo>
                    <a:pt x="518" y="1742"/>
                  </a:lnTo>
                  <a:lnTo>
                    <a:pt x="520" y="1730"/>
                  </a:lnTo>
                  <a:lnTo>
                    <a:pt x="542" y="1586"/>
                  </a:lnTo>
                  <a:lnTo>
                    <a:pt x="570" y="1412"/>
                  </a:lnTo>
                  <a:lnTo>
                    <a:pt x="578" y="1356"/>
                  </a:lnTo>
                  <a:lnTo>
                    <a:pt x="586" y="1286"/>
                  </a:lnTo>
                  <a:lnTo>
                    <a:pt x="590" y="1208"/>
                  </a:lnTo>
                  <a:lnTo>
                    <a:pt x="592" y="1136"/>
                  </a:lnTo>
                  <a:lnTo>
                    <a:pt x="608" y="1162"/>
                  </a:lnTo>
                  <a:lnTo>
                    <a:pt x="616" y="1178"/>
                  </a:lnTo>
                  <a:lnTo>
                    <a:pt x="622" y="1188"/>
                  </a:lnTo>
                  <a:lnTo>
                    <a:pt x="626" y="1190"/>
                  </a:lnTo>
                  <a:lnTo>
                    <a:pt x="628" y="1192"/>
                  </a:lnTo>
                  <a:lnTo>
                    <a:pt x="658" y="1186"/>
                  </a:lnTo>
                  <a:lnTo>
                    <a:pt x="676" y="1182"/>
                  </a:lnTo>
                  <a:lnTo>
                    <a:pt x="686" y="1178"/>
                  </a:lnTo>
                  <a:lnTo>
                    <a:pt x="696" y="1160"/>
                  </a:lnTo>
                  <a:lnTo>
                    <a:pt x="702" y="1150"/>
                  </a:lnTo>
                  <a:lnTo>
                    <a:pt x="710" y="1140"/>
                  </a:lnTo>
                  <a:lnTo>
                    <a:pt x="716" y="1132"/>
                  </a:lnTo>
                  <a:lnTo>
                    <a:pt x="720" y="1122"/>
                  </a:lnTo>
                  <a:lnTo>
                    <a:pt x="730" y="1096"/>
                  </a:lnTo>
                  <a:lnTo>
                    <a:pt x="734" y="1080"/>
                  </a:lnTo>
                  <a:lnTo>
                    <a:pt x="736" y="1074"/>
                  </a:lnTo>
                  <a:lnTo>
                    <a:pt x="738" y="1068"/>
                  </a:lnTo>
                  <a:lnTo>
                    <a:pt x="744" y="1054"/>
                  </a:lnTo>
                  <a:lnTo>
                    <a:pt x="744" y="1042"/>
                  </a:lnTo>
                  <a:lnTo>
                    <a:pt x="744" y="1032"/>
                  </a:lnTo>
                  <a:lnTo>
                    <a:pt x="740" y="1016"/>
                  </a:lnTo>
                  <a:lnTo>
                    <a:pt x="736" y="998"/>
                  </a:lnTo>
                  <a:lnTo>
                    <a:pt x="730" y="982"/>
                  </a:lnTo>
                  <a:close/>
                  <a:moveTo>
                    <a:pt x="56" y="1224"/>
                  </a:moveTo>
                  <a:lnTo>
                    <a:pt x="56" y="1224"/>
                  </a:lnTo>
                  <a:lnTo>
                    <a:pt x="54" y="1222"/>
                  </a:lnTo>
                  <a:lnTo>
                    <a:pt x="52" y="1222"/>
                  </a:lnTo>
                  <a:lnTo>
                    <a:pt x="48" y="1220"/>
                  </a:lnTo>
                  <a:lnTo>
                    <a:pt x="50" y="1218"/>
                  </a:lnTo>
                  <a:lnTo>
                    <a:pt x="52" y="1216"/>
                  </a:lnTo>
                  <a:lnTo>
                    <a:pt x="54" y="1214"/>
                  </a:lnTo>
                  <a:lnTo>
                    <a:pt x="56" y="1212"/>
                  </a:lnTo>
                  <a:lnTo>
                    <a:pt x="60" y="1214"/>
                  </a:lnTo>
                  <a:lnTo>
                    <a:pt x="62" y="1224"/>
                  </a:lnTo>
                  <a:lnTo>
                    <a:pt x="56" y="1224"/>
                  </a:lnTo>
                  <a:close/>
                  <a:moveTo>
                    <a:pt x="576" y="732"/>
                  </a:moveTo>
                  <a:lnTo>
                    <a:pt x="576" y="732"/>
                  </a:lnTo>
                  <a:lnTo>
                    <a:pt x="578" y="738"/>
                  </a:lnTo>
                  <a:lnTo>
                    <a:pt x="580" y="740"/>
                  </a:lnTo>
                  <a:lnTo>
                    <a:pt x="572" y="744"/>
                  </a:lnTo>
                  <a:lnTo>
                    <a:pt x="570" y="744"/>
                  </a:lnTo>
                  <a:lnTo>
                    <a:pt x="568" y="742"/>
                  </a:lnTo>
                  <a:lnTo>
                    <a:pt x="568" y="738"/>
                  </a:lnTo>
                  <a:lnTo>
                    <a:pt x="570" y="714"/>
                  </a:lnTo>
                  <a:lnTo>
                    <a:pt x="572" y="694"/>
                  </a:lnTo>
                  <a:lnTo>
                    <a:pt x="572" y="704"/>
                  </a:lnTo>
                  <a:lnTo>
                    <a:pt x="576" y="716"/>
                  </a:lnTo>
                  <a:lnTo>
                    <a:pt x="580" y="722"/>
                  </a:lnTo>
                  <a:lnTo>
                    <a:pt x="582" y="724"/>
                  </a:lnTo>
                  <a:lnTo>
                    <a:pt x="582" y="726"/>
                  </a:lnTo>
                  <a:lnTo>
                    <a:pt x="580" y="728"/>
                  </a:lnTo>
                  <a:lnTo>
                    <a:pt x="578" y="728"/>
                  </a:lnTo>
                  <a:lnTo>
                    <a:pt x="576" y="7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a:solidFill>
                  <a:prstClr val="black"/>
                </a:solidFill>
              </a:endParaRPr>
            </a:p>
          </p:txBody>
        </p:sp>
        <p:sp>
          <p:nvSpPr>
            <p:cNvPr id="74" name="Ellipse 110"/>
            <p:cNvSpPr/>
            <p:nvPr/>
          </p:nvSpPr>
          <p:spPr bwMode="auto">
            <a:xfrm>
              <a:off x="1221368" y="5944644"/>
              <a:ext cx="295376" cy="8785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457200">
                <a:defRPr/>
              </a:pPr>
              <a:endParaRPr lang="en-US">
                <a:solidFill>
                  <a:srgbClr val="FFFFFF"/>
                </a:solidFill>
              </a:endParaRPr>
            </a:p>
          </p:txBody>
        </p:sp>
      </p:grpSp>
      <p:grpSp>
        <p:nvGrpSpPr>
          <p:cNvPr id="306192" name="Gruppe 125"/>
          <p:cNvGrpSpPr>
            <a:grpSpLocks/>
          </p:cNvGrpSpPr>
          <p:nvPr/>
        </p:nvGrpSpPr>
        <p:grpSpPr bwMode="auto">
          <a:xfrm>
            <a:off x="6934200" y="838200"/>
            <a:ext cx="698500" cy="819150"/>
            <a:chOff x="6997088" y="1599438"/>
            <a:chExt cx="699114" cy="820571"/>
          </a:xfrm>
        </p:grpSpPr>
        <p:grpSp>
          <p:nvGrpSpPr>
            <p:cNvPr id="306220" name="Gruppe 48"/>
            <p:cNvGrpSpPr>
              <a:grpSpLocks/>
            </p:cNvGrpSpPr>
            <p:nvPr/>
          </p:nvGrpSpPr>
          <p:grpSpPr bwMode="auto">
            <a:xfrm rot="21257218" flipH="1">
              <a:off x="6997089" y="1599438"/>
              <a:ext cx="535544" cy="820571"/>
              <a:chOff x="1405915" y="2928733"/>
              <a:chExt cx="1920481" cy="2942590"/>
            </a:xfrm>
          </p:grpSpPr>
          <p:sp>
            <p:nvSpPr>
              <p:cNvPr id="306227" name="Freeform 814"/>
              <p:cNvSpPr>
                <a:spLocks noEditPoints="1"/>
              </p:cNvSpPr>
              <p:nvPr/>
            </p:nvSpPr>
            <p:spPr bwMode="auto">
              <a:xfrm>
                <a:off x="2306266" y="2928733"/>
                <a:ext cx="1020130" cy="2942590"/>
              </a:xfrm>
              <a:custGeom>
                <a:avLst/>
                <a:gdLst>
                  <a:gd name="T0" fmla="*/ 2147483647 w 642"/>
                  <a:gd name="T1" fmla="*/ 2147483647 h 1854"/>
                  <a:gd name="T2" fmla="*/ 2147483647 w 642"/>
                  <a:gd name="T3" fmla="*/ 2147483647 h 1854"/>
                  <a:gd name="T4" fmla="*/ 2147483647 w 642"/>
                  <a:gd name="T5" fmla="*/ 2147483647 h 1854"/>
                  <a:gd name="T6" fmla="*/ 2147483647 w 642"/>
                  <a:gd name="T7" fmla="*/ 2147483647 h 1854"/>
                  <a:gd name="T8" fmla="*/ 2147483647 w 642"/>
                  <a:gd name="T9" fmla="*/ 2147483647 h 1854"/>
                  <a:gd name="T10" fmla="*/ 2147483647 w 642"/>
                  <a:gd name="T11" fmla="*/ 2147483647 h 1854"/>
                  <a:gd name="T12" fmla="*/ 2147483647 w 642"/>
                  <a:gd name="T13" fmla="*/ 2147483647 h 1854"/>
                  <a:gd name="T14" fmla="*/ 2147483647 w 642"/>
                  <a:gd name="T15" fmla="*/ 2147483647 h 1854"/>
                  <a:gd name="T16" fmla="*/ 2147483647 w 642"/>
                  <a:gd name="T17" fmla="*/ 2147483647 h 1854"/>
                  <a:gd name="T18" fmla="*/ 2147483647 w 642"/>
                  <a:gd name="T19" fmla="*/ 2147483647 h 1854"/>
                  <a:gd name="T20" fmla="*/ 2147483647 w 642"/>
                  <a:gd name="T21" fmla="*/ 2147483647 h 1854"/>
                  <a:gd name="T22" fmla="*/ 2147483647 w 642"/>
                  <a:gd name="T23" fmla="*/ 2147483647 h 1854"/>
                  <a:gd name="T24" fmla="*/ 2147483647 w 642"/>
                  <a:gd name="T25" fmla="*/ 2147483647 h 1854"/>
                  <a:gd name="T26" fmla="*/ 2147483647 w 642"/>
                  <a:gd name="T27" fmla="*/ 2147483647 h 1854"/>
                  <a:gd name="T28" fmla="*/ 2147483647 w 642"/>
                  <a:gd name="T29" fmla="*/ 2147483647 h 1854"/>
                  <a:gd name="T30" fmla="*/ 2147483647 w 642"/>
                  <a:gd name="T31" fmla="*/ 2147483647 h 1854"/>
                  <a:gd name="T32" fmla="*/ 2147483647 w 642"/>
                  <a:gd name="T33" fmla="*/ 2147483647 h 1854"/>
                  <a:gd name="T34" fmla="*/ 2147483647 w 642"/>
                  <a:gd name="T35" fmla="*/ 2147483647 h 1854"/>
                  <a:gd name="T36" fmla="*/ 2147483647 w 642"/>
                  <a:gd name="T37" fmla="*/ 2147483647 h 1854"/>
                  <a:gd name="T38" fmla="*/ 2147483647 w 642"/>
                  <a:gd name="T39" fmla="*/ 2147483647 h 1854"/>
                  <a:gd name="T40" fmla="*/ 2147483647 w 642"/>
                  <a:gd name="T41" fmla="*/ 0 h 1854"/>
                  <a:gd name="T42" fmla="*/ 2147483647 w 642"/>
                  <a:gd name="T43" fmla="*/ 2147483647 h 1854"/>
                  <a:gd name="T44" fmla="*/ 2147483647 w 642"/>
                  <a:gd name="T45" fmla="*/ 2147483647 h 1854"/>
                  <a:gd name="T46" fmla="*/ 2147483647 w 642"/>
                  <a:gd name="T47" fmla="*/ 2147483647 h 1854"/>
                  <a:gd name="T48" fmla="*/ 2147483647 w 642"/>
                  <a:gd name="T49" fmla="*/ 2147483647 h 1854"/>
                  <a:gd name="T50" fmla="*/ 2147483647 w 642"/>
                  <a:gd name="T51" fmla="*/ 2147483647 h 1854"/>
                  <a:gd name="T52" fmla="*/ 2147483647 w 642"/>
                  <a:gd name="T53" fmla="*/ 2147483647 h 1854"/>
                  <a:gd name="T54" fmla="*/ 2147483647 w 642"/>
                  <a:gd name="T55" fmla="*/ 2147483647 h 1854"/>
                  <a:gd name="T56" fmla="*/ 2147483647 w 642"/>
                  <a:gd name="T57" fmla="*/ 2147483647 h 1854"/>
                  <a:gd name="T58" fmla="*/ 2147483647 w 642"/>
                  <a:gd name="T59" fmla="*/ 2147483647 h 1854"/>
                  <a:gd name="T60" fmla="*/ 2147483647 w 642"/>
                  <a:gd name="T61" fmla="*/ 2147483647 h 1854"/>
                  <a:gd name="T62" fmla="*/ 2147483647 w 642"/>
                  <a:gd name="T63" fmla="*/ 2147483647 h 1854"/>
                  <a:gd name="T64" fmla="*/ 2147483647 w 642"/>
                  <a:gd name="T65" fmla="*/ 2147483647 h 1854"/>
                  <a:gd name="T66" fmla="*/ 0 w 642"/>
                  <a:gd name="T67" fmla="*/ 2147483647 h 1854"/>
                  <a:gd name="T68" fmla="*/ 2147483647 w 642"/>
                  <a:gd name="T69" fmla="*/ 2147483647 h 1854"/>
                  <a:gd name="T70" fmla="*/ 2147483647 w 642"/>
                  <a:gd name="T71" fmla="*/ 2147483647 h 1854"/>
                  <a:gd name="T72" fmla="*/ 2147483647 w 642"/>
                  <a:gd name="T73" fmla="*/ 2147483647 h 1854"/>
                  <a:gd name="T74" fmla="*/ 2147483647 w 642"/>
                  <a:gd name="T75" fmla="*/ 2147483647 h 1854"/>
                  <a:gd name="T76" fmla="*/ 2147483647 w 642"/>
                  <a:gd name="T77" fmla="*/ 2147483647 h 1854"/>
                  <a:gd name="T78" fmla="*/ 2147483647 w 642"/>
                  <a:gd name="T79" fmla="*/ 2147483647 h 1854"/>
                  <a:gd name="T80" fmla="*/ 2147483647 w 642"/>
                  <a:gd name="T81" fmla="*/ 2147483647 h 1854"/>
                  <a:gd name="T82" fmla="*/ 2147483647 w 642"/>
                  <a:gd name="T83" fmla="*/ 2147483647 h 1854"/>
                  <a:gd name="T84" fmla="*/ 2147483647 w 642"/>
                  <a:gd name="T85" fmla="*/ 2147483647 h 1854"/>
                  <a:gd name="T86" fmla="*/ 2147483647 w 642"/>
                  <a:gd name="T87" fmla="*/ 2147483647 h 1854"/>
                  <a:gd name="T88" fmla="*/ 2147483647 w 642"/>
                  <a:gd name="T89" fmla="*/ 2147483647 h 1854"/>
                  <a:gd name="T90" fmla="*/ 2147483647 w 642"/>
                  <a:gd name="T91" fmla="*/ 2147483647 h 1854"/>
                  <a:gd name="T92" fmla="*/ 2147483647 w 642"/>
                  <a:gd name="T93" fmla="*/ 2147483647 h 1854"/>
                  <a:gd name="T94" fmla="*/ 2147483647 w 642"/>
                  <a:gd name="T95" fmla="*/ 2147483647 h 1854"/>
                  <a:gd name="T96" fmla="*/ 2147483647 w 642"/>
                  <a:gd name="T97" fmla="*/ 2147483647 h 1854"/>
                  <a:gd name="T98" fmla="*/ 2147483647 w 642"/>
                  <a:gd name="T99" fmla="*/ 2147483647 h 1854"/>
                  <a:gd name="T100" fmla="*/ 2147483647 w 642"/>
                  <a:gd name="T101" fmla="*/ 2147483647 h 1854"/>
                  <a:gd name="T102" fmla="*/ 2147483647 w 642"/>
                  <a:gd name="T103" fmla="*/ 2147483647 h 1854"/>
                  <a:gd name="T104" fmla="*/ 2147483647 w 642"/>
                  <a:gd name="T105" fmla="*/ 2147483647 h 1854"/>
                  <a:gd name="T106" fmla="*/ 2147483647 w 642"/>
                  <a:gd name="T107" fmla="*/ 2147483647 h 1854"/>
                  <a:gd name="T108" fmla="*/ 2147483647 w 642"/>
                  <a:gd name="T109" fmla="*/ 2147483647 h 1854"/>
                  <a:gd name="T110" fmla="*/ 2147483647 w 642"/>
                  <a:gd name="T111" fmla="*/ 2147483647 h 1854"/>
                  <a:gd name="T112" fmla="*/ 2147483647 w 642"/>
                  <a:gd name="T113" fmla="*/ 2147483647 h 1854"/>
                  <a:gd name="T114" fmla="*/ 2147483647 w 642"/>
                  <a:gd name="T115" fmla="*/ 2147483647 h 18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2"/>
                  <a:gd name="T175" fmla="*/ 0 h 1854"/>
                  <a:gd name="T176" fmla="*/ 642 w 642"/>
                  <a:gd name="T177" fmla="*/ 1854 h 18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2" h="1854">
                    <a:moveTo>
                      <a:pt x="642" y="1559"/>
                    </a:moveTo>
                    <a:lnTo>
                      <a:pt x="638" y="1547"/>
                    </a:lnTo>
                    <a:lnTo>
                      <a:pt x="613" y="1535"/>
                    </a:lnTo>
                    <a:lnTo>
                      <a:pt x="593" y="1518"/>
                    </a:lnTo>
                    <a:lnTo>
                      <a:pt x="568" y="1493"/>
                    </a:lnTo>
                    <a:lnTo>
                      <a:pt x="564" y="1489"/>
                    </a:lnTo>
                    <a:lnTo>
                      <a:pt x="555" y="1489"/>
                    </a:lnTo>
                    <a:lnTo>
                      <a:pt x="535" y="1489"/>
                    </a:lnTo>
                    <a:lnTo>
                      <a:pt x="506" y="1493"/>
                    </a:lnTo>
                    <a:lnTo>
                      <a:pt x="481" y="1472"/>
                    </a:lnTo>
                    <a:lnTo>
                      <a:pt x="456" y="1447"/>
                    </a:lnTo>
                    <a:lnTo>
                      <a:pt x="423" y="1402"/>
                    </a:lnTo>
                    <a:lnTo>
                      <a:pt x="402" y="1365"/>
                    </a:lnTo>
                    <a:lnTo>
                      <a:pt x="398" y="1356"/>
                    </a:lnTo>
                    <a:lnTo>
                      <a:pt x="402" y="1356"/>
                    </a:lnTo>
                    <a:lnTo>
                      <a:pt x="406" y="1356"/>
                    </a:lnTo>
                    <a:lnTo>
                      <a:pt x="414" y="1352"/>
                    </a:lnTo>
                    <a:lnTo>
                      <a:pt x="431" y="1340"/>
                    </a:lnTo>
                    <a:lnTo>
                      <a:pt x="456" y="1311"/>
                    </a:lnTo>
                    <a:lnTo>
                      <a:pt x="456" y="1294"/>
                    </a:lnTo>
                    <a:lnTo>
                      <a:pt x="460" y="1244"/>
                    </a:lnTo>
                    <a:lnTo>
                      <a:pt x="464" y="1099"/>
                    </a:lnTo>
                    <a:lnTo>
                      <a:pt x="472" y="888"/>
                    </a:lnTo>
                    <a:lnTo>
                      <a:pt x="468" y="867"/>
                    </a:lnTo>
                    <a:lnTo>
                      <a:pt x="468" y="850"/>
                    </a:lnTo>
                    <a:lnTo>
                      <a:pt x="472" y="842"/>
                    </a:lnTo>
                    <a:lnTo>
                      <a:pt x="477" y="854"/>
                    </a:lnTo>
                    <a:lnTo>
                      <a:pt x="477" y="871"/>
                    </a:lnTo>
                    <a:lnTo>
                      <a:pt x="477" y="900"/>
                    </a:lnTo>
                    <a:lnTo>
                      <a:pt x="477" y="933"/>
                    </a:lnTo>
                    <a:lnTo>
                      <a:pt x="485" y="946"/>
                    </a:lnTo>
                    <a:lnTo>
                      <a:pt x="493" y="946"/>
                    </a:lnTo>
                    <a:lnTo>
                      <a:pt x="506" y="946"/>
                    </a:lnTo>
                    <a:lnTo>
                      <a:pt x="514" y="950"/>
                    </a:lnTo>
                    <a:lnTo>
                      <a:pt x="518" y="946"/>
                    </a:lnTo>
                    <a:lnTo>
                      <a:pt x="526" y="946"/>
                    </a:lnTo>
                    <a:lnTo>
                      <a:pt x="530" y="946"/>
                    </a:lnTo>
                    <a:lnTo>
                      <a:pt x="535" y="946"/>
                    </a:lnTo>
                    <a:lnTo>
                      <a:pt x="539" y="946"/>
                    </a:lnTo>
                    <a:lnTo>
                      <a:pt x="547" y="937"/>
                    </a:lnTo>
                    <a:lnTo>
                      <a:pt x="547" y="921"/>
                    </a:lnTo>
                    <a:lnTo>
                      <a:pt x="547" y="912"/>
                    </a:lnTo>
                    <a:lnTo>
                      <a:pt x="547" y="883"/>
                    </a:lnTo>
                    <a:lnTo>
                      <a:pt x="543" y="875"/>
                    </a:lnTo>
                    <a:lnTo>
                      <a:pt x="539" y="871"/>
                    </a:lnTo>
                    <a:lnTo>
                      <a:pt x="539" y="867"/>
                    </a:lnTo>
                    <a:lnTo>
                      <a:pt x="535" y="854"/>
                    </a:lnTo>
                    <a:lnTo>
                      <a:pt x="535" y="821"/>
                    </a:lnTo>
                    <a:lnTo>
                      <a:pt x="539" y="767"/>
                    </a:lnTo>
                    <a:lnTo>
                      <a:pt x="539" y="738"/>
                    </a:lnTo>
                    <a:lnTo>
                      <a:pt x="518" y="647"/>
                    </a:lnTo>
                    <a:lnTo>
                      <a:pt x="497" y="539"/>
                    </a:lnTo>
                    <a:lnTo>
                      <a:pt x="485" y="444"/>
                    </a:lnTo>
                    <a:lnTo>
                      <a:pt x="456" y="336"/>
                    </a:lnTo>
                    <a:lnTo>
                      <a:pt x="443" y="307"/>
                    </a:lnTo>
                    <a:lnTo>
                      <a:pt x="431" y="286"/>
                    </a:lnTo>
                    <a:lnTo>
                      <a:pt x="414" y="274"/>
                    </a:lnTo>
                    <a:lnTo>
                      <a:pt x="394" y="270"/>
                    </a:lnTo>
                    <a:lnTo>
                      <a:pt x="381" y="265"/>
                    </a:lnTo>
                    <a:lnTo>
                      <a:pt x="365" y="265"/>
                    </a:lnTo>
                    <a:lnTo>
                      <a:pt x="352" y="270"/>
                    </a:lnTo>
                    <a:lnTo>
                      <a:pt x="340" y="270"/>
                    </a:lnTo>
                    <a:lnTo>
                      <a:pt x="336" y="257"/>
                    </a:lnTo>
                    <a:lnTo>
                      <a:pt x="331" y="245"/>
                    </a:lnTo>
                    <a:lnTo>
                      <a:pt x="331" y="228"/>
                    </a:lnTo>
                    <a:lnTo>
                      <a:pt x="331" y="203"/>
                    </a:lnTo>
                    <a:lnTo>
                      <a:pt x="331" y="174"/>
                    </a:lnTo>
                    <a:lnTo>
                      <a:pt x="331" y="145"/>
                    </a:lnTo>
                    <a:lnTo>
                      <a:pt x="331" y="116"/>
                    </a:lnTo>
                    <a:lnTo>
                      <a:pt x="319" y="83"/>
                    </a:lnTo>
                    <a:lnTo>
                      <a:pt x="315" y="66"/>
                    </a:lnTo>
                    <a:lnTo>
                      <a:pt x="302" y="50"/>
                    </a:lnTo>
                    <a:lnTo>
                      <a:pt x="290" y="37"/>
                    </a:lnTo>
                    <a:lnTo>
                      <a:pt x="277" y="25"/>
                    </a:lnTo>
                    <a:lnTo>
                      <a:pt x="248" y="8"/>
                    </a:lnTo>
                    <a:lnTo>
                      <a:pt x="224" y="0"/>
                    </a:lnTo>
                    <a:lnTo>
                      <a:pt x="190" y="0"/>
                    </a:lnTo>
                    <a:lnTo>
                      <a:pt x="157" y="8"/>
                    </a:lnTo>
                    <a:lnTo>
                      <a:pt x="124" y="17"/>
                    </a:lnTo>
                    <a:lnTo>
                      <a:pt x="107" y="25"/>
                    </a:lnTo>
                    <a:lnTo>
                      <a:pt x="95" y="33"/>
                    </a:lnTo>
                    <a:lnTo>
                      <a:pt x="87" y="46"/>
                    </a:lnTo>
                    <a:lnTo>
                      <a:pt x="87" y="54"/>
                    </a:lnTo>
                    <a:lnTo>
                      <a:pt x="87" y="62"/>
                    </a:lnTo>
                    <a:lnTo>
                      <a:pt x="91" y="71"/>
                    </a:lnTo>
                    <a:lnTo>
                      <a:pt x="87" y="87"/>
                    </a:lnTo>
                    <a:lnTo>
                      <a:pt x="87" y="120"/>
                    </a:lnTo>
                    <a:lnTo>
                      <a:pt x="87" y="133"/>
                    </a:lnTo>
                    <a:lnTo>
                      <a:pt x="91" y="137"/>
                    </a:lnTo>
                    <a:lnTo>
                      <a:pt x="95" y="141"/>
                    </a:lnTo>
                    <a:lnTo>
                      <a:pt x="103" y="149"/>
                    </a:lnTo>
                    <a:lnTo>
                      <a:pt x="95" y="170"/>
                    </a:lnTo>
                    <a:lnTo>
                      <a:pt x="91" y="191"/>
                    </a:lnTo>
                    <a:lnTo>
                      <a:pt x="99" y="195"/>
                    </a:lnTo>
                    <a:lnTo>
                      <a:pt x="107" y="195"/>
                    </a:lnTo>
                    <a:lnTo>
                      <a:pt x="112" y="203"/>
                    </a:lnTo>
                    <a:lnTo>
                      <a:pt x="112" y="207"/>
                    </a:lnTo>
                    <a:lnTo>
                      <a:pt x="116" y="212"/>
                    </a:lnTo>
                    <a:lnTo>
                      <a:pt x="116" y="220"/>
                    </a:lnTo>
                    <a:lnTo>
                      <a:pt x="120" y="224"/>
                    </a:lnTo>
                    <a:lnTo>
                      <a:pt x="124" y="228"/>
                    </a:lnTo>
                    <a:lnTo>
                      <a:pt x="128" y="241"/>
                    </a:lnTo>
                    <a:lnTo>
                      <a:pt x="128" y="249"/>
                    </a:lnTo>
                    <a:lnTo>
                      <a:pt x="132" y="253"/>
                    </a:lnTo>
                    <a:lnTo>
                      <a:pt x="141" y="253"/>
                    </a:lnTo>
                    <a:lnTo>
                      <a:pt x="165" y="253"/>
                    </a:lnTo>
                    <a:lnTo>
                      <a:pt x="174" y="253"/>
                    </a:lnTo>
                    <a:lnTo>
                      <a:pt x="178" y="257"/>
                    </a:lnTo>
                    <a:lnTo>
                      <a:pt x="182" y="265"/>
                    </a:lnTo>
                    <a:lnTo>
                      <a:pt x="182" y="270"/>
                    </a:lnTo>
                    <a:lnTo>
                      <a:pt x="182" y="278"/>
                    </a:lnTo>
                    <a:lnTo>
                      <a:pt x="78" y="394"/>
                    </a:lnTo>
                    <a:lnTo>
                      <a:pt x="70" y="406"/>
                    </a:lnTo>
                    <a:lnTo>
                      <a:pt x="70" y="419"/>
                    </a:lnTo>
                    <a:lnTo>
                      <a:pt x="74" y="448"/>
                    </a:lnTo>
                    <a:lnTo>
                      <a:pt x="70" y="518"/>
                    </a:lnTo>
                    <a:lnTo>
                      <a:pt x="62" y="610"/>
                    </a:lnTo>
                    <a:lnTo>
                      <a:pt x="49" y="713"/>
                    </a:lnTo>
                    <a:lnTo>
                      <a:pt x="16" y="713"/>
                    </a:lnTo>
                    <a:lnTo>
                      <a:pt x="0" y="971"/>
                    </a:lnTo>
                    <a:lnTo>
                      <a:pt x="78" y="971"/>
                    </a:lnTo>
                    <a:lnTo>
                      <a:pt x="83" y="979"/>
                    </a:lnTo>
                    <a:lnTo>
                      <a:pt x="87" y="983"/>
                    </a:lnTo>
                    <a:lnTo>
                      <a:pt x="107" y="987"/>
                    </a:lnTo>
                    <a:lnTo>
                      <a:pt x="128" y="987"/>
                    </a:lnTo>
                    <a:lnTo>
                      <a:pt x="132" y="1016"/>
                    </a:lnTo>
                    <a:lnTo>
                      <a:pt x="136" y="1058"/>
                    </a:lnTo>
                    <a:lnTo>
                      <a:pt x="149" y="1165"/>
                    </a:lnTo>
                    <a:lnTo>
                      <a:pt x="157" y="1261"/>
                    </a:lnTo>
                    <a:lnTo>
                      <a:pt x="165" y="1356"/>
                    </a:lnTo>
                    <a:lnTo>
                      <a:pt x="211" y="1356"/>
                    </a:lnTo>
                    <a:lnTo>
                      <a:pt x="224" y="1373"/>
                    </a:lnTo>
                    <a:lnTo>
                      <a:pt x="257" y="1398"/>
                    </a:lnTo>
                    <a:lnTo>
                      <a:pt x="298" y="1439"/>
                    </a:lnTo>
                    <a:lnTo>
                      <a:pt x="302" y="1539"/>
                    </a:lnTo>
                    <a:lnTo>
                      <a:pt x="307" y="1613"/>
                    </a:lnTo>
                    <a:lnTo>
                      <a:pt x="307" y="1659"/>
                    </a:lnTo>
                    <a:lnTo>
                      <a:pt x="298" y="1688"/>
                    </a:lnTo>
                    <a:lnTo>
                      <a:pt x="294" y="1700"/>
                    </a:lnTo>
                    <a:lnTo>
                      <a:pt x="282" y="1734"/>
                    </a:lnTo>
                    <a:lnTo>
                      <a:pt x="265" y="1759"/>
                    </a:lnTo>
                    <a:lnTo>
                      <a:pt x="244" y="1788"/>
                    </a:lnTo>
                    <a:lnTo>
                      <a:pt x="232" y="1792"/>
                    </a:lnTo>
                    <a:lnTo>
                      <a:pt x="203" y="1804"/>
                    </a:lnTo>
                    <a:lnTo>
                      <a:pt x="174" y="1812"/>
                    </a:lnTo>
                    <a:lnTo>
                      <a:pt x="157" y="1821"/>
                    </a:lnTo>
                    <a:lnTo>
                      <a:pt x="153" y="1825"/>
                    </a:lnTo>
                    <a:lnTo>
                      <a:pt x="153" y="1829"/>
                    </a:lnTo>
                    <a:lnTo>
                      <a:pt x="157" y="1833"/>
                    </a:lnTo>
                    <a:lnTo>
                      <a:pt x="170" y="1841"/>
                    </a:lnTo>
                    <a:lnTo>
                      <a:pt x="178" y="1841"/>
                    </a:lnTo>
                    <a:lnTo>
                      <a:pt x="265" y="1850"/>
                    </a:lnTo>
                    <a:lnTo>
                      <a:pt x="286" y="1850"/>
                    </a:lnTo>
                    <a:lnTo>
                      <a:pt x="307" y="1833"/>
                    </a:lnTo>
                    <a:lnTo>
                      <a:pt x="331" y="1812"/>
                    </a:lnTo>
                    <a:lnTo>
                      <a:pt x="352" y="1796"/>
                    </a:lnTo>
                    <a:lnTo>
                      <a:pt x="356" y="1796"/>
                    </a:lnTo>
                    <a:lnTo>
                      <a:pt x="365" y="1796"/>
                    </a:lnTo>
                    <a:lnTo>
                      <a:pt x="369" y="1800"/>
                    </a:lnTo>
                    <a:lnTo>
                      <a:pt x="365" y="1854"/>
                    </a:lnTo>
                    <a:lnTo>
                      <a:pt x="369" y="1854"/>
                    </a:lnTo>
                    <a:lnTo>
                      <a:pt x="377" y="1854"/>
                    </a:lnTo>
                    <a:lnTo>
                      <a:pt x="381" y="1825"/>
                    </a:lnTo>
                    <a:lnTo>
                      <a:pt x="385" y="1800"/>
                    </a:lnTo>
                    <a:lnTo>
                      <a:pt x="394" y="1779"/>
                    </a:lnTo>
                    <a:lnTo>
                      <a:pt x="402" y="1763"/>
                    </a:lnTo>
                    <a:lnTo>
                      <a:pt x="398" y="1750"/>
                    </a:lnTo>
                    <a:lnTo>
                      <a:pt x="389" y="1734"/>
                    </a:lnTo>
                    <a:lnTo>
                      <a:pt x="381" y="1709"/>
                    </a:lnTo>
                    <a:lnTo>
                      <a:pt x="377" y="1676"/>
                    </a:lnTo>
                    <a:lnTo>
                      <a:pt x="377" y="1651"/>
                    </a:lnTo>
                    <a:lnTo>
                      <a:pt x="381" y="1626"/>
                    </a:lnTo>
                    <a:lnTo>
                      <a:pt x="385" y="1601"/>
                    </a:lnTo>
                    <a:lnTo>
                      <a:pt x="398" y="1547"/>
                    </a:lnTo>
                    <a:lnTo>
                      <a:pt x="402" y="1510"/>
                    </a:lnTo>
                    <a:lnTo>
                      <a:pt x="435" y="1530"/>
                    </a:lnTo>
                    <a:lnTo>
                      <a:pt x="468" y="1551"/>
                    </a:lnTo>
                    <a:lnTo>
                      <a:pt x="501" y="1584"/>
                    </a:lnTo>
                    <a:lnTo>
                      <a:pt x="547" y="1642"/>
                    </a:lnTo>
                    <a:lnTo>
                      <a:pt x="555" y="1647"/>
                    </a:lnTo>
                    <a:lnTo>
                      <a:pt x="564" y="1659"/>
                    </a:lnTo>
                    <a:lnTo>
                      <a:pt x="572" y="1688"/>
                    </a:lnTo>
                    <a:lnTo>
                      <a:pt x="576" y="1734"/>
                    </a:lnTo>
                    <a:lnTo>
                      <a:pt x="576" y="1767"/>
                    </a:lnTo>
                    <a:lnTo>
                      <a:pt x="580" y="1775"/>
                    </a:lnTo>
                    <a:lnTo>
                      <a:pt x="589" y="1775"/>
                    </a:lnTo>
                    <a:lnTo>
                      <a:pt x="589" y="1771"/>
                    </a:lnTo>
                    <a:lnTo>
                      <a:pt x="605" y="1746"/>
                    </a:lnTo>
                    <a:lnTo>
                      <a:pt x="626" y="1709"/>
                    </a:lnTo>
                    <a:lnTo>
                      <a:pt x="630" y="1692"/>
                    </a:lnTo>
                    <a:lnTo>
                      <a:pt x="634" y="1671"/>
                    </a:lnTo>
                    <a:lnTo>
                      <a:pt x="626" y="1647"/>
                    </a:lnTo>
                    <a:lnTo>
                      <a:pt x="613" y="1622"/>
                    </a:lnTo>
                    <a:lnTo>
                      <a:pt x="597" y="1593"/>
                    </a:lnTo>
                    <a:lnTo>
                      <a:pt x="589" y="1568"/>
                    </a:lnTo>
                    <a:lnTo>
                      <a:pt x="589" y="1543"/>
                    </a:lnTo>
                    <a:lnTo>
                      <a:pt x="642" y="1559"/>
                    </a:lnTo>
                    <a:close/>
                    <a:moveTo>
                      <a:pt x="373" y="635"/>
                    </a:moveTo>
                    <a:lnTo>
                      <a:pt x="373" y="635"/>
                    </a:lnTo>
                    <a:lnTo>
                      <a:pt x="381" y="614"/>
                    </a:lnTo>
                    <a:lnTo>
                      <a:pt x="389" y="597"/>
                    </a:lnTo>
                    <a:lnTo>
                      <a:pt x="394" y="597"/>
                    </a:lnTo>
                    <a:lnTo>
                      <a:pt x="398" y="610"/>
                    </a:lnTo>
                    <a:lnTo>
                      <a:pt x="406" y="630"/>
                    </a:lnTo>
                    <a:lnTo>
                      <a:pt x="414" y="676"/>
                    </a:lnTo>
                    <a:lnTo>
                      <a:pt x="414" y="701"/>
                    </a:lnTo>
                    <a:lnTo>
                      <a:pt x="394" y="668"/>
                    </a:lnTo>
                    <a:lnTo>
                      <a:pt x="373" y="6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a:solidFill>
                    <a:prstClr val="black"/>
                  </a:solidFill>
                </a:endParaRPr>
              </a:p>
            </p:txBody>
          </p:sp>
          <p:grpSp>
            <p:nvGrpSpPr>
              <p:cNvPr id="306228" name="Gruppe 955"/>
              <p:cNvGrpSpPr>
                <a:grpSpLocks/>
              </p:cNvGrpSpPr>
              <p:nvPr/>
            </p:nvGrpSpPr>
            <p:grpSpPr bwMode="auto">
              <a:xfrm>
                <a:off x="1405915" y="3100337"/>
                <a:ext cx="1225097" cy="2718773"/>
                <a:chOff x="1405915" y="3100337"/>
                <a:chExt cx="1225097" cy="2718773"/>
              </a:xfrm>
            </p:grpSpPr>
            <p:sp>
              <p:nvSpPr>
                <p:cNvPr id="306229" name="Freeform 810"/>
                <p:cNvSpPr>
                  <a:spLocks/>
                </p:cNvSpPr>
                <p:nvPr/>
              </p:nvSpPr>
              <p:spPr bwMode="auto">
                <a:xfrm>
                  <a:off x="1405915" y="3100337"/>
                  <a:ext cx="1225097" cy="2718773"/>
                </a:xfrm>
                <a:custGeom>
                  <a:avLst/>
                  <a:gdLst>
                    <a:gd name="T0" fmla="*/ 2147483647 w 772"/>
                    <a:gd name="T1" fmla="*/ 2147483647 h 1717"/>
                    <a:gd name="T2" fmla="*/ 2147483647 w 772"/>
                    <a:gd name="T3" fmla="*/ 2147483647 h 1717"/>
                    <a:gd name="T4" fmla="*/ 2147483647 w 772"/>
                    <a:gd name="T5" fmla="*/ 2147483647 h 1717"/>
                    <a:gd name="T6" fmla="*/ 2147483647 w 772"/>
                    <a:gd name="T7" fmla="*/ 2147483647 h 1717"/>
                    <a:gd name="T8" fmla="*/ 2147483647 w 772"/>
                    <a:gd name="T9" fmla="*/ 2147483647 h 1717"/>
                    <a:gd name="T10" fmla="*/ 2147483647 w 772"/>
                    <a:gd name="T11" fmla="*/ 2147483647 h 1717"/>
                    <a:gd name="T12" fmla="*/ 2147483647 w 772"/>
                    <a:gd name="T13" fmla="*/ 2147483647 h 1717"/>
                    <a:gd name="T14" fmla="*/ 2147483647 w 772"/>
                    <a:gd name="T15" fmla="*/ 2147483647 h 1717"/>
                    <a:gd name="T16" fmla="*/ 2147483647 w 772"/>
                    <a:gd name="T17" fmla="*/ 2147483647 h 1717"/>
                    <a:gd name="T18" fmla="*/ 2147483647 w 772"/>
                    <a:gd name="T19" fmla="*/ 2147483647 h 1717"/>
                    <a:gd name="T20" fmla="*/ 2147483647 w 772"/>
                    <a:gd name="T21" fmla="*/ 2147483647 h 1717"/>
                    <a:gd name="T22" fmla="*/ 2147483647 w 772"/>
                    <a:gd name="T23" fmla="*/ 2147483647 h 1717"/>
                    <a:gd name="T24" fmla="*/ 2147483647 w 772"/>
                    <a:gd name="T25" fmla="*/ 2147483647 h 1717"/>
                    <a:gd name="T26" fmla="*/ 2147483647 w 772"/>
                    <a:gd name="T27" fmla="*/ 2147483647 h 1717"/>
                    <a:gd name="T28" fmla="*/ 2147483647 w 772"/>
                    <a:gd name="T29" fmla="*/ 2147483647 h 1717"/>
                    <a:gd name="T30" fmla="*/ 2147483647 w 772"/>
                    <a:gd name="T31" fmla="*/ 2147483647 h 1717"/>
                    <a:gd name="T32" fmla="*/ 2147483647 w 772"/>
                    <a:gd name="T33" fmla="*/ 2147483647 h 1717"/>
                    <a:gd name="T34" fmla="*/ 2147483647 w 772"/>
                    <a:gd name="T35" fmla="*/ 2147483647 h 1717"/>
                    <a:gd name="T36" fmla="*/ 2147483647 w 772"/>
                    <a:gd name="T37" fmla="*/ 2147483647 h 1717"/>
                    <a:gd name="T38" fmla="*/ 2147483647 w 772"/>
                    <a:gd name="T39" fmla="*/ 2147483647 h 1717"/>
                    <a:gd name="T40" fmla="*/ 2147483647 w 772"/>
                    <a:gd name="T41" fmla="*/ 2147483647 h 1717"/>
                    <a:gd name="T42" fmla="*/ 2147483647 w 772"/>
                    <a:gd name="T43" fmla="*/ 2147483647 h 1717"/>
                    <a:gd name="T44" fmla="*/ 2147483647 w 772"/>
                    <a:gd name="T45" fmla="*/ 2147483647 h 1717"/>
                    <a:gd name="T46" fmla="*/ 2147483647 w 772"/>
                    <a:gd name="T47" fmla="*/ 2147483647 h 1717"/>
                    <a:gd name="T48" fmla="*/ 2147483647 w 772"/>
                    <a:gd name="T49" fmla="*/ 2147483647 h 1717"/>
                    <a:gd name="T50" fmla="*/ 2147483647 w 772"/>
                    <a:gd name="T51" fmla="*/ 2147483647 h 1717"/>
                    <a:gd name="T52" fmla="*/ 2147483647 w 772"/>
                    <a:gd name="T53" fmla="*/ 2147483647 h 1717"/>
                    <a:gd name="T54" fmla="*/ 2147483647 w 772"/>
                    <a:gd name="T55" fmla="*/ 2147483647 h 1717"/>
                    <a:gd name="T56" fmla="*/ 2147483647 w 772"/>
                    <a:gd name="T57" fmla="*/ 2147483647 h 1717"/>
                    <a:gd name="T58" fmla="*/ 2147483647 w 772"/>
                    <a:gd name="T59" fmla="*/ 2147483647 h 1717"/>
                    <a:gd name="T60" fmla="*/ 2147483647 w 772"/>
                    <a:gd name="T61" fmla="*/ 2147483647 h 1717"/>
                    <a:gd name="T62" fmla="*/ 2147483647 w 772"/>
                    <a:gd name="T63" fmla="*/ 2147483647 h 1717"/>
                    <a:gd name="T64" fmla="*/ 2147483647 w 772"/>
                    <a:gd name="T65" fmla="*/ 2147483647 h 1717"/>
                    <a:gd name="T66" fmla="*/ 2147483647 w 772"/>
                    <a:gd name="T67" fmla="*/ 2147483647 h 1717"/>
                    <a:gd name="T68" fmla="*/ 2147483647 w 772"/>
                    <a:gd name="T69" fmla="*/ 2147483647 h 1717"/>
                    <a:gd name="T70" fmla="*/ 2147483647 w 772"/>
                    <a:gd name="T71" fmla="*/ 2147483647 h 1717"/>
                    <a:gd name="T72" fmla="*/ 2147483647 w 772"/>
                    <a:gd name="T73" fmla="*/ 2147483647 h 1717"/>
                    <a:gd name="T74" fmla="*/ 2147483647 w 772"/>
                    <a:gd name="T75" fmla="*/ 2147483647 h 1717"/>
                    <a:gd name="T76" fmla="*/ 2147483647 w 772"/>
                    <a:gd name="T77" fmla="*/ 2147483647 h 1717"/>
                    <a:gd name="T78" fmla="*/ 2147483647 w 772"/>
                    <a:gd name="T79" fmla="*/ 2147483647 h 1717"/>
                    <a:gd name="T80" fmla="*/ 2147483647 w 772"/>
                    <a:gd name="T81" fmla="*/ 2147483647 h 1717"/>
                    <a:gd name="T82" fmla="*/ 2147483647 w 772"/>
                    <a:gd name="T83" fmla="*/ 2147483647 h 1717"/>
                    <a:gd name="T84" fmla="*/ 2147483647 w 772"/>
                    <a:gd name="T85" fmla="*/ 2147483647 h 1717"/>
                    <a:gd name="T86" fmla="*/ 2147483647 w 772"/>
                    <a:gd name="T87" fmla="*/ 2147483647 h 1717"/>
                    <a:gd name="T88" fmla="*/ 2147483647 w 772"/>
                    <a:gd name="T89" fmla="*/ 2147483647 h 1717"/>
                    <a:gd name="T90" fmla="*/ 2147483647 w 772"/>
                    <a:gd name="T91" fmla="*/ 2147483647 h 1717"/>
                    <a:gd name="T92" fmla="*/ 2147483647 w 772"/>
                    <a:gd name="T93" fmla="*/ 2147483647 h 1717"/>
                    <a:gd name="T94" fmla="*/ 2147483647 w 772"/>
                    <a:gd name="T95" fmla="*/ 2147483647 h 1717"/>
                    <a:gd name="T96" fmla="*/ 2147483647 w 772"/>
                    <a:gd name="T97" fmla="*/ 2147483647 h 1717"/>
                    <a:gd name="T98" fmla="*/ 2147483647 w 772"/>
                    <a:gd name="T99" fmla="*/ 2147483647 h 1717"/>
                    <a:gd name="T100" fmla="*/ 2147483647 w 772"/>
                    <a:gd name="T101" fmla="*/ 2147483647 h 1717"/>
                    <a:gd name="T102" fmla="*/ 2147483647 w 772"/>
                    <a:gd name="T103" fmla="*/ 2147483647 h 1717"/>
                    <a:gd name="T104" fmla="*/ 2147483647 w 772"/>
                    <a:gd name="T105" fmla="*/ 2147483647 h 1717"/>
                    <a:gd name="T106" fmla="*/ 2147483647 w 772"/>
                    <a:gd name="T107" fmla="*/ 2147483647 h 171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72"/>
                    <a:gd name="T163" fmla="*/ 0 h 1717"/>
                    <a:gd name="T164" fmla="*/ 772 w 772"/>
                    <a:gd name="T165" fmla="*/ 1717 h 171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72" h="1717">
                      <a:moveTo>
                        <a:pt x="498" y="502"/>
                      </a:moveTo>
                      <a:lnTo>
                        <a:pt x="498" y="502"/>
                      </a:lnTo>
                      <a:lnTo>
                        <a:pt x="502" y="535"/>
                      </a:lnTo>
                      <a:lnTo>
                        <a:pt x="502" y="551"/>
                      </a:lnTo>
                      <a:lnTo>
                        <a:pt x="498" y="576"/>
                      </a:lnTo>
                      <a:lnTo>
                        <a:pt x="477" y="639"/>
                      </a:lnTo>
                      <a:lnTo>
                        <a:pt x="465" y="663"/>
                      </a:lnTo>
                      <a:lnTo>
                        <a:pt x="457" y="680"/>
                      </a:lnTo>
                      <a:lnTo>
                        <a:pt x="452" y="692"/>
                      </a:lnTo>
                      <a:lnTo>
                        <a:pt x="444" y="713"/>
                      </a:lnTo>
                      <a:lnTo>
                        <a:pt x="440" y="742"/>
                      </a:lnTo>
                      <a:lnTo>
                        <a:pt x="440" y="755"/>
                      </a:lnTo>
                      <a:lnTo>
                        <a:pt x="440" y="771"/>
                      </a:lnTo>
                      <a:lnTo>
                        <a:pt x="428" y="788"/>
                      </a:lnTo>
                      <a:lnTo>
                        <a:pt x="423" y="796"/>
                      </a:lnTo>
                      <a:lnTo>
                        <a:pt x="423" y="809"/>
                      </a:lnTo>
                      <a:lnTo>
                        <a:pt x="423" y="892"/>
                      </a:lnTo>
                      <a:lnTo>
                        <a:pt x="415" y="900"/>
                      </a:lnTo>
                      <a:lnTo>
                        <a:pt x="411" y="908"/>
                      </a:lnTo>
                      <a:lnTo>
                        <a:pt x="436" y="904"/>
                      </a:lnTo>
                      <a:lnTo>
                        <a:pt x="440" y="904"/>
                      </a:lnTo>
                      <a:lnTo>
                        <a:pt x="448" y="908"/>
                      </a:lnTo>
                      <a:lnTo>
                        <a:pt x="457" y="912"/>
                      </a:lnTo>
                      <a:lnTo>
                        <a:pt x="610" y="1099"/>
                      </a:lnTo>
                      <a:lnTo>
                        <a:pt x="614" y="1103"/>
                      </a:lnTo>
                      <a:lnTo>
                        <a:pt x="622" y="1120"/>
                      </a:lnTo>
                      <a:lnTo>
                        <a:pt x="627" y="1128"/>
                      </a:lnTo>
                      <a:lnTo>
                        <a:pt x="627" y="1140"/>
                      </a:lnTo>
                      <a:lnTo>
                        <a:pt x="627" y="1149"/>
                      </a:lnTo>
                      <a:lnTo>
                        <a:pt x="614" y="1161"/>
                      </a:lnTo>
                      <a:lnTo>
                        <a:pt x="552" y="1227"/>
                      </a:lnTo>
                      <a:lnTo>
                        <a:pt x="585" y="1269"/>
                      </a:lnTo>
                      <a:lnTo>
                        <a:pt x="618" y="1302"/>
                      </a:lnTo>
                      <a:lnTo>
                        <a:pt x="631" y="1315"/>
                      </a:lnTo>
                      <a:lnTo>
                        <a:pt x="647" y="1319"/>
                      </a:lnTo>
                      <a:lnTo>
                        <a:pt x="660" y="1327"/>
                      </a:lnTo>
                      <a:lnTo>
                        <a:pt x="668" y="1339"/>
                      </a:lnTo>
                      <a:lnTo>
                        <a:pt x="676" y="1348"/>
                      </a:lnTo>
                      <a:lnTo>
                        <a:pt x="681" y="1360"/>
                      </a:lnTo>
                      <a:lnTo>
                        <a:pt x="693" y="1360"/>
                      </a:lnTo>
                      <a:lnTo>
                        <a:pt x="701" y="1360"/>
                      </a:lnTo>
                      <a:lnTo>
                        <a:pt x="730" y="1364"/>
                      </a:lnTo>
                      <a:lnTo>
                        <a:pt x="747" y="1373"/>
                      </a:lnTo>
                      <a:lnTo>
                        <a:pt x="755" y="1381"/>
                      </a:lnTo>
                      <a:lnTo>
                        <a:pt x="755" y="1385"/>
                      </a:lnTo>
                      <a:lnTo>
                        <a:pt x="759" y="1422"/>
                      </a:lnTo>
                      <a:lnTo>
                        <a:pt x="764" y="1443"/>
                      </a:lnTo>
                      <a:lnTo>
                        <a:pt x="751" y="1443"/>
                      </a:lnTo>
                      <a:lnTo>
                        <a:pt x="755" y="1472"/>
                      </a:lnTo>
                      <a:lnTo>
                        <a:pt x="764" y="1497"/>
                      </a:lnTo>
                      <a:lnTo>
                        <a:pt x="768" y="1514"/>
                      </a:lnTo>
                      <a:lnTo>
                        <a:pt x="772" y="1534"/>
                      </a:lnTo>
                      <a:lnTo>
                        <a:pt x="768" y="1555"/>
                      </a:lnTo>
                      <a:lnTo>
                        <a:pt x="759" y="1597"/>
                      </a:lnTo>
                      <a:lnTo>
                        <a:pt x="747" y="1630"/>
                      </a:lnTo>
                      <a:lnTo>
                        <a:pt x="739" y="1646"/>
                      </a:lnTo>
                      <a:lnTo>
                        <a:pt x="739" y="1651"/>
                      </a:lnTo>
                      <a:lnTo>
                        <a:pt x="726" y="1663"/>
                      </a:lnTo>
                      <a:lnTo>
                        <a:pt x="722" y="1667"/>
                      </a:lnTo>
                      <a:lnTo>
                        <a:pt x="714" y="1671"/>
                      </a:lnTo>
                      <a:lnTo>
                        <a:pt x="701" y="1671"/>
                      </a:lnTo>
                      <a:lnTo>
                        <a:pt x="689" y="1671"/>
                      </a:lnTo>
                      <a:lnTo>
                        <a:pt x="681" y="1659"/>
                      </a:lnTo>
                      <a:lnTo>
                        <a:pt x="676" y="1642"/>
                      </a:lnTo>
                      <a:lnTo>
                        <a:pt x="672" y="1622"/>
                      </a:lnTo>
                      <a:lnTo>
                        <a:pt x="664" y="1580"/>
                      </a:lnTo>
                      <a:lnTo>
                        <a:pt x="660" y="1563"/>
                      </a:lnTo>
                      <a:lnTo>
                        <a:pt x="660" y="1551"/>
                      </a:lnTo>
                      <a:lnTo>
                        <a:pt x="656" y="1510"/>
                      </a:lnTo>
                      <a:lnTo>
                        <a:pt x="652" y="1501"/>
                      </a:lnTo>
                      <a:lnTo>
                        <a:pt x="647" y="1497"/>
                      </a:lnTo>
                      <a:lnTo>
                        <a:pt x="643" y="1493"/>
                      </a:lnTo>
                      <a:lnTo>
                        <a:pt x="635" y="1493"/>
                      </a:lnTo>
                      <a:lnTo>
                        <a:pt x="627" y="1493"/>
                      </a:lnTo>
                      <a:lnTo>
                        <a:pt x="614" y="1489"/>
                      </a:lnTo>
                      <a:lnTo>
                        <a:pt x="598" y="1472"/>
                      </a:lnTo>
                      <a:lnTo>
                        <a:pt x="548" y="1427"/>
                      </a:lnTo>
                      <a:lnTo>
                        <a:pt x="511" y="1398"/>
                      </a:lnTo>
                      <a:lnTo>
                        <a:pt x="432" y="1331"/>
                      </a:lnTo>
                      <a:lnTo>
                        <a:pt x="378" y="1393"/>
                      </a:lnTo>
                      <a:lnTo>
                        <a:pt x="369" y="1398"/>
                      </a:lnTo>
                      <a:lnTo>
                        <a:pt x="357" y="1402"/>
                      </a:lnTo>
                      <a:lnTo>
                        <a:pt x="349" y="1402"/>
                      </a:lnTo>
                      <a:lnTo>
                        <a:pt x="336" y="1398"/>
                      </a:lnTo>
                      <a:lnTo>
                        <a:pt x="324" y="1393"/>
                      </a:lnTo>
                      <a:lnTo>
                        <a:pt x="307" y="1381"/>
                      </a:lnTo>
                      <a:lnTo>
                        <a:pt x="274" y="1344"/>
                      </a:lnTo>
                      <a:lnTo>
                        <a:pt x="287" y="1451"/>
                      </a:lnTo>
                      <a:lnTo>
                        <a:pt x="295" y="1526"/>
                      </a:lnTo>
                      <a:lnTo>
                        <a:pt x="303" y="1563"/>
                      </a:lnTo>
                      <a:lnTo>
                        <a:pt x="307" y="1580"/>
                      </a:lnTo>
                      <a:lnTo>
                        <a:pt x="311" y="1609"/>
                      </a:lnTo>
                      <a:lnTo>
                        <a:pt x="316" y="1646"/>
                      </a:lnTo>
                      <a:lnTo>
                        <a:pt x="316" y="1713"/>
                      </a:lnTo>
                      <a:lnTo>
                        <a:pt x="237" y="1713"/>
                      </a:lnTo>
                      <a:lnTo>
                        <a:pt x="237" y="1696"/>
                      </a:lnTo>
                      <a:lnTo>
                        <a:pt x="224" y="1696"/>
                      </a:lnTo>
                      <a:lnTo>
                        <a:pt x="199" y="1700"/>
                      </a:lnTo>
                      <a:lnTo>
                        <a:pt x="183" y="1709"/>
                      </a:lnTo>
                      <a:lnTo>
                        <a:pt x="179" y="1713"/>
                      </a:lnTo>
                      <a:lnTo>
                        <a:pt x="170" y="1717"/>
                      </a:lnTo>
                      <a:lnTo>
                        <a:pt x="92" y="1717"/>
                      </a:lnTo>
                      <a:lnTo>
                        <a:pt x="38" y="1717"/>
                      </a:lnTo>
                      <a:lnTo>
                        <a:pt x="17" y="1717"/>
                      </a:lnTo>
                      <a:lnTo>
                        <a:pt x="9" y="1713"/>
                      </a:lnTo>
                      <a:lnTo>
                        <a:pt x="4" y="1709"/>
                      </a:lnTo>
                      <a:lnTo>
                        <a:pt x="0" y="1696"/>
                      </a:lnTo>
                      <a:lnTo>
                        <a:pt x="4" y="1684"/>
                      </a:lnTo>
                      <a:lnTo>
                        <a:pt x="9" y="1680"/>
                      </a:lnTo>
                      <a:lnTo>
                        <a:pt x="29" y="1675"/>
                      </a:lnTo>
                      <a:lnTo>
                        <a:pt x="58" y="1671"/>
                      </a:lnTo>
                      <a:lnTo>
                        <a:pt x="75" y="1667"/>
                      </a:lnTo>
                      <a:lnTo>
                        <a:pt x="104" y="1659"/>
                      </a:lnTo>
                      <a:lnTo>
                        <a:pt x="125" y="1646"/>
                      </a:lnTo>
                      <a:lnTo>
                        <a:pt x="133" y="1638"/>
                      </a:lnTo>
                      <a:lnTo>
                        <a:pt x="137" y="1630"/>
                      </a:lnTo>
                      <a:lnTo>
                        <a:pt x="137" y="1609"/>
                      </a:lnTo>
                      <a:lnTo>
                        <a:pt x="137" y="1588"/>
                      </a:lnTo>
                      <a:lnTo>
                        <a:pt x="133" y="1572"/>
                      </a:lnTo>
                      <a:lnTo>
                        <a:pt x="129" y="1480"/>
                      </a:lnTo>
                      <a:lnTo>
                        <a:pt x="125" y="1431"/>
                      </a:lnTo>
                      <a:lnTo>
                        <a:pt x="116" y="1406"/>
                      </a:lnTo>
                      <a:lnTo>
                        <a:pt x="108" y="1389"/>
                      </a:lnTo>
                      <a:lnTo>
                        <a:pt x="108" y="1381"/>
                      </a:lnTo>
                      <a:lnTo>
                        <a:pt x="104" y="1369"/>
                      </a:lnTo>
                      <a:lnTo>
                        <a:pt x="100" y="1335"/>
                      </a:lnTo>
                      <a:lnTo>
                        <a:pt x="100" y="1269"/>
                      </a:lnTo>
                      <a:lnTo>
                        <a:pt x="96" y="1232"/>
                      </a:lnTo>
                      <a:lnTo>
                        <a:pt x="96" y="1207"/>
                      </a:lnTo>
                      <a:lnTo>
                        <a:pt x="92" y="1132"/>
                      </a:lnTo>
                      <a:lnTo>
                        <a:pt x="92" y="1066"/>
                      </a:lnTo>
                      <a:lnTo>
                        <a:pt x="92" y="1033"/>
                      </a:lnTo>
                      <a:lnTo>
                        <a:pt x="96" y="995"/>
                      </a:lnTo>
                      <a:lnTo>
                        <a:pt x="100" y="970"/>
                      </a:lnTo>
                      <a:lnTo>
                        <a:pt x="100" y="954"/>
                      </a:lnTo>
                      <a:lnTo>
                        <a:pt x="96" y="945"/>
                      </a:lnTo>
                      <a:lnTo>
                        <a:pt x="87" y="937"/>
                      </a:lnTo>
                      <a:lnTo>
                        <a:pt x="79" y="933"/>
                      </a:lnTo>
                      <a:lnTo>
                        <a:pt x="87" y="871"/>
                      </a:lnTo>
                      <a:lnTo>
                        <a:pt x="100" y="821"/>
                      </a:lnTo>
                      <a:lnTo>
                        <a:pt x="112" y="775"/>
                      </a:lnTo>
                      <a:lnTo>
                        <a:pt x="116" y="759"/>
                      </a:lnTo>
                      <a:lnTo>
                        <a:pt x="121" y="738"/>
                      </a:lnTo>
                      <a:lnTo>
                        <a:pt x="125" y="697"/>
                      </a:lnTo>
                      <a:lnTo>
                        <a:pt x="125" y="643"/>
                      </a:lnTo>
                      <a:lnTo>
                        <a:pt x="129" y="572"/>
                      </a:lnTo>
                      <a:lnTo>
                        <a:pt x="112" y="493"/>
                      </a:lnTo>
                      <a:lnTo>
                        <a:pt x="100" y="406"/>
                      </a:lnTo>
                      <a:lnTo>
                        <a:pt x="104" y="398"/>
                      </a:lnTo>
                      <a:lnTo>
                        <a:pt x="112" y="386"/>
                      </a:lnTo>
                      <a:lnTo>
                        <a:pt x="146" y="348"/>
                      </a:lnTo>
                      <a:lnTo>
                        <a:pt x="187" y="298"/>
                      </a:lnTo>
                      <a:lnTo>
                        <a:pt x="179" y="265"/>
                      </a:lnTo>
                      <a:lnTo>
                        <a:pt x="170" y="245"/>
                      </a:lnTo>
                      <a:lnTo>
                        <a:pt x="166" y="236"/>
                      </a:lnTo>
                      <a:lnTo>
                        <a:pt x="150" y="240"/>
                      </a:lnTo>
                      <a:lnTo>
                        <a:pt x="141" y="240"/>
                      </a:lnTo>
                      <a:lnTo>
                        <a:pt x="133" y="240"/>
                      </a:lnTo>
                      <a:lnTo>
                        <a:pt x="129" y="232"/>
                      </a:lnTo>
                      <a:lnTo>
                        <a:pt x="108" y="199"/>
                      </a:lnTo>
                      <a:lnTo>
                        <a:pt x="96" y="166"/>
                      </a:lnTo>
                      <a:lnTo>
                        <a:pt x="92" y="157"/>
                      </a:lnTo>
                      <a:lnTo>
                        <a:pt x="92" y="137"/>
                      </a:lnTo>
                      <a:lnTo>
                        <a:pt x="87" y="128"/>
                      </a:lnTo>
                      <a:lnTo>
                        <a:pt x="87" y="124"/>
                      </a:lnTo>
                      <a:lnTo>
                        <a:pt x="79" y="116"/>
                      </a:lnTo>
                      <a:lnTo>
                        <a:pt x="79" y="91"/>
                      </a:lnTo>
                      <a:lnTo>
                        <a:pt x="79" y="70"/>
                      </a:lnTo>
                      <a:lnTo>
                        <a:pt x="79" y="58"/>
                      </a:lnTo>
                      <a:lnTo>
                        <a:pt x="87" y="41"/>
                      </a:lnTo>
                      <a:lnTo>
                        <a:pt x="87" y="37"/>
                      </a:lnTo>
                      <a:lnTo>
                        <a:pt x="92" y="25"/>
                      </a:lnTo>
                      <a:lnTo>
                        <a:pt x="96" y="21"/>
                      </a:lnTo>
                      <a:lnTo>
                        <a:pt x="104" y="12"/>
                      </a:lnTo>
                      <a:lnTo>
                        <a:pt x="112" y="8"/>
                      </a:lnTo>
                      <a:lnTo>
                        <a:pt x="129" y="4"/>
                      </a:lnTo>
                      <a:lnTo>
                        <a:pt x="154" y="0"/>
                      </a:lnTo>
                      <a:lnTo>
                        <a:pt x="191" y="0"/>
                      </a:lnTo>
                      <a:lnTo>
                        <a:pt x="208" y="0"/>
                      </a:lnTo>
                      <a:lnTo>
                        <a:pt x="224" y="8"/>
                      </a:lnTo>
                      <a:lnTo>
                        <a:pt x="237" y="16"/>
                      </a:lnTo>
                      <a:lnTo>
                        <a:pt x="249" y="33"/>
                      </a:lnTo>
                      <a:lnTo>
                        <a:pt x="262" y="62"/>
                      </a:lnTo>
                      <a:lnTo>
                        <a:pt x="270" y="91"/>
                      </a:lnTo>
                      <a:lnTo>
                        <a:pt x="274" y="112"/>
                      </a:lnTo>
                      <a:lnTo>
                        <a:pt x="270" y="124"/>
                      </a:lnTo>
                      <a:lnTo>
                        <a:pt x="266" y="137"/>
                      </a:lnTo>
                      <a:lnTo>
                        <a:pt x="262" y="157"/>
                      </a:lnTo>
                      <a:lnTo>
                        <a:pt x="262" y="178"/>
                      </a:lnTo>
                      <a:lnTo>
                        <a:pt x="266" y="186"/>
                      </a:lnTo>
                      <a:lnTo>
                        <a:pt x="274" y="195"/>
                      </a:lnTo>
                      <a:lnTo>
                        <a:pt x="287" y="203"/>
                      </a:lnTo>
                      <a:lnTo>
                        <a:pt x="299" y="211"/>
                      </a:lnTo>
                      <a:lnTo>
                        <a:pt x="311" y="220"/>
                      </a:lnTo>
                      <a:lnTo>
                        <a:pt x="361" y="228"/>
                      </a:lnTo>
                      <a:lnTo>
                        <a:pt x="382" y="232"/>
                      </a:lnTo>
                      <a:lnTo>
                        <a:pt x="399" y="236"/>
                      </a:lnTo>
                      <a:lnTo>
                        <a:pt x="415" y="249"/>
                      </a:lnTo>
                      <a:lnTo>
                        <a:pt x="428" y="269"/>
                      </a:lnTo>
                      <a:lnTo>
                        <a:pt x="440" y="294"/>
                      </a:lnTo>
                      <a:lnTo>
                        <a:pt x="452" y="319"/>
                      </a:lnTo>
                      <a:lnTo>
                        <a:pt x="457" y="340"/>
                      </a:lnTo>
                      <a:lnTo>
                        <a:pt x="461" y="365"/>
                      </a:lnTo>
                      <a:lnTo>
                        <a:pt x="469" y="402"/>
                      </a:lnTo>
                      <a:lnTo>
                        <a:pt x="486" y="448"/>
                      </a:lnTo>
                      <a:lnTo>
                        <a:pt x="498" y="5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a:solidFill>
                      <a:prstClr val="black"/>
                    </a:solidFill>
                  </a:endParaRPr>
                </a:p>
              </p:txBody>
            </p:sp>
            <p:sp>
              <p:nvSpPr>
                <p:cNvPr id="306230" name="Freeform 813"/>
                <p:cNvSpPr>
                  <a:spLocks/>
                </p:cNvSpPr>
                <p:nvPr/>
              </p:nvSpPr>
              <p:spPr bwMode="auto">
                <a:xfrm>
                  <a:off x="1669747" y="3385718"/>
                  <a:ext cx="176696" cy="374596"/>
                </a:xfrm>
                <a:custGeom>
                  <a:avLst/>
                  <a:gdLst>
                    <a:gd name="T0" fmla="*/ 0 w 112"/>
                    <a:gd name="T1" fmla="*/ 2147483647 h 237"/>
                    <a:gd name="T2" fmla="*/ 0 w 112"/>
                    <a:gd name="T3" fmla="*/ 2147483647 h 237"/>
                    <a:gd name="T4" fmla="*/ 2147483647 w 112"/>
                    <a:gd name="T5" fmla="*/ 2147483647 h 237"/>
                    <a:gd name="T6" fmla="*/ 0 w 112"/>
                    <a:gd name="T7" fmla="*/ 2147483647 h 237"/>
                    <a:gd name="T8" fmla="*/ 0 w 112"/>
                    <a:gd name="T9" fmla="*/ 2147483647 h 237"/>
                    <a:gd name="T10" fmla="*/ 0 w 112"/>
                    <a:gd name="T11" fmla="*/ 2147483647 h 237"/>
                    <a:gd name="T12" fmla="*/ 2147483647 w 112"/>
                    <a:gd name="T13" fmla="*/ 2147483647 h 237"/>
                    <a:gd name="T14" fmla="*/ 2147483647 w 112"/>
                    <a:gd name="T15" fmla="*/ 2147483647 h 237"/>
                    <a:gd name="T16" fmla="*/ 2147483647 w 112"/>
                    <a:gd name="T17" fmla="*/ 2147483647 h 237"/>
                    <a:gd name="T18" fmla="*/ 2147483647 w 112"/>
                    <a:gd name="T19" fmla="*/ 2147483647 h 237"/>
                    <a:gd name="T20" fmla="*/ 2147483647 w 112"/>
                    <a:gd name="T21" fmla="*/ 0 h 237"/>
                    <a:gd name="T22" fmla="*/ 2147483647 w 112"/>
                    <a:gd name="T23" fmla="*/ 0 h 237"/>
                    <a:gd name="T24" fmla="*/ 2147483647 w 112"/>
                    <a:gd name="T25" fmla="*/ 2147483647 h 237"/>
                    <a:gd name="T26" fmla="*/ 2147483647 w 112"/>
                    <a:gd name="T27" fmla="*/ 2147483647 h 237"/>
                    <a:gd name="T28" fmla="*/ 2147483647 w 112"/>
                    <a:gd name="T29" fmla="*/ 2147483647 h 237"/>
                    <a:gd name="T30" fmla="*/ 2147483647 w 112"/>
                    <a:gd name="T31" fmla="*/ 2147483647 h 237"/>
                    <a:gd name="T32" fmla="*/ 2147483647 w 112"/>
                    <a:gd name="T33" fmla="*/ 2147483647 h 237"/>
                    <a:gd name="T34" fmla="*/ 2147483647 w 112"/>
                    <a:gd name="T35" fmla="*/ 2147483647 h 237"/>
                    <a:gd name="T36" fmla="*/ 0 w 112"/>
                    <a:gd name="T37" fmla="*/ 2147483647 h 237"/>
                    <a:gd name="T38" fmla="*/ 0 w 112"/>
                    <a:gd name="T39" fmla="*/ 2147483647 h 2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2"/>
                    <a:gd name="T61" fmla="*/ 0 h 237"/>
                    <a:gd name="T62" fmla="*/ 112 w 112"/>
                    <a:gd name="T63" fmla="*/ 237 h 2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2" h="237">
                      <a:moveTo>
                        <a:pt x="0" y="71"/>
                      </a:moveTo>
                      <a:lnTo>
                        <a:pt x="0" y="71"/>
                      </a:lnTo>
                      <a:lnTo>
                        <a:pt x="4" y="112"/>
                      </a:lnTo>
                      <a:lnTo>
                        <a:pt x="0" y="166"/>
                      </a:lnTo>
                      <a:lnTo>
                        <a:pt x="0" y="237"/>
                      </a:lnTo>
                      <a:lnTo>
                        <a:pt x="42" y="141"/>
                      </a:lnTo>
                      <a:lnTo>
                        <a:pt x="79" y="67"/>
                      </a:lnTo>
                      <a:lnTo>
                        <a:pt x="96" y="34"/>
                      </a:lnTo>
                      <a:lnTo>
                        <a:pt x="112" y="17"/>
                      </a:lnTo>
                      <a:lnTo>
                        <a:pt x="104" y="0"/>
                      </a:lnTo>
                      <a:lnTo>
                        <a:pt x="67" y="34"/>
                      </a:lnTo>
                      <a:lnTo>
                        <a:pt x="42" y="54"/>
                      </a:lnTo>
                      <a:lnTo>
                        <a:pt x="25" y="67"/>
                      </a:lnTo>
                      <a:lnTo>
                        <a:pt x="17" y="67"/>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a:solidFill>
                      <a:prstClr val="black"/>
                    </a:solidFill>
                  </a:endParaRPr>
                </a:p>
              </p:txBody>
            </p:sp>
            <p:sp>
              <p:nvSpPr>
                <p:cNvPr id="306231" name="Freeform 817"/>
                <p:cNvSpPr>
                  <a:spLocks/>
                </p:cNvSpPr>
                <p:nvPr/>
              </p:nvSpPr>
              <p:spPr bwMode="auto">
                <a:xfrm>
                  <a:off x="1655079" y="3500231"/>
                  <a:ext cx="89526" cy="282715"/>
                </a:xfrm>
                <a:custGeom>
                  <a:avLst/>
                  <a:gdLst>
                    <a:gd name="T0" fmla="*/ 2147483647 w 58"/>
                    <a:gd name="T1" fmla="*/ 0 h 178"/>
                    <a:gd name="T2" fmla="*/ 2147483647 w 58"/>
                    <a:gd name="T3" fmla="*/ 2147483647 h 178"/>
                    <a:gd name="T4" fmla="*/ 2147483647 w 58"/>
                    <a:gd name="T5" fmla="*/ 2147483647 h 178"/>
                    <a:gd name="T6" fmla="*/ 0 w 58"/>
                    <a:gd name="T7" fmla="*/ 2147483647 h 178"/>
                    <a:gd name="T8" fmla="*/ 2147483647 w 58"/>
                    <a:gd name="T9" fmla="*/ 2147483647 h 178"/>
                    <a:gd name="T10" fmla="*/ 2147483647 w 58"/>
                    <a:gd name="T11" fmla="*/ 2147483647 h 178"/>
                    <a:gd name="T12" fmla="*/ 2147483647 w 58"/>
                    <a:gd name="T13" fmla="*/ 2147483647 h 178"/>
                    <a:gd name="T14" fmla="*/ 2147483647 w 58"/>
                    <a:gd name="T15" fmla="*/ 2147483647 h 178"/>
                    <a:gd name="T16" fmla="*/ 2147483647 w 58"/>
                    <a:gd name="T17" fmla="*/ 2147483647 h 178"/>
                    <a:gd name="T18" fmla="*/ 2147483647 w 58"/>
                    <a:gd name="T19" fmla="*/ 0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178"/>
                    <a:gd name="T32" fmla="*/ 58 w 58"/>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178">
                      <a:moveTo>
                        <a:pt x="33" y="0"/>
                      </a:moveTo>
                      <a:lnTo>
                        <a:pt x="21" y="29"/>
                      </a:lnTo>
                      <a:lnTo>
                        <a:pt x="29" y="45"/>
                      </a:lnTo>
                      <a:lnTo>
                        <a:pt x="0" y="133"/>
                      </a:lnTo>
                      <a:lnTo>
                        <a:pt x="12" y="178"/>
                      </a:lnTo>
                      <a:lnTo>
                        <a:pt x="21" y="170"/>
                      </a:lnTo>
                      <a:lnTo>
                        <a:pt x="58" y="79"/>
                      </a:lnTo>
                      <a:lnTo>
                        <a:pt x="33" y="45"/>
                      </a:lnTo>
                      <a:lnTo>
                        <a:pt x="41" y="33"/>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a:solidFill>
                      <a:prstClr val="black"/>
                    </a:solidFill>
                  </a:endParaRPr>
                </a:p>
              </p:txBody>
            </p:sp>
          </p:grpSp>
        </p:grpSp>
        <p:sp>
          <p:nvSpPr>
            <p:cNvPr id="89" name="Ellipse 123"/>
            <p:cNvSpPr/>
            <p:nvPr/>
          </p:nvSpPr>
          <p:spPr bwMode="auto">
            <a:xfrm>
              <a:off x="7400826" y="2310630"/>
              <a:ext cx="295376" cy="8785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457200">
                <a:defRPr/>
              </a:pPr>
              <a:endParaRPr lang="en-US">
                <a:solidFill>
                  <a:srgbClr val="FFFFFF"/>
                </a:solidFill>
              </a:endParaRPr>
            </a:p>
          </p:txBody>
        </p:sp>
        <p:sp>
          <p:nvSpPr>
            <p:cNvPr id="90" name="Ellipse 124"/>
            <p:cNvSpPr/>
            <p:nvPr/>
          </p:nvSpPr>
          <p:spPr bwMode="auto">
            <a:xfrm>
              <a:off x="7186739" y="2330587"/>
              <a:ext cx="295376" cy="8785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457200">
                <a:defRPr/>
              </a:pPr>
              <a:endParaRPr lang="en-US">
                <a:solidFill>
                  <a:srgbClr val="FFFFFF"/>
                </a:solidFill>
              </a:endParaRPr>
            </a:p>
          </p:txBody>
        </p:sp>
      </p:grpSp>
      <p:sp>
        <p:nvSpPr>
          <p:cNvPr id="306193" name="Text Box 52"/>
          <p:cNvSpPr txBox="1">
            <a:spLocks noChangeArrowheads="1"/>
          </p:cNvSpPr>
          <p:nvPr/>
        </p:nvSpPr>
        <p:spPr bwMode="gray">
          <a:xfrm>
            <a:off x="4495800" y="1077914"/>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a:defRPr sz="2800">
                <a:solidFill>
                  <a:schemeClr val="tx2"/>
                </a:solidFill>
                <a:latin typeface="Arial" panose="020B0604020202020204" pitchFamily="34" charset="0"/>
                <a:sym typeface="Wingdings" panose="05000000000000000000" pitchFamily="2" charset="2"/>
              </a:defRPr>
            </a:lvl1pPr>
            <a:lvl2pPr marL="742950" indent="-285750" defTabSz="801688">
              <a:defRPr sz="2800">
                <a:solidFill>
                  <a:schemeClr val="tx2"/>
                </a:solidFill>
                <a:latin typeface="Arial" panose="020B0604020202020204" pitchFamily="34" charset="0"/>
                <a:sym typeface="Wingdings" panose="05000000000000000000" pitchFamily="2" charset="2"/>
              </a:defRPr>
            </a:lvl2pPr>
            <a:lvl3pPr marL="1143000" indent="-228600" defTabSz="801688">
              <a:defRPr sz="2800">
                <a:solidFill>
                  <a:schemeClr val="tx2"/>
                </a:solidFill>
                <a:latin typeface="Arial" panose="020B0604020202020204" pitchFamily="34" charset="0"/>
                <a:sym typeface="Wingdings" panose="05000000000000000000" pitchFamily="2" charset="2"/>
              </a:defRPr>
            </a:lvl3pPr>
            <a:lvl4pPr marL="1600200" indent="-228600" defTabSz="801688">
              <a:defRPr sz="2800">
                <a:solidFill>
                  <a:schemeClr val="tx2"/>
                </a:solidFill>
                <a:latin typeface="Arial" panose="020B0604020202020204" pitchFamily="34" charset="0"/>
                <a:sym typeface="Wingdings" panose="05000000000000000000" pitchFamily="2" charset="2"/>
              </a:defRPr>
            </a:lvl4pPr>
            <a:lvl5pPr marL="2057400" indent="-228600" defTabSz="801688">
              <a:defRPr sz="2800">
                <a:solidFill>
                  <a:schemeClr val="tx2"/>
                </a:solidFill>
                <a:latin typeface="Arial" panose="020B0604020202020204" pitchFamily="34" charset="0"/>
                <a:sym typeface="Wingdings" panose="05000000000000000000" pitchFamily="2" charset="2"/>
              </a:defRPr>
            </a:lvl5pPr>
            <a:lvl6pPr marL="2514600" indent="-228600" defTabSz="801688"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defTabSz="801688"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defTabSz="801688"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defTabSz="801688"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spcBef>
                <a:spcPct val="20000"/>
              </a:spcBef>
            </a:pPr>
            <a:r>
              <a:rPr lang="en-US" altLang="en-US" sz="1800" b="1" noProof="1">
                <a:solidFill>
                  <a:srgbClr val="800000"/>
                </a:solidFill>
                <a:latin typeface="Calibri" panose="020F0502020204030204" pitchFamily="34" charset="0"/>
                <a:cs typeface="Arial" panose="020B0604020202020204" pitchFamily="34" charset="0"/>
              </a:rPr>
              <a:t>Language/interpreter</a:t>
            </a:r>
          </a:p>
        </p:txBody>
      </p:sp>
      <p:sp>
        <p:nvSpPr>
          <p:cNvPr id="306194" name="TextBox 102"/>
          <p:cNvSpPr txBox="1">
            <a:spLocks noChangeArrowheads="1"/>
          </p:cNvSpPr>
          <p:nvPr/>
        </p:nvSpPr>
        <p:spPr bwMode="auto">
          <a:xfrm>
            <a:off x="1524000" y="2085976"/>
            <a:ext cx="1676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defTabSz="457200"/>
            <a:r>
              <a:rPr lang="en-US" altLang="en-US" sz="1800" b="1">
                <a:solidFill>
                  <a:srgbClr val="800000"/>
                </a:solidFill>
                <a:latin typeface="Calibri" panose="020F0502020204030204" pitchFamily="34" charset="0"/>
                <a:cs typeface="Arial" panose="020B0604020202020204" pitchFamily="34" charset="0"/>
              </a:rPr>
              <a:t>Perceptions and Beliefs</a:t>
            </a:r>
          </a:p>
        </p:txBody>
      </p:sp>
      <p:sp>
        <p:nvSpPr>
          <p:cNvPr id="306195" name="TextBox 103"/>
          <p:cNvSpPr txBox="1">
            <a:spLocks noChangeArrowheads="1"/>
          </p:cNvSpPr>
          <p:nvPr/>
        </p:nvSpPr>
        <p:spPr bwMode="auto">
          <a:xfrm>
            <a:off x="6629400" y="5856289"/>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a:defRPr sz="2800">
                <a:solidFill>
                  <a:schemeClr val="tx2"/>
                </a:solidFill>
                <a:latin typeface="Arial" panose="020B0604020202020204" pitchFamily="34" charset="0"/>
                <a:sym typeface="Wingdings" panose="05000000000000000000" pitchFamily="2" charset="2"/>
              </a:defRPr>
            </a:lvl1pPr>
            <a:lvl2pPr marL="742950" indent="-285750" defTabSz="801688">
              <a:defRPr sz="2800">
                <a:solidFill>
                  <a:schemeClr val="tx2"/>
                </a:solidFill>
                <a:latin typeface="Arial" panose="020B0604020202020204" pitchFamily="34" charset="0"/>
                <a:sym typeface="Wingdings" panose="05000000000000000000" pitchFamily="2" charset="2"/>
              </a:defRPr>
            </a:lvl2pPr>
            <a:lvl3pPr marL="1143000" indent="-228600" defTabSz="801688">
              <a:defRPr sz="2800">
                <a:solidFill>
                  <a:schemeClr val="tx2"/>
                </a:solidFill>
                <a:latin typeface="Arial" panose="020B0604020202020204" pitchFamily="34" charset="0"/>
                <a:sym typeface="Wingdings" panose="05000000000000000000" pitchFamily="2" charset="2"/>
              </a:defRPr>
            </a:lvl3pPr>
            <a:lvl4pPr marL="1600200" indent="-228600" defTabSz="801688">
              <a:defRPr sz="2800">
                <a:solidFill>
                  <a:schemeClr val="tx2"/>
                </a:solidFill>
                <a:latin typeface="Arial" panose="020B0604020202020204" pitchFamily="34" charset="0"/>
                <a:sym typeface="Wingdings" panose="05000000000000000000" pitchFamily="2" charset="2"/>
              </a:defRPr>
            </a:lvl4pPr>
            <a:lvl5pPr marL="2057400" indent="-228600" defTabSz="801688">
              <a:defRPr sz="2800">
                <a:solidFill>
                  <a:schemeClr val="tx2"/>
                </a:solidFill>
                <a:latin typeface="Arial" panose="020B0604020202020204" pitchFamily="34" charset="0"/>
                <a:sym typeface="Wingdings" panose="05000000000000000000" pitchFamily="2" charset="2"/>
              </a:defRPr>
            </a:lvl5pPr>
            <a:lvl6pPr marL="2514600" indent="-228600" defTabSz="801688"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defTabSz="801688"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defTabSz="801688"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defTabSz="801688"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spcBef>
                <a:spcPct val="20000"/>
              </a:spcBef>
            </a:pPr>
            <a:r>
              <a:rPr lang="en-US" altLang="en-US" sz="1800" b="1" noProof="1">
                <a:solidFill>
                  <a:srgbClr val="800000"/>
                </a:solidFill>
                <a:latin typeface="Calibri" panose="020F0502020204030204" pitchFamily="34" charset="0"/>
                <a:cs typeface="Arial" panose="020B0604020202020204" pitchFamily="34" charset="0"/>
              </a:rPr>
              <a:t>Child/Adult Care</a:t>
            </a:r>
          </a:p>
        </p:txBody>
      </p:sp>
      <p:sp>
        <p:nvSpPr>
          <p:cNvPr id="306196" name="TextBox 107"/>
          <p:cNvSpPr txBox="1">
            <a:spLocks noChangeArrowheads="1"/>
          </p:cNvSpPr>
          <p:nvPr/>
        </p:nvSpPr>
        <p:spPr bwMode="auto">
          <a:xfrm>
            <a:off x="1752600" y="1208088"/>
            <a:ext cx="1752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defTabSz="457200"/>
            <a:r>
              <a:rPr lang="en-US" altLang="en-US" sz="1800" b="1">
                <a:solidFill>
                  <a:srgbClr val="800000"/>
                </a:solidFill>
                <a:latin typeface="Calibri" panose="020F0502020204030204" pitchFamily="34" charset="0"/>
                <a:cs typeface="Arial" panose="020B0604020202020204" pitchFamily="34" charset="0"/>
              </a:rPr>
              <a:t>Employment/</a:t>
            </a:r>
          </a:p>
          <a:p>
            <a:pPr algn="ctr" defTabSz="457200"/>
            <a:r>
              <a:rPr lang="en-US" altLang="en-US" sz="1800" b="1">
                <a:solidFill>
                  <a:srgbClr val="800000"/>
                </a:solidFill>
                <a:latin typeface="Calibri" panose="020F0502020204030204" pitchFamily="34" charset="0"/>
                <a:cs typeface="Arial" panose="020B0604020202020204" pitchFamily="34" charset="0"/>
              </a:rPr>
              <a:t>Loss Wages</a:t>
            </a:r>
          </a:p>
        </p:txBody>
      </p:sp>
      <p:sp>
        <p:nvSpPr>
          <p:cNvPr id="306197" name="TextBox 108"/>
          <p:cNvSpPr txBox="1">
            <a:spLocks noChangeArrowheads="1"/>
          </p:cNvSpPr>
          <p:nvPr/>
        </p:nvSpPr>
        <p:spPr bwMode="auto">
          <a:xfrm>
            <a:off x="8686800" y="16002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800" b="1">
                <a:solidFill>
                  <a:srgbClr val="800000"/>
                </a:solidFill>
                <a:latin typeface="Calibri" panose="020F0502020204030204" pitchFamily="34" charset="0"/>
                <a:cs typeface="Arial" panose="020B0604020202020204" pitchFamily="34" charset="0"/>
              </a:rPr>
              <a:t>Transportation</a:t>
            </a:r>
          </a:p>
        </p:txBody>
      </p:sp>
      <p:sp>
        <p:nvSpPr>
          <p:cNvPr id="306198" name="TextBox 109"/>
          <p:cNvSpPr txBox="1">
            <a:spLocks noChangeArrowheads="1"/>
          </p:cNvSpPr>
          <p:nvPr/>
        </p:nvSpPr>
        <p:spPr bwMode="auto">
          <a:xfrm>
            <a:off x="5943600" y="4040188"/>
            <a:ext cx="121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800" b="1">
                <a:solidFill>
                  <a:srgbClr val="800000"/>
                </a:solidFill>
                <a:latin typeface="Calibri" panose="020F0502020204030204" pitchFamily="34" charset="0"/>
                <a:cs typeface="Arial" panose="020B0604020202020204" pitchFamily="34" charset="0"/>
              </a:rPr>
              <a:t>Disability</a:t>
            </a:r>
          </a:p>
        </p:txBody>
      </p:sp>
      <p:grpSp>
        <p:nvGrpSpPr>
          <p:cNvPr id="306199" name="Gruppe 180"/>
          <p:cNvGrpSpPr>
            <a:grpSpLocks/>
          </p:cNvGrpSpPr>
          <p:nvPr/>
        </p:nvGrpSpPr>
        <p:grpSpPr bwMode="auto">
          <a:xfrm>
            <a:off x="6248400" y="3570289"/>
            <a:ext cx="560388" cy="523875"/>
            <a:chOff x="2977832" y="2280378"/>
            <a:chExt cx="560145" cy="523796"/>
          </a:xfrm>
        </p:grpSpPr>
        <p:sp>
          <p:nvSpPr>
            <p:cNvPr id="306216" name="Freeform 23"/>
            <p:cNvSpPr>
              <a:spLocks noEditPoints="1"/>
            </p:cNvSpPr>
            <p:nvPr/>
          </p:nvSpPr>
          <p:spPr bwMode="auto">
            <a:xfrm>
              <a:off x="2977832" y="2280378"/>
              <a:ext cx="445725" cy="501284"/>
            </a:xfrm>
            <a:custGeom>
              <a:avLst/>
              <a:gdLst>
                <a:gd name="T0" fmla="*/ 2147483647 w 1428"/>
                <a:gd name="T1" fmla="*/ 2147483647 h 1606"/>
                <a:gd name="T2" fmla="*/ 2147483647 w 1428"/>
                <a:gd name="T3" fmla="*/ 2147483647 h 1606"/>
                <a:gd name="T4" fmla="*/ 2147483647 w 1428"/>
                <a:gd name="T5" fmla="*/ 2147483647 h 1606"/>
                <a:gd name="T6" fmla="*/ 2147483647 w 1428"/>
                <a:gd name="T7" fmla="*/ 2147483647 h 1606"/>
                <a:gd name="T8" fmla="*/ 2147483647 w 1428"/>
                <a:gd name="T9" fmla="*/ 2147483647 h 1606"/>
                <a:gd name="T10" fmla="*/ 2147483647 w 1428"/>
                <a:gd name="T11" fmla="*/ 2147483647 h 1606"/>
                <a:gd name="T12" fmla="*/ 2147483647 w 1428"/>
                <a:gd name="T13" fmla="*/ 2147483647 h 1606"/>
                <a:gd name="T14" fmla="*/ 2147483647 w 1428"/>
                <a:gd name="T15" fmla="*/ 2147483647 h 1606"/>
                <a:gd name="T16" fmla="*/ 2147483647 w 1428"/>
                <a:gd name="T17" fmla="*/ 2147483647 h 1606"/>
                <a:gd name="T18" fmla="*/ 2147483647 w 1428"/>
                <a:gd name="T19" fmla="*/ 2147483647 h 1606"/>
                <a:gd name="T20" fmla="*/ 2147483647 w 1428"/>
                <a:gd name="T21" fmla="*/ 2147483647 h 1606"/>
                <a:gd name="T22" fmla="*/ 2147483647 w 1428"/>
                <a:gd name="T23" fmla="*/ 2147483647 h 1606"/>
                <a:gd name="T24" fmla="*/ 2147483647 w 1428"/>
                <a:gd name="T25" fmla="*/ 2147483647 h 1606"/>
                <a:gd name="T26" fmla="*/ 2147483647 w 1428"/>
                <a:gd name="T27" fmla="*/ 2147483647 h 1606"/>
                <a:gd name="T28" fmla="*/ 2147483647 w 1428"/>
                <a:gd name="T29" fmla="*/ 2147483647 h 1606"/>
                <a:gd name="T30" fmla="*/ 2147483647 w 1428"/>
                <a:gd name="T31" fmla="*/ 2147483647 h 1606"/>
                <a:gd name="T32" fmla="*/ 2147483647 w 1428"/>
                <a:gd name="T33" fmla="*/ 2147483647 h 1606"/>
                <a:gd name="T34" fmla="*/ 2147483647 w 1428"/>
                <a:gd name="T35" fmla="*/ 2147483647 h 1606"/>
                <a:gd name="T36" fmla="*/ 2147483647 w 1428"/>
                <a:gd name="T37" fmla="*/ 2147483647 h 1606"/>
                <a:gd name="T38" fmla="*/ 2147483647 w 1428"/>
                <a:gd name="T39" fmla="*/ 2147483647 h 1606"/>
                <a:gd name="T40" fmla="*/ 2147483647 w 1428"/>
                <a:gd name="T41" fmla="*/ 2147483647 h 1606"/>
                <a:gd name="T42" fmla="*/ 2147483647 w 1428"/>
                <a:gd name="T43" fmla="*/ 2147483647 h 1606"/>
                <a:gd name="T44" fmla="*/ 2147483647 w 1428"/>
                <a:gd name="T45" fmla="*/ 2147483647 h 1606"/>
                <a:gd name="T46" fmla="*/ 2147483647 w 1428"/>
                <a:gd name="T47" fmla="*/ 2147483647 h 1606"/>
                <a:gd name="T48" fmla="*/ 2147483647 w 1428"/>
                <a:gd name="T49" fmla="*/ 2147483647 h 1606"/>
                <a:gd name="T50" fmla="*/ 2147483647 w 1428"/>
                <a:gd name="T51" fmla="*/ 2147483647 h 1606"/>
                <a:gd name="T52" fmla="*/ 2147483647 w 1428"/>
                <a:gd name="T53" fmla="*/ 2147483647 h 1606"/>
                <a:gd name="T54" fmla="*/ 2147483647 w 1428"/>
                <a:gd name="T55" fmla="*/ 2147483647 h 1606"/>
                <a:gd name="T56" fmla="*/ 2147483647 w 1428"/>
                <a:gd name="T57" fmla="*/ 2147483647 h 1606"/>
                <a:gd name="T58" fmla="*/ 2147483647 w 1428"/>
                <a:gd name="T59" fmla="*/ 2147483647 h 1606"/>
                <a:gd name="T60" fmla="*/ 2147483647 w 1428"/>
                <a:gd name="T61" fmla="*/ 2147483647 h 1606"/>
                <a:gd name="T62" fmla="*/ 2147483647 w 1428"/>
                <a:gd name="T63" fmla="*/ 2147483647 h 1606"/>
                <a:gd name="T64" fmla="*/ 2147483647 w 1428"/>
                <a:gd name="T65" fmla="*/ 2147483647 h 1606"/>
                <a:gd name="T66" fmla="*/ 2147483647 w 1428"/>
                <a:gd name="T67" fmla="*/ 2147483647 h 1606"/>
                <a:gd name="T68" fmla="*/ 2147483647 w 1428"/>
                <a:gd name="T69" fmla="*/ 2147483647 h 1606"/>
                <a:gd name="T70" fmla="*/ 2147483647 w 1428"/>
                <a:gd name="T71" fmla="*/ 2147483647 h 1606"/>
                <a:gd name="T72" fmla="*/ 2147483647 w 1428"/>
                <a:gd name="T73" fmla="*/ 2147483647 h 1606"/>
                <a:gd name="T74" fmla="*/ 2147483647 w 1428"/>
                <a:gd name="T75" fmla="*/ 2147483647 h 1606"/>
                <a:gd name="T76" fmla="*/ 2147483647 w 1428"/>
                <a:gd name="T77" fmla="*/ 2147483647 h 1606"/>
                <a:gd name="T78" fmla="*/ 2147483647 w 1428"/>
                <a:gd name="T79" fmla="*/ 2147483647 h 1606"/>
                <a:gd name="T80" fmla="*/ 2147483647 w 1428"/>
                <a:gd name="T81" fmla="*/ 2147483647 h 1606"/>
                <a:gd name="T82" fmla="*/ 2147483647 w 1428"/>
                <a:gd name="T83" fmla="*/ 2147483647 h 1606"/>
                <a:gd name="T84" fmla="*/ 2147483647 w 1428"/>
                <a:gd name="T85" fmla="*/ 2147483647 h 1606"/>
                <a:gd name="T86" fmla="*/ 2147483647 w 1428"/>
                <a:gd name="T87" fmla="*/ 2147483647 h 1606"/>
                <a:gd name="T88" fmla="*/ 2147483647 w 1428"/>
                <a:gd name="T89" fmla="*/ 2147483647 h 1606"/>
                <a:gd name="T90" fmla="*/ 2147483647 w 1428"/>
                <a:gd name="T91" fmla="*/ 2147483647 h 1606"/>
                <a:gd name="T92" fmla="*/ 2147483647 w 1428"/>
                <a:gd name="T93" fmla="*/ 2147483647 h 1606"/>
                <a:gd name="T94" fmla="*/ 2147483647 w 1428"/>
                <a:gd name="T95" fmla="*/ 2147483647 h 1606"/>
                <a:gd name="T96" fmla="*/ 2147483647 w 1428"/>
                <a:gd name="T97" fmla="*/ 2147483647 h 1606"/>
                <a:gd name="T98" fmla="*/ 2147483647 w 1428"/>
                <a:gd name="T99" fmla="*/ 2147483647 h 1606"/>
                <a:gd name="T100" fmla="*/ 2147483647 w 1428"/>
                <a:gd name="T101" fmla="*/ 2147483647 h 1606"/>
                <a:gd name="T102" fmla="*/ 2147483647 w 1428"/>
                <a:gd name="T103" fmla="*/ 2147483647 h 1606"/>
                <a:gd name="T104" fmla="*/ 2147483647 w 1428"/>
                <a:gd name="T105" fmla="*/ 2147483647 h 1606"/>
                <a:gd name="T106" fmla="*/ 2147483647 w 1428"/>
                <a:gd name="T107" fmla="*/ 2147483647 h 1606"/>
                <a:gd name="T108" fmla="*/ 2147483647 w 1428"/>
                <a:gd name="T109" fmla="*/ 2147483647 h 1606"/>
                <a:gd name="T110" fmla="*/ 2147483647 w 1428"/>
                <a:gd name="T111" fmla="*/ 2147483647 h 1606"/>
                <a:gd name="T112" fmla="*/ 2147483647 w 1428"/>
                <a:gd name="T113" fmla="*/ 2147483647 h 1606"/>
                <a:gd name="T114" fmla="*/ 2147483647 w 1428"/>
                <a:gd name="T115" fmla="*/ 2147483647 h 16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28"/>
                <a:gd name="T175" fmla="*/ 0 h 1606"/>
                <a:gd name="T176" fmla="*/ 1428 w 1428"/>
                <a:gd name="T177" fmla="*/ 1606 h 160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28" h="1606">
                  <a:moveTo>
                    <a:pt x="1426" y="1486"/>
                  </a:moveTo>
                  <a:lnTo>
                    <a:pt x="1426" y="1486"/>
                  </a:lnTo>
                  <a:lnTo>
                    <a:pt x="1426" y="1448"/>
                  </a:lnTo>
                  <a:lnTo>
                    <a:pt x="1424" y="1418"/>
                  </a:lnTo>
                  <a:lnTo>
                    <a:pt x="1420" y="1394"/>
                  </a:lnTo>
                  <a:lnTo>
                    <a:pt x="1418" y="1380"/>
                  </a:lnTo>
                  <a:lnTo>
                    <a:pt x="1414" y="1372"/>
                  </a:lnTo>
                  <a:lnTo>
                    <a:pt x="1408" y="1364"/>
                  </a:lnTo>
                  <a:lnTo>
                    <a:pt x="1396" y="1356"/>
                  </a:lnTo>
                  <a:lnTo>
                    <a:pt x="1386" y="1346"/>
                  </a:lnTo>
                  <a:lnTo>
                    <a:pt x="1378" y="1336"/>
                  </a:lnTo>
                  <a:lnTo>
                    <a:pt x="1374" y="1328"/>
                  </a:lnTo>
                  <a:lnTo>
                    <a:pt x="1374" y="1322"/>
                  </a:lnTo>
                  <a:lnTo>
                    <a:pt x="1364" y="1300"/>
                  </a:lnTo>
                  <a:lnTo>
                    <a:pt x="1344" y="1252"/>
                  </a:lnTo>
                  <a:lnTo>
                    <a:pt x="1286" y="1124"/>
                  </a:lnTo>
                  <a:lnTo>
                    <a:pt x="1272" y="1092"/>
                  </a:lnTo>
                  <a:lnTo>
                    <a:pt x="1256" y="1062"/>
                  </a:lnTo>
                  <a:lnTo>
                    <a:pt x="1224" y="1010"/>
                  </a:lnTo>
                  <a:lnTo>
                    <a:pt x="1202" y="972"/>
                  </a:lnTo>
                  <a:lnTo>
                    <a:pt x="1192" y="958"/>
                  </a:lnTo>
                  <a:lnTo>
                    <a:pt x="1186" y="958"/>
                  </a:lnTo>
                  <a:lnTo>
                    <a:pt x="1184" y="946"/>
                  </a:lnTo>
                  <a:lnTo>
                    <a:pt x="1180" y="934"/>
                  </a:lnTo>
                  <a:lnTo>
                    <a:pt x="1174" y="924"/>
                  </a:lnTo>
                  <a:lnTo>
                    <a:pt x="1166" y="918"/>
                  </a:lnTo>
                  <a:lnTo>
                    <a:pt x="1156" y="912"/>
                  </a:lnTo>
                  <a:lnTo>
                    <a:pt x="1150" y="906"/>
                  </a:lnTo>
                  <a:lnTo>
                    <a:pt x="1146" y="902"/>
                  </a:lnTo>
                  <a:lnTo>
                    <a:pt x="1148" y="902"/>
                  </a:lnTo>
                  <a:lnTo>
                    <a:pt x="1154" y="904"/>
                  </a:lnTo>
                  <a:lnTo>
                    <a:pt x="1156" y="902"/>
                  </a:lnTo>
                  <a:lnTo>
                    <a:pt x="1156" y="900"/>
                  </a:lnTo>
                  <a:lnTo>
                    <a:pt x="1156" y="894"/>
                  </a:lnTo>
                  <a:lnTo>
                    <a:pt x="1154" y="884"/>
                  </a:lnTo>
                  <a:lnTo>
                    <a:pt x="1150" y="874"/>
                  </a:lnTo>
                  <a:lnTo>
                    <a:pt x="1146" y="868"/>
                  </a:lnTo>
                  <a:lnTo>
                    <a:pt x="1142" y="864"/>
                  </a:lnTo>
                  <a:lnTo>
                    <a:pt x="1138" y="860"/>
                  </a:lnTo>
                  <a:lnTo>
                    <a:pt x="1132" y="858"/>
                  </a:lnTo>
                  <a:lnTo>
                    <a:pt x="1130" y="858"/>
                  </a:lnTo>
                  <a:lnTo>
                    <a:pt x="1122" y="860"/>
                  </a:lnTo>
                  <a:lnTo>
                    <a:pt x="1120" y="860"/>
                  </a:lnTo>
                  <a:lnTo>
                    <a:pt x="1120" y="858"/>
                  </a:lnTo>
                  <a:lnTo>
                    <a:pt x="1120" y="854"/>
                  </a:lnTo>
                  <a:lnTo>
                    <a:pt x="1124" y="846"/>
                  </a:lnTo>
                  <a:lnTo>
                    <a:pt x="1130" y="842"/>
                  </a:lnTo>
                  <a:lnTo>
                    <a:pt x="1142" y="834"/>
                  </a:lnTo>
                  <a:lnTo>
                    <a:pt x="1148" y="826"/>
                  </a:lnTo>
                  <a:lnTo>
                    <a:pt x="1154" y="812"/>
                  </a:lnTo>
                  <a:lnTo>
                    <a:pt x="1156" y="794"/>
                  </a:lnTo>
                  <a:lnTo>
                    <a:pt x="1158" y="768"/>
                  </a:lnTo>
                  <a:lnTo>
                    <a:pt x="1160" y="746"/>
                  </a:lnTo>
                  <a:lnTo>
                    <a:pt x="1160" y="726"/>
                  </a:lnTo>
                  <a:lnTo>
                    <a:pt x="1166" y="708"/>
                  </a:lnTo>
                  <a:lnTo>
                    <a:pt x="1176" y="686"/>
                  </a:lnTo>
                  <a:lnTo>
                    <a:pt x="1182" y="672"/>
                  </a:lnTo>
                  <a:lnTo>
                    <a:pt x="1188" y="658"/>
                  </a:lnTo>
                  <a:lnTo>
                    <a:pt x="1194" y="630"/>
                  </a:lnTo>
                  <a:lnTo>
                    <a:pt x="1198" y="600"/>
                  </a:lnTo>
                  <a:lnTo>
                    <a:pt x="1202" y="574"/>
                  </a:lnTo>
                  <a:lnTo>
                    <a:pt x="1210" y="544"/>
                  </a:lnTo>
                  <a:lnTo>
                    <a:pt x="1220" y="504"/>
                  </a:lnTo>
                  <a:lnTo>
                    <a:pt x="1232" y="466"/>
                  </a:lnTo>
                  <a:lnTo>
                    <a:pt x="1238" y="450"/>
                  </a:lnTo>
                  <a:lnTo>
                    <a:pt x="1246" y="436"/>
                  </a:lnTo>
                  <a:lnTo>
                    <a:pt x="1258" y="408"/>
                  </a:lnTo>
                  <a:lnTo>
                    <a:pt x="1268" y="384"/>
                  </a:lnTo>
                  <a:lnTo>
                    <a:pt x="1278" y="354"/>
                  </a:lnTo>
                  <a:lnTo>
                    <a:pt x="1282" y="348"/>
                  </a:lnTo>
                  <a:lnTo>
                    <a:pt x="1286" y="342"/>
                  </a:lnTo>
                  <a:lnTo>
                    <a:pt x="1290" y="332"/>
                  </a:lnTo>
                  <a:lnTo>
                    <a:pt x="1292" y="318"/>
                  </a:lnTo>
                  <a:lnTo>
                    <a:pt x="1292" y="300"/>
                  </a:lnTo>
                  <a:lnTo>
                    <a:pt x="1290" y="276"/>
                  </a:lnTo>
                  <a:lnTo>
                    <a:pt x="1282" y="248"/>
                  </a:lnTo>
                  <a:lnTo>
                    <a:pt x="1272" y="218"/>
                  </a:lnTo>
                  <a:lnTo>
                    <a:pt x="1258" y="192"/>
                  </a:lnTo>
                  <a:lnTo>
                    <a:pt x="1244" y="168"/>
                  </a:lnTo>
                  <a:lnTo>
                    <a:pt x="1228" y="150"/>
                  </a:lnTo>
                  <a:lnTo>
                    <a:pt x="1214" y="134"/>
                  </a:lnTo>
                  <a:lnTo>
                    <a:pt x="1202" y="122"/>
                  </a:lnTo>
                  <a:lnTo>
                    <a:pt x="1192" y="112"/>
                  </a:lnTo>
                  <a:lnTo>
                    <a:pt x="1174" y="98"/>
                  </a:lnTo>
                  <a:lnTo>
                    <a:pt x="1178" y="92"/>
                  </a:lnTo>
                  <a:lnTo>
                    <a:pt x="1146" y="76"/>
                  </a:lnTo>
                  <a:lnTo>
                    <a:pt x="1106" y="60"/>
                  </a:lnTo>
                  <a:lnTo>
                    <a:pt x="1056" y="42"/>
                  </a:lnTo>
                  <a:lnTo>
                    <a:pt x="996" y="24"/>
                  </a:lnTo>
                  <a:lnTo>
                    <a:pt x="962" y="16"/>
                  </a:lnTo>
                  <a:lnTo>
                    <a:pt x="926" y="10"/>
                  </a:lnTo>
                  <a:lnTo>
                    <a:pt x="888" y="6"/>
                  </a:lnTo>
                  <a:lnTo>
                    <a:pt x="850" y="2"/>
                  </a:lnTo>
                  <a:lnTo>
                    <a:pt x="808" y="0"/>
                  </a:lnTo>
                  <a:lnTo>
                    <a:pt x="768" y="2"/>
                  </a:lnTo>
                  <a:lnTo>
                    <a:pt x="726" y="4"/>
                  </a:lnTo>
                  <a:lnTo>
                    <a:pt x="684" y="8"/>
                  </a:lnTo>
                  <a:lnTo>
                    <a:pt x="644" y="14"/>
                  </a:lnTo>
                  <a:lnTo>
                    <a:pt x="604" y="22"/>
                  </a:lnTo>
                  <a:lnTo>
                    <a:pt x="530" y="38"/>
                  </a:lnTo>
                  <a:lnTo>
                    <a:pt x="464" y="54"/>
                  </a:lnTo>
                  <a:lnTo>
                    <a:pt x="408" y="72"/>
                  </a:lnTo>
                  <a:lnTo>
                    <a:pt x="364" y="86"/>
                  </a:lnTo>
                  <a:lnTo>
                    <a:pt x="326" y="100"/>
                  </a:lnTo>
                  <a:lnTo>
                    <a:pt x="274" y="72"/>
                  </a:lnTo>
                  <a:lnTo>
                    <a:pt x="262" y="68"/>
                  </a:lnTo>
                  <a:lnTo>
                    <a:pt x="246" y="64"/>
                  </a:lnTo>
                  <a:lnTo>
                    <a:pt x="226" y="60"/>
                  </a:lnTo>
                  <a:lnTo>
                    <a:pt x="204" y="58"/>
                  </a:lnTo>
                  <a:lnTo>
                    <a:pt x="182" y="58"/>
                  </a:lnTo>
                  <a:lnTo>
                    <a:pt x="162" y="60"/>
                  </a:lnTo>
                  <a:lnTo>
                    <a:pt x="142" y="64"/>
                  </a:lnTo>
                  <a:lnTo>
                    <a:pt x="134" y="68"/>
                  </a:lnTo>
                  <a:lnTo>
                    <a:pt x="126" y="72"/>
                  </a:lnTo>
                  <a:lnTo>
                    <a:pt x="110" y="86"/>
                  </a:lnTo>
                  <a:lnTo>
                    <a:pt x="90" y="108"/>
                  </a:lnTo>
                  <a:lnTo>
                    <a:pt x="70" y="134"/>
                  </a:lnTo>
                  <a:lnTo>
                    <a:pt x="48" y="164"/>
                  </a:lnTo>
                  <a:lnTo>
                    <a:pt x="28" y="196"/>
                  </a:lnTo>
                  <a:lnTo>
                    <a:pt x="14" y="226"/>
                  </a:lnTo>
                  <a:lnTo>
                    <a:pt x="8" y="242"/>
                  </a:lnTo>
                  <a:lnTo>
                    <a:pt x="2" y="256"/>
                  </a:lnTo>
                  <a:lnTo>
                    <a:pt x="0" y="268"/>
                  </a:lnTo>
                  <a:lnTo>
                    <a:pt x="0" y="280"/>
                  </a:lnTo>
                  <a:lnTo>
                    <a:pt x="8" y="300"/>
                  </a:lnTo>
                  <a:lnTo>
                    <a:pt x="20" y="320"/>
                  </a:lnTo>
                  <a:lnTo>
                    <a:pt x="36" y="346"/>
                  </a:lnTo>
                  <a:lnTo>
                    <a:pt x="54" y="370"/>
                  </a:lnTo>
                  <a:lnTo>
                    <a:pt x="66" y="382"/>
                  </a:lnTo>
                  <a:lnTo>
                    <a:pt x="78" y="394"/>
                  </a:lnTo>
                  <a:lnTo>
                    <a:pt x="90" y="402"/>
                  </a:lnTo>
                  <a:lnTo>
                    <a:pt x="102" y="410"/>
                  </a:lnTo>
                  <a:lnTo>
                    <a:pt x="116" y="416"/>
                  </a:lnTo>
                  <a:lnTo>
                    <a:pt x="130" y="420"/>
                  </a:lnTo>
                  <a:lnTo>
                    <a:pt x="140" y="422"/>
                  </a:lnTo>
                  <a:lnTo>
                    <a:pt x="148" y="426"/>
                  </a:lnTo>
                  <a:lnTo>
                    <a:pt x="154" y="432"/>
                  </a:lnTo>
                  <a:lnTo>
                    <a:pt x="156" y="436"/>
                  </a:lnTo>
                  <a:lnTo>
                    <a:pt x="156" y="440"/>
                  </a:lnTo>
                  <a:lnTo>
                    <a:pt x="150" y="444"/>
                  </a:lnTo>
                  <a:lnTo>
                    <a:pt x="142" y="446"/>
                  </a:lnTo>
                  <a:lnTo>
                    <a:pt x="156" y="452"/>
                  </a:lnTo>
                  <a:lnTo>
                    <a:pt x="168" y="454"/>
                  </a:lnTo>
                  <a:lnTo>
                    <a:pt x="172" y="452"/>
                  </a:lnTo>
                  <a:lnTo>
                    <a:pt x="176" y="450"/>
                  </a:lnTo>
                  <a:lnTo>
                    <a:pt x="174" y="456"/>
                  </a:lnTo>
                  <a:lnTo>
                    <a:pt x="174" y="468"/>
                  </a:lnTo>
                  <a:lnTo>
                    <a:pt x="176" y="474"/>
                  </a:lnTo>
                  <a:lnTo>
                    <a:pt x="180" y="480"/>
                  </a:lnTo>
                  <a:lnTo>
                    <a:pt x="186" y="482"/>
                  </a:lnTo>
                  <a:lnTo>
                    <a:pt x="196" y="484"/>
                  </a:lnTo>
                  <a:lnTo>
                    <a:pt x="192" y="480"/>
                  </a:lnTo>
                  <a:lnTo>
                    <a:pt x="190" y="472"/>
                  </a:lnTo>
                  <a:lnTo>
                    <a:pt x="190" y="468"/>
                  </a:lnTo>
                  <a:lnTo>
                    <a:pt x="194" y="462"/>
                  </a:lnTo>
                  <a:lnTo>
                    <a:pt x="200" y="458"/>
                  </a:lnTo>
                  <a:lnTo>
                    <a:pt x="210" y="456"/>
                  </a:lnTo>
                  <a:lnTo>
                    <a:pt x="220" y="452"/>
                  </a:lnTo>
                  <a:lnTo>
                    <a:pt x="226" y="446"/>
                  </a:lnTo>
                  <a:lnTo>
                    <a:pt x="230" y="442"/>
                  </a:lnTo>
                  <a:lnTo>
                    <a:pt x="232" y="436"/>
                  </a:lnTo>
                  <a:lnTo>
                    <a:pt x="230" y="428"/>
                  </a:lnTo>
                  <a:lnTo>
                    <a:pt x="228" y="424"/>
                  </a:lnTo>
                  <a:lnTo>
                    <a:pt x="254" y="454"/>
                  </a:lnTo>
                  <a:lnTo>
                    <a:pt x="250" y="458"/>
                  </a:lnTo>
                  <a:lnTo>
                    <a:pt x="248" y="466"/>
                  </a:lnTo>
                  <a:lnTo>
                    <a:pt x="248" y="476"/>
                  </a:lnTo>
                  <a:lnTo>
                    <a:pt x="246" y="484"/>
                  </a:lnTo>
                  <a:lnTo>
                    <a:pt x="248" y="490"/>
                  </a:lnTo>
                  <a:lnTo>
                    <a:pt x="260" y="504"/>
                  </a:lnTo>
                  <a:lnTo>
                    <a:pt x="264" y="512"/>
                  </a:lnTo>
                  <a:lnTo>
                    <a:pt x="266" y="518"/>
                  </a:lnTo>
                  <a:lnTo>
                    <a:pt x="270" y="530"/>
                  </a:lnTo>
                  <a:lnTo>
                    <a:pt x="274" y="544"/>
                  </a:lnTo>
                  <a:lnTo>
                    <a:pt x="278" y="552"/>
                  </a:lnTo>
                  <a:lnTo>
                    <a:pt x="286" y="562"/>
                  </a:lnTo>
                  <a:lnTo>
                    <a:pt x="302" y="578"/>
                  </a:lnTo>
                  <a:lnTo>
                    <a:pt x="314" y="586"/>
                  </a:lnTo>
                  <a:lnTo>
                    <a:pt x="326" y="594"/>
                  </a:lnTo>
                  <a:lnTo>
                    <a:pt x="336" y="604"/>
                  </a:lnTo>
                  <a:lnTo>
                    <a:pt x="364" y="636"/>
                  </a:lnTo>
                  <a:lnTo>
                    <a:pt x="360" y="640"/>
                  </a:lnTo>
                  <a:lnTo>
                    <a:pt x="360" y="646"/>
                  </a:lnTo>
                  <a:lnTo>
                    <a:pt x="362" y="650"/>
                  </a:lnTo>
                  <a:lnTo>
                    <a:pt x="372" y="654"/>
                  </a:lnTo>
                  <a:lnTo>
                    <a:pt x="384" y="660"/>
                  </a:lnTo>
                  <a:lnTo>
                    <a:pt x="400" y="664"/>
                  </a:lnTo>
                  <a:lnTo>
                    <a:pt x="440" y="684"/>
                  </a:lnTo>
                  <a:lnTo>
                    <a:pt x="452" y="692"/>
                  </a:lnTo>
                  <a:lnTo>
                    <a:pt x="478" y="708"/>
                  </a:lnTo>
                  <a:lnTo>
                    <a:pt x="506" y="724"/>
                  </a:lnTo>
                  <a:lnTo>
                    <a:pt x="516" y="728"/>
                  </a:lnTo>
                  <a:lnTo>
                    <a:pt x="522" y="728"/>
                  </a:lnTo>
                  <a:lnTo>
                    <a:pt x="524" y="728"/>
                  </a:lnTo>
                  <a:lnTo>
                    <a:pt x="536" y="722"/>
                  </a:lnTo>
                  <a:lnTo>
                    <a:pt x="544" y="714"/>
                  </a:lnTo>
                  <a:lnTo>
                    <a:pt x="554" y="704"/>
                  </a:lnTo>
                  <a:lnTo>
                    <a:pt x="560" y="700"/>
                  </a:lnTo>
                  <a:lnTo>
                    <a:pt x="574" y="688"/>
                  </a:lnTo>
                  <a:lnTo>
                    <a:pt x="588" y="672"/>
                  </a:lnTo>
                  <a:lnTo>
                    <a:pt x="594" y="662"/>
                  </a:lnTo>
                  <a:lnTo>
                    <a:pt x="596" y="652"/>
                  </a:lnTo>
                  <a:lnTo>
                    <a:pt x="598" y="634"/>
                  </a:lnTo>
                  <a:lnTo>
                    <a:pt x="600" y="620"/>
                  </a:lnTo>
                  <a:lnTo>
                    <a:pt x="598" y="608"/>
                  </a:lnTo>
                  <a:lnTo>
                    <a:pt x="632" y="446"/>
                  </a:lnTo>
                  <a:lnTo>
                    <a:pt x="636" y="450"/>
                  </a:lnTo>
                  <a:lnTo>
                    <a:pt x="652" y="456"/>
                  </a:lnTo>
                  <a:lnTo>
                    <a:pt x="662" y="458"/>
                  </a:lnTo>
                  <a:lnTo>
                    <a:pt x="676" y="460"/>
                  </a:lnTo>
                  <a:lnTo>
                    <a:pt x="690" y="460"/>
                  </a:lnTo>
                  <a:lnTo>
                    <a:pt x="706" y="460"/>
                  </a:lnTo>
                  <a:lnTo>
                    <a:pt x="724" y="456"/>
                  </a:lnTo>
                  <a:lnTo>
                    <a:pt x="740" y="450"/>
                  </a:lnTo>
                  <a:lnTo>
                    <a:pt x="758" y="442"/>
                  </a:lnTo>
                  <a:lnTo>
                    <a:pt x="774" y="434"/>
                  </a:lnTo>
                  <a:lnTo>
                    <a:pt x="802" y="412"/>
                  </a:lnTo>
                  <a:lnTo>
                    <a:pt x="828" y="394"/>
                  </a:lnTo>
                  <a:lnTo>
                    <a:pt x="840" y="386"/>
                  </a:lnTo>
                  <a:lnTo>
                    <a:pt x="848" y="376"/>
                  </a:lnTo>
                  <a:lnTo>
                    <a:pt x="856" y="366"/>
                  </a:lnTo>
                  <a:lnTo>
                    <a:pt x="862" y="356"/>
                  </a:lnTo>
                  <a:lnTo>
                    <a:pt x="870" y="340"/>
                  </a:lnTo>
                  <a:lnTo>
                    <a:pt x="872" y="334"/>
                  </a:lnTo>
                  <a:lnTo>
                    <a:pt x="888" y="352"/>
                  </a:lnTo>
                  <a:lnTo>
                    <a:pt x="902" y="362"/>
                  </a:lnTo>
                  <a:lnTo>
                    <a:pt x="908" y="366"/>
                  </a:lnTo>
                  <a:lnTo>
                    <a:pt x="914" y="368"/>
                  </a:lnTo>
                  <a:lnTo>
                    <a:pt x="826" y="462"/>
                  </a:lnTo>
                  <a:lnTo>
                    <a:pt x="760" y="532"/>
                  </a:lnTo>
                  <a:lnTo>
                    <a:pt x="736" y="560"/>
                  </a:lnTo>
                  <a:lnTo>
                    <a:pt x="722" y="578"/>
                  </a:lnTo>
                  <a:lnTo>
                    <a:pt x="666" y="650"/>
                  </a:lnTo>
                  <a:lnTo>
                    <a:pt x="604" y="724"/>
                  </a:lnTo>
                  <a:lnTo>
                    <a:pt x="588" y="744"/>
                  </a:lnTo>
                  <a:lnTo>
                    <a:pt x="574" y="758"/>
                  </a:lnTo>
                  <a:lnTo>
                    <a:pt x="570" y="766"/>
                  </a:lnTo>
                  <a:lnTo>
                    <a:pt x="566" y="772"/>
                  </a:lnTo>
                  <a:lnTo>
                    <a:pt x="564" y="780"/>
                  </a:lnTo>
                  <a:lnTo>
                    <a:pt x="564" y="788"/>
                  </a:lnTo>
                  <a:lnTo>
                    <a:pt x="566" y="798"/>
                  </a:lnTo>
                  <a:lnTo>
                    <a:pt x="568" y="808"/>
                  </a:lnTo>
                  <a:lnTo>
                    <a:pt x="576" y="832"/>
                  </a:lnTo>
                  <a:lnTo>
                    <a:pt x="596" y="882"/>
                  </a:lnTo>
                  <a:lnTo>
                    <a:pt x="610" y="908"/>
                  </a:lnTo>
                  <a:lnTo>
                    <a:pt x="626" y="936"/>
                  </a:lnTo>
                  <a:lnTo>
                    <a:pt x="648" y="968"/>
                  </a:lnTo>
                  <a:lnTo>
                    <a:pt x="642" y="972"/>
                  </a:lnTo>
                  <a:lnTo>
                    <a:pt x="668" y="1036"/>
                  </a:lnTo>
                  <a:lnTo>
                    <a:pt x="690" y="1096"/>
                  </a:lnTo>
                  <a:lnTo>
                    <a:pt x="710" y="1152"/>
                  </a:lnTo>
                  <a:lnTo>
                    <a:pt x="728" y="1206"/>
                  </a:lnTo>
                  <a:lnTo>
                    <a:pt x="750" y="1262"/>
                  </a:lnTo>
                  <a:lnTo>
                    <a:pt x="778" y="1334"/>
                  </a:lnTo>
                  <a:lnTo>
                    <a:pt x="786" y="1346"/>
                  </a:lnTo>
                  <a:lnTo>
                    <a:pt x="794" y="1354"/>
                  </a:lnTo>
                  <a:lnTo>
                    <a:pt x="806" y="1360"/>
                  </a:lnTo>
                  <a:lnTo>
                    <a:pt x="800" y="1366"/>
                  </a:lnTo>
                  <a:lnTo>
                    <a:pt x="798" y="1374"/>
                  </a:lnTo>
                  <a:lnTo>
                    <a:pt x="796" y="1384"/>
                  </a:lnTo>
                  <a:lnTo>
                    <a:pt x="800" y="1394"/>
                  </a:lnTo>
                  <a:lnTo>
                    <a:pt x="804" y="1402"/>
                  </a:lnTo>
                  <a:lnTo>
                    <a:pt x="810" y="1408"/>
                  </a:lnTo>
                  <a:lnTo>
                    <a:pt x="806" y="1424"/>
                  </a:lnTo>
                  <a:lnTo>
                    <a:pt x="800" y="1438"/>
                  </a:lnTo>
                  <a:lnTo>
                    <a:pt x="794" y="1452"/>
                  </a:lnTo>
                  <a:lnTo>
                    <a:pt x="772" y="1470"/>
                  </a:lnTo>
                  <a:lnTo>
                    <a:pt x="746" y="1498"/>
                  </a:lnTo>
                  <a:lnTo>
                    <a:pt x="730" y="1514"/>
                  </a:lnTo>
                  <a:lnTo>
                    <a:pt x="716" y="1526"/>
                  </a:lnTo>
                  <a:lnTo>
                    <a:pt x="694" y="1534"/>
                  </a:lnTo>
                  <a:lnTo>
                    <a:pt x="662" y="1544"/>
                  </a:lnTo>
                  <a:lnTo>
                    <a:pt x="632" y="1558"/>
                  </a:lnTo>
                  <a:lnTo>
                    <a:pt x="622" y="1564"/>
                  </a:lnTo>
                  <a:lnTo>
                    <a:pt x="618" y="1570"/>
                  </a:lnTo>
                  <a:lnTo>
                    <a:pt x="614" y="1580"/>
                  </a:lnTo>
                  <a:lnTo>
                    <a:pt x="614" y="1588"/>
                  </a:lnTo>
                  <a:lnTo>
                    <a:pt x="614" y="1596"/>
                  </a:lnTo>
                  <a:lnTo>
                    <a:pt x="620" y="1596"/>
                  </a:lnTo>
                  <a:lnTo>
                    <a:pt x="636" y="1600"/>
                  </a:lnTo>
                  <a:lnTo>
                    <a:pt x="664" y="1604"/>
                  </a:lnTo>
                  <a:lnTo>
                    <a:pt x="710" y="1606"/>
                  </a:lnTo>
                  <a:lnTo>
                    <a:pt x="736" y="1604"/>
                  </a:lnTo>
                  <a:lnTo>
                    <a:pt x="760" y="1604"/>
                  </a:lnTo>
                  <a:lnTo>
                    <a:pt x="778" y="1600"/>
                  </a:lnTo>
                  <a:lnTo>
                    <a:pt x="794" y="1598"/>
                  </a:lnTo>
                  <a:lnTo>
                    <a:pt x="818" y="1590"/>
                  </a:lnTo>
                  <a:lnTo>
                    <a:pt x="836" y="1582"/>
                  </a:lnTo>
                  <a:lnTo>
                    <a:pt x="884" y="1558"/>
                  </a:lnTo>
                  <a:lnTo>
                    <a:pt x="918" y="1542"/>
                  </a:lnTo>
                  <a:lnTo>
                    <a:pt x="918" y="1592"/>
                  </a:lnTo>
                  <a:lnTo>
                    <a:pt x="936" y="1600"/>
                  </a:lnTo>
                  <a:lnTo>
                    <a:pt x="964" y="1600"/>
                  </a:lnTo>
                  <a:lnTo>
                    <a:pt x="984" y="1598"/>
                  </a:lnTo>
                  <a:lnTo>
                    <a:pt x="992" y="1596"/>
                  </a:lnTo>
                  <a:lnTo>
                    <a:pt x="994" y="1594"/>
                  </a:lnTo>
                  <a:lnTo>
                    <a:pt x="998" y="1576"/>
                  </a:lnTo>
                  <a:lnTo>
                    <a:pt x="1002" y="1550"/>
                  </a:lnTo>
                  <a:lnTo>
                    <a:pt x="1008" y="1514"/>
                  </a:lnTo>
                  <a:lnTo>
                    <a:pt x="1010" y="1510"/>
                  </a:lnTo>
                  <a:lnTo>
                    <a:pt x="1012" y="1506"/>
                  </a:lnTo>
                  <a:lnTo>
                    <a:pt x="1014" y="1500"/>
                  </a:lnTo>
                  <a:lnTo>
                    <a:pt x="1008" y="1444"/>
                  </a:lnTo>
                  <a:lnTo>
                    <a:pt x="1004" y="1404"/>
                  </a:lnTo>
                  <a:lnTo>
                    <a:pt x="1000" y="1380"/>
                  </a:lnTo>
                  <a:lnTo>
                    <a:pt x="994" y="1368"/>
                  </a:lnTo>
                  <a:lnTo>
                    <a:pt x="986" y="1354"/>
                  </a:lnTo>
                  <a:lnTo>
                    <a:pt x="972" y="1334"/>
                  </a:lnTo>
                  <a:lnTo>
                    <a:pt x="962" y="1318"/>
                  </a:lnTo>
                  <a:lnTo>
                    <a:pt x="958" y="1308"/>
                  </a:lnTo>
                  <a:lnTo>
                    <a:pt x="956" y="1288"/>
                  </a:lnTo>
                  <a:lnTo>
                    <a:pt x="954" y="1272"/>
                  </a:lnTo>
                  <a:lnTo>
                    <a:pt x="948" y="1256"/>
                  </a:lnTo>
                  <a:lnTo>
                    <a:pt x="932" y="1214"/>
                  </a:lnTo>
                  <a:lnTo>
                    <a:pt x="906" y="1136"/>
                  </a:lnTo>
                  <a:lnTo>
                    <a:pt x="878" y="1054"/>
                  </a:lnTo>
                  <a:lnTo>
                    <a:pt x="856" y="992"/>
                  </a:lnTo>
                  <a:lnTo>
                    <a:pt x="840" y="954"/>
                  </a:lnTo>
                  <a:lnTo>
                    <a:pt x="826" y="924"/>
                  </a:lnTo>
                  <a:lnTo>
                    <a:pt x="814" y="896"/>
                  </a:lnTo>
                  <a:lnTo>
                    <a:pt x="810" y="896"/>
                  </a:lnTo>
                  <a:lnTo>
                    <a:pt x="810" y="880"/>
                  </a:lnTo>
                  <a:lnTo>
                    <a:pt x="808" y="868"/>
                  </a:lnTo>
                  <a:lnTo>
                    <a:pt x="806" y="858"/>
                  </a:lnTo>
                  <a:lnTo>
                    <a:pt x="804" y="850"/>
                  </a:lnTo>
                  <a:lnTo>
                    <a:pt x="802" y="846"/>
                  </a:lnTo>
                  <a:lnTo>
                    <a:pt x="804" y="842"/>
                  </a:lnTo>
                  <a:lnTo>
                    <a:pt x="808" y="834"/>
                  </a:lnTo>
                  <a:lnTo>
                    <a:pt x="810" y="824"/>
                  </a:lnTo>
                  <a:lnTo>
                    <a:pt x="812" y="802"/>
                  </a:lnTo>
                  <a:lnTo>
                    <a:pt x="828" y="792"/>
                  </a:lnTo>
                  <a:lnTo>
                    <a:pt x="868" y="762"/>
                  </a:lnTo>
                  <a:lnTo>
                    <a:pt x="892" y="742"/>
                  </a:lnTo>
                  <a:lnTo>
                    <a:pt x="916" y="720"/>
                  </a:lnTo>
                  <a:lnTo>
                    <a:pt x="938" y="698"/>
                  </a:lnTo>
                  <a:lnTo>
                    <a:pt x="958" y="674"/>
                  </a:lnTo>
                  <a:lnTo>
                    <a:pt x="956" y="718"/>
                  </a:lnTo>
                  <a:lnTo>
                    <a:pt x="950" y="754"/>
                  </a:lnTo>
                  <a:lnTo>
                    <a:pt x="946" y="784"/>
                  </a:lnTo>
                  <a:lnTo>
                    <a:pt x="940" y="808"/>
                  </a:lnTo>
                  <a:lnTo>
                    <a:pt x="938" y="836"/>
                  </a:lnTo>
                  <a:lnTo>
                    <a:pt x="938" y="862"/>
                  </a:lnTo>
                  <a:lnTo>
                    <a:pt x="938" y="884"/>
                  </a:lnTo>
                  <a:lnTo>
                    <a:pt x="940" y="896"/>
                  </a:lnTo>
                  <a:lnTo>
                    <a:pt x="944" y="908"/>
                  </a:lnTo>
                  <a:lnTo>
                    <a:pt x="956" y="938"/>
                  </a:lnTo>
                  <a:lnTo>
                    <a:pt x="968" y="966"/>
                  </a:lnTo>
                  <a:lnTo>
                    <a:pt x="978" y="986"/>
                  </a:lnTo>
                  <a:lnTo>
                    <a:pt x="988" y="998"/>
                  </a:lnTo>
                  <a:lnTo>
                    <a:pt x="1002" y="1010"/>
                  </a:lnTo>
                  <a:lnTo>
                    <a:pt x="1018" y="1022"/>
                  </a:lnTo>
                  <a:lnTo>
                    <a:pt x="1036" y="1034"/>
                  </a:lnTo>
                  <a:lnTo>
                    <a:pt x="1078" y="1106"/>
                  </a:lnTo>
                  <a:lnTo>
                    <a:pt x="1114" y="1168"/>
                  </a:lnTo>
                  <a:lnTo>
                    <a:pt x="1144" y="1222"/>
                  </a:lnTo>
                  <a:lnTo>
                    <a:pt x="1190" y="1308"/>
                  </a:lnTo>
                  <a:lnTo>
                    <a:pt x="1218" y="1354"/>
                  </a:lnTo>
                  <a:lnTo>
                    <a:pt x="1224" y="1362"/>
                  </a:lnTo>
                  <a:lnTo>
                    <a:pt x="1230" y="1368"/>
                  </a:lnTo>
                  <a:lnTo>
                    <a:pt x="1236" y="1372"/>
                  </a:lnTo>
                  <a:lnTo>
                    <a:pt x="1240" y="1376"/>
                  </a:lnTo>
                  <a:lnTo>
                    <a:pt x="1238" y="1380"/>
                  </a:lnTo>
                  <a:lnTo>
                    <a:pt x="1236" y="1384"/>
                  </a:lnTo>
                  <a:lnTo>
                    <a:pt x="1234" y="1392"/>
                  </a:lnTo>
                  <a:lnTo>
                    <a:pt x="1234" y="1400"/>
                  </a:lnTo>
                  <a:lnTo>
                    <a:pt x="1238" y="1418"/>
                  </a:lnTo>
                  <a:lnTo>
                    <a:pt x="1240" y="1424"/>
                  </a:lnTo>
                  <a:lnTo>
                    <a:pt x="1236" y="1442"/>
                  </a:lnTo>
                  <a:lnTo>
                    <a:pt x="1234" y="1440"/>
                  </a:lnTo>
                  <a:lnTo>
                    <a:pt x="1230" y="1440"/>
                  </a:lnTo>
                  <a:lnTo>
                    <a:pt x="1220" y="1446"/>
                  </a:lnTo>
                  <a:lnTo>
                    <a:pt x="1210" y="1460"/>
                  </a:lnTo>
                  <a:lnTo>
                    <a:pt x="1196" y="1478"/>
                  </a:lnTo>
                  <a:lnTo>
                    <a:pt x="1184" y="1492"/>
                  </a:lnTo>
                  <a:lnTo>
                    <a:pt x="1174" y="1502"/>
                  </a:lnTo>
                  <a:lnTo>
                    <a:pt x="1166" y="1508"/>
                  </a:lnTo>
                  <a:lnTo>
                    <a:pt x="1132" y="1522"/>
                  </a:lnTo>
                  <a:lnTo>
                    <a:pt x="1112" y="1530"/>
                  </a:lnTo>
                  <a:lnTo>
                    <a:pt x="1098" y="1534"/>
                  </a:lnTo>
                  <a:lnTo>
                    <a:pt x="1090" y="1536"/>
                  </a:lnTo>
                  <a:lnTo>
                    <a:pt x="1080" y="1540"/>
                  </a:lnTo>
                  <a:lnTo>
                    <a:pt x="1074" y="1548"/>
                  </a:lnTo>
                  <a:lnTo>
                    <a:pt x="1068" y="1556"/>
                  </a:lnTo>
                  <a:lnTo>
                    <a:pt x="1066" y="1564"/>
                  </a:lnTo>
                  <a:lnTo>
                    <a:pt x="1064" y="1572"/>
                  </a:lnTo>
                  <a:lnTo>
                    <a:pt x="1066" y="1576"/>
                  </a:lnTo>
                  <a:lnTo>
                    <a:pt x="1072" y="1578"/>
                  </a:lnTo>
                  <a:lnTo>
                    <a:pt x="1138" y="1586"/>
                  </a:lnTo>
                  <a:lnTo>
                    <a:pt x="1184" y="1588"/>
                  </a:lnTo>
                  <a:lnTo>
                    <a:pt x="1200" y="1588"/>
                  </a:lnTo>
                  <a:lnTo>
                    <a:pt x="1210" y="1586"/>
                  </a:lnTo>
                  <a:lnTo>
                    <a:pt x="1278" y="1552"/>
                  </a:lnTo>
                  <a:lnTo>
                    <a:pt x="1320" y="1532"/>
                  </a:lnTo>
                  <a:lnTo>
                    <a:pt x="1346" y="1522"/>
                  </a:lnTo>
                  <a:lnTo>
                    <a:pt x="1344" y="1580"/>
                  </a:lnTo>
                  <a:lnTo>
                    <a:pt x="1360" y="1582"/>
                  </a:lnTo>
                  <a:lnTo>
                    <a:pt x="1390" y="1582"/>
                  </a:lnTo>
                  <a:lnTo>
                    <a:pt x="1404" y="1580"/>
                  </a:lnTo>
                  <a:lnTo>
                    <a:pt x="1412" y="1578"/>
                  </a:lnTo>
                  <a:lnTo>
                    <a:pt x="1418" y="1574"/>
                  </a:lnTo>
                  <a:lnTo>
                    <a:pt x="1428" y="1486"/>
                  </a:lnTo>
                  <a:lnTo>
                    <a:pt x="1426" y="1486"/>
                  </a:lnTo>
                  <a:close/>
                  <a:moveTo>
                    <a:pt x="384" y="548"/>
                  </a:moveTo>
                  <a:lnTo>
                    <a:pt x="384" y="548"/>
                  </a:lnTo>
                  <a:lnTo>
                    <a:pt x="380" y="548"/>
                  </a:lnTo>
                  <a:lnTo>
                    <a:pt x="370" y="544"/>
                  </a:lnTo>
                  <a:lnTo>
                    <a:pt x="360" y="538"/>
                  </a:lnTo>
                  <a:lnTo>
                    <a:pt x="356" y="534"/>
                  </a:lnTo>
                  <a:lnTo>
                    <a:pt x="352" y="528"/>
                  </a:lnTo>
                  <a:lnTo>
                    <a:pt x="358" y="514"/>
                  </a:lnTo>
                  <a:lnTo>
                    <a:pt x="362" y="502"/>
                  </a:lnTo>
                  <a:lnTo>
                    <a:pt x="362" y="488"/>
                  </a:lnTo>
                  <a:lnTo>
                    <a:pt x="358" y="448"/>
                  </a:lnTo>
                  <a:lnTo>
                    <a:pt x="360" y="452"/>
                  </a:lnTo>
                  <a:lnTo>
                    <a:pt x="364" y="464"/>
                  </a:lnTo>
                  <a:lnTo>
                    <a:pt x="368" y="472"/>
                  </a:lnTo>
                  <a:lnTo>
                    <a:pt x="372" y="478"/>
                  </a:lnTo>
                  <a:lnTo>
                    <a:pt x="374" y="482"/>
                  </a:lnTo>
                  <a:lnTo>
                    <a:pt x="376" y="490"/>
                  </a:lnTo>
                  <a:lnTo>
                    <a:pt x="374" y="498"/>
                  </a:lnTo>
                  <a:lnTo>
                    <a:pt x="372" y="504"/>
                  </a:lnTo>
                  <a:lnTo>
                    <a:pt x="372" y="508"/>
                  </a:lnTo>
                  <a:lnTo>
                    <a:pt x="374" y="516"/>
                  </a:lnTo>
                  <a:lnTo>
                    <a:pt x="378" y="524"/>
                  </a:lnTo>
                  <a:lnTo>
                    <a:pt x="382" y="530"/>
                  </a:lnTo>
                  <a:lnTo>
                    <a:pt x="384" y="534"/>
                  </a:lnTo>
                  <a:lnTo>
                    <a:pt x="384" y="5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a:solidFill>
                  <a:prstClr val="black"/>
                </a:solidFill>
              </a:endParaRPr>
            </a:p>
          </p:txBody>
        </p:sp>
        <p:sp>
          <p:nvSpPr>
            <p:cNvPr id="114" name="Ellipse 179"/>
            <p:cNvSpPr/>
            <p:nvPr/>
          </p:nvSpPr>
          <p:spPr bwMode="auto">
            <a:xfrm>
              <a:off x="3150744" y="2734733"/>
              <a:ext cx="387233" cy="69441"/>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457200">
                <a:defRPr/>
              </a:pPr>
              <a:endParaRPr lang="en-US">
                <a:solidFill>
                  <a:srgbClr val="FFFFFF"/>
                </a:solidFill>
              </a:endParaRPr>
            </a:p>
          </p:txBody>
        </p:sp>
      </p:grpSp>
      <p:grpSp>
        <p:nvGrpSpPr>
          <p:cNvPr id="306200" name="Gruppe 91"/>
          <p:cNvGrpSpPr>
            <a:grpSpLocks/>
          </p:cNvGrpSpPr>
          <p:nvPr/>
        </p:nvGrpSpPr>
        <p:grpSpPr bwMode="auto">
          <a:xfrm>
            <a:off x="9067800" y="2808288"/>
            <a:ext cx="685800" cy="914400"/>
            <a:chOff x="7506236" y="2690763"/>
            <a:chExt cx="697964" cy="1144377"/>
          </a:xfrm>
        </p:grpSpPr>
        <p:sp>
          <p:nvSpPr>
            <p:cNvPr id="116" name="Ellipse 82"/>
            <p:cNvSpPr/>
            <p:nvPr/>
          </p:nvSpPr>
          <p:spPr bwMode="auto">
            <a:xfrm rot="2798875">
              <a:off x="7747956" y="3606803"/>
              <a:ext cx="387233" cy="69441"/>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457200">
                <a:defRPr/>
              </a:pPr>
              <a:endParaRPr lang="en-US">
                <a:solidFill>
                  <a:srgbClr val="FFFFFF"/>
                </a:solidFill>
              </a:endParaRPr>
            </a:p>
          </p:txBody>
        </p:sp>
        <p:sp>
          <p:nvSpPr>
            <p:cNvPr id="135" name="Ellipse 83"/>
            <p:cNvSpPr/>
            <p:nvPr/>
          </p:nvSpPr>
          <p:spPr bwMode="auto">
            <a:xfrm>
              <a:off x="7506236" y="3406019"/>
              <a:ext cx="387233" cy="211666"/>
            </a:xfrm>
            <a:prstGeom prst="ellipse">
              <a:avLst/>
            </a:prstGeom>
            <a:gradFill flip="none" rotWithShape="1">
              <a:gsLst>
                <a:gs pos="24000">
                  <a:sysClr val="windowText" lastClr="000000">
                    <a:alpha val="22000"/>
                  </a:sysClr>
                </a:gs>
                <a:gs pos="100000">
                  <a:sysClr val="window" lastClr="FFFFFF">
                    <a:alpha val="0"/>
                  </a:sysClr>
                </a:gs>
              </a:gsLst>
              <a:path path="shape">
                <a:fillToRect l="50000" t="50000" r="50000" b="50000"/>
              </a:path>
              <a:tileRect/>
            </a:gradFill>
            <a:ln w="9525" cap="flat" cmpd="sng" algn="ctr">
              <a:noFill/>
              <a:prstDash val="solid"/>
            </a:ln>
            <a:effectLst/>
          </p:spPr>
          <p:txBody>
            <a:bodyPr anchor="ctr"/>
            <a:lstStyle/>
            <a:p>
              <a:pPr algn="ctr" defTabSz="457200">
                <a:defRPr/>
              </a:pPr>
              <a:endParaRPr lang="en-US">
                <a:solidFill>
                  <a:srgbClr val="FFFFFF"/>
                </a:solidFill>
              </a:endParaRPr>
            </a:p>
          </p:txBody>
        </p:sp>
        <p:grpSp>
          <p:nvGrpSpPr>
            <p:cNvPr id="306210" name="Gruppe 84"/>
            <p:cNvGrpSpPr>
              <a:grpSpLocks/>
            </p:cNvGrpSpPr>
            <p:nvPr/>
          </p:nvGrpSpPr>
          <p:grpSpPr bwMode="auto">
            <a:xfrm flipH="1">
              <a:off x="7594497" y="2690805"/>
              <a:ext cx="609620" cy="982730"/>
              <a:chOff x="8332788" y="6677025"/>
              <a:chExt cx="2012950" cy="2838450"/>
            </a:xfrm>
          </p:grpSpPr>
          <p:sp>
            <p:nvSpPr>
              <p:cNvPr id="306211" name="Freeform 36"/>
              <p:cNvSpPr>
                <a:spLocks/>
              </p:cNvSpPr>
              <p:nvPr/>
            </p:nvSpPr>
            <p:spPr bwMode="auto">
              <a:xfrm>
                <a:off x="9513888" y="8458200"/>
                <a:ext cx="34925" cy="12700"/>
              </a:xfrm>
              <a:custGeom>
                <a:avLst/>
                <a:gdLst>
                  <a:gd name="T0" fmla="*/ 2147483647 w 22"/>
                  <a:gd name="T1" fmla="*/ 2147483647 h 8"/>
                  <a:gd name="T2" fmla="*/ 2147483647 w 22"/>
                  <a:gd name="T3" fmla="*/ 0 h 8"/>
                  <a:gd name="T4" fmla="*/ 0 w 22"/>
                  <a:gd name="T5" fmla="*/ 2147483647 h 8"/>
                  <a:gd name="T6" fmla="*/ 0 w 22"/>
                  <a:gd name="T7" fmla="*/ 2147483647 h 8"/>
                  <a:gd name="T8" fmla="*/ 2147483647 w 22"/>
                  <a:gd name="T9" fmla="*/ 2147483647 h 8"/>
                  <a:gd name="T10" fmla="*/ 2147483647 w 22"/>
                  <a:gd name="T11" fmla="*/ 2147483647 h 8"/>
                  <a:gd name="T12" fmla="*/ 0 60000 65536"/>
                  <a:gd name="T13" fmla="*/ 0 60000 65536"/>
                  <a:gd name="T14" fmla="*/ 0 60000 65536"/>
                  <a:gd name="T15" fmla="*/ 0 60000 65536"/>
                  <a:gd name="T16" fmla="*/ 0 60000 65536"/>
                  <a:gd name="T17" fmla="*/ 0 60000 65536"/>
                  <a:gd name="T18" fmla="*/ 0 w 22"/>
                  <a:gd name="T19" fmla="*/ 0 h 8"/>
                  <a:gd name="T20" fmla="*/ 22 w 22"/>
                  <a:gd name="T21" fmla="*/ 8 h 8"/>
                </a:gdLst>
                <a:ahLst/>
                <a:cxnLst>
                  <a:cxn ang="T12">
                    <a:pos x="T0" y="T1"/>
                  </a:cxn>
                  <a:cxn ang="T13">
                    <a:pos x="T2" y="T3"/>
                  </a:cxn>
                  <a:cxn ang="T14">
                    <a:pos x="T4" y="T5"/>
                  </a:cxn>
                  <a:cxn ang="T15">
                    <a:pos x="T6" y="T7"/>
                  </a:cxn>
                  <a:cxn ang="T16">
                    <a:pos x="T8" y="T9"/>
                  </a:cxn>
                  <a:cxn ang="T17">
                    <a:pos x="T10" y="T11"/>
                  </a:cxn>
                </a:cxnLst>
                <a:rect l="T18" t="T19" r="T20" b="T21"/>
                <a:pathLst>
                  <a:path w="22" h="8">
                    <a:moveTo>
                      <a:pt x="10" y="8"/>
                    </a:moveTo>
                    <a:lnTo>
                      <a:pt x="22" y="0"/>
                    </a:lnTo>
                    <a:lnTo>
                      <a:pt x="0" y="6"/>
                    </a:lnTo>
                    <a:lnTo>
                      <a:pt x="1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a:solidFill>
                    <a:prstClr val="black"/>
                  </a:solidFill>
                </a:endParaRPr>
              </a:p>
            </p:txBody>
          </p:sp>
          <p:sp>
            <p:nvSpPr>
              <p:cNvPr id="306212" name="Freeform 37"/>
              <p:cNvSpPr>
                <a:spLocks noEditPoints="1"/>
              </p:cNvSpPr>
              <p:nvPr/>
            </p:nvSpPr>
            <p:spPr bwMode="auto">
              <a:xfrm>
                <a:off x="8332788" y="6677025"/>
                <a:ext cx="2012950" cy="2838450"/>
              </a:xfrm>
              <a:custGeom>
                <a:avLst/>
                <a:gdLst>
                  <a:gd name="T0" fmla="*/ 2147483647 w 1268"/>
                  <a:gd name="T1" fmla="*/ 2147483647 h 1788"/>
                  <a:gd name="T2" fmla="*/ 2147483647 w 1268"/>
                  <a:gd name="T3" fmla="*/ 2147483647 h 1788"/>
                  <a:gd name="T4" fmla="*/ 2147483647 w 1268"/>
                  <a:gd name="T5" fmla="*/ 2147483647 h 1788"/>
                  <a:gd name="T6" fmla="*/ 2147483647 w 1268"/>
                  <a:gd name="T7" fmla="*/ 2147483647 h 1788"/>
                  <a:gd name="T8" fmla="*/ 2147483647 w 1268"/>
                  <a:gd name="T9" fmla="*/ 2147483647 h 1788"/>
                  <a:gd name="T10" fmla="*/ 2147483647 w 1268"/>
                  <a:gd name="T11" fmla="*/ 2147483647 h 1788"/>
                  <a:gd name="T12" fmla="*/ 2147483647 w 1268"/>
                  <a:gd name="T13" fmla="*/ 0 h 1788"/>
                  <a:gd name="T14" fmla="*/ 2147483647 w 1268"/>
                  <a:gd name="T15" fmla="*/ 2147483647 h 1788"/>
                  <a:gd name="T16" fmla="*/ 2147483647 w 1268"/>
                  <a:gd name="T17" fmla="*/ 2147483647 h 1788"/>
                  <a:gd name="T18" fmla="*/ 2147483647 w 1268"/>
                  <a:gd name="T19" fmla="*/ 2147483647 h 1788"/>
                  <a:gd name="T20" fmla="*/ 2147483647 w 1268"/>
                  <a:gd name="T21" fmla="*/ 2147483647 h 1788"/>
                  <a:gd name="T22" fmla="*/ 2147483647 w 1268"/>
                  <a:gd name="T23" fmla="*/ 2147483647 h 1788"/>
                  <a:gd name="T24" fmla="*/ 2147483647 w 1268"/>
                  <a:gd name="T25" fmla="*/ 2147483647 h 1788"/>
                  <a:gd name="T26" fmla="*/ 2147483647 w 1268"/>
                  <a:gd name="T27" fmla="*/ 2147483647 h 1788"/>
                  <a:gd name="T28" fmla="*/ 2147483647 w 1268"/>
                  <a:gd name="T29" fmla="*/ 2147483647 h 1788"/>
                  <a:gd name="T30" fmla="*/ 2147483647 w 1268"/>
                  <a:gd name="T31" fmla="*/ 2147483647 h 1788"/>
                  <a:gd name="T32" fmla="*/ 2147483647 w 1268"/>
                  <a:gd name="T33" fmla="*/ 2147483647 h 1788"/>
                  <a:gd name="T34" fmla="*/ 2147483647 w 1268"/>
                  <a:gd name="T35" fmla="*/ 2147483647 h 1788"/>
                  <a:gd name="T36" fmla="*/ 2147483647 w 1268"/>
                  <a:gd name="T37" fmla="*/ 2147483647 h 1788"/>
                  <a:gd name="T38" fmla="*/ 2147483647 w 1268"/>
                  <a:gd name="T39" fmla="*/ 2147483647 h 1788"/>
                  <a:gd name="T40" fmla="*/ 2147483647 w 1268"/>
                  <a:gd name="T41" fmla="*/ 2147483647 h 1788"/>
                  <a:gd name="T42" fmla="*/ 2147483647 w 1268"/>
                  <a:gd name="T43" fmla="*/ 2147483647 h 1788"/>
                  <a:gd name="T44" fmla="*/ 2147483647 w 1268"/>
                  <a:gd name="T45" fmla="*/ 2147483647 h 1788"/>
                  <a:gd name="T46" fmla="*/ 2147483647 w 1268"/>
                  <a:gd name="T47" fmla="*/ 2147483647 h 1788"/>
                  <a:gd name="T48" fmla="*/ 2147483647 w 1268"/>
                  <a:gd name="T49" fmla="*/ 2147483647 h 1788"/>
                  <a:gd name="T50" fmla="*/ 2147483647 w 1268"/>
                  <a:gd name="T51" fmla="*/ 2147483647 h 1788"/>
                  <a:gd name="T52" fmla="*/ 2147483647 w 1268"/>
                  <a:gd name="T53" fmla="*/ 2147483647 h 1788"/>
                  <a:gd name="T54" fmla="*/ 2147483647 w 1268"/>
                  <a:gd name="T55" fmla="*/ 2147483647 h 1788"/>
                  <a:gd name="T56" fmla="*/ 2147483647 w 1268"/>
                  <a:gd name="T57" fmla="*/ 2147483647 h 1788"/>
                  <a:gd name="T58" fmla="*/ 2147483647 w 1268"/>
                  <a:gd name="T59" fmla="*/ 2147483647 h 1788"/>
                  <a:gd name="T60" fmla="*/ 2147483647 w 1268"/>
                  <a:gd name="T61" fmla="*/ 2147483647 h 1788"/>
                  <a:gd name="T62" fmla="*/ 2147483647 w 1268"/>
                  <a:gd name="T63" fmla="*/ 2147483647 h 1788"/>
                  <a:gd name="T64" fmla="*/ 2147483647 w 1268"/>
                  <a:gd name="T65" fmla="*/ 2147483647 h 1788"/>
                  <a:gd name="T66" fmla="*/ 2147483647 w 1268"/>
                  <a:gd name="T67" fmla="*/ 2147483647 h 1788"/>
                  <a:gd name="T68" fmla="*/ 2147483647 w 1268"/>
                  <a:gd name="T69" fmla="*/ 2147483647 h 1788"/>
                  <a:gd name="T70" fmla="*/ 2147483647 w 1268"/>
                  <a:gd name="T71" fmla="*/ 2147483647 h 1788"/>
                  <a:gd name="T72" fmla="*/ 2147483647 w 1268"/>
                  <a:gd name="T73" fmla="*/ 2147483647 h 1788"/>
                  <a:gd name="T74" fmla="*/ 2147483647 w 1268"/>
                  <a:gd name="T75" fmla="*/ 2147483647 h 1788"/>
                  <a:gd name="T76" fmla="*/ 2147483647 w 1268"/>
                  <a:gd name="T77" fmla="*/ 2147483647 h 1788"/>
                  <a:gd name="T78" fmla="*/ 2147483647 w 1268"/>
                  <a:gd name="T79" fmla="*/ 2147483647 h 1788"/>
                  <a:gd name="T80" fmla="*/ 2147483647 w 1268"/>
                  <a:gd name="T81" fmla="*/ 2147483647 h 1788"/>
                  <a:gd name="T82" fmla="*/ 2147483647 w 1268"/>
                  <a:gd name="T83" fmla="*/ 2147483647 h 1788"/>
                  <a:gd name="T84" fmla="*/ 2147483647 w 1268"/>
                  <a:gd name="T85" fmla="*/ 2147483647 h 1788"/>
                  <a:gd name="T86" fmla="*/ 2147483647 w 1268"/>
                  <a:gd name="T87" fmla="*/ 2147483647 h 1788"/>
                  <a:gd name="T88" fmla="*/ 2147483647 w 1268"/>
                  <a:gd name="T89" fmla="*/ 2147483647 h 1788"/>
                  <a:gd name="T90" fmla="*/ 2147483647 w 1268"/>
                  <a:gd name="T91" fmla="*/ 2147483647 h 1788"/>
                  <a:gd name="T92" fmla="*/ 2147483647 w 1268"/>
                  <a:gd name="T93" fmla="*/ 2147483647 h 1788"/>
                  <a:gd name="T94" fmla="*/ 2147483647 w 1268"/>
                  <a:gd name="T95" fmla="*/ 2147483647 h 1788"/>
                  <a:gd name="T96" fmla="*/ 2147483647 w 1268"/>
                  <a:gd name="T97" fmla="*/ 2147483647 h 1788"/>
                  <a:gd name="T98" fmla="*/ 2147483647 w 1268"/>
                  <a:gd name="T99" fmla="*/ 2147483647 h 1788"/>
                  <a:gd name="T100" fmla="*/ 2147483647 w 1268"/>
                  <a:gd name="T101" fmla="*/ 2147483647 h 1788"/>
                  <a:gd name="T102" fmla="*/ 2147483647 w 1268"/>
                  <a:gd name="T103" fmla="*/ 2147483647 h 1788"/>
                  <a:gd name="T104" fmla="*/ 2147483647 w 1268"/>
                  <a:gd name="T105" fmla="*/ 2147483647 h 1788"/>
                  <a:gd name="T106" fmla="*/ 2147483647 w 1268"/>
                  <a:gd name="T107" fmla="*/ 2147483647 h 1788"/>
                  <a:gd name="T108" fmla="*/ 2147483647 w 1268"/>
                  <a:gd name="T109" fmla="*/ 2147483647 h 1788"/>
                  <a:gd name="T110" fmla="*/ 2147483647 w 1268"/>
                  <a:gd name="T111" fmla="*/ 2147483647 h 1788"/>
                  <a:gd name="T112" fmla="*/ 2147483647 w 1268"/>
                  <a:gd name="T113" fmla="*/ 2147483647 h 178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68"/>
                  <a:gd name="T172" fmla="*/ 0 h 1788"/>
                  <a:gd name="T173" fmla="*/ 1268 w 1268"/>
                  <a:gd name="T174" fmla="*/ 1788 h 178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68" h="1788">
                    <a:moveTo>
                      <a:pt x="1262" y="842"/>
                    </a:moveTo>
                    <a:lnTo>
                      <a:pt x="1262" y="842"/>
                    </a:lnTo>
                    <a:lnTo>
                      <a:pt x="1264" y="830"/>
                    </a:lnTo>
                    <a:lnTo>
                      <a:pt x="1268" y="800"/>
                    </a:lnTo>
                    <a:lnTo>
                      <a:pt x="1268" y="780"/>
                    </a:lnTo>
                    <a:lnTo>
                      <a:pt x="1268" y="756"/>
                    </a:lnTo>
                    <a:lnTo>
                      <a:pt x="1264" y="730"/>
                    </a:lnTo>
                    <a:lnTo>
                      <a:pt x="1258" y="702"/>
                    </a:lnTo>
                    <a:lnTo>
                      <a:pt x="1252" y="682"/>
                    </a:lnTo>
                    <a:lnTo>
                      <a:pt x="1244" y="662"/>
                    </a:lnTo>
                    <a:lnTo>
                      <a:pt x="1234" y="644"/>
                    </a:lnTo>
                    <a:lnTo>
                      <a:pt x="1224" y="626"/>
                    </a:lnTo>
                    <a:lnTo>
                      <a:pt x="1212" y="610"/>
                    </a:lnTo>
                    <a:lnTo>
                      <a:pt x="1200" y="594"/>
                    </a:lnTo>
                    <a:lnTo>
                      <a:pt x="1184" y="578"/>
                    </a:lnTo>
                    <a:lnTo>
                      <a:pt x="1168" y="566"/>
                    </a:lnTo>
                    <a:lnTo>
                      <a:pt x="1200" y="544"/>
                    </a:lnTo>
                    <a:lnTo>
                      <a:pt x="862" y="476"/>
                    </a:lnTo>
                    <a:lnTo>
                      <a:pt x="816" y="464"/>
                    </a:lnTo>
                    <a:lnTo>
                      <a:pt x="760" y="450"/>
                    </a:lnTo>
                    <a:lnTo>
                      <a:pt x="730" y="444"/>
                    </a:lnTo>
                    <a:lnTo>
                      <a:pt x="700" y="438"/>
                    </a:lnTo>
                    <a:lnTo>
                      <a:pt x="672" y="436"/>
                    </a:lnTo>
                    <a:lnTo>
                      <a:pt x="644" y="434"/>
                    </a:lnTo>
                    <a:lnTo>
                      <a:pt x="604" y="436"/>
                    </a:lnTo>
                    <a:lnTo>
                      <a:pt x="566" y="438"/>
                    </a:lnTo>
                    <a:lnTo>
                      <a:pt x="504" y="442"/>
                    </a:lnTo>
                    <a:lnTo>
                      <a:pt x="558" y="182"/>
                    </a:lnTo>
                    <a:lnTo>
                      <a:pt x="562" y="164"/>
                    </a:lnTo>
                    <a:lnTo>
                      <a:pt x="564" y="154"/>
                    </a:lnTo>
                    <a:lnTo>
                      <a:pt x="562" y="146"/>
                    </a:lnTo>
                    <a:lnTo>
                      <a:pt x="560" y="140"/>
                    </a:lnTo>
                    <a:lnTo>
                      <a:pt x="552" y="122"/>
                    </a:lnTo>
                    <a:lnTo>
                      <a:pt x="536" y="96"/>
                    </a:lnTo>
                    <a:lnTo>
                      <a:pt x="526" y="82"/>
                    </a:lnTo>
                    <a:lnTo>
                      <a:pt x="508" y="66"/>
                    </a:lnTo>
                    <a:lnTo>
                      <a:pt x="488" y="52"/>
                    </a:lnTo>
                    <a:lnTo>
                      <a:pt x="472" y="42"/>
                    </a:lnTo>
                    <a:lnTo>
                      <a:pt x="462" y="40"/>
                    </a:lnTo>
                    <a:lnTo>
                      <a:pt x="458" y="38"/>
                    </a:lnTo>
                    <a:lnTo>
                      <a:pt x="458" y="40"/>
                    </a:lnTo>
                    <a:lnTo>
                      <a:pt x="442" y="38"/>
                    </a:lnTo>
                    <a:lnTo>
                      <a:pt x="434" y="40"/>
                    </a:lnTo>
                    <a:lnTo>
                      <a:pt x="422" y="30"/>
                    </a:lnTo>
                    <a:lnTo>
                      <a:pt x="408" y="20"/>
                    </a:lnTo>
                    <a:lnTo>
                      <a:pt x="392" y="12"/>
                    </a:lnTo>
                    <a:lnTo>
                      <a:pt x="338" y="0"/>
                    </a:lnTo>
                    <a:lnTo>
                      <a:pt x="330" y="0"/>
                    </a:lnTo>
                    <a:lnTo>
                      <a:pt x="322" y="2"/>
                    </a:lnTo>
                    <a:lnTo>
                      <a:pt x="312" y="6"/>
                    </a:lnTo>
                    <a:lnTo>
                      <a:pt x="310" y="10"/>
                    </a:lnTo>
                    <a:lnTo>
                      <a:pt x="308" y="12"/>
                    </a:lnTo>
                    <a:lnTo>
                      <a:pt x="308" y="16"/>
                    </a:lnTo>
                    <a:lnTo>
                      <a:pt x="310" y="20"/>
                    </a:lnTo>
                    <a:lnTo>
                      <a:pt x="312" y="22"/>
                    </a:lnTo>
                    <a:lnTo>
                      <a:pt x="334" y="24"/>
                    </a:lnTo>
                    <a:lnTo>
                      <a:pt x="332" y="26"/>
                    </a:lnTo>
                    <a:lnTo>
                      <a:pt x="310" y="26"/>
                    </a:lnTo>
                    <a:lnTo>
                      <a:pt x="282" y="38"/>
                    </a:lnTo>
                    <a:lnTo>
                      <a:pt x="280" y="38"/>
                    </a:lnTo>
                    <a:lnTo>
                      <a:pt x="274" y="42"/>
                    </a:lnTo>
                    <a:lnTo>
                      <a:pt x="272" y="44"/>
                    </a:lnTo>
                    <a:lnTo>
                      <a:pt x="272" y="48"/>
                    </a:lnTo>
                    <a:lnTo>
                      <a:pt x="274" y="52"/>
                    </a:lnTo>
                    <a:lnTo>
                      <a:pt x="280" y="56"/>
                    </a:lnTo>
                    <a:lnTo>
                      <a:pt x="298" y="52"/>
                    </a:lnTo>
                    <a:lnTo>
                      <a:pt x="298" y="54"/>
                    </a:lnTo>
                    <a:lnTo>
                      <a:pt x="262" y="66"/>
                    </a:lnTo>
                    <a:lnTo>
                      <a:pt x="258" y="68"/>
                    </a:lnTo>
                    <a:lnTo>
                      <a:pt x="256" y="72"/>
                    </a:lnTo>
                    <a:lnTo>
                      <a:pt x="256" y="76"/>
                    </a:lnTo>
                    <a:lnTo>
                      <a:pt x="260" y="82"/>
                    </a:lnTo>
                    <a:lnTo>
                      <a:pt x="264" y="86"/>
                    </a:lnTo>
                    <a:lnTo>
                      <a:pt x="270" y="88"/>
                    </a:lnTo>
                    <a:lnTo>
                      <a:pt x="314" y="82"/>
                    </a:lnTo>
                    <a:lnTo>
                      <a:pt x="316" y="84"/>
                    </a:lnTo>
                    <a:lnTo>
                      <a:pt x="276" y="98"/>
                    </a:lnTo>
                    <a:lnTo>
                      <a:pt x="272" y="102"/>
                    </a:lnTo>
                    <a:lnTo>
                      <a:pt x="268" y="108"/>
                    </a:lnTo>
                    <a:lnTo>
                      <a:pt x="270" y="116"/>
                    </a:lnTo>
                    <a:lnTo>
                      <a:pt x="272" y="118"/>
                    </a:lnTo>
                    <a:lnTo>
                      <a:pt x="276" y="122"/>
                    </a:lnTo>
                    <a:lnTo>
                      <a:pt x="284" y="124"/>
                    </a:lnTo>
                    <a:lnTo>
                      <a:pt x="292" y="122"/>
                    </a:lnTo>
                    <a:lnTo>
                      <a:pt x="298" y="122"/>
                    </a:lnTo>
                    <a:lnTo>
                      <a:pt x="330" y="112"/>
                    </a:lnTo>
                    <a:lnTo>
                      <a:pt x="344" y="116"/>
                    </a:lnTo>
                    <a:lnTo>
                      <a:pt x="354" y="120"/>
                    </a:lnTo>
                    <a:lnTo>
                      <a:pt x="358" y="124"/>
                    </a:lnTo>
                    <a:lnTo>
                      <a:pt x="362" y="128"/>
                    </a:lnTo>
                    <a:lnTo>
                      <a:pt x="350" y="132"/>
                    </a:lnTo>
                    <a:lnTo>
                      <a:pt x="338" y="136"/>
                    </a:lnTo>
                    <a:lnTo>
                      <a:pt x="328" y="142"/>
                    </a:lnTo>
                    <a:lnTo>
                      <a:pt x="324" y="146"/>
                    </a:lnTo>
                    <a:lnTo>
                      <a:pt x="320" y="152"/>
                    </a:lnTo>
                    <a:lnTo>
                      <a:pt x="318" y="162"/>
                    </a:lnTo>
                    <a:lnTo>
                      <a:pt x="320" y="170"/>
                    </a:lnTo>
                    <a:lnTo>
                      <a:pt x="324" y="174"/>
                    </a:lnTo>
                    <a:lnTo>
                      <a:pt x="326" y="174"/>
                    </a:lnTo>
                    <a:lnTo>
                      <a:pt x="330" y="174"/>
                    </a:lnTo>
                    <a:lnTo>
                      <a:pt x="332" y="170"/>
                    </a:lnTo>
                    <a:lnTo>
                      <a:pt x="340" y="166"/>
                    </a:lnTo>
                    <a:lnTo>
                      <a:pt x="354" y="162"/>
                    </a:lnTo>
                    <a:lnTo>
                      <a:pt x="368" y="158"/>
                    </a:lnTo>
                    <a:lnTo>
                      <a:pt x="380" y="156"/>
                    </a:lnTo>
                    <a:lnTo>
                      <a:pt x="418" y="126"/>
                    </a:lnTo>
                    <a:lnTo>
                      <a:pt x="424" y="184"/>
                    </a:lnTo>
                    <a:lnTo>
                      <a:pt x="394" y="342"/>
                    </a:lnTo>
                    <a:lnTo>
                      <a:pt x="384" y="354"/>
                    </a:lnTo>
                    <a:lnTo>
                      <a:pt x="362" y="386"/>
                    </a:lnTo>
                    <a:lnTo>
                      <a:pt x="350" y="406"/>
                    </a:lnTo>
                    <a:lnTo>
                      <a:pt x="338" y="426"/>
                    </a:lnTo>
                    <a:lnTo>
                      <a:pt x="328" y="448"/>
                    </a:lnTo>
                    <a:lnTo>
                      <a:pt x="322" y="468"/>
                    </a:lnTo>
                    <a:lnTo>
                      <a:pt x="316" y="506"/>
                    </a:lnTo>
                    <a:lnTo>
                      <a:pt x="312" y="534"/>
                    </a:lnTo>
                    <a:lnTo>
                      <a:pt x="310" y="560"/>
                    </a:lnTo>
                    <a:lnTo>
                      <a:pt x="304" y="578"/>
                    </a:lnTo>
                    <a:lnTo>
                      <a:pt x="296" y="596"/>
                    </a:lnTo>
                    <a:lnTo>
                      <a:pt x="290" y="620"/>
                    </a:lnTo>
                    <a:lnTo>
                      <a:pt x="270" y="612"/>
                    </a:lnTo>
                    <a:lnTo>
                      <a:pt x="258" y="606"/>
                    </a:lnTo>
                    <a:lnTo>
                      <a:pt x="246" y="594"/>
                    </a:lnTo>
                    <a:lnTo>
                      <a:pt x="230" y="584"/>
                    </a:lnTo>
                    <a:lnTo>
                      <a:pt x="214" y="574"/>
                    </a:lnTo>
                    <a:lnTo>
                      <a:pt x="196" y="566"/>
                    </a:lnTo>
                    <a:lnTo>
                      <a:pt x="176" y="560"/>
                    </a:lnTo>
                    <a:lnTo>
                      <a:pt x="156" y="556"/>
                    </a:lnTo>
                    <a:lnTo>
                      <a:pt x="136" y="554"/>
                    </a:lnTo>
                    <a:lnTo>
                      <a:pt x="116" y="556"/>
                    </a:lnTo>
                    <a:lnTo>
                      <a:pt x="108" y="558"/>
                    </a:lnTo>
                    <a:lnTo>
                      <a:pt x="98" y="564"/>
                    </a:lnTo>
                    <a:lnTo>
                      <a:pt x="88" y="568"/>
                    </a:lnTo>
                    <a:lnTo>
                      <a:pt x="80" y="576"/>
                    </a:lnTo>
                    <a:lnTo>
                      <a:pt x="64" y="594"/>
                    </a:lnTo>
                    <a:lnTo>
                      <a:pt x="48" y="616"/>
                    </a:lnTo>
                    <a:lnTo>
                      <a:pt x="34" y="638"/>
                    </a:lnTo>
                    <a:lnTo>
                      <a:pt x="22" y="662"/>
                    </a:lnTo>
                    <a:lnTo>
                      <a:pt x="12" y="684"/>
                    </a:lnTo>
                    <a:lnTo>
                      <a:pt x="4" y="706"/>
                    </a:lnTo>
                    <a:lnTo>
                      <a:pt x="0" y="724"/>
                    </a:lnTo>
                    <a:lnTo>
                      <a:pt x="0" y="740"/>
                    </a:lnTo>
                    <a:lnTo>
                      <a:pt x="2" y="752"/>
                    </a:lnTo>
                    <a:lnTo>
                      <a:pt x="4" y="764"/>
                    </a:lnTo>
                    <a:lnTo>
                      <a:pt x="8" y="772"/>
                    </a:lnTo>
                    <a:lnTo>
                      <a:pt x="12" y="778"/>
                    </a:lnTo>
                    <a:lnTo>
                      <a:pt x="16" y="784"/>
                    </a:lnTo>
                    <a:lnTo>
                      <a:pt x="18" y="780"/>
                    </a:lnTo>
                    <a:lnTo>
                      <a:pt x="24" y="778"/>
                    </a:lnTo>
                    <a:lnTo>
                      <a:pt x="30" y="778"/>
                    </a:lnTo>
                    <a:lnTo>
                      <a:pt x="38" y="780"/>
                    </a:lnTo>
                    <a:lnTo>
                      <a:pt x="46" y="784"/>
                    </a:lnTo>
                    <a:lnTo>
                      <a:pt x="62" y="800"/>
                    </a:lnTo>
                    <a:lnTo>
                      <a:pt x="76" y="814"/>
                    </a:lnTo>
                    <a:lnTo>
                      <a:pt x="86" y="822"/>
                    </a:lnTo>
                    <a:lnTo>
                      <a:pt x="92" y="826"/>
                    </a:lnTo>
                    <a:lnTo>
                      <a:pt x="98" y="826"/>
                    </a:lnTo>
                    <a:lnTo>
                      <a:pt x="104" y="826"/>
                    </a:lnTo>
                    <a:lnTo>
                      <a:pt x="110" y="832"/>
                    </a:lnTo>
                    <a:lnTo>
                      <a:pt x="116" y="838"/>
                    </a:lnTo>
                    <a:lnTo>
                      <a:pt x="128" y="858"/>
                    </a:lnTo>
                    <a:lnTo>
                      <a:pt x="138" y="876"/>
                    </a:lnTo>
                    <a:lnTo>
                      <a:pt x="144" y="884"/>
                    </a:lnTo>
                    <a:lnTo>
                      <a:pt x="148" y="886"/>
                    </a:lnTo>
                    <a:lnTo>
                      <a:pt x="154" y="884"/>
                    </a:lnTo>
                    <a:lnTo>
                      <a:pt x="160" y="880"/>
                    </a:lnTo>
                    <a:lnTo>
                      <a:pt x="166" y="872"/>
                    </a:lnTo>
                    <a:lnTo>
                      <a:pt x="172" y="860"/>
                    </a:lnTo>
                    <a:lnTo>
                      <a:pt x="174" y="860"/>
                    </a:lnTo>
                    <a:lnTo>
                      <a:pt x="178" y="862"/>
                    </a:lnTo>
                    <a:lnTo>
                      <a:pt x="184" y="866"/>
                    </a:lnTo>
                    <a:lnTo>
                      <a:pt x="188" y="874"/>
                    </a:lnTo>
                    <a:lnTo>
                      <a:pt x="194" y="874"/>
                    </a:lnTo>
                    <a:lnTo>
                      <a:pt x="200" y="872"/>
                    </a:lnTo>
                    <a:lnTo>
                      <a:pt x="206" y="868"/>
                    </a:lnTo>
                    <a:lnTo>
                      <a:pt x="208" y="874"/>
                    </a:lnTo>
                    <a:lnTo>
                      <a:pt x="210" y="876"/>
                    </a:lnTo>
                    <a:lnTo>
                      <a:pt x="216" y="878"/>
                    </a:lnTo>
                    <a:lnTo>
                      <a:pt x="222" y="876"/>
                    </a:lnTo>
                    <a:lnTo>
                      <a:pt x="228" y="874"/>
                    </a:lnTo>
                    <a:lnTo>
                      <a:pt x="234" y="878"/>
                    </a:lnTo>
                    <a:lnTo>
                      <a:pt x="244" y="882"/>
                    </a:lnTo>
                    <a:lnTo>
                      <a:pt x="252" y="886"/>
                    </a:lnTo>
                    <a:lnTo>
                      <a:pt x="262" y="888"/>
                    </a:lnTo>
                    <a:lnTo>
                      <a:pt x="268" y="884"/>
                    </a:lnTo>
                    <a:lnTo>
                      <a:pt x="274" y="880"/>
                    </a:lnTo>
                    <a:lnTo>
                      <a:pt x="280" y="872"/>
                    </a:lnTo>
                    <a:lnTo>
                      <a:pt x="298" y="824"/>
                    </a:lnTo>
                    <a:lnTo>
                      <a:pt x="316" y="820"/>
                    </a:lnTo>
                    <a:lnTo>
                      <a:pt x="332" y="858"/>
                    </a:lnTo>
                    <a:lnTo>
                      <a:pt x="350" y="892"/>
                    </a:lnTo>
                    <a:lnTo>
                      <a:pt x="370" y="926"/>
                    </a:lnTo>
                    <a:lnTo>
                      <a:pt x="372" y="948"/>
                    </a:lnTo>
                    <a:lnTo>
                      <a:pt x="378" y="970"/>
                    </a:lnTo>
                    <a:lnTo>
                      <a:pt x="386" y="996"/>
                    </a:lnTo>
                    <a:lnTo>
                      <a:pt x="398" y="1026"/>
                    </a:lnTo>
                    <a:lnTo>
                      <a:pt x="406" y="1040"/>
                    </a:lnTo>
                    <a:lnTo>
                      <a:pt x="414" y="1054"/>
                    </a:lnTo>
                    <a:lnTo>
                      <a:pt x="424" y="1070"/>
                    </a:lnTo>
                    <a:lnTo>
                      <a:pt x="436" y="1082"/>
                    </a:lnTo>
                    <a:lnTo>
                      <a:pt x="450" y="1094"/>
                    </a:lnTo>
                    <a:lnTo>
                      <a:pt x="464" y="1106"/>
                    </a:lnTo>
                    <a:lnTo>
                      <a:pt x="498" y="1130"/>
                    </a:lnTo>
                    <a:lnTo>
                      <a:pt x="500" y="1132"/>
                    </a:lnTo>
                    <a:lnTo>
                      <a:pt x="494" y="1128"/>
                    </a:lnTo>
                    <a:lnTo>
                      <a:pt x="464" y="1108"/>
                    </a:lnTo>
                    <a:lnTo>
                      <a:pt x="506" y="1266"/>
                    </a:lnTo>
                    <a:lnTo>
                      <a:pt x="504" y="1270"/>
                    </a:lnTo>
                    <a:lnTo>
                      <a:pt x="500" y="1276"/>
                    </a:lnTo>
                    <a:lnTo>
                      <a:pt x="498" y="1286"/>
                    </a:lnTo>
                    <a:lnTo>
                      <a:pt x="496" y="1298"/>
                    </a:lnTo>
                    <a:lnTo>
                      <a:pt x="496" y="1314"/>
                    </a:lnTo>
                    <a:lnTo>
                      <a:pt x="498" y="1332"/>
                    </a:lnTo>
                    <a:lnTo>
                      <a:pt x="502" y="1356"/>
                    </a:lnTo>
                    <a:lnTo>
                      <a:pt x="536" y="1492"/>
                    </a:lnTo>
                    <a:lnTo>
                      <a:pt x="550" y="1558"/>
                    </a:lnTo>
                    <a:lnTo>
                      <a:pt x="554" y="1580"/>
                    </a:lnTo>
                    <a:lnTo>
                      <a:pt x="554" y="1594"/>
                    </a:lnTo>
                    <a:lnTo>
                      <a:pt x="540" y="1644"/>
                    </a:lnTo>
                    <a:lnTo>
                      <a:pt x="474" y="1644"/>
                    </a:lnTo>
                    <a:lnTo>
                      <a:pt x="466" y="1648"/>
                    </a:lnTo>
                    <a:lnTo>
                      <a:pt x="448" y="1658"/>
                    </a:lnTo>
                    <a:lnTo>
                      <a:pt x="440" y="1664"/>
                    </a:lnTo>
                    <a:lnTo>
                      <a:pt x="434" y="1670"/>
                    </a:lnTo>
                    <a:lnTo>
                      <a:pt x="432" y="1680"/>
                    </a:lnTo>
                    <a:lnTo>
                      <a:pt x="432" y="1684"/>
                    </a:lnTo>
                    <a:lnTo>
                      <a:pt x="434" y="1688"/>
                    </a:lnTo>
                    <a:lnTo>
                      <a:pt x="440" y="1698"/>
                    </a:lnTo>
                    <a:lnTo>
                      <a:pt x="436" y="1690"/>
                    </a:lnTo>
                    <a:lnTo>
                      <a:pt x="432" y="1694"/>
                    </a:lnTo>
                    <a:lnTo>
                      <a:pt x="422" y="1708"/>
                    </a:lnTo>
                    <a:lnTo>
                      <a:pt x="420" y="1716"/>
                    </a:lnTo>
                    <a:lnTo>
                      <a:pt x="418" y="1726"/>
                    </a:lnTo>
                    <a:lnTo>
                      <a:pt x="420" y="1738"/>
                    </a:lnTo>
                    <a:lnTo>
                      <a:pt x="426" y="1750"/>
                    </a:lnTo>
                    <a:lnTo>
                      <a:pt x="440" y="1768"/>
                    </a:lnTo>
                    <a:lnTo>
                      <a:pt x="452" y="1780"/>
                    </a:lnTo>
                    <a:lnTo>
                      <a:pt x="462" y="1788"/>
                    </a:lnTo>
                    <a:lnTo>
                      <a:pt x="462" y="1718"/>
                    </a:lnTo>
                    <a:lnTo>
                      <a:pt x="564" y="1718"/>
                    </a:lnTo>
                    <a:lnTo>
                      <a:pt x="568" y="1716"/>
                    </a:lnTo>
                    <a:lnTo>
                      <a:pt x="576" y="1708"/>
                    </a:lnTo>
                    <a:lnTo>
                      <a:pt x="588" y="1696"/>
                    </a:lnTo>
                    <a:lnTo>
                      <a:pt x="592" y="1688"/>
                    </a:lnTo>
                    <a:lnTo>
                      <a:pt x="596" y="1678"/>
                    </a:lnTo>
                    <a:lnTo>
                      <a:pt x="604" y="1632"/>
                    </a:lnTo>
                    <a:lnTo>
                      <a:pt x="616" y="1560"/>
                    </a:lnTo>
                    <a:lnTo>
                      <a:pt x="628" y="1464"/>
                    </a:lnTo>
                    <a:lnTo>
                      <a:pt x="630" y="1440"/>
                    </a:lnTo>
                    <a:lnTo>
                      <a:pt x="630" y="1380"/>
                    </a:lnTo>
                    <a:lnTo>
                      <a:pt x="628" y="1346"/>
                    </a:lnTo>
                    <a:lnTo>
                      <a:pt x="624" y="1312"/>
                    </a:lnTo>
                    <a:lnTo>
                      <a:pt x="616" y="1280"/>
                    </a:lnTo>
                    <a:lnTo>
                      <a:pt x="612" y="1268"/>
                    </a:lnTo>
                    <a:lnTo>
                      <a:pt x="606" y="1256"/>
                    </a:lnTo>
                    <a:lnTo>
                      <a:pt x="614" y="1236"/>
                    </a:lnTo>
                    <a:lnTo>
                      <a:pt x="628" y="1268"/>
                    </a:lnTo>
                    <a:lnTo>
                      <a:pt x="678" y="1294"/>
                    </a:lnTo>
                    <a:lnTo>
                      <a:pt x="790" y="1354"/>
                    </a:lnTo>
                    <a:lnTo>
                      <a:pt x="850" y="1384"/>
                    </a:lnTo>
                    <a:lnTo>
                      <a:pt x="902" y="1410"/>
                    </a:lnTo>
                    <a:lnTo>
                      <a:pt x="940" y="1424"/>
                    </a:lnTo>
                    <a:lnTo>
                      <a:pt x="950" y="1426"/>
                    </a:lnTo>
                    <a:lnTo>
                      <a:pt x="952" y="1426"/>
                    </a:lnTo>
                    <a:lnTo>
                      <a:pt x="954" y="1426"/>
                    </a:lnTo>
                    <a:lnTo>
                      <a:pt x="956" y="1418"/>
                    </a:lnTo>
                    <a:lnTo>
                      <a:pt x="960" y="1410"/>
                    </a:lnTo>
                    <a:lnTo>
                      <a:pt x="978" y="1384"/>
                    </a:lnTo>
                    <a:lnTo>
                      <a:pt x="992" y="1400"/>
                    </a:lnTo>
                    <a:lnTo>
                      <a:pt x="1002" y="1414"/>
                    </a:lnTo>
                    <a:lnTo>
                      <a:pt x="1010" y="1430"/>
                    </a:lnTo>
                    <a:lnTo>
                      <a:pt x="988" y="1500"/>
                    </a:lnTo>
                    <a:lnTo>
                      <a:pt x="908" y="1584"/>
                    </a:lnTo>
                    <a:lnTo>
                      <a:pt x="926" y="1600"/>
                    </a:lnTo>
                    <a:lnTo>
                      <a:pt x="956" y="1594"/>
                    </a:lnTo>
                    <a:lnTo>
                      <a:pt x="974" y="1594"/>
                    </a:lnTo>
                    <a:lnTo>
                      <a:pt x="994" y="1590"/>
                    </a:lnTo>
                    <a:lnTo>
                      <a:pt x="1014" y="1584"/>
                    </a:lnTo>
                    <a:lnTo>
                      <a:pt x="1034" y="1576"/>
                    </a:lnTo>
                    <a:lnTo>
                      <a:pt x="1046" y="1572"/>
                    </a:lnTo>
                    <a:lnTo>
                      <a:pt x="1118" y="1484"/>
                    </a:lnTo>
                    <a:lnTo>
                      <a:pt x="1126" y="1498"/>
                    </a:lnTo>
                    <a:lnTo>
                      <a:pt x="1164" y="1442"/>
                    </a:lnTo>
                    <a:lnTo>
                      <a:pt x="1164" y="1448"/>
                    </a:lnTo>
                    <a:lnTo>
                      <a:pt x="1166" y="1460"/>
                    </a:lnTo>
                    <a:lnTo>
                      <a:pt x="1168" y="1468"/>
                    </a:lnTo>
                    <a:lnTo>
                      <a:pt x="1170" y="1474"/>
                    </a:lnTo>
                    <a:lnTo>
                      <a:pt x="1172" y="1478"/>
                    </a:lnTo>
                    <a:lnTo>
                      <a:pt x="1178" y="1478"/>
                    </a:lnTo>
                    <a:lnTo>
                      <a:pt x="1184" y="1476"/>
                    </a:lnTo>
                    <a:lnTo>
                      <a:pt x="1194" y="1470"/>
                    </a:lnTo>
                    <a:lnTo>
                      <a:pt x="1206" y="1464"/>
                    </a:lnTo>
                    <a:lnTo>
                      <a:pt x="1218" y="1454"/>
                    </a:lnTo>
                    <a:lnTo>
                      <a:pt x="1230" y="1444"/>
                    </a:lnTo>
                    <a:lnTo>
                      <a:pt x="1238" y="1430"/>
                    </a:lnTo>
                    <a:lnTo>
                      <a:pt x="1246" y="1418"/>
                    </a:lnTo>
                    <a:lnTo>
                      <a:pt x="1246" y="1410"/>
                    </a:lnTo>
                    <a:lnTo>
                      <a:pt x="1248" y="1404"/>
                    </a:lnTo>
                    <a:lnTo>
                      <a:pt x="1250" y="1394"/>
                    </a:lnTo>
                    <a:lnTo>
                      <a:pt x="1254" y="1384"/>
                    </a:lnTo>
                    <a:lnTo>
                      <a:pt x="1254" y="1370"/>
                    </a:lnTo>
                    <a:lnTo>
                      <a:pt x="1254" y="1352"/>
                    </a:lnTo>
                    <a:lnTo>
                      <a:pt x="1252" y="1332"/>
                    </a:lnTo>
                    <a:lnTo>
                      <a:pt x="1246" y="1308"/>
                    </a:lnTo>
                    <a:lnTo>
                      <a:pt x="1236" y="1282"/>
                    </a:lnTo>
                    <a:lnTo>
                      <a:pt x="1240" y="1258"/>
                    </a:lnTo>
                    <a:lnTo>
                      <a:pt x="1242" y="1238"/>
                    </a:lnTo>
                    <a:lnTo>
                      <a:pt x="1242" y="1228"/>
                    </a:lnTo>
                    <a:lnTo>
                      <a:pt x="1240" y="1218"/>
                    </a:lnTo>
                    <a:lnTo>
                      <a:pt x="1238" y="1214"/>
                    </a:lnTo>
                    <a:lnTo>
                      <a:pt x="1234" y="1210"/>
                    </a:lnTo>
                    <a:lnTo>
                      <a:pt x="1222" y="1202"/>
                    </a:lnTo>
                    <a:lnTo>
                      <a:pt x="1208" y="1196"/>
                    </a:lnTo>
                    <a:lnTo>
                      <a:pt x="1190" y="1190"/>
                    </a:lnTo>
                    <a:lnTo>
                      <a:pt x="1160" y="1184"/>
                    </a:lnTo>
                    <a:lnTo>
                      <a:pt x="1148" y="1182"/>
                    </a:lnTo>
                    <a:lnTo>
                      <a:pt x="1142" y="1178"/>
                    </a:lnTo>
                    <a:lnTo>
                      <a:pt x="1128" y="1168"/>
                    </a:lnTo>
                    <a:lnTo>
                      <a:pt x="1156" y="1150"/>
                    </a:lnTo>
                    <a:lnTo>
                      <a:pt x="1042" y="1024"/>
                    </a:lnTo>
                    <a:lnTo>
                      <a:pt x="1090" y="998"/>
                    </a:lnTo>
                    <a:lnTo>
                      <a:pt x="1122" y="980"/>
                    </a:lnTo>
                    <a:lnTo>
                      <a:pt x="1156" y="958"/>
                    </a:lnTo>
                    <a:lnTo>
                      <a:pt x="1190" y="934"/>
                    </a:lnTo>
                    <a:lnTo>
                      <a:pt x="1206" y="920"/>
                    </a:lnTo>
                    <a:lnTo>
                      <a:pt x="1220" y="906"/>
                    </a:lnTo>
                    <a:lnTo>
                      <a:pt x="1234" y="890"/>
                    </a:lnTo>
                    <a:lnTo>
                      <a:pt x="1246" y="874"/>
                    </a:lnTo>
                    <a:lnTo>
                      <a:pt x="1254" y="858"/>
                    </a:lnTo>
                    <a:lnTo>
                      <a:pt x="1262" y="842"/>
                    </a:lnTo>
                    <a:close/>
                    <a:moveTo>
                      <a:pt x="564" y="1044"/>
                    </a:moveTo>
                    <a:lnTo>
                      <a:pt x="564" y="1044"/>
                    </a:lnTo>
                    <a:lnTo>
                      <a:pt x="538" y="994"/>
                    </a:lnTo>
                    <a:lnTo>
                      <a:pt x="528" y="974"/>
                    </a:lnTo>
                    <a:lnTo>
                      <a:pt x="526" y="958"/>
                    </a:lnTo>
                    <a:lnTo>
                      <a:pt x="526" y="948"/>
                    </a:lnTo>
                    <a:lnTo>
                      <a:pt x="526" y="946"/>
                    </a:lnTo>
                    <a:lnTo>
                      <a:pt x="530" y="938"/>
                    </a:lnTo>
                    <a:lnTo>
                      <a:pt x="534" y="930"/>
                    </a:lnTo>
                    <a:lnTo>
                      <a:pt x="550" y="916"/>
                    </a:lnTo>
                    <a:lnTo>
                      <a:pt x="570" y="902"/>
                    </a:lnTo>
                    <a:lnTo>
                      <a:pt x="590" y="890"/>
                    </a:lnTo>
                    <a:lnTo>
                      <a:pt x="628" y="872"/>
                    </a:lnTo>
                    <a:lnTo>
                      <a:pt x="646" y="864"/>
                    </a:lnTo>
                    <a:lnTo>
                      <a:pt x="644" y="876"/>
                    </a:lnTo>
                    <a:lnTo>
                      <a:pt x="642" y="898"/>
                    </a:lnTo>
                    <a:lnTo>
                      <a:pt x="644" y="906"/>
                    </a:lnTo>
                    <a:lnTo>
                      <a:pt x="650" y="914"/>
                    </a:lnTo>
                    <a:lnTo>
                      <a:pt x="666" y="934"/>
                    </a:lnTo>
                    <a:lnTo>
                      <a:pt x="690" y="960"/>
                    </a:lnTo>
                    <a:lnTo>
                      <a:pt x="676" y="968"/>
                    </a:lnTo>
                    <a:lnTo>
                      <a:pt x="660" y="978"/>
                    </a:lnTo>
                    <a:lnTo>
                      <a:pt x="616" y="1006"/>
                    </a:lnTo>
                    <a:lnTo>
                      <a:pt x="564" y="1044"/>
                    </a:lnTo>
                    <a:close/>
                    <a:moveTo>
                      <a:pt x="754" y="1130"/>
                    </a:moveTo>
                    <a:lnTo>
                      <a:pt x="754" y="1130"/>
                    </a:lnTo>
                    <a:lnTo>
                      <a:pt x="744" y="1128"/>
                    </a:lnTo>
                    <a:lnTo>
                      <a:pt x="766" y="1122"/>
                    </a:lnTo>
                    <a:lnTo>
                      <a:pt x="754" y="1130"/>
                    </a:lnTo>
                    <a:close/>
                    <a:moveTo>
                      <a:pt x="1050" y="1232"/>
                    </a:moveTo>
                    <a:lnTo>
                      <a:pt x="1050" y="1232"/>
                    </a:lnTo>
                    <a:lnTo>
                      <a:pt x="1056" y="1222"/>
                    </a:lnTo>
                    <a:lnTo>
                      <a:pt x="1068" y="1212"/>
                    </a:lnTo>
                    <a:lnTo>
                      <a:pt x="1078" y="1230"/>
                    </a:lnTo>
                    <a:lnTo>
                      <a:pt x="1084" y="1240"/>
                    </a:lnTo>
                    <a:lnTo>
                      <a:pt x="1092" y="1250"/>
                    </a:lnTo>
                    <a:lnTo>
                      <a:pt x="1104" y="1262"/>
                    </a:lnTo>
                    <a:lnTo>
                      <a:pt x="1116" y="1274"/>
                    </a:lnTo>
                    <a:lnTo>
                      <a:pt x="1122" y="1284"/>
                    </a:lnTo>
                    <a:lnTo>
                      <a:pt x="1128" y="1298"/>
                    </a:lnTo>
                    <a:lnTo>
                      <a:pt x="1140" y="1332"/>
                    </a:lnTo>
                    <a:lnTo>
                      <a:pt x="1154" y="1376"/>
                    </a:lnTo>
                    <a:lnTo>
                      <a:pt x="1096" y="1346"/>
                    </a:lnTo>
                    <a:lnTo>
                      <a:pt x="1072" y="1334"/>
                    </a:lnTo>
                    <a:lnTo>
                      <a:pt x="1058" y="1328"/>
                    </a:lnTo>
                    <a:lnTo>
                      <a:pt x="1040" y="1316"/>
                    </a:lnTo>
                    <a:lnTo>
                      <a:pt x="1054" y="1302"/>
                    </a:lnTo>
                    <a:lnTo>
                      <a:pt x="1060" y="1280"/>
                    </a:lnTo>
                    <a:lnTo>
                      <a:pt x="898" y="1188"/>
                    </a:lnTo>
                    <a:lnTo>
                      <a:pt x="816" y="1108"/>
                    </a:lnTo>
                    <a:lnTo>
                      <a:pt x="864" y="1094"/>
                    </a:lnTo>
                    <a:lnTo>
                      <a:pt x="1050" y="12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a:solidFill>
                    <a:prstClr val="black"/>
                  </a:solidFill>
                </a:endParaRPr>
              </a:p>
            </p:txBody>
          </p:sp>
          <p:sp>
            <p:nvSpPr>
              <p:cNvPr id="306213" name="Freeform 38"/>
              <p:cNvSpPr>
                <a:spLocks/>
              </p:cNvSpPr>
              <p:nvPr/>
            </p:nvSpPr>
            <p:spPr bwMode="auto">
              <a:xfrm>
                <a:off x="8780463" y="7658100"/>
                <a:ext cx="92075" cy="317500"/>
              </a:xfrm>
              <a:custGeom>
                <a:avLst/>
                <a:gdLst>
                  <a:gd name="T0" fmla="*/ 2147483647 w 58"/>
                  <a:gd name="T1" fmla="*/ 2147483647 h 200"/>
                  <a:gd name="T2" fmla="*/ 2147483647 w 58"/>
                  <a:gd name="T3" fmla="*/ 2147483647 h 200"/>
                  <a:gd name="T4" fmla="*/ 2147483647 w 58"/>
                  <a:gd name="T5" fmla="*/ 2147483647 h 200"/>
                  <a:gd name="T6" fmla="*/ 2147483647 w 58"/>
                  <a:gd name="T7" fmla="*/ 2147483647 h 200"/>
                  <a:gd name="T8" fmla="*/ 2147483647 w 58"/>
                  <a:gd name="T9" fmla="*/ 2147483647 h 200"/>
                  <a:gd name="T10" fmla="*/ 2147483647 w 58"/>
                  <a:gd name="T11" fmla="*/ 2147483647 h 200"/>
                  <a:gd name="T12" fmla="*/ 2147483647 w 58"/>
                  <a:gd name="T13" fmla="*/ 2147483647 h 200"/>
                  <a:gd name="T14" fmla="*/ 2147483647 w 58"/>
                  <a:gd name="T15" fmla="*/ 2147483647 h 200"/>
                  <a:gd name="T16" fmla="*/ 2147483647 w 58"/>
                  <a:gd name="T17" fmla="*/ 2147483647 h 200"/>
                  <a:gd name="T18" fmla="*/ 2147483647 w 58"/>
                  <a:gd name="T19" fmla="*/ 2147483647 h 200"/>
                  <a:gd name="T20" fmla="*/ 2147483647 w 58"/>
                  <a:gd name="T21" fmla="*/ 2147483647 h 200"/>
                  <a:gd name="T22" fmla="*/ 2147483647 w 58"/>
                  <a:gd name="T23" fmla="*/ 2147483647 h 200"/>
                  <a:gd name="T24" fmla="*/ 0 w 58"/>
                  <a:gd name="T25" fmla="*/ 2147483647 h 200"/>
                  <a:gd name="T26" fmla="*/ 2147483647 w 58"/>
                  <a:gd name="T27" fmla="*/ 2147483647 h 200"/>
                  <a:gd name="T28" fmla="*/ 2147483647 w 58"/>
                  <a:gd name="T29" fmla="*/ 2147483647 h 200"/>
                  <a:gd name="T30" fmla="*/ 2147483647 w 58"/>
                  <a:gd name="T31" fmla="*/ 2147483647 h 200"/>
                  <a:gd name="T32" fmla="*/ 2147483647 w 58"/>
                  <a:gd name="T33" fmla="*/ 0 h 200"/>
                  <a:gd name="T34" fmla="*/ 2147483647 w 58"/>
                  <a:gd name="T35" fmla="*/ 0 h 200"/>
                  <a:gd name="T36" fmla="*/ 2147483647 w 58"/>
                  <a:gd name="T37" fmla="*/ 2147483647 h 200"/>
                  <a:gd name="T38" fmla="*/ 2147483647 w 58"/>
                  <a:gd name="T39" fmla="*/ 2147483647 h 200"/>
                  <a:gd name="T40" fmla="*/ 2147483647 w 58"/>
                  <a:gd name="T41" fmla="*/ 2147483647 h 200"/>
                  <a:gd name="T42" fmla="*/ 2147483647 w 58"/>
                  <a:gd name="T43" fmla="*/ 2147483647 h 200"/>
                  <a:gd name="T44" fmla="*/ 2147483647 w 58"/>
                  <a:gd name="T45" fmla="*/ 2147483647 h 200"/>
                  <a:gd name="T46" fmla="*/ 2147483647 w 58"/>
                  <a:gd name="T47" fmla="*/ 2147483647 h 200"/>
                  <a:gd name="T48" fmla="*/ 2147483647 w 58"/>
                  <a:gd name="T49" fmla="*/ 2147483647 h 2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8"/>
                  <a:gd name="T76" fmla="*/ 0 h 200"/>
                  <a:gd name="T77" fmla="*/ 58 w 58"/>
                  <a:gd name="T78" fmla="*/ 200 h 2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8" h="200">
                    <a:moveTo>
                      <a:pt x="58" y="196"/>
                    </a:moveTo>
                    <a:lnTo>
                      <a:pt x="58" y="196"/>
                    </a:lnTo>
                    <a:lnTo>
                      <a:pt x="46" y="196"/>
                    </a:lnTo>
                    <a:lnTo>
                      <a:pt x="36" y="198"/>
                    </a:lnTo>
                    <a:lnTo>
                      <a:pt x="28" y="200"/>
                    </a:lnTo>
                    <a:lnTo>
                      <a:pt x="26" y="198"/>
                    </a:lnTo>
                    <a:lnTo>
                      <a:pt x="24" y="194"/>
                    </a:lnTo>
                    <a:lnTo>
                      <a:pt x="18" y="172"/>
                    </a:lnTo>
                    <a:lnTo>
                      <a:pt x="12" y="142"/>
                    </a:lnTo>
                    <a:lnTo>
                      <a:pt x="6" y="106"/>
                    </a:lnTo>
                    <a:lnTo>
                      <a:pt x="2" y="70"/>
                    </a:lnTo>
                    <a:lnTo>
                      <a:pt x="0" y="38"/>
                    </a:lnTo>
                    <a:lnTo>
                      <a:pt x="2" y="14"/>
                    </a:lnTo>
                    <a:lnTo>
                      <a:pt x="4" y="6"/>
                    </a:lnTo>
                    <a:lnTo>
                      <a:pt x="8" y="2"/>
                    </a:lnTo>
                    <a:lnTo>
                      <a:pt x="28" y="0"/>
                    </a:lnTo>
                    <a:lnTo>
                      <a:pt x="28" y="24"/>
                    </a:lnTo>
                    <a:lnTo>
                      <a:pt x="34" y="80"/>
                    </a:lnTo>
                    <a:lnTo>
                      <a:pt x="38" y="112"/>
                    </a:lnTo>
                    <a:lnTo>
                      <a:pt x="42" y="144"/>
                    </a:lnTo>
                    <a:lnTo>
                      <a:pt x="50" y="174"/>
                    </a:lnTo>
                    <a:lnTo>
                      <a:pt x="58" y="1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a:solidFill>
                    <a:prstClr val="black"/>
                  </a:solidFill>
                </a:endParaRPr>
              </a:p>
            </p:txBody>
          </p:sp>
          <p:sp>
            <p:nvSpPr>
              <p:cNvPr id="306214" name="Freeform 40"/>
              <p:cNvSpPr>
                <a:spLocks/>
              </p:cNvSpPr>
              <p:nvPr/>
            </p:nvSpPr>
            <p:spPr bwMode="auto">
              <a:xfrm>
                <a:off x="9186863" y="9207500"/>
                <a:ext cx="123825" cy="107950"/>
              </a:xfrm>
              <a:custGeom>
                <a:avLst/>
                <a:gdLst>
                  <a:gd name="T0" fmla="*/ 2147483647 w 78"/>
                  <a:gd name="T1" fmla="*/ 2147483647 h 68"/>
                  <a:gd name="T2" fmla="*/ 2147483647 w 78"/>
                  <a:gd name="T3" fmla="*/ 2147483647 h 68"/>
                  <a:gd name="T4" fmla="*/ 2147483647 w 78"/>
                  <a:gd name="T5" fmla="*/ 2147483647 h 68"/>
                  <a:gd name="T6" fmla="*/ 2147483647 w 78"/>
                  <a:gd name="T7" fmla="*/ 2147483647 h 68"/>
                  <a:gd name="T8" fmla="*/ 2147483647 w 78"/>
                  <a:gd name="T9" fmla="*/ 2147483647 h 68"/>
                  <a:gd name="T10" fmla="*/ 2147483647 w 78"/>
                  <a:gd name="T11" fmla="*/ 2147483647 h 68"/>
                  <a:gd name="T12" fmla="*/ 2147483647 w 78"/>
                  <a:gd name="T13" fmla="*/ 2147483647 h 68"/>
                  <a:gd name="T14" fmla="*/ 0 w 78"/>
                  <a:gd name="T15" fmla="*/ 2147483647 h 68"/>
                  <a:gd name="T16" fmla="*/ 0 w 78"/>
                  <a:gd name="T17" fmla="*/ 2147483647 h 68"/>
                  <a:gd name="T18" fmla="*/ 2147483647 w 78"/>
                  <a:gd name="T19" fmla="*/ 2147483647 h 68"/>
                  <a:gd name="T20" fmla="*/ 2147483647 w 78"/>
                  <a:gd name="T21" fmla="*/ 0 h 68"/>
                  <a:gd name="T22" fmla="*/ 2147483647 w 78"/>
                  <a:gd name="T23" fmla="*/ 2147483647 h 68"/>
                  <a:gd name="T24" fmla="*/ 2147483647 w 78"/>
                  <a:gd name="T25" fmla="*/ 214748364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
                  <a:gd name="T40" fmla="*/ 0 h 68"/>
                  <a:gd name="T41" fmla="*/ 78 w 78"/>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 h="68">
                    <a:moveTo>
                      <a:pt x="68" y="68"/>
                    </a:moveTo>
                    <a:lnTo>
                      <a:pt x="68" y="68"/>
                    </a:lnTo>
                    <a:lnTo>
                      <a:pt x="40" y="50"/>
                    </a:lnTo>
                    <a:lnTo>
                      <a:pt x="20" y="38"/>
                    </a:lnTo>
                    <a:lnTo>
                      <a:pt x="10" y="34"/>
                    </a:lnTo>
                    <a:lnTo>
                      <a:pt x="4" y="34"/>
                    </a:lnTo>
                    <a:lnTo>
                      <a:pt x="0" y="34"/>
                    </a:lnTo>
                    <a:lnTo>
                      <a:pt x="0" y="30"/>
                    </a:lnTo>
                    <a:lnTo>
                      <a:pt x="4" y="18"/>
                    </a:lnTo>
                    <a:lnTo>
                      <a:pt x="16" y="0"/>
                    </a:lnTo>
                    <a:lnTo>
                      <a:pt x="78" y="20"/>
                    </a:lnTo>
                    <a:lnTo>
                      <a:pt x="68"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a:solidFill>
                    <a:prstClr val="black"/>
                  </a:solidFill>
                </a:endParaRPr>
              </a:p>
            </p:txBody>
          </p:sp>
          <p:sp>
            <p:nvSpPr>
              <p:cNvPr id="306215" name="Freeform 41"/>
              <p:cNvSpPr>
                <a:spLocks/>
              </p:cNvSpPr>
              <p:nvPr/>
            </p:nvSpPr>
            <p:spPr bwMode="auto">
              <a:xfrm>
                <a:off x="8974138" y="6715125"/>
                <a:ext cx="107950" cy="184150"/>
              </a:xfrm>
              <a:custGeom>
                <a:avLst/>
                <a:gdLst>
                  <a:gd name="T0" fmla="*/ 2147483647 w 68"/>
                  <a:gd name="T1" fmla="*/ 2147483647 h 116"/>
                  <a:gd name="T2" fmla="*/ 2147483647 w 68"/>
                  <a:gd name="T3" fmla="*/ 2147483647 h 116"/>
                  <a:gd name="T4" fmla="*/ 2147483647 w 68"/>
                  <a:gd name="T5" fmla="*/ 2147483647 h 116"/>
                  <a:gd name="T6" fmla="*/ 2147483647 w 68"/>
                  <a:gd name="T7" fmla="*/ 2147483647 h 116"/>
                  <a:gd name="T8" fmla="*/ 2147483647 w 68"/>
                  <a:gd name="T9" fmla="*/ 2147483647 h 116"/>
                  <a:gd name="T10" fmla="*/ 2147483647 w 68"/>
                  <a:gd name="T11" fmla="*/ 2147483647 h 116"/>
                  <a:gd name="T12" fmla="*/ 2147483647 w 68"/>
                  <a:gd name="T13" fmla="*/ 2147483647 h 116"/>
                  <a:gd name="T14" fmla="*/ 2147483647 w 68"/>
                  <a:gd name="T15" fmla="*/ 2147483647 h 116"/>
                  <a:gd name="T16" fmla="*/ 0 w 68"/>
                  <a:gd name="T17" fmla="*/ 2147483647 h 116"/>
                  <a:gd name="T18" fmla="*/ 2147483647 w 68"/>
                  <a:gd name="T19" fmla="*/ 0 h 116"/>
                  <a:gd name="T20" fmla="*/ 2147483647 w 68"/>
                  <a:gd name="T21" fmla="*/ 0 h 116"/>
                  <a:gd name="T22" fmla="*/ 2147483647 w 68"/>
                  <a:gd name="T23" fmla="*/ 0 h 116"/>
                  <a:gd name="T24" fmla="*/ 2147483647 w 68"/>
                  <a:gd name="T25" fmla="*/ 2147483647 h 116"/>
                  <a:gd name="T26" fmla="*/ 2147483647 w 68"/>
                  <a:gd name="T27" fmla="*/ 2147483647 h 116"/>
                  <a:gd name="T28" fmla="*/ 2147483647 w 68"/>
                  <a:gd name="T29" fmla="*/ 2147483647 h 116"/>
                  <a:gd name="T30" fmla="*/ 2147483647 w 68"/>
                  <a:gd name="T31" fmla="*/ 2147483647 h 116"/>
                  <a:gd name="T32" fmla="*/ 2147483647 w 68"/>
                  <a:gd name="T33" fmla="*/ 2147483647 h 116"/>
                  <a:gd name="T34" fmla="*/ 2147483647 w 68"/>
                  <a:gd name="T35" fmla="*/ 2147483647 h 1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8"/>
                  <a:gd name="T55" fmla="*/ 0 h 116"/>
                  <a:gd name="T56" fmla="*/ 68 w 68"/>
                  <a:gd name="T57" fmla="*/ 116 h 1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8" h="116">
                    <a:moveTo>
                      <a:pt x="68" y="18"/>
                    </a:moveTo>
                    <a:lnTo>
                      <a:pt x="68" y="18"/>
                    </a:lnTo>
                    <a:lnTo>
                      <a:pt x="60" y="28"/>
                    </a:lnTo>
                    <a:lnTo>
                      <a:pt x="42" y="54"/>
                    </a:lnTo>
                    <a:lnTo>
                      <a:pt x="32" y="68"/>
                    </a:lnTo>
                    <a:lnTo>
                      <a:pt x="24" y="86"/>
                    </a:lnTo>
                    <a:lnTo>
                      <a:pt x="16" y="102"/>
                    </a:lnTo>
                    <a:lnTo>
                      <a:pt x="14" y="116"/>
                    </a:lnTo>
                    <a:lnTo>
                      <a:pt x="0" y="102"/>
                    </a:lnTo>
                    <a:lnTo>
                      <a:pt x="30" y="0"/>
                    </a:lnTo>
                    <a:lnTo>
                      <a:pt x="36" y="0"/>
                    </a:lnTo>
                    <a:lnTo>
                      <a:pt x="48" y="2"/>
                    </a:lnTo>
                    <a:lnTo>
                      <a:pt x="54" y="4"/>
                    </a:lnTo>
                    <a:lnTo>
                      <a:pt x="60" y="6"/>
                    </a:lnTo>
                    <a:lnTo>
                      <a:pt x="64" y="12"/>
                    </a:lnTo>
                    <a:lnTo>
                      <a:pt x="6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a:solidFill>
                    <a:prstClr val="black"/>
                  </a:solidFill>
                </a:endParaRPr>
              </a:p>
            </p:txBody>
          </p:sp>
        </p:grpSp>
      </p:grpSp>
      <p:sp>
        <p:nvSpPr>
          <p:cNvPr id="306201" name="TextBox 141"/>
          <p:cNvSpPr txBox="1">
            <a:spLocks noChangeArrowheads="1"/>
          </p:cNvSpPr>
          <p:nvPr/>
        </p:nvSpPr>
        <p:spPr bwMode="auto">
          <a:xfrm>
            <a:off x="4267200" y="5867400"/>
            <a:ext cx="121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01688">
              <a:defRPr sz="2800">
                <a:solidFill>
                  <a:schemeClr val="tx2"/>
                </a:solidFill>
                <a:latin typeface="Arial" panose="020B0604020202020204" pitchFamily="34" charset="0"/>
                <a:sym typeface="Wingdings" panose="05000000000000000000" pitchFamily="2" charset="2"/>
              </a:defRPr>
            </a:lvl1pPr>
            <a:lvl2pPr marL="742950" indent="-285750" defTabSz="801688">
              <a:defRPr sz="2800">
                <a:solidFill>
                  <a:schemeClr val="tx2"/>
                </a:solidFill>
                <a:latin typeface="Arial" panose="020B0604020202020204" pitchFamily="34" charset="0"/>
                <a:sym typeface="Wingdings" panose="05000000000000000000" pitchFamily="2" charset="2"/>
              </a:defRPr>
            </a:lvl2pPr>
            <a:lvl3pPr marL="1143000" indent="-228600" defTabSz="801688">
              <a:defRPr sz="2800">
                <a:solidFill>
                  <a:schemeClr val="tx2"/>
                </a:solidFill>
                <a:latin typeface="Arial" panose="020B0604020202020204" pitchFamily="34" charset="0"/>
                <a:sym typeface="Wingdings" panose="05000000000000000000" pitchFamily="2" charset="2"/>
              </a:defRPr>
            </a:lvl3pPr>
            <a:lvl4pPr marL="1600200" indent="-228600" defTabSz="801688">
              <a:defRPr sz="2800">
                <a:solidFill>
                  <a:schemeClr val="tx2"/>
                </a:solidFill>
                <a:latin typeface="Arial" panose="020B0604020202020204" pitchFamily="34" charset="0"/>
                <a:sym typeface="Wingdings" panose="05000000000000000000" pitchFamily="2" charset="2"/>
              </a:defRPr>
            </a:lvl4pPr>
            <a:lvl5pPr marL="2057400" indent="-228600" defTabSz="801688">
              <a:defRPr sz="2800">
                <a:solidFill>
                  <a:schemeClr val="tx2"/>
                </a:solidFill>
                <a:latin typeface="Arial" panose="020B0604020202020204" pitchFamily="34" charset="0"/>
                <a:sym typeface="Wingdings" panose="05000000000000000000" pitchFamily="2" charset="2"/>
              </a:defRPr>
            </a:lvl5pPr>
            <a:lvl6pPr marL="2514600" indent="-228600" defTabSz="801688"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defTabSz="801688"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defTabSz="801688"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defTabSz="801688"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spcBef>
                <a:spcPct val="20000"/>
              </a:spcBef>
            </a:pPr>
            <a:r>
              <a:rPr lang="en-US" altLang="en-US" sz="1800" b="1" noProof="1">
                <a:solidFill>
                  <a:srgbClr val="800000"/>
                </a:solidFill>
                <a:latin typeface="Calibri" panose="020F0502020204030204" pitchFamily="34" charset="0"/>
                <a:cs typeface="Arial" panose="020B0604020202020204" pitchFamily="34" charset="0"/>
              </a:rPr>
              <a:t>Literacy</a:t>
            </a:r>
          </a:p>
        </p:txBody>
      </p:sp>
      <p:pic>
        <p:nvPicPr>
          <p:cNvPr id="306202" name="Picture 1" descr="PNRP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2054" y="131165"/>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37683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ocial determinants of heal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555" y="1667919"/>
            <a:ext cx="5286375"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3829" y="221369"/>
            <a:ext cx="11509828" cy="1323439"/>
          </a:xfrm>
          <a:prstGeom prst="rect">
            <a:avLst/>
          </a:prstGeom>
        </p:spPr>
        <p:txBody>
          <a:bodyPr wrap="square">
            <a:spAutoFit/>
          </a:bodyPr>
          <a:lstStyle/>
          <a:p>
            <a:pPr algn="ctr"/>
            <a:r>
              <a:rPr lang="en-US" altLang="en-US" sz="4000" b="1" dirty="0">
                <a:solidFill>
                  <a:prstClr val="black"/>
                </a:solidFill>
                <a:latin typeface="Calibri Light" panose="020F0302020204030204"/>
              </a:rPr>
              <a:t>Cancer is Not Always the Worst Problem for our Patients: </a:t>
            </a:r>
            <a:r>
              <a:rPr lang="en-US" altLang="en-US" sz="4000" b="1" i="1" dirty="0">
                <a:solidFill>
                  <a:prstClr val="black"/>
                </a:solidFill>
                <a:latin typeface="Calibri Light" panose="020F0302020204030204"/>
              </a:rPr>
              <a:t>Social Determinants of Health</a:t>
            </a:r>
            <a:endParaRPr lang="en-US" sz="4000" b="1" i="1" dirty="0">
              <a:solidFill>
                <a:prstClr val="black"/>
              </a:solidFill>
              <a:latin typeface="Calibri Light" panose="020F0302020204030204"/>
            </a:endParaRPr>
          </a:p>
        </p:txBody>
      </p:sp>
    </p:spTree>
    <p:extLst>
      <p:ext uri="{BB962C8B-B14F-4D97-AF65-F5344CB8AC3E}">
        <p14:creationId xmlns:p14="http://schemas.microsoft.com/office/powerpoint/2010/main" val="34375423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75167" y="239712"/>
            <a:ext cx="11614538" cy="1322388"/>
          </a:xfrm>
        </p:spPr>
        <p:txBody>
          <a:bodyPr>
            <a:normAutofit/>
          </a:bodyPr>
          <a:lstStyle/>
          <a:p>
            <a:pPr algn="ctr"/>
            <a:r>
              <a:rPr lang="en-US" altLang="en-US" sz="4800" b="1" i="1" dirty="0" smtClean="0"/>
              <a:t>Patient </a:t>
            </a:r>
            <a:r>
              <a:rPr lang="en-US" altLang="en-US" sz="4800" b="1" i="1" dirty="0" smtClean="0"/>
              <a:t>Navigation: The Origins</a:t>
            </a:r>
            <a:endParaRPr lang="en-US" altLang="en-US" sz="4800" b="1" dirty="0">
              <a:solidFill>
                <a:srgbClr val="FFFF99"/>
              </a:solidFill>
            </a:endParaRPr>
          </a:p>
        </p:txBody>
      </p:sp>
      <p:sp>
        <p:nvSpPr>
          <p:cNvPr id="29699" name="Rectangle 3"/>
          <p:cNvSpPr>
            <a:spLocks noGrp="1" noChangeArrowheads="1"/>
          </p:cNvSpPr>
          <p:nvPr>
            <p:ph type="body" idx="1"/>
          </p:nvPr>
        </p:nvSpPr>
        <p:spPr>
          <a:xfrm>
            <a:off x="1485899" y="1809750"/>
            <a:ext cx="9296401" cy="5048250"/>
          </a:xfrm>
        </p:spPr>
        <p:txBody>
          <a:bodyPr>
            <a:normAutofit/>
          </a:bodyPr>
          <a:lstStyle/>
          <a:p>
            <a:r>
              <a:rPr lang="en-US" sz="3200" dirty="0" smtClean="0"/>
              <a:t> 1989 "Report </a:t>
            </a:r>
            <a:r>
              <a:rPr lang="en-US" sz="3200" dirty="0"/>
              <a:t>to the Nation </a:t>
            </a:r>
            <a:r>
              <a:rPr lang="en-US" sz="3200" dirty="0" smtClean="0"/>
              <a:t>on Cancer </a:t>
            </a:r>
            <a:r>
              <a:rPr lang="en-US" sz="3200" dirty="0"/>
              <a:t>in the </a:t>
            </a:r>
            <a:r>
              <a:rPr lang="en-US" sz="3200" dirty="0" smtClean="0"/>
              <a:t>Poor</a:t>
            </a:r>
            <a:r>
              <a:rPr lang="en-US" sz="3200" dirty="0" smtClean="0"/>
              <a:t>“ identified individual level </a:t>
            </a:r>
            <a:r>
              <a:rPr lang="en-US" sz="3200" b="1" i="1" dirty="0" smtClean="0"/>
              <a:t>barriers</a:t>
            </a:r>
            <a:r>
              <a:rPr lang="en-US" sz="3200" dirty="0" smtClean="0"/>
              <a:t> to accessing care</a:t>
            </a:r>
            <a:endParaRPr lang="en-US" sz="3200" dirty="0" smtClean="0"/>
          </a:p>
          <a:p>
            <a:r>
              <a:rPr lang="en-US" sz="3200" dirty="0" smtClean="0"/>
              <a:t>1990 </a:t>
            </a:r>
            <a:r>
              <a:rPr lang="en-US" sz="3200" dirty="0" smtClean="0"/>
              <a:t>Dr. Harold Freeman, Surgical Oncologist in Harlem</a:t>
            </a:r>
            <a:r>
              <a:rPr lang="en-US" sz="3200" dirty="0" smtClean="0"/>
              <a:t>, New </a:t>
            </a:r>
            <a:r>
              <a:rPr lang="en-US" sz="3200" dirty="0" smtClean="0"/>
              <a:t>York</a:t>
            </a:r>
            <a:r>
              <a:rPr lang="en-US" sz="3200" dirty="0" smtClean="0"/>
              <a:t> developed lay </a:t>
            </a:r>
            <a:r>
              <a:rPr lang="en-US" sz="3200" dirty="0"/>
              <a:t>patient navigation program </a:t>
            </a:r>
            <a:r>
              <a:rPr lang="en-US" sz="3200" dirty="0" smtClean="0"/>
              <a:t>to connect the community to screening and follow up care</a:t>
            </a:r>
          </a:p>
          <a:p>
            <a:r>
              <a:rPr lang="en-US" sz="3200" dirty="0"/>
              <a:t>E</a:t>
            </a:r>
            <a:r>
              <a:rPr lang="en-US" sz="3200" dirty="0" smtClean="0"/>
              <a:t>volved </a:t>
            </a:r>
            <a:r>
              <a:rPr lang="en-US" sz="3200" dirty="0"/>
              <a:t>as a strategy to improve </a:t>
            </a:r>
            <a:r>
              <a:rPr lang="en-US" sz="3200" dirty="0" smtClean="0"/>
              <a:t>care for populations at risk for delays by </a:t>
            </a:r>
            <a:r>
              <a:rPr lang="en-US" sz="3200" dirty="0"/>
              <a:t>eliminating barriers to timely diagnosis and treatment of cancer</a:t>
            </a:r>
            <a:endParaRPr lang="en-US" sz="3200" dirty="0" smtClean="0"/>
          </a:p>
          <a:p>
            <a:pPr lvl="2">
              <a:buFontTx/>
              <a:buNone/>
            </a:pPr>
            <a:endParaRPr lang="en-US" altLang="en-US" sz="2800" dirty="0"/>
          </a:p>
        </p:txBody>
      </p:sp>
    </p:spTree>
    <p:extLst>
      <p:ext uri="{BB962C8B-B14F-4D97-AF65-F5344CB8AC3E}">
        <p14:creationId xmlns:p14="http://schemas.microsoft.com/office/powerpoint/2010/main" val="210532837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Grp="1" noChangeArrowheads="1"/>
          </p:cNvSpPr>
          <p:nvPr>
            <p:ph type="title"/>
          </p:nvPr>
        </p:nvSpPr>
        <p:spPr>
          <a:xfrm>
            <a:off x="2961605" y="764542"/>
            <a:ext cx="5550694" cy="1190231"/>
          </a:xfrm>
        </p:spPr>
        <p:txBody>
          <a:bodyPr/>
          <a:lstStyle/>
          <a:p>
            <a:pPr algn="ctr"/>
            <a:r>
              <a:rPr lang="en-US" sz="4800" dirty="0"/>
              <a:t>Patient Navigation</a:t>
            </a:r>
          </a:p>
        </p:txBody>
      </p:sp>
      <p:sp>
        <p:nvSpPr>
          <p:cNvPr id="322562" name="Rectangle 3"/>
          <p:cNvSpPr>
            <a:spLocks noGrp="1" noChangeArrowheads="1"/>
          </p:cNvSpPr>
          <p:nvPr>
            <p:ph idx="1"/>
          </p:nvPr>
        </p:nvSpPr>
        <p:spPr>
          <a:xfrm>
            <a:off x="2655218" y="2603566"/>
            <a:ext cx="7946795" cy="3922034"/>
          </a:xfrm>
        </p:spPr>
        <p:txBody>
          <a:bodyPr/>
          <a:lstStyle/>
          <a:p>
            <a:r>
              <a:rPr lang="en-US" sz="2100" dirty="0">
                <a:solidFill>
                  <a:schemeClr val="tx2"/>
                </a:solidFill>
              </a:rPr>
              <a:t>P</a:t>
            </a:r>
            <a:r>
              <a:rPr lang="en-US" sz="2100" dirty="0" smtClean="0">
                <a:solidFill>
                  <a:schemeClr val="tx2"/>
                </a:solidFill>
              </a:rPr>
              <a:t>atient-centered </a:t>
            </a:r>
            <a:r>
              <a:rPr lang="en-US" sz="2100" dirty="0">
                <a:solidFill>
                  <a:schemeClr val="tx2"/>
                </a:solidFill>
              </a:rPr>
              <a:t>health care delivery model </a:t>
            </a:r>
          </a:p>
          <a:p>
            <a:r>
              <a:rPr lang="en-US" sz="2100" dirty="0">
                <a:solidFill>
                  <a:schemeClr val="tx2"/>
                </a:solidFill>
              </a:rPr>
              <a:t>Target barriers to care</a:t>
            </a:r>
          </a:p>
          <a:p>
            <a:r>
              <a:rPr lang="en-US" sz="2100" dirty="0">
                <a:solidFill>
                  <a:schemeClr val="tx2"/>
                </a:solidFill>
              </a:rPr>
              <a:t>Individualized support/guidance</a:t>
            </a:r>
          </a:p>
          <a:p>
            <a:r>
              <a:rPr lang="en-US" sz="2100" dirty="0">
                <a:solidFill>
                  <a:schemeClr val="tx2"/>
                </a:solidFill>
              </a:rPr>
              <a:t>Links individuals to resources to overcome barriers</a:t>
            </a:r>
          </a:p>
          <a:p>
            <a:r>
              <a:rPr lang="en-US" sz="2100" dirty="0">
                <a:solidFill>
                  <a:schemeClr val="tx2"/>
                </a:solidFill>
              </a:rPr>
              <a:t>Across the continuum of cancer care</a:t>
            </a:r>
          </a:p>
          <a:p>
            <a:r>
              <a:rPr lang="en-US" sz="2100" dirty="0">
                <a:solidFill>
                  <a:schemeClr val="tx2"/>
                </a:solidFill>
              </a:rPr>
              <a:t>Goal = Improve the delivery of timely, quality care</a:t>
            </a:r>
          </a:p>
          <a:p>
            <a:r>
              <a:rPr lang="en-US" sz="2100" dirty="0">
                <a:solidFill>
                  <a:schemeClr val="tx2"/>
                </a:solidFill>
              </a:rPr>
              <a:t>Reduce cancer disparities </a:t>
            </a:r>
          </a:p>
          <a:p>
            <a:endParaRPr lang="en-US" sz="2100" dirty="0"/>
          </a:p>
        </p:txBody>
      </p:sp>
      <p:sp>
        <p:nvSpPr>
          <p:cNvPr id="322563" name="Text Box 4"/>
          <p:cNvSpPr txBox="1">
            <a:spLocks noChangeArrowheads="1"/>
          </p:cNvSpPr>
          <p:nvPr/>
        </p:nvSpPr>
        <p:spPr bwMode="auto">
          <a:xfrm>
            <a:off x="5161722" y="5725716"/>
            <a:ext cx="4363278" cy="300082"/>
          </a:xfrm>
          <a:prstGeom prst="rect">
            <a:avLst/>
          </a:prstGeom>
          <a:noFill/>
          <a:ln w="9525">
            <a:noFill/>
            <a:miter lim="800000"/>
            <a:headEnd/>
            <a:tailEnd/>
          </a:ln>
        </p:spPr>
        <p:txBody>
          <a:bodyPr wrap="square">
            <a:spAutoFit/>
          </a:bodyPr>
          <a:lstStyle/>
          <a:p>
            <a:pPr defTabSz="685800">
              <a:spcBef>
                <a:spcPct val="50000"/>
              </a:spcBef>
            </a:pPr>
            <a:r>
              <a:rPr lang="en-US" sz="1050" dirty="0">
                <a:solidFill>
                  <a:srgbClr val="FFFFFF"/>
                </a:solidFill>
              </a:rPr>
              <a:t>                                                  </a:t>
            </a:r>
            <a:r>
              <a:rPr lang="en-US" sz="1350" dirty="0">
                <a:solidFill>
                  <a:srgbClr val="FFFFFF"/>
                </a:solidFill>
              </a:rPr>
              <a:t>*Freund et al. Cancer 2008</a:t>
            </a:r>
          </a:p>
        </p:txBody>
      </p:sp>
      <p:pic>
        <p:nvPicPr>
          <p:cNvPr id="322564" name="Picture 4" descr="TR101919236"/>
          <p:cNvPicPr>
            <a:picLocks noChangeAspect="1" noChangeArrowheads="1"/>
          </p:cNvPicPr>
          <p:nvPr/>
        </p:nvPicPr>
        <p:blipFill>
          <a:blip r:embed="rId3"/>
          <a:srcRect/>
          <a:stretch>
            <a:fillRect/>
          </a:stretch>
        </p:blipFill>
        <p:spPr bwMode="auto">
          <a:xfrm>
            <a:off x="9602228" y="88888"/>
            <a:ext cx="971550" cy="728663"/>
          </a:xfrm>
          <a:prstGeom prst="rect">
            <a:avLst/>
          </a:prstGeom>
          <a:noFill/>
          <a:ln w="9525">
            <a:noFill/>
            <a:miter lim="800000"/>
            <a:headEnd/>
            <a:tailEnd/>
          </a:ln>
        </p:spPr>
      </p:pic>
      <p:sp>
        <p:nvSpPr>
          <p:cNvPr id="2" name="TextBox 1"/>
          <p:cNvSpPr txBox="1"/>
          <p:nvPr/>
        </p:nvSpPr>
        <p:spPr>
          <a:xfrm>
            <a:off x="6628614" y="6408487"/>
            <a:ext cx="4905828" cy="369332"/>
          </a:xfrm>
          <a:prstGeom prst="rect">
            <a:avLst/>
          </a:prstGeom>
          <a:noFill/>
        </p:spPr>
        <p:txBody>
          <a:bodyPr wrap="square" rtlCol="0">
            <a:spAutoFit/>
          </a:bodyPr>
          <a:lstStyle/>
          <a:p>
            <a:pPr defTabSz="457200"/>
            <a:r>
              <a:rPr lang="en-US" dirty="0">
                <a:solidFill>
                  <a:srgbClr val="3B3059"/>
                </a:solidFill>
              </a:rPr>
              <a:t>Wells, Battaglia et al. Cancer 2008.</a:t>
            </a:r>
          </a:p>
        </p:txBody>
      </p:sp>
    </p:spTree>
    <p:extLst>
      <p:ext uri="{BB962C8B-B14F-4D97-AF65-F5344CB8AC3E}">
        <p14:creationId xmlns:p14="http://schemas.microsoft.com/office/powerpoint/2010/main" val="363276500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idx="4294967295"/>
          </p:nvPr>
        </p:nvSpPr>
        <p:spPr>
          <a:xfrm>
            <a:off x="3780206" y="460945"/>
            <a:ext cx="5772150" cy="556022"/>
          </a:xfrm>
        </p:spPr>
        <p:txBody>
          <a:bodyPr/>
          <a:lstStyle/>
          <a:p>
            <a:pPr algn="ctr" eaLnBrk="1" hangingPunct="1"/>
            <a:r>
              <a:rPr lang="en-US" altLang="en-US" dirty="0" smtClean="0"/>
              <a:t>Patient Navigation</a:t>
            </a:r>
          </a:p>
        </p:txBody>
      </p:sp>
      <p:sp>
        <p:nvSpPr>
          <p:cNvPr id="164867" name="Text Box 3"/>
          <p:cNvSpPr txBox="1">
            <a:spLocks noChangeArrowheads="1"/>
          </p:cNvSpPr>
          <p:nvPr/>
        </p:nvSpPr>
        <p:spPr bwMode="auto">
          <a:xfrm>
            <a:off x="5570935" y="2134792"/>
            <a:ext cx="2457450" cy="56784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marL="342900" indent="-342900" eaLnBrk="0" hangingPunct="0">
              <a:defRPr sz="2800">
                <a:solidFill>
                  <a:schemeClr val="tx2"/>
                </a:solidFill>
                <a:latin typeface="Arial" panose="020B0604020202020204" pitchFamily="34" charset="0"/>
                <a:sym typeface="Wingdings" panose="05000000000000000000" pitchFamily="2" charset="2"/>
              </a:defRPr>
            </a:lvl1pPr>
            <a:lvl2pPr marL="742950" indent="-285750" eaLnBrk="0" hangingPunct="0">
              <a:defRPr sz="2800">
                <a:solidFill>
                  <a:schemeClr val="tx2"/>
                </a:solidFill>
                <a:latin typeface="Arial" panose="020B0604020202020204" pitchFamily="34" charset="0"/>
                <a:sym typeface="Wingdings" panose="05000000000000000000" pitchFamily="2" charset="2"/>
              </a:defRPr>
            </a:lvl2pPr>
            <a:lvl3pPr marL="1143000" indent="-228600" eaLnBrk="0" hangingPunct="0">
              <a:defRPr sz="2800">
                <a:solidFill>
                  <a:schemeClr val="tx2"/>
                </a:solidFill>
                <a:latin typeface="Arial" panose="020B0604020202020204" pitchFamily="34" charset="0"/>
                <a:sym typeface="Wingdings" panose="05000000000000000000" pitchFamily="2" charset="2"/>
              </a:defRPr>
            </a:lvl3pPr>
            <a:lvl4pPr marL="1600200" indent="-228600" eaLnBrk="0" hangingPunct="0">
              <a:defRPr sz="2800">
                <a:solidFill>
                  <a:schemeClr val="tx2"/>
                </a:solidFill>
                <a:latin typeface="Arial" panose="020B0604020202020204" pitchFamily="34" charset="0"/>
                <a:sym typeface="Wingdings" panose="05000000000000000000" pitchFamily="2" charset="2"/>
              </a:defRPr>
            </a:lvl4pPr>
            <a:lvl5pPr marL="2057400" indent="-228600" eaLnBrk="0" hangingPunct="0">
              <a:defRPr sz="2800">
                <a:solidFill>
                  <a:schemeClr val="tx2"/>
                </a:solidFill>
                <a:latin typeface="Arial" panose="020B0604020202020204" pitchFamily="34" charset="0"/>
                <a:sym typeface="Wingdings" panose="05000000000000000000" pitchFamily="2" charset="2"/>
              </a:defRPr>
            </a:lvl5pPr>
            <a:lvl6pPr marL="25146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defTabSz="685800" fontAlgn="base">
              <a:spcBef>
                <a:spcPct val="50000"/>
              </a:spcBef>
              <a:spcAft>
                <a:spcPct val="0"/>
              </a:spcAft>
            </a:pPr>
            <a:r>
              <a:rPr lang="en-US" altLang="en-US" sz="1350" dirty="0">
                <a:solidFill>
                  <a:srgbClr val="336666"/>
                </a:solidFill>
              </a:rPr>
              <a:t> </a:t>
            </a:r>
            <a:r>
              <a:rPr lang="en-US" altLang="en-US" sz="1350" dirty="0">
                <a:solidFill>
                  <a:srgbClr val="336666"/>
                </a:solidFill>
                <a:latin typeface="Verdana" panose="020B0604030504040204" pitchFamily="34" charset="0"/>
              </a:rPr>
              <a:t>Case identification</a:t>
            </a:r>
          </a:p>
          <a:p>
            <a:pPr algn="ctr" defTabSz="685800" fontAlgn="base">
              <a:lnSpc>
                <a:spcPct val="90000"/>
              </a:lnSpc>
              <a:spcBef>
                <a:spcPct val="50000"/>
              </a:spcBef>
              <a:spcAft>
                <a:spcPct val="0"/>
              </a:spcAft>
            </a:pPr>
            <a:r>
              <a:rPr lang="en-US" altLang="en-US" sz="1350" dirty="0">
                <a:solidFill>
                  <a:srgbClr val="336666"/>
                </a:solidFill>
                <a:latin typeface="Verdana" panose="020B0604030504040204" pitchFamily="34" charset="0"/>
              </a:rPr>
              <a:t>Abnormal screening</a:t>
            </a:r>
          </a:p>
        </p:txBody>
      </p:sp>
      <p:sp>
        <p:nvSpPr>
          <p:cNvPr id="164868" name="Text Box 4"/>
          <p:cNvSpPr txBox="1">
            <a:spLocks noChangeArrowheads="1"/>
          </p:cNvSpPr>
          <p:nvPr/>
        </p:nvSpPr>
        <p:spPr bwMode="auto">
          <a:xfrm>
            <a:off x="5689998" y="4162427"/>
            <a:ext cx="2333625" cy="31854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defRPr sz="2800">
                <a:solidFill>
                  <a:schemeClr val="tx2"/>
                </a:solidFill>
                <a:latin typeface="Arial" panose="020B0604020202020204" pitchFamily="34" charset="0"/>
                <a:sym typeface="Wingdings" panose="05000000000000000000" pitchFamily="2" charset="2"/>
              </a:defRPr>
            </a:lvl1pPr>
            <a:lvl2pPr marL="742950" indent="-285750" eaLnBrk="0" hangingPunct="0">
              <a:defRPr sz="2800">
                <a:solidFill>
                  <a:schemeClr val="tx2"/>
                </a:solidFill>
                <a:latin typeface="Arial" panose="020B0604020202020204" pitchFamily="34" charset="0"/>
                <a:sym typeface="Wingdings" panose="05000000000000000000" pitchFamily="2" charset="2"/>
              </a:defRPr>
            </a:lvl2pPr>
            <a:lvl3pPr marL="1143000" indent="-228600" eaLnBrk="0" hangingPunct="0">
              <a:defRPr sz="2800">
                <a:solidFill>
                  <a:schemeClr val="tx2"/>
                </a:solidFill>
                <a:latin typeface="Arial" panose="020B0604020202020204" pitchFamily="34" charset="0"/>
                <a:sym typeface="Wingdings" panose="05000000000000000000" pitchFamily="2" charset="2"/>
              </a:defRPr>
            </a:lvl3pPr>
            <a:lvl4pPr marL="1600200" indent="-228600" eaLnBrk="0" hangingPunct="0">
              <a:defRPr sz="2800">
                <a:solidFill>
                  <a:schemeClr val="tx2"/>
                </a:solidFill>
                <a:latin typeface="Arial" panose="020B0604020202020204" pitchFamily="34" charset="0"/>
                <a:sym typeface="Wingdings" panose="05000000000000000000" pitchFamily="2" charset="2"/>
              </a:defRPr>
            </a:lvl4pPr>
            <a:lvl5pPr marL="2057400" indent="-228600" eaLnBrk="0" hangingPunct="0">
              <a:defRPr sz="2800">
                <a:solidFill>
                  <a:schemeClr val="tx2"/>
                </a:solidFill>
                <a:latin typeface="Arial" panose="020B0604020202020204" pitchFamily="34" charset="0"/>
                <a:sym typeface="Wingdings" panose="05000000000000000000" pitchFamily="2" charset="2"/>
              </a:defRPr>
            </a:lvl5pPr>
            <a:lvl6pPr marL="25146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defTabSz="685800" fontAlgn="base">
              <a:lnSpc>
                <a:spcPct val="120000"/>
              </a:lnSpc>
              <a:spcBef>
                <a:spcPct val="50000"/>
              </a:spcBef>
              <a:spcAft>
                <a:spcPct val="0"/>
              </a:spcAft>
            </a:pPr>
            <a:r>
              <a:rPr lang="en-US" altLang="en-US" sz="1350">
                <a:solidFill>
                  <a:srgbClr val="336666"/>
                </a:solidFill>
                <a:latin typeface="Verdana" panose="020B0604030504040204" pitchFamily="34" charset="0"/>
              </a:rPr>
              <a:t>Tracking</a:t>
            </a:r>
            <a:r>
              <a:rPr lang="en-US" altLang="en-US" sz="1050" b="1">
                <a:solidFill>
                  <a:srgbClr val="336666"/>
                </a:solidFill>
              </a:rPr>
              <a:t> </a:t>
            </a:r>
          </a:p>
        </p:txBody>
      </p:sp>
      <p:sp>
        <p:nvSpPr>
          <p:cNvPr id="164869" name="Text Box 5"/>
          <p:cNvSpPr txBox="1">
            <a:spLocks noChangeArrowheads="1"/>
          </p:cNvSpPr>
          <p:nvPr/>
        </p:nvSpPr>
        <p:spPr bwMode="auto">
          <a:xfrm>
            <a:off x="5595938" y="2925367"/>
            <a:ext cx="2462213" cy="27699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marL="342900" indent="-342900" eaLnBrk="0" hangingPunct="0">
              <a:defRPr sz="2800">
                <a:solidFill>
                  <a:schemeClr val="tx2"/>
                </a:solidFill>
                <a:latin typeface="Arial" panose="020B0604020202020204" pitchFamily="34" charset="0"/>
                <a:sym typeface="Wingdings" panose="05000000000000000000" pitchFamily="2" charset="2"/>
              </a:defRPr>
            </a:lvl1pPr>
            <a:lvl2pPr marL="742950" indent="-285750" eaLnBrk="0" hangingPunct="0">
              <a:defRPr sz="2800">
                <a:solidFill>
                  <a:schemeClr val="tx2"/>
                </a:solidFill>
                <a:latin typeface="Arial" panose="020B0604020202020204" pitchFamily="34" charset="0"/>
                <a:sym typeface="Wingdings" panose="05000000000000000000" pitchFamily="2" charset="2"/>
              </a:defRPr>
            </a:lvl2pPr>
            <a:lvl3pPr marL="1143000" indent="-228600" eaLnBrk="0" hangingPunct="0">
              <a:defRPr sz="2800">
                <a:solidFill>
                  <a:schemeClr val="tx2"/>
                </a:solidFill>
                <a:latin typeface="Arial" panose="020B0604020202020204" pitchFamily="34" charset="0"/>
                <a:sym typeface="Wingdings" panose="05000000000000000000" pitchFamily="2" charset="2"/>
              </a:defRPr>
            </a:lvl3pPr>
            <a:lvl4pPr marL="1600200" indent="-228600" eaLnBrk="0" hangingPunct="0">
              <a:defRPr sz="2800">
                <a:solidFill>
                  <a:schemeClr val="tx2"/>
                </a:solidFill>
                <a:latin typeface="Arial" panose="020B0604020202020204" pitchFamily="34" charset="0"/>
                <a:sym typeface="Wingdings" panose="05000000000000000000" pitchFamily="2" charset="2"/>
              </a:defRPr>
            </a:lvl4pPr>
            <a:lvl5pPr marL="2057400" indent="-228600" eaLnBrk="0" hangingPunct="0">
              <a:defRPr sz="2800">
                <a:solidFill>
                  <a:schemeClr val="tx2"/>
                </a:solidFill>
                <a:latin typeface="Arial" panose="020B0604020202020204" pitchFamily="34" charset="0"/>
                <a:sym typeface="Wingdings" panose="05000000000000000000" pitchFamily="2" charset="2"/>
              </a:defRPr>
            </a:lvl5pPr>
            <a:lvl6pPr marL="25146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defTabSz="685800" fontAlgn="base">
              <a:spcBef>
                <a:spcPct val="0"/>
              </a:spcBef>
              <a:spcAft>
                <a:spcPct val="0"/>
              </a:spcAft>
            </a:pPr>
            <a:r>
              <a:rPr lang="en-US" altLang="en-US" sz="1350" dirty="0">
                <a:solidFill>
                  <a:srgbClr val="336666"/>
                </a:solidFill>
                <a:latin typeface="Verdana" panose="020B0604030504040204" pitchFamily="34" charset="0"/>
              </a:rPr>
              <a:t>Identify Barriers</a:t>
            </a:r>
          </a:p>
        </p:txBody>
      </p:sp>
      <p:sp>
        <p:nvSpPr>
          <p:cNvPr id="164870" name="Text Box 6"/>
          <p:cNvSpPr txBox="1">
            <a:spLocks noChangeArrowheads="1"/>
          </p:cNvSpPr>
          <p:nvPr/>
        </p:nvSpPr>
        <p:spPr bwMode="auto">
          <a:xfrm>
            <a:off x="5628086" y="3439717"/>
            <a:ext cx="2401490" cy="56784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defRPr sz="2800">
                <a:solidFill>
                  <a:schemeClr val="tx2"/>
                </a:solidFill>
                <a:latin typeface="Arial" panose="020B0604020202020204" pitchFamily="34" charset="0"/>
                <a:sym typeface="Wingdings" panose="05000000000000000000" pitchFamily="2" charset="2"/>
              </a:defRPr>
            </a:lvl1pPr>
            <a:lvl2pPr marL="742950" indent="-285750" eaLnBrk="0" hangingPunct="0">
              <a:defRPr sz="2800">
                <a:solidFill>
                  <a:schemeClr val="tx2"/>
                </a:solidFill>
                <a:latin typeface="Arial" panose="020B0604020202020204" pitchFamily="34" charset="0"/>
                <a:sym typeface="Wingdings" panose="05000000000000000000" pitchFamily="2" charset="2"/>
              </a:defRPr>
            </a:lvl2pPr>
            <a:lvl3pPr marL="1143000" indent="-228600" eaLnBrk="0" hangingPunct="0">
              <a:defRPr sz="2800">
                <a:solidFill>
                  <a:schemeClr val="tx2"/>
                </a:solidFill>
                <a:latin typeface="Arial" panose="020B0604020202020204" pitchFamily="34" charset="0"/>
                <a:sym typeface="Wingdings" panose="05000000000000000000" pitchFamily="2" charset="2"/>
              </a:defRPr>
            </a:lvl3pPr>
            <a:lvl4pPr marL="1600200" indent="-228600" eaLnBrk="0" hangingPunct="0">
              <a:defRPr sz="2800">
                <a:solidFill>
                  <a:schemeClr val="tx2"/>
                </a:solidFill>
                <a:latin typeface="Arial" panose="020B0604020202020204" pitchFamily="34" charset="0"/>
                <a:sym typeface="Wingdings" panose="05000000000000000000" pitchFamily="2" charset="2"/>
              </a:defRPr>
            </a:lvl4pPr>
            <a:lvl5pPr marL="2057400" indent="-228600" eaLnBrk="0" hangingPunct="0">
              <a:defRPr sz="2800">
                <a:solidFill>
                  <a:schemeClr val="tx2"/>
                </a:solidFill>
                <a:latin typeface="Arial" panose="020B0604020202020204" pitchFamily="34" charset="0"/>
                <a:sym typeface="Wingdings" panose="05000000000000000000" pitchFamily="2" charset="2"/>
              </a:defRPr>
            </a:lvl5pPr>
            <a:lvl6pPr marL="25146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defTabSz="685800" fontAlgn="base">
              <a:lnSpc>
                <a:spcPct val="120000"/>
              </a:lnSpc>
              <a:spcBef>
                <a:spcPct val="0"/>
              </a:spcBef>
              <a:spcAft>
                <a:spcPct val="0"/>
              </a:spcAft>
            </a:pPr>
            <a:r>
              <a:rPr lang="en-US" altLang="en-US" sz="1350">
                <a:solidFill>
                  <a:srgbClr val="336666"/>
                </a:solidFill>
                <a:latin typeface="Verdana" panose="020B0604030504040204" pitchFamily="34" charset="0"/>
              </a:rPr>
              <a:t>Develop/Implement plan to address barriers</a:t>
            </a:r>
          </a:p>
        </p:txBody>
      </p:sp>
      <p:sp>
        <p:nvSpPr>
          <p:cNvPr id="26631" name="Text Box 7"/>
          <p:cNvSpPr txBox="1">
            <a:spLocks noChangeArrowheads="1"/>
          </p:cNvSpPr>
          <p:nvPr/>
        </p:nvSpPr>
        <p:spPr bwMode="auto">
          <a:xfrm>
            <a:off x="3055145" y="4657726"/>
            <a:ext cx="600150" cy="692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defRPr sz="2800">
                <a:solidFill>
                  <a:schemeClr val="tx2"/>
                </a:solidFill>
                <a:latin typeface="Arial" panose="020B0604020202020204" pitchFamily="34" charset="0"/>
                <a:sym typeface="Wingdings" panose="05000000000000000000" pitchFamily="2" charset="2"/>
              </a:defRPr>
            </a:lvl1pPr>
            <a:lvl2pPr eaLnBrk="0" hangingPunct="0">
              <a:defRPr sz="2800">
                <a:solidFill>
                  <a:schemeClr val="tx2"/>
                </a:solidFill>
                <a:latin typeface="Arial" panose="020B0604020202020204" pitchFamily="34" charset="0"/>
                <a:sym typeface="Wingdings" panose="05000000000000000000" pitchFamily="2" charset="2"/>
              </a:defRPr>
            </a:lvl2pPr>
            <a:lvl3pPr marL="1143000" indent="-228600" eaLnBrk="0" hangingPunct="0">
              <a:defRPr sz="2800">
                <a:solidFill>
                  <a:schemeClr val="tx2"/>
                </a:solidFill>
                <a:latin typeface="Arial" panose="020B0604020202020204" pitchFamily="34" charset="0"/>
                <a:sym typeface="Wingdings" panose="05000000000000000000" pitchFamily="2" charset="2"/>
              </a:defRPr>
            </a:lvl3pPr>
            <a:lvl4pPr marL="1600200" indent="-228600" eaLnBrk="0" hangingPunct="0">
              <a:defRPr sz="2800">
                <a:solidFill>
                  <a:schemeClr val="tx2"/>
                </a:solidFill>
                <a:latin typeface="Arial" panose="020B0604020202020204" pitchFamily="34" charset="0"/>
                <a:sym typeface="Wingdings" panose="05000000000000000000" pitchFamily="2" charset="2"/>
              </a:defRPr>
            </a:lvl4pPr>
            <a:lvl5pPr marL="2057400" indent="-228600" eaLnBrk="0" hangingPunct="0">
              <a:defRPr sz="2800">
                <a:solidFill>
                  <a:schemeClr val="tx2"/>
                </a:solidFill>
                <a:latin typeface="Arial" panose="020B0604020202020204" pitchFamily="34" charset="0"/>
                <a:sym typeface="Wingdings" panose="05000000000000000000" pitchFamily="2" charset="2"/>
              </a:defRPr>
            </a:lvl5pPr>
            <a:lvl6pPr marL="25146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685800" fontAlgn="base">
              <a:spcBef>
                <a:spcPct val="0"/>
              </a:spcBef>
              <a:spcAft>
                <a:spcPct val="0"/>
              </a:spcAft>
              <a:buFontTx/>
              <a:buChar char="•"/>
            </a:pPr>
            <a:endParaRPr lang="en-US" altLang="en-US" sz="1350">
              <a:solidFill>
                <a:srgbClr val="336666"/>
              </a:solidFill>
            </a:endParaRPr>
          </a:p>
          <a:p>
            <a:pPr lvl="1" defTabSz="685800" fontAlgn="base">
              <a:spcBef>
                <a:spcPct val="0"/>
              </a:spcBef>
              <a:spcAft>
                <a:spcPct val="0"/>
              </a:spcAft>
            </a:pPr>
            <a:endParaRPr lang="en-US" altLang="en-US" sz="1350">
              <a:solidFill>
                <a:srgbClr val="336666"/>
              </a:solidFill>
            </a:endParaRPr>
          </a:p>
          <a:p>
            <a:pPr defTabSz="685800" fontAlgn="base">
              <a:spcBef>
                <a:spcPct val="0"/>
              </a:spcBef>
              <a:spcAft>
                <a:spcPct val="0"/>
              </a:spcAft>
            </a:pPr>
            <a:endParaRPr lang="en-US" altLang="en-US" sz="1350">
              <a:solidFill>
                <a:srgbClr val="336666"/>
              </a:solidFill>
            </a:endParaRPr>
          </a:p>
        </p:txBody>
      </p:sp>
      <p:sp>
        <p:nvSpPr>
          <p:cNvPr id="164874" name="Text Box 10"/>
          <p:cNvSpPr txBox="1">
            <a:spLocks noChangeArrowheads="1"/>
          </p:cNvSpPr>
          <p:nvPr/>
        </p:nvSpPr>
        <p:spPr bwMode="auto">
          <a:xfrm>
            <a:off x="5715000" y="4598196"/>
            <a:ext cx="2311004" cy="31854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defRPr sz="2800">
                <a:solidFill>
                  <a:schemeClr val="tx2"/>
                </a:solidFill>
                <a:latin typeface="Arial" panose="020B0604020202020204" pitchFamily="34" charset="0"/>
                <a:sym typeface="Wingdings" panose="05000000000000000000" pitchFamily="2" charset="2"/>
              </a:defRPr>
            </a:lvl1pPr>
            <a:lvl2pPr marL="742950" indent="-285750" eaLnBrk="0" hangingPunct="0">
              <a:defRPr sz="2800">
                <a:solidFill>
                  <a:schemeClr val="tx2"/>
                </a:solidFill>
                <a:latin typeface="Arial" panose="020B0604020202020204" pitchFamily="34" charset="0"/>
                <a:sym typeface="Wingdings" panose="05000000000000000000" pitchFamily="2" charset="2"/>
              </a:defRPr>
            </a:lvl2pPr>
            <a:lvl3pPr marL="1143000" indent="-228600" eaLnBrk="0" hangingPunct="0">
              <a:defRPr sz="2800">
                <a:solidFill>
                  <a:schemeClr val="tx2"/>
                </a:solidFill>
                <a:latin typeface="Arial" panose="020B0604020202020204" pitchFamily="34" charset="0"/>
                <a:sym typeface="Wingdings" panose="05000000000000000000" pitchFamily="2" charset="2"/>
              </a:defRPr>
            </a:lvl3pPr>
            <a:lvl4pPr marL="1600200" indent="-228600" eaLnBrk="0" hangingPunct="0">
              <a:defRPr sz="2800">
                <a:solidFill>
                  <a:schemeClr val="tx2"/>
                </a:solidFill>
                <a:latin typeface="Arial" panose="020B0604020202020204" pitchFamily="34" charset="0"/>
                <a:sym typeface="Wingdings" panose="05000000000000000000" pitchFamily="2" charset="2"/>
              </a:defRPr>
            </a:lvl4pPr>
            <a:lvl5pPr marL="2057400" indent="-228600" eaLnBrk="0" hangingPunct="0">
              <a:defRPr sz="2800">
                <a:solidFill>
                  <a:schemeClr val="tx2"/>
                </a:solidFill>
                <a:latin typeface="Arial" panose="020B0604020202020204" pitchFamily="34" charset="0"/>
                <a:sym typeface="Wingdings" panose="05000000000000000000" pitchFamily="2" charset="2"/>
              </a:defRPr>
            </a:lvl5pPr>
            <a:lvl6pPr marL="25146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defTabSz="685800" fontAlgn="base">
              <a:lnSpc>
                <a:spcPct val="120000"/>
              </a:lnSpc>
              <a:spcBef>
                <a:spcPct val="50000"/>
              </a:spcBef>
              <a:spcAft>
                <a:spcPct val="0"/>
              </a:spcAft>
            </a:pPr>
            <a:r>
              <a:rPr lang="en-US" altLang="en-US" sz="1350">
                <a:solidFill>
                  <a:srgbClr val="336666"/>
                </a:solidFill>
                <a:latin typeface="Verdana" panose="020B0604030504040204" pitchFamily="34" charset="0"/>
              </a:rPr>
              <a:t>Tracking</a:t>
            </a:r>
            <a:r>
              <a:rPr lang="en-US" altLang="en-US" sz="1200" b="1">
                <a:solidFill>
                  <a:srgbClr val="336666"/>
                </a:solidFill>
              </a:rPr>
              <a:t> </a:t>
            </a:r>
          </a:p>
        </p:txBody>
      </p:sp>
      <p:sp>
        <p:nvSpPr>
          <p:cNvPr id="164875" name="Text Box 11"/>
          <p:cNvSpPr txBox="1">
            <a:spLocks noChangeArrowheads="1"/>
          </p:cNvSpPr>
          <p:nvPr/>
        </p:nvSpPr>
        <p:spPr bwMode="auto">
          <a:xfrm>
            <a:off x="6219827" y="5120880"/>
            <a:ext cx="1232297" cy="31854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defRPr sz="2800">
                <a:solidFill>
                  <a:schemeClr val="tx2"/>
                </a:solidFill>
                <a:latin typeface="Arial" panose="020B0604020202020204" pitchFamily="34" charset="0"/>
                <a:sym typeface="Wingdings" panose="05000000000000000000" pitchFamily="2" charset="2"/>
              </a:defRPr>
            </a:lvl1pPr>
            <a:lvl2pPr marL="742950" indent="-285750" eaLnBrk="0" hangingPunct="0">
              <a:defRPr sz="2800">
                <a:solidFill>
                  <a:schemeClr val="tx2"/>
                </a:solidFill>
                <a:latin typeface="Arial" panose="020B0604020202020204" pitchFamily="34" charset="0"/>
                <a:sym typeface="Wingdings" panose="05000000000000000000" pitchFamily="2" charset="2"/>
              </a:defRPr>
            </a:lvl2pPr>
            <a:lvl3pPr marL="1143000" indent="-228600" eaLnBrk="0" hangingPunct="0">
              <a:defRPr sz="2800">
                <a:solidFill>
                  <a:schemeClr val="tx2"/>
                </a:solidFill>
                <a:latin typeface="Arial" panose="020B0604020202020204" pitchFamily="34" charset="0"/>
                <a:sym typeface="Wingdings" panose="05000000000000000000" pitchFamily="2" charset="2"/>
              </a:defRPr>
            </a:lvl3pPr>
            <a:lvl4pPr marL="1600200" indent="-228600" eaLnBrk="0" hangingPunct="0">
              <a:defRPr sz="2800">
                <a:solidFill>
                  <a:schemeClr val="tx2"/>
                </a:solidFill>
                <a:latin typeface="Arial" panose="020B0604020202020204" pitchFamily="34" charset="0"/>
                <a:sym typeface="Wingdings" panose="05000000000000000000" pitchFamily="2" charset="2"/>
              </a:defRPr>
            </a:lvl4pPr>
            <a:lvl5pPr marL="2057400" indent="-228600" eaLnBrk="0" hangingPunct="0">
              <a:defRPr sz="2800">
                <a:solidFill>
                  <a:schemeClr val="tx2"/>
                </a:solidFill>
                <a:latin typeface="Arial" panose="020B0604020202020204" pitchFamily="34" charset="0"/>
                <a:sym typeface="Wingdings" panose="05000000000000000000" pitchFamily="2" charset="2"/>
              </a:defRPr>
            </a:lvl5pPr>
            <a:lvl6pPr marL="25146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defTabSz="685800" fontAlgn="base">
              <a:lnSpc>
                <a:spcPct val="120000"/>
              </a:lnSpc>
              <a:spcBef>
                <a:spcPct val="50000"/>
              </a:spcBef>
              <a:spcAft>
                <a:spcPct val="0"/>
              </a:spcAft>
            </a:pPr>
            <a:r>
              <a:rPr lang="en-US" altLang="en-US" sz="1350">
                <a:solidFill>
                  <a:srgbClr val="336666"/>
                </a:solidFill>
                <a:latin typeface="Verdana" panose="020B0604030504040204" pitchFamily="34" charset="0"/>
              </a:rPr>
              <a:t>Resolution</a:t>
            </a:r>
          </a:p>
        </p:txBody>
      </p:sp>
      <p:sp>
        <p:nvSpPr>
          <p:cNvPr id="164876" name="Line 12"/>
          <p:cNvSpPr>
            <a:spLocks noChangeShapeType="1"/>
          </p:cNvSpPr>
          <p:nvPr/>
        </p:nvSpPr>
        <p:spPr bwMode="auto">
          <a:xfrm>
            <a:off x="6804422" y="3990977"/>
            <a:ext cx="0" cy="16906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en-US" sz="2100">
              <a:solidFill>
                <a:srgbClr val="000000"/>
              </a:solidFill>
              <a:sym typeface="Wingdings" panose="05000000000000000000" pitchFamily="2" charset="2"/>
            </a:endParaRPr>
          </a:p>
        </p:txBody>
      </p:sp>
      <p:sp>
        <p:nvSpPr>
          <p:cNvPr id="164877" name="Line 13"/>
          <p:cNvSpPr>
            <a:spLocks noChangeShapeType="1"/>
          </p:cNvSpPr>
          <p:nvPr/>
        </p:nvSpPr>
        <p:spPr bwMode="auto">
          <a:xfrm>
            <a:off x="6782991" y="3220641"/>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en-US" sz="2100">
              <a:solidFill>
                <a:srgbClr val="000000"/>
              </a:solidFill>
              <a:sym typeface="Wingdings" panose="05000000000000000000" pitchFamily="2" charset="2"/>
            </a:endParaRPr>
          </a:p>
        </p:txBody>
      </p:sp>
      <p:sp>
        <p:nvSpPr>
          <p:cNvPr id="164878" name="Line 14"/>
          <p:cNvSpPr>
            <a:spLocks noChangeShapeType="1"/>
          </p:cNvSpPr>
          <p:nvPr/>
        </p:nvSpPr>
        <p:spPr bwMode="auto">
          <a:xfrm>
            <a:off x="6784181" y="4989910"/>
            <a:ext cx="0" cy="114300"/>
          </a:xfrm>
          <a:prstGeom prst="line">
            <a:avLst/>
          </a:prstGeom>
          <a:noFill/>
          <a:ln w="952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en-US" sz="2100">
              <a:solidFill>
                <a:srgbClr val="000000"/>
              </a:solidFill>
              <a:sym typeface="Wingdings" panose="05000000000000000000" pitchFamily="2" charset="2"/>
            </a:endParaRPr>
          </a:p>
        </p:txBody>
      </p:sp>
      <p:sp>
        <p:nvSpPr>
          <p:cNvPr id="164879" name="Line 15"/>
          <p:cNvSpPr>
            <a:spLocks noChangeShapeType="1"/>
          </p:cNvSpPr>
          <p:nvPr/>
        </p:nvSpPr>
        <p:spPr bwMode="auto">
          <a:xfrm>
            <a:off x="6791325" y="2715816"/>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en-US" sz="2100">
              <a:solidFill>
                <a:srgbClr val="000000"/>
              </a:solidFill>
              <a:sym typeface="Wingdings" panose="05000000000000000000" pitchFamily="2" charset="2"/>
            </a:endParaRPr>
          </a:p>
        </p:txBody>
      </p:sp>
      <p:sp>
        <p:nvSpPr>
          <p:cNvPr id="164880" name="Line 16"/>
          <p:cNvSpPr>
            <a:spLocks noChangeShapeType="1"/>
          </p:cNvSpPr>
          <p:nvPr/>
        </p:nvSpPr>
        <p:spPr bwMode="auto">
          <a:xfrm>
            <a:off x="6807994" y="4492229"/>
            <a:ext cx="0" cy="114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en-US" sz="2100">
              <a:solidFill>
                <a:srgbClr val="000000"/>
              </a:solidFill>
              <a:sym typeface="Wingdings" panose="05000000000000000000" pitchFamily="2" charset="2"/>
            </a:endParaRPr>
          </a:p>
        </p:txBody>
      </p:sp>
      <p:sp>
        <p:nvSpPr>
          <p:cNvPr id="26641" name="Line 17"/>
          <p:cNvSpPr>
            <a:spLocks noChangeShapeType="1"/>
          </p:cNvSpPr>
          <p:nvPr/>
        </p:nvSpPr>
        <p:spPr bwMode="auto">
          <a:xfrm>
            <a:off x="6096000" y="5086350"/>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en-US" sz="2100">
              <a:solidFill>
                <a:srgbClr val="000000"/>
              </a:solidFill>
              <a:sym typeface="Wingdings" panose="05000000000000000000" pitchFamily="2" charset="2"/>
            </a:endParaRPr>
          </a:p>
        </p:txBody>
      </p:sp>
      <p:sp>
        <p:nvSpPr>
          <p:cNvPr id="26642" name="Line 18"/>
          <p:cNvSpPr>
            <a:spLocks noChangeShapeType="1"/>
          </p:cNvSpPr>
          <p:nvPr/>
        </p:nvSpPr>
        <p:spPr bwMode="auto">
          <a:xfrm>
            <a:off x="6790135" y="4893469"/>
            <a:ext cx="0" cy="114300"/>
          </a:xfrm>
          <a:prstGeom prst="line">
            <a:avLst/>
          </a:prstGeom>
          <a:noFill/>
          <a:ln w="952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en-US" sz="2100">
              <a:solidFill>
                <a:srgbClr val="000000"/>
              </a:solidFill>
              <a:sym typeface="Wingdings" panose="05000000000000000000" pitchFamily="2" charset="2"/>
            </a:endParaRPr>
          </a:p>
        </p:txBody>
      </p:sp>
      <p:sp>
        <p:nvSpPr>
          <p:cNvPr id="164883" name="Line 19"/>
          <p:cNvSpPr>
            <a:spLocks noChangeShapeType="1"/>
          </p:cNvSpPr>
          <p:nvPr/>
        </p:nvSpPr>
        <p:spPr bwMode="auto">
          <a:xfrm>
            <a:off x="8309372" y="2239566"/>
            <a:ext cx="0" cy="30861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pPr>
            <a:endParaRPr lang="en-US" sz="2100">
              <a:solidFill>
                <a:srgbClr val="000000"/>
              </a:solidFill>
              <a:sym typeface="Wingdings" panose="05000000000000000000" pitchFamily="2" charset="2"/>
            </a:endParaRPr>
          </a:p>
        </p:txBody>
      </p:sp>
      <p:sp>
        <p:nvSpPr>
          <p:cNvPr id="164884" name="Text Box 20"/>
          <p:cNvSpPr txBox="1">
            <a:spLocks noChangeArrowheads="1"/>
          </p:cNvSpPr>
          <p:nvPr/>
        </p:nvSpPr>
        <p:spPr bwMode="auto">
          <a:xfrm>
            <a:off x="8401080" y="3448052"/>
            <a:ext cx="115127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2"/>
                </a:solidFill>
                <a:latin typeface="Arial" panose="020B0604020202020204" pitchFamily="34" charset="0"/>
                <a:sym typeface="Wingdings" panose="05000000000000000000" pitchFamily="2" charset="2"/>
              </a:defRPr>
            </a:lvl1pPr>
            <a:lvl2pPr marL="742950" indent="-285750" eaLnBrk="0" hangingPunct="0">
              <a:defRPr sz="2800">
                <a:solidFill>
                  <a:schemeClr val="tx2"/>
                </a:solidFill>
                <a:latin typeface="Arial" panose="020B0604020202020204" pitchFamily="34" charset="0"/>
                <a:sym typeface="Wingdings" panose="05000000000000000000" pitchFamily="2" charset="2"/>
              </a:defRPr>
            </a:lvl2pPr>
            <a:lvl3pPr marL="1143000" indent="-228600" eaLnBrk="0" hangingPunct="0">
              <a:defRPr sz="2800">
                <a:solidFill>
                  <a:schemeClr val="tx2"/>
                </a:solidFill>
                <a:latin typeface="Arial" panose="020B0604020202020204" pitchFamily="34" charset="0"/>
                <a:sym typeface="Wingdings" panose="05000000000000000000" pitchFamily="2" charset="2"/>
              </a:defRPr>
            </a:lvl3pPr>
            <a:lvl4pPr marL="1600200" indent="-228600" eaLnBrk="0" hangingPunct="0">
              <a:defRPr sz="2800">
                <a:solidFill>
                  <a:schemeClr val="tx2"/>
                </a:solidFill>
                <a:latin typeface="Arial" panose="020B0604020202020204" pitchFamily="34" charset="0"/>
                <a:sym typeface="Wingdings" panose="05000000000000000000" pitchFamily="2" charset="2"/>
              </a:defRPr>
            </a:lvl4pPr>
            <a:lvl5pPr marL="2057400" indent="-228600" eaLnBrk="0" hangingPunct="0">
              <a:defRPr sz="2800">
                <a:solidFill>
                  <a:schemeClr val="tx2"/>
                </a:solidFill>
                <a:latin typeface="Arial" panose="020B0604020202020204" pitchFamily="34" charset="0"/>
                <a:sym typeface="Wingdings" panose="05000000000000000000" pitchFamily="2" charset="2"/>
              </a:defRPr>
            </a:lvl5pPr>
            <a:lvl6pPr marL="25146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defTabSz="685800" fontAlgn="base">
              <a:spcBef>
                <a:spcPct val="0"/>
              </a:spcBef>
              <a:spcAft>
                <a:spcPct val="0"/>
              </a:spcAft>
            </a:pPr>
            <a:r>
              <a:rPr lang="en-US" altLang="en-US" sz="1350">
                <a:solidFill>
                  <a:srgbClr val="336666"/>
                </a:solidFill>
                <a:latin typeface="Verdana" panose="020B0604030504040204" pitchFamily="34" charset="0"/>
              </a:rPr>
              <a:t>Multiple</a:t>
            </a:r>
          </a:p>
          <a:p>
            <a:pPr algn="ctr" defTabSz="685800" fontAlgn="base">
              <a:spcBef>
                <a:spcPct val="0"/>
              </a:spcBef>
              <a:spcAft>
                <a:spcPct val="0"/>
              </a:spcAft>
            </a:pPr>
            <a:r>
              <a:rPr lang="en-US" altLang="en-US" sz="1350">
                <a:solidFill>
                  <a:srgbClr val="336666"/>
                </a:solidFill>
                <a:latin typeface="Verdana" panose="020B0604030504040204" pitchFamily="34" charset="0"/>
              </a:rPr>
              <a:t>Encounters</a:t>
            </a:r>
          </a:p>
        </p:txBody>
      </p:sp>
      <p:sp>
        <p:nvSpPr>
          <p:cNvPr id="26645" name="Text Box 21"/>
          <p:cNvSpPr txBox="1">
            <a:spLocks noChangeArrowheads="1"/>
          </p:cNvSpPr>
          <p:nvPr/>
        </p:nvSpPr>
        <p:spPr bwMode="auto">
          <a:xfrm>
            <a:off x="8552231" y="6429603"/>
            <a:ext cx="259799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2"/>
                </a:solidFill>
                <a:latin typeface="Arial" panose="020B0604020202020204" pitchFamily="34" charset="0"/>
                <a:sym typeface="Wingdings" panose="05000000000000000000" pitchFamily="2" charset="2"/>
              </a:defRPr>
            </a:lvl1pPr>
            <a:lvl2pPr marL="742950" indent="-285750" eaLnBrk="0" hangingPunct="0">
              <a:defRPr sz="2800">
                <a:solidFill>
                  <a:schemeClr val="tx2"/>
                </a:solidFill>
                <a:latin typeface="Arial" panose="020B0604020202020204" pitchFamily="34" charset="0"/>
                <a:sym typeface="Wingdings" panose="05000000000000000000" pitchFamily="2" charset="2"/>
              </a:defRPr>
            </a:lvl2pPr>
            <a:lvl3pPr marL="1143000" indent="-228600" eaLnBrk="0" hangingPunct="0">
              <a:defRPr sz="2800">
                <a:solidFill>
                  <a:schemeClr val="tx2"/>
                </a:solidFill>
                <a:latin typeface="Arial" panose="020B0604020202020204" pitchFamily="34" charset="0"/>
                <a:sym typeface="Wingdings" panose="05000000000000000000" pitchFamily="2" charset="2"/>
              </a:defRPr>
            </a:lvl3pPr>
            <a:lvl4pPr marL="1600200" indent="-228600" eaLnBrk="0" hangingPunct="0">
              <a:defRPr sz="2800">
                <a:solidFill>
                  <a:schemeClr val="tx2"/>
                </a:solidFill>
                <a:latin typeface="Arial" panose="020B0604020202020204" pitchFamily="34" charset="0"/>
                <a:sym typeface="Wingdings" panose="05000000000000000000" pitchFamily="2" charset="2"/>
              </a:defRPr>
            </a:lvl4pPr>
            <a:lvl5pPr marL="2057400" indent="-228600" eaLnBrk="0" hangingPunct="0">
              <a:defRPr sz="2800">
                <a:solidFill>
                  <a:schemeClr val="tx2"/>
                </a:solidFill>
                <a:latin typeface="Arial" panose="020B0604020202020204" pitchFamily="34" charset="0"/>
                <a:sym typeface="Wingdings" panose="05000000000000000000" pitchFamily="2" charset="2"/>
              </a:defRPr>
            </a:lvl5pPr>
            <a:lvl6pPr marL="25146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685800" fontAlgn="base">
              <a:spcBef>
                <a:spcPct val="50000"/>
              </a:spcBef>
              <a:spcAft>
                <a:spcPct val="0"/>
              </a:spcAft>
            </a:pPr>
            <a:r>
              <a:rPr lang="en-US" altLang="en-US" sz="1350" dirty="0" smtClean="0">
                <a:solidFill>
                  <a:srgbClr val="336666"/>
                </a:solidFill>
              </a:rPr>
              <a:t>Battaglia et al, </a:t>
            </a:r>
            <a:r>
              <a:rPr lang="en-US" altLang="en-US" sz="1350" i="1" dirty="0" smtClean="0">
                <a:solidFill>
                  <a:srgbClr val="336666"/>
                </a:solidFill>
              </a:rPr>
              <a:t>Cancer</a:t>
            </a:r>
            <a:r>
              <a:rPr lang="en-US" altLang="en-US" sz="1350" dirty="0" smtClean="0">
                <a:solidFill>
                  <a:srgbClr val="336666"/>
                </a:solidFill>
              </a:rPr>
              <a:t> 2008</a:t>
            </a:r>
            <a:endParaRPr lang="en-US" altLang="en-US" sz="1350" dirty="0">
              <a:solidFill>
                <a:srgbClr val="336666"/>
              </a:solidFill>
            </a:endParaRPr>
          </a:p>
        </p:txBody>
      </p:sp>
      <p:sp>
        <p:nvSpPr>
          <p:cNvPr id="2" name="TextBox 1"/>
          <p:cNvSpPr txBox="1"/>
          <p:nvPr/>
        </p:nvSpPr>
        <p:spPr>
          <a:xfrm>
            <a:off x="1845044" y="1878390"/>
            <a:ext cx="3583016" cy="4154984"/>
          </a:xfrm>
          <a:prstGeom prst="rect">
            <a:avLst/>
          </a:prstGeom>
          <a:noFill/>
        </p:spPr>
        <p:txBody>
          <a:bodyPr wrap="square" rtlCol="0">
            <a:spAutoFit/>
          </a:bodyPr>
          <a:lstStyle/>
          <a:p>
            <a:pPr defTabSz="457200"/>
            <a:r>
              <a:rPr lang="en-US" sz="2400" dirty="0">
                <a:solidFill>
                  <a:srgbClr val="336666"/>
                </a:solidFill>
              </a:rPr>
              <a:t>Uses lay health workers as part of care team to:</a:t>
            </a:r>
          </a:p>
          <a:p>
            <a:pPr defTabSz="457200"/>
            <a:r>
              <a:rPr lang="en-US" sz="2400" dirty="0">
                <a:solidFill>
                  <a:srgbClr val="336666"/>
                </a:solidFill>
              </a:rPr>
              <a:t>1) Identify those at risk 	for delays</a:t>
            </a:r>
          </a:p>
          <a:p>
            <a:pPr defTabSz="457200"/>
            <a:r>
              <a:rPr lang="en-US" sz="2400" dirty="0">
                <a:solidFill>
                  <a:srgbClr val="336666"/>
                </a:solidFill>
              </a:rPr>
              <a:t>2) Identify individual 	barriers to care</a:t>
            </a:r>
          </a:p>
          <a:p>
            <a:pPr defTabSz="457200"/>
            <a:r>
              <a:rPr lang="en-US" sz="2400" dirty="0">
                <a:solidFill>
                  <a:srgbClr val="336666"/>
                </a:solidFill>
              </a:rPr>
              <a:t>3) Develop individual 	care plan</a:t>
            </a:r>
          </a:p>
          <a:p>
            <a:pPr defTabSz="457200"/>
            <a:r>
              <a:rPr lang="en-US" sz="2400" dirty="0">
                <a:solidFill>
                  <a:srgbClr val="336666"/>
                </a:solidFill>
              </a:rPr>
              <a:t>4) Track through 	diagnosis and 	treatment</a:t>
            </a:r>
          </a:p>
        </p:txBody>
      </p:sp>
    </p:spTree>
    <p:custDataLst>
      <p:tags r:id="rId1"/>
    </p:custDataLst>
    <p:extLst>
      <p:ext uri="{BB962C8B-B14F-4D97-AF65-F5344CB8AC3E}">
        <p14:creationId xmlns:p14="http://schemas.microsoft.com/office/powerpoint/2010/main" val="1611113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48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48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48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48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486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487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48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48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48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487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486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487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488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48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6" grpId="0"/>
      <p:bldP spid="164867" grpId="0" animBg="1"/>
      <p:bldP spid="164868" grpId="0" animBg="1"/>
      <p:bldP spid="164869" grpId="0" animBg="1"/>
      <p:bldP spid="164870" grpId="0" animBg="1"/>
      <p:bldP spid="164874" grpId="0" animBg="1"/>
      <p:bldP spid="164875" grpId="0" animBg="1"/>
      <p:bldP spid="164876" grpId="0" animBg="1"/>
      <p:bldP spid="164877" grpId="0" animBg="1"/>
      <p:bldP spid="164878" grpId="0" animBg="1"/>
      <p:bldP spid="164879" grpId="0" animBg="1"/>
      <p:bldP spid="164880" grpId="0" animBg="1"/>
      <p:bldP spid="164883" grpId="0" animBg="1"/>
      <p:bldP spid="1648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extBox 3"/>
          <p:cNvSpPr txBox="1">
            <a:spLocks noChangeArrowheads="1"/>
          </p:cNvSpPr>
          <p:nvPr/>
        </p:nvSpPr>
        <p:spPr bwMode="auto">
          <a:xfrm>
            <a:off x="2362200" y="228600"/>
            <a:ext cx="800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3600">
                <a:solidFill>
                  <a:srgbClr val="44546A"/>
                </a:solidFill>
              </a:rPr>
              <a:t>CONCEPTUAL MODEL</a:t>
            </a:r>
            <a:r>
              <a:rPr lang="en-US" altLang="en-US" sz="3600">
                <a:solidFill>
                  <a:srgbClr val="FF0066"/>
                </a:solidFill>
              </a:rPr>
              <a:t>: Navigation</a:t>
            </a:r>
            <a:endParaRPr lang="en-US" altLang="en-US" sz="2200">
              <a:solidFill>
                <a:srgbClr val="44546A"/>
              </a:solidFill>
            </a:endParaRPr>
          </a:p>
        </p:txBody>
      </p:sp>
      <p:sp>
        <p:nvSpPr>
          <p:cNvPr id="5" name="Rectangle 4"/>
          <p:cNvSpPr/>
          <p:nvPr/>
        </p:nvSpPr>
        <p:spPr>
          <a:xfrm>
            <a:off x="1676400" y="1143000"/>
            <a:ext cx="8839200" cy="5410200"/>
          </a:xfrm>
          <a:prstGeom prst="rect">
            <a:avLst/>
          </a:prstGeom>
          <a:solidFill>
            <a:srgbClr val="0099CC"/>
          </a:solidFill>
          <a:ln>
            <a:solidFill>
              <a:schemeClr val="bg2">
                <a:lumMod val="10000"/>
              </a:schemeClr>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6" name="Rectangle 5"/>
          <p:cNvSpPr/>
          <p:nvPr/>
        </p:nvSpPr>
        <p:spPr>
          <a:xfrm>
            <a:off x="1905000" y="1447800"/>
            <a:ext cx="8382000" cy="4953000"/>
          </a:xfrm>
          <a:prstGeom prst="rect">
            <a:avLst/>
          </a:prstGeom>
          <a:solidFill>
            <a:srgbClr val="FFFF99"/>
          </a:solidFill>
          <a:ln>
            <a:solidFill>
              <a:schemeClr val="bg2">
                <a:lumMod val="10000"/>
              </a:schemeClr>
            </a:solid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7" name="Rectangle 6"/>
          <p:cNvSpPr/>
          <p:nvPr/>
        </p:nvSpPr>
        <p:spPr>
          <a:xfrm>
            <a:off x="2133600" y="1828800"/>
            <a:ext cx="8001000" cy="4419600"/>
          </a:xfrm>
          <a:prstGeom prst="rect">
            <a:avLst/>
          </a:prstGeom>
          <a:solidFill>
            <a:schemeClr val="bg2"/>
          </a:solidFill>
          <a:ln w="19050">
            <a:solidFill>
              <a:schemeClr val="bg2">
                <a:lumMod val="10000"/>
              </a:schemeClr>
            </a:solidFill>
          </a:ln>
          <a:scene3d>
            <a:camera prst="orthographicFront"/>
            <a:lightRig rig="threePt" dir="t"/>
          </a:scene3d>
          <a:sp3d>
            <a:bevelT w="63500" h="63500" prst="slop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08236" name="TextBox 7"/>
          <p:cNvSpPr txBox="1">
            <a:spLocks noChangeArrowheads="1"/>
          </p:cNvSpPr>
          <p:nvPr/>
        </p:nvSpPr>
        <p:spPr bwMode="auto">
          <a:xfrm>
            <a:off x="3505200" y="1143001"/>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defTabSz="457200"/>
            <a:r>
              <a:rPr lang="en-US" altLang="en-US" sz="1800" b="1">
                <a:solidFill>
                  <a:prstClr val="white"/>
                </a:solidFill>
                <a:latin typeface="Calibri" panose="020F0502020204030204" pitchFamily="34" charset="0"/>
              </a:rPr>
              <a:t>HEALTH CARE SYSTEM</a:t>
            </a:r>
          </a:p>
        </p:txBody>
      </p:sp>
      <p:sp>
        <p:nvSpPr>
          <p:cNvPr id="308237" name="TextBox 8"/>
          <p:cNvSpPr txBox="1">
            <a:spLocks noChangeArrowheads="1"/>
          </p:cNvSpPr>
          <p:nvPr/>
        </p:nvSpPr>
        <p:spPr bwMode="auto">
          <a:xfrm>
            <a:off x="3581400" y="1447801"/>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defTabSz="457200"/>
            <a:r>
              <a:rPr lang="en-US" altLang="en-US" sz="1800" b="1">
                <a:solidFill>
                  <a:srgbClr val="000000"/>
                </a:solidFill>
                <a:latin typeface="Calibri" panose="020F0502020204030204" pitchFamily="34" charset="0"/>
              </a:rPr>
              <a:t>CLINIC </a:t>
            </a:r>
            <a:r>
              <a:rPr lang="en-US" altLang="en-US" sz="1800">
                <a:solidFill>
                  <a:srgbClr val="000000"/>
                </a:solidFill>
                <a:latin typeface="Calibri" panose="020F0502020204030204" pitchFamily="34" charset="0"/>
              </a:rPr>
              <a:t>(Type, Size,</a:t>
            </a:r>
            <a:r>
              <a:rPr lang="en-US" altLang="en-US" sz="1800">
                <a:solidFill>
                  <a:prstClr val="black"/>
                </a:solidFill>
                <a:latin typeface="Calibri" panose="020F0502020204030204" pitchFamily="34" charset="0"/>
              </a:rPr>
              <a:t> </a:t>
            </a:r>
            <a:r>
              <a:rPr lang="en-US" altLang="en-US" sz="1800">
                <a:solidFill>
                  <a:srgbClr val="000000"/>
                </a:solidFill>
                <a:latin typeface="Calibri" panose="020F0502020204030204" pitchFamily="34" charset="0"/>
              </a:rPr>
              <a:t>Providers)</a:t>
            </a:r>
            <a:endParaRPr lang="en-US" altLang="en-US" sz="1800" b="1">
              <a:solidFill>
                <a:srgbClr val="000000"/>
              </a:solidFill>
              <a:latin typeface="Calibri" panose="020F0502020204030204" pitchFamily="34" charset="0"/>
            </a:endParaRPr>
          </a:p>
        </p:txBody>
      </p:sp>
      <p:sp>
        <p:nvSpPr>
          <p:cNvPr id="10" name="Rounded Rectangle 9"/>
          <p:cNvSpPr>
            <a:spLocks noChangeArrowheads="1"/>
          </p:cNvSpPr>
          <p:nvPr/>
        </p:nvSpPr>
        <p:spPr bwMode="auto">
          <a:xfrm>
            <a:off x="3581400" y="1905000"/>
            <a:ext cx="4953000" cy="990600"/>
          </a:xfrm>
          <a:prstGeom prst="roundRect">
            <a:avLst>
              <a:gd name="adj" fmla="val 16667"/>
            </a:avLst>
          </a:prstGeom>
          <a:solidFill>
            <a:srgbClr val="BDF9EF"/>
          </a:solidFill>
          <a:ln w="25400" algn="ctr">
            <a:solidFill>
              <a:srgbClr val="000000"/>
            </a:solidFill>
            <a:round/>
            <a:headEnd/>
            <a:tailEnd/>
          </a:ln>
        </p:spPr>
        <p:txBody>
          <a:bodyPr anchor="ctr"/>
          <a:lstStyle/>
          <a:p>
            <a:pPr algn="ctr" defTabSz="457200">
              <a:defRPr/>
            </a:pPr>
            <a:endParaRPr lang="en-US">
              <a:solidFill>
                <a:prstClr val="black"/>
              </a:solidFill>
            </a:endParaRPr>
          </a:p>
        </p:txBody>
      </p:sp>
      <p:sp>
        <p:nvSpPr>
          <p:cNvPr id="308239" name="TextBox 10"/>
          <p:cNvSpPr txBox="1">
            <a:spLocks noChangeArrowheads="1"/>
          </p:cNvSpPr>
          <p:nvPr/>
        </p:nvSpPr>
        <p:spPr bwMode="auto">
          <a:xfrm>
            <a:off x="3657600" y="1865313"/>
            <a:ext cx="472440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defTabSz="457200"/>
            <a:r>
              <a:rPr lang="en-US" altLang="en-US" sz="1600" b="1">
                <a:solidFill>
                  <a:srgbClr val="000000"/>
                </a:solidFill>
                <a:latin typeface="Calibri" panose="020F0502020204030204" pitchFamily="34" charset="0"/>
              </a:rPr>
              <a:t>PARTICIPANT CHARACTERISTICS</a:t>
            </a:r>
          </a:p>
          <a:p>
            <a:pPr defTabSz="457200"/>
            <a:r>
              <a:rPr lang="en-US" altLang="en-US" sz="1500">
                <a:solidFill>
                  <a:srgbClr val="000000"/>
                </a:solidFill>
                <a:latin typeface="Calibri" panose="020F0502020204030204" pitchFamily="34" charset="0"/>
              </a:rPr>
              <a:t>Literacy	        	Race		History</a:t>
            </a:r>
          </a:p>
          <a:p>
            <a:pPr defTabSz="457200"/>
            <a:r>
              <a:rPr lang="en-US" altLang="en-US" sz="1500">
                <a:solidFill>
                  <a:srgbClr val="000000"/>
                </a:solidFill>
                <a:latin typeface="Calibri" panose="020F0502020204030204" pitchFamily="34" charset="0"/>
              </a:rPr>
              <a:t>Stress/Distress	Income		Education</a:t>
            </a:r>
          </a:p>
          <a:p>
            <a:pPr defTabSz="457200"/>
            <a:r>
              <a:rPr lang="en-US" altLang="en-US" sz="1500">
                <a:solidFill>
                  <a:srgbClr val="000000"/>
                </a:solidFill>
                <a:latin typeface="Calibri" panose="020F0502020204030204" pitchFamily="34" charset="0"/>
              </a:rPr>
              <a:t>Insurance		Co-morbidity	Language</a:t>
            </a:r>
          </a:p>
        </p:txBody>
      </p:sp>
      <p:grpSp>
        <p:nvGrpSpPr>
          <p:cNvPr id="308240" name="Group 15"/>
          <p:cNvGrpSpPr>
            <a:grpSpLocks/>
          </p:cNvGrpSpPr>
          <p:nvPr/>
        </p:nvGrpSpPr>
        <p:grpSpPr bwMode="auto">
          <a:xfrm>
            <a:off x="2286311" y="2971971"/>
            <a:ext cx="3656724" cy="1294670"/>
            <a:chOff x="1238250" y="3505200"/>
            <a:chExt cx="2743200" cy="1371600"/>
          </a:xfrm>
        </p:grpSpPr>
        <p:sp>
          <p:nvSpPr>
            <p:cNvPr id="14" name="Oval 13"/>
            <p:cNvSpPr/>
            <p:nvPr/>
          </p:nvSpPr>
          <p:spPr>
            <a:xfrm>
              <a:off x="1238250" y="3505200"/>
              <a:ext cx="2743200" cy="1371600"/>
            </a:xfrm>
            <a:prstGeom prst="ellipse">
              <a:avLst/>
            </a:prstGeom>
            <a:solidFill>
              <a:srgbClr val="AB99C1"/>
            </a:solidFill>
            <a:ln>
              <a:solidFill>
                <a:schemeClr val="tx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08273" name="TextBox 14"/>
            <p:cNvSpPr txBox="1">
              <a:spLocks noChangeArrowheads="1"/>
            </p:cNvSpPr>
            <p:nvPr/>
          </p:nvSpPr>
          <p:spPr bwMode="auto">
            <a:xfrm>
              <a:off x="1295400" y="3505200"/>
              <a:ext cx="2590800" cy="115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defTabSz="457200"/>
              <a:r>
                <a:rPr lang="en-US" altLang="en-US" sz="1500" b="1">
                  <a:solidFill>
                    <a:srgbClr val="000000"/>
                  </a:solidFill>
                  <a:latin typeface="Calibri" panose="020F0502020204030204" pitchFamily="34" charset="0"/>
                </a:rPr>
                <a:t>EVENT</a:t>
              </a:r>
            </a:p>
            <a:p>
              <a:pPr algn="ctr" defTabSz="457200"/>
              <a:r>
                <a:rPr lang="en-US" altLang="en-US" sz="1200" b="1">
                  <a:solidFill>
                    <a:srgbClr val="000000"/>
                  </a:solidFill>
                  <a:latin typeface="Calibri" panose="020F0502020204030204" pitchFamily="34" charset="0"/>
                </a:rPr>
                <a:t>(ABNORMAL TEST or SYMPTOM/CANCER)</a:t>
              </a:r>
            </a:p>
            <a:p>
              <a:pPr algn="ctr" defTabSz="457200"/>
              <a:endParaRPr lang="en-US" altLang="en-US" sz="200">
                <a:solidFill>
                  <a:srgbClr val="000000"/>
                </a:solidFill>
                <a:latin typeface="Calibri" panose="020F0502020204030204" pitchFamily="34" charset="0"/>
              </a:endParaRPr>
            </a:p>
            <a:p>
              <a:pPr algn="ctr" defTabSz="457200"/>
              <a:r>
                <a:rPr lang="en-US" altLang="en-US" sz="1200">
                  <a:solidFill>
                    <a:srgbClr val="000000"/>
                  </a:solidFill>
                  <a:latin typeface="Calibri" panose="020F0502020204030204" pitchFamily="34" charset="0"/>
                </a:rPr>
                <a:t>Site (Breast, CRC, Cervical, Prostate)</a:t>
              </a:r>
            </a:p>
            <a:p>
              <a:pPr algn="ctr" defTabSz="457200"/>
              <a:r>
                <a:rPr lang="en-US" altLang="en-US" sz="1200">
                  <a:solidFill>
                    <a:srgbClr val="000000"/>
                  </a:solidFill>
                  <a:latin typeface="Calibri" panose="020F0502020204030204" pitchFamily="34" charset="0"/>
                </a:rPr>
                <a:t>Clinical Characteristics</a:t>
              </a:r>
            </a:p>
            <a:p>
              <a:pPr algn="ctr" defTabSz="457200"/>
              <a:r>
                <a:rPr lang="en-US" altLang="en-US" sz="1200">
                  <a:solidFill>
                    <a:srgbClr val="000000"/>
                  </a:solidFill>
                  <a:latin typeface="Calibri" panose="020F0502020204030204" pitchFamily="34" charset="0"/>
                </a:rPr>
                <a:t>Type of Definitive Test/Treatment Pursued</a:t>
              </a:r>
            </a:p>
          </p:txBody>
        </p:sp>
      </p:grpSp>
      <p:sp>
        <p:nvSpPr>
          <p:cNvPr id="19" name="Rounded Rectangle 18"/>
          <p:cNvSpPr/>
          <p:nvPr/>
        </p:nvSpPr>
        <p:spPr>
          <a:xfrm>
            <a:off x="7315200" y="2971800"/>
            <a:ext cx="975360" cy="914400"/>
          </a:xfrm>
          <a:prstGeom prst="roundRect">
            <a:avLst/>
          </a:prstGeom>
          <a:solidFill>
            <a:srgbClr val="FFE269"/>
          </a:solidFill>
          <a:ln>
            <a:solidFill>
              <a:schemeClr val="tx2">
                <a:lumMod val="50000"/>
              </a:schemeClr>
            </a:solidFill>
          </a:ln>
          <a:effectLst>
            <a:outerShdw blurRad="50800" dist="38100" dir="2700000" algn="tl" rotWithShape="0">
              <a:prstClr val="black">
                <a:alpha val="40000"/>
              </a:prstClr>
            </a:outerShdw>
          </a:effectLst>
          <a:scene3d>
            <a:camera prst="orthographicFront"/>
            <a:lightRig rig="balanced" dir="t"/>
          </a:scene3d>
          <a:sp3d>
            <a:bevelT w="152400" h="50800" prst="softRoun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20" name="TextBox 19"/>
          <p:cNvSpPr txBox="1"/>
          <p:nvPr/>
        </p:nvSpPr>
        <p:spPr>
          <a:xfrm>
            <a:off x="7162800" y="2971800"/>
            <a:ext cx="1295400" cy="892552"/>
          </a:xfrm>
          <a:prstGeom prst="rect">
            <a:avLst/>
          </a:prstGeom>
          <a:noFill/>
          <a:scene3d>
            <a:camera prst="orthographicFront"/>
            <a:lightRig rig="threePt" dir="t"/>
          </a:scene3d>
          <a:sp3d>
            <a:bevelB/>
          </a:sp3d>
        </p:spPr>
        <p:txBody>
          <a:bodyPr>
            <a:spAutoFit/>
          </a:bodyPr>
          <a:lstStyle/>
          <a:p>
            <a:pPr algn="ctr" defTabSz="457200">
              <a:defRPr/>
            </a:pPr>
            <a:r>
              <a:rPr lang="en-US" sz="1400" b="1">
                <a:solidFill>
                  <a:srgbClr val="000000"/>
                </a:solidFill>
              </a:rPr>
              <a:t>BARRIER(S)</a:t>
            </a:r>
          </a:p>
          <a:p>
            <a:pPr algn="ctr" defTabSz="457200">
              <a:defRPr/>
            </a:pPr>
            <a:endParaRPr lang="en-US" sz="200">
              <a:solidFill>
                <a:srgbClr val="000000"/>
              </a:solidFill>
            </a:endParaRPr>
          </a:p>
          <a:p>
            <a:pPr algn="ctr" defTabSz="457200">
              <a:defRPr/>
            </a:pPr>
            <a:r>
              <a:rPr lang="en-US" sz="1200">
                <a:solidFill>
                  <a:srgbClr val="000000"/>
                </a:solidFill>
              </a:rPr>
              <a:t>Number</a:t>
            </a:r>
          </a:p>
          <a:p>
            <a:pPr algn="ctr" defTabSz="457200">
              <a:defRPr/>
            </a:pPr>
            <a:r>
              <a:rPr lang="en-US" sz="1200">
                <a:solidFill>
                  <a:srgbClr val="000000"/>
                </a:solidFill>
              </a:rPr>
              <a:t>Type</a:t>
            </a:r>
          </a:p>
          <a:p>
            <a:pPr algn="ctr" defTabSz="457200">
              <a:defRPr/>
            </a:pPr>
            <a:r>
              <a:rPr lang="en-US" sz="1200">
                <a:solidFill>
                  <a:srgbClr val="000000"/>
                </a:solidFill>
              </a:rPr>
              <a:t>Intensity</a:t>
            </a:r>
          </a:p>
        </p:txBody>
      </p:sp>
      <p:grpSp>
        <p:nvGrpSpPr>
          <p:cNvPr id="308247" name="Group 24"/>
          <p:cNvGrpSpPr>
            <a:grpSpLocks/>
          </p:cNvGrpSpPr>
          <p:nvPr/>
        </p:nvGrpSpPr>
        <p:grpSpPr bwMode="auto">
          <a:xfrm>
            <a:off x="8077505" y="3962686"/>
            <a:ext cx="1904260" cy="707886"/>
            <a:chOff x="6397625" y="4571992"/>
            <a:chExt cx="1984375" cy="787191"/>
          </a:xfrm>
        </p:grpSpPr>
        <p:sp>
          <p:nvSpPr>
            <p:cNvPr id="24" name="Rectangle 23"/>
            <p:cNvSpPr/>
            <p:nvPr/>
          </p:nvSpPr>
          <p:spPr>
            <a:xfrm>
              <a:off x="6397625" y="4571999"/>
              <a:ext cx="1984375" cy="762000"/>
            </a:xfrm>
            <a:prstGeom prst="rect">
              <a:avLst/>
            </a:prstGeom>
            <a:solidFill>
              <a:srgbClr val="4F8AFF"/>
            </a:solidFill>
            <a:ln>
              <a:solidFill>
                <a:schemeClr val="accent4">
                  <a:lumMod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08269" name="TextBox 22"/>
            <p:cNvSpPr txBox="1">
              <a:spLocks noChangeArrowheads="1"/>
            </p:cNvSpPr>
            <p:nvPr/>
          </p:nvSpPr>
          <p:spPr bwMode="auto">
            <a:xfrm>
              <a:off x="6477000" y="4571992"/>
              <a:ext cx="1905000" cy="78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defTabSz="457200"/>
              <a:r>
                <a:rPr lang="en-US" altLang="en-US" sz="1400" b="1">
                  <a:solidFill>
                    <a:srgbClr val="000000"/>
                  </a:solidFill>
                  <a:latin typeface="Calibri" panose="020F0502020204030204" pitchFamily="34" charset="0"/>
                </a:rPr>
                <a:t>NAVIGATION</a:t>
              </a:r>
            </a:p>
            <a:p>
              <a:pPr defTabSz="457200"/>
              <a:endParaRPr lang="en-US" altLang="en-US" sz="200" b="1">
                <a:solidFill>
                  <a:srgbClr val="000000"/>
                </a:solidFill>
                <a:latin typeface="Calibri" panose="020F0502020204030204" pitchFamily="34" charset="0"/>
              </a:endParaRPr>
            </a:p>
            <a:p>
              <a:pPr defTabSz="457200">
                <a:buFont typeface="Arial" panose="020B0604020202020204" pitchFamily="34" charset="0"/>
                <a:buChar char="•"/>
              </a:pPr>
              <a:r>
                <a:rPr lang="en-US" altLang="en-US" sz="1200">
                  <a:solidFill>
                    <a:srgbClr val="000000"/>
                  </a:solidFill>
                  <a:latin typeface="Calibri" panose="020F0502020204030204" pitchFamily="34" charset="0"/>
                </a:rPr>
                <a:t>Navigator Characteristics</a:t>
              </a:r>
            </a:p>
            <a:p>
              <a:pPr defTabSz="457200">
                <a:buFont typeface="Arial" panose="020B0604020202020204" pitchFamily="34" charset="0"/>
                <a:buChar char="•"/>
              </a:pPr>
              <a:r>
                <a:rPr lang="en-US" altLang="en-US" sz="1200">
                  <a:solidFill>
                    <a:srgbClr val="000000"/>
                  </a:solidFill>
                  <a:latin typeface="Calibri" panose="020F0502020204030204" pitchFamily="34" charset="0"/>
                </a:rPr>
                <a:t>Patient Relationships</a:t>
              </a:r>
            </a:p>
          </p:txBody>
        </p:sp>
      </p:grpSp>
      <p:sp>
        <p:nvSpPr>
          <p:cNvPr id="26" name="Oval 25"/>
          <p:cNvSpPr/>
          <p:nvPr/>
        </p:nvSpPr>
        <p:spPr>
          <a:xfrm>
            <a:off x="2590800" y="4419600"/>
            <a:ext cx="2057400" cy="1676400"/>
          </a:xfrm>
          <a:prstGeom prst="ellipse">
            <a:avLst/>
          </a:prstGeom>
          <a:solidFill>
            <a:srgbClr val="FF9900"/>
          </a:solidFill>
          <a:ln>
            <a:solidFill>
              <a:schemeClr val="tx2">
                <a:lumMod val="50000"/>
              </a:schemeClr>
            </a:solidFill>
          </a:ln>
          <a:scene3d>
            <a:camera prst="orthographicFront"/>
            <a:lightRig rig="threePt" dir="t">
              <a:rot lat="0" lon="0" rev="0"/>
            </a:lightRig>
          </a:scene3d>
          <a:sp3d prstMaterial="metal">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08251" name="TextBox 26"/>
          <p:cNvSpPr txBox="1">
            <a:spLocks noChangeArrowheads="1"/>
          </p:cNvSpPr>
          <p:nvPr/>
        </p:nvSpPr>
        <p:spPr bwMode="auto">
          <a:xfrm>
            <a:off x="2743200" y="4419601"/>
            <a:ext cx="1752600" cy="143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defTabSz="457200"/>
            <a:r>
              <a:rPr lang="en-US" altLang="en-US" sz="1400" b="1">
                <a:solidFill>
                  <a:srgbClr val="000000"/>
                </a:solidFill>
                <a:latin typeface="Calibri" panose="020F0502020204030204" pitchFamily="34" charset="0"/>
              </a:rPr>
              <a:t>OUTCOMES</a:t>
            </a:r>
          </a:p>
          <a:p>
            <a:pPr algn="ctr" defTabSz="457200"/>
            <a:endParaRPr lang="en-US" altLang="en-US" sz="100" b="1">
              <a:solidFill>
                <a:srgbClr val="000000"/>
              </a:solidFill>
              <a:latin typeface="Calibri" panose="020F0502020204030204" pitchFamily="34" charset="0"/>
            </a:endParaRPr>
          </a:p>
          <a:p>
            <a:pPr defTabSz="457200">
              <a:buFont typeface="Arial" panose="020B0604020202020204" pitchFamily="34" charset="0"/>
              <a:buChar char="•"/>
            </a:pPr>
            <a:r>
              <a:rPr lang="en-US" altLang="en-US" sz="1200">
                <a:solidFill>
                  <a:srgbClr val="000000"/>
                </a:solidFill>
                <a:latin typeface="Calibri" panose="020F0502020204030204" pitchFamily="34" charset="0"/>
              </a:rPr>
              <a:t>Time to Resolution</a:t>
            </a:r>
          </a:p>
          <a:p>
            <a:pPr defTabSz="457200">
              <a:buFont typeface="Arial" panose="020B0604020202020204" pitchFamily="34" charset="0"/>
              <a:buChar char="•"/>
            </a:pPr>
            <a:r>
              <a:rPr lang="en-US" altLang="en-US" sz="1200">
                <a:solidFill>
                  <a:srgbClr val="000000"/>
                </a:solidFill>
                <a:latin typeface="Calibri" panose="020F0502020204030204" pitchFamily="34" charset="0"/>
              </a:rPr>
              <a:t>Time to Treatment Initiation</a:t>
            </a:r>
          </a:p>
          <a:p>
            <a:pPr defTabSz="457200">
              <a:buFont typeface="Arial" panose="020B0604020202020204" pitchFamily="34" charset="0"/>
              <a:buChar char="•"/>
            </a:pPr>
            <a:r>
              <a:rPr lang="en-US" altLang="en-US" sz="1200">
                <a:solidFill>
                  <a:srgbClr val="000000"/>
                </a:solidFill>
                <a:latin typeface="Calibri" panose="020F0502020204030204" pitchFamily="34" charset="0"/>
              </a:rPr>
              <a:t>Satisfaction/Perceptions</a:t>
            </a:r>
          </a:p>
          <a:p>
            <a:pPr defTabSz="457200">
              <a:buFont typeface="Arial" panose="020B0604020202020204" pitchFamily="34" charset="0"/>
              <a:buChar char="•"/>
            </a:pPr>
            <a:r>
              <a:rPr lang="en-US" altLang="en-US" sz="1200">
                <a:solidFill>
                  <a:srgbClr val="000000"/>
                </a:solidFill>
                <a:latin typeface="Calibri" panose="020F0502020204030204" pitchFamily="34" charset="0"/>
              </a:rPr>
              <a:t>Costs</a:t>
            </a:r>
          </a:p>
          <a:p>
            <a:pPr defTabSz="457200">
              <a:buFont typeface="Arial" panose="020B0604020202020204" pitchFamily="34" charset="0"/>
              <a:buChar char="•"/>
            </a:pPr>
            <a:r>
              <a:rPr lang="en-US" altLang="en-US" sz="1200">
                <a:solidFill>
                  <a:srgbClr val="000000"/>
                </a:solidFill>
                <a:latin typeface="Calibri" panose="020F0502020204030204" pitchFamily="34" charset="0"/>
              </a:rPr>
              <a:t>Stress/Distress(IES)</a:t>
            </a:r>
          </a:p>
        </p:txBody>
      </p:sp>
      <p:cxnSp>
        <p:nvCxnSpPr>
          <p:cNvPr id="308252" name="Straight Arrow Connector 30"/>
          <p:cNvCxnSpPr>
            <a:cxnSpLocks noChangeShapeType="1"/>
          </p:cNvCxnSpPr>
          <p:nvPr/>
        </p:nvCxnSpPr>
        <p:spPr bwMode="auto">
          <a:xfrm>
            <a:off x="6096000" y="3505200"/>
            <a:ext cx="1143000" cy="1588"/>
          </a:xfrm>
          <a:prstGeom prst="straightConnector1">
            <a:avLst/>
          </a:prstGeom>
          <a:noFill/>
          <a:ln w="19050"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308253" name="Straight Arrow Connector 31"/>
          <p:cNvCxnSpPr>
            <a:cxnSpLocks noChangeShapeType="1"/>
          </p:cNvCxnSpPr>
          <p:nvPr/>
        </p:nvCxnSpPr>
        <p:spPr bwMode="auto">
          <a:xfrm rot="10800000" flipV="1">
            <a:off x="6705600" y="3962400"/>
            <a:ext cx="609600" cy="457200"/>
          </a:xfrm>
          <a:prstGeom prst="straightConnector1">
            <a:avLst/>
          </a:prstGeom>
          <a:noFill/>
          <a:ln w="15875"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34" name="TextBox 33"/>
          <p:cNvSpPr txBox="1"/>
          <p:nvPr/>
        </p:nvSpPr>
        <p:spPr>
          <a:xfrm>
            <a:off x="5638800" y="4495800"/>
            <a:ext cx="1828800" cy="304800"/>
          </a:xfrm>
          <a:prstGeom prst="rect">
            <a:avLst/>
          </a:prstGeom>
          <a:noFill/>
        </p:spPr>
        <p:txBody>
          <a:bodyPr>
            <a:spAutoFit/>
          </a:bodyPr>
          <a:lstStyle/>
          <a:p>
            <a:pPr defTabSz="457200">
              <a:defRPr/>
            </a:pPr>
            <a:r>
              <a:rPr lang="en-US" sz="1400" b="1">
                <a:solidFill>
                  <a:srgbClr val="000000"/>
                </a:solidFill>
                <a:effectLst>
                  <a:outerShdw blurRad="38100" dist="38100" dir="2700000" algn="tl">
                    <a:srgbClr val="C0C0C0"/>
                  </a:outerShdw>
                </a:effectLst>
              </a:rPr>
              <a:t>NO NAVIGATION</a:t>
            </a:r>
          </a:p>
        </p:txBody>
      </p:sp>
      <p:cxnSp>
        <p:nvCxnSpPr>
          <p:cNvPr id="308255" name="Straight Arrow Connector 34"/>
          <p:cNvCxnSpPr>
            <a:cxnSpLocks noChangeShapeType="1"/>
          </p:cNvCxnSpPr>
          <p:nvPr/>
        </p:nvCxnSpPr>
        <p:spPr bwMode="auto">
          <a:xfrm rot="10800000" flipV="1">
            <a:off x="4724400" y="4724400"/>
            <a:ext cx="838200" cy="381000"/>
          </a:xfrm>
          <a:prstGeom prst="straightConnector1">
            <a:avLst/>
          </a:prstGeom>
          <a:noFill/>
          <a:ln w="15875"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308256" name="Straight Arrow Connector 36"/>
          <p:cNvCxnSpPr>
            <a:cxnSpLocks noChangeShapeType="1"/>
          </p:cNvCxnSpPr>
          <p:nvPr/>
        </p:nvCxnSpPr>
        <p:spPr bwMode="auto">
          <a:xfrm rot="5400000">
            <a:off x="8611394" y="4876006"/>
            <a:ext cx="304800" cy="1588"/>
          </a:xfrm>
          <a:prstGeom prst="straightConnector1">
            <a:avLst/>
          </a:prstGeom>
          <a:noFill/>
          <a:ln w="15875" algn="ctr">
            <a:solidFill>
              <a:srgbClr val="000000"/>
            </a:solidFill>
            <a:round/>
            <a:headEnd/>
            <a:tailEnd type="arrow" w="med" len="med"/>
          </a:ln>
          <a:extLst>
            <a:ext uri="{909E8E84-426E-40DD-AFC4-6F175D3DCCD1}">
              <a14:hiddenFill xmlns:a14="http://schemas.microsoft.com/office/drawing/2010/main">
                <a:noFill/>
              </a14:hiddenFill>
            </a:ext>
          </a:extLst>
        </p:spPr>
      </p:cxnSp>
      <p:grpSp>
        <p:nvGrpSpPr>
          <p:cNvPr id="308257" name="Group 68"/>
          <p:cNvGrpSpPr>
            <a:grpSpLocks/>
          </p:cNvGrpSpPr>
          <p:nvPr/>
        </p:nvGrpSpPr>
        <p:grpSpPr bwMode="auto">
          <a:xfrm>
            <a:off x="8199438" y="5072064"/>
            <a:ext cx="1200150" cy="1127125"/>
            <a:chOff x="6827520" y="5071872"/>
            <a:chExt cx="1200912" cy="1127760"/>
          </a:xfrm>
        </p:grpSpPr>
        <p:sp>
          <p:nvSpPr>
            <p:cNvPr id="40" name="Rectangle 39"/>
            <p:cNvSpPr/>
            <p:nvPr/>
          </p:nvSpPr>
          <p:spPr>
            <a:xfrm>
              <a:off x="6858000" y="5105400"/>
              <a:ext cx="1143000" cy="1066800"/>
            </a:xfrm>
            <a:prstGeom prst="rect">
              <a:avLst/>
            </a:prstGeom>
            <a:solidFill>
              <a:srgbClr val="FF69A9"/>
            </a:solidFill>
            <a:ln>
              <a:solidFill>
                <a:schemeClr val="tx2">
                  <a:lumMod val="50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308265" name="TextBox 40"/>
            <p:cNvSpPr txBox="1">
              <a:spLocks noChangeArrowheads="1"/>
            </p:cNvSpPr>
            <p:nvPr/>
          </p:nvSpPr>
          <p:spPr bwMode="auto">
            <a:xfrm>
              <a:off x="6933950" y="5105228"/>
              <a:ext cx="991229" cy="99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defTabSz="457200"/>
              <a:r>
                <a:rPr lang="en-US" altLang="en-US" sz="1400" b="1">
                  <a:solidFill>
                    <a:srgbClr val="000000"/>
                  </a:solidFill>
                  <a:latin typeface="Calibri" panose="020F0502020204030204" pitchFamily="34" charset="0"/>
                </a:rPr>
                <a:t>ACTION(S)</a:t>
              </a:r>
            </a:p>
            <a:p>
              <a:pPr algn="ctr" defTabSz="457200"/>
              <a:endParaRPr lang="en-US" altLang="en-US" sz="100">
                <a:solidFill>
                  <a:srgbClr val="000000"/>
                </a:solidFill>
                <a:latin typeface="Calibri" panose="020F0502020204030204" pitchFamily="34" charset="0"/>
              </a:endParaRPr>
            </a:p>
            <a:p>
              <a:pPr algn="ctr" defTabSz="457200"/>
              <a:r>
                <a:rPr lang="en-US" altLang="en-US" sz="1100">
                  <a:solidFill>
                    <a:srgbClr val="000000"/>
                  </a:solidFill>
                  <a:latin typeface="Calibri" panose="020F0502020204030204" pitchFamily="34" charset="0"/>
                </a:rPr>
                <a:t>Number</a:t>
              </a:r>
            </a:p>
            <a:p>
              <a:pPr algn="ctr" defTabSz="457200"/>
              <a:r>
                <a:rPr lang="en-US" altLang="en-US" sz="1100">
                  <a:solidFill>
                    <a:srgbClr val="000000"/>
                  </a:solidFill>
                  <a:latin typeface="Calibri" panose="020F0502020204030204" pitchFamily="34" charset="0"/>
                </a:rPr>
                <a:t>Type</a:t>
              </a:r>
            </a:p>
            <a:p>
              <a:pPr algn="ctr" defTabSz="457200"/>
              <a:r>
                <a:rPr lang="en-US" altLang="en-US" sz="1100">
                  <a:solidFill>
                    <a:srgbClr val="000000"/>
                  </a:solidFill>
                  <a:latin typeface="Calibri" panose="020F0502020204030204" pitchFamily="34" charset="0"/>
                </a:rPr>
                <a:t>Time</a:t>
              </a:r>
            </a:p>
            <a:p>
              <a:pPr algn="ctr" defTabSz="457200"/>
              <a:r>
                <a:rPr lang="en-US" altLang="en-US" sz="1100">
                  <a:solidFill>
                    <a:srgbClr val="000000"/>
                  </a:solidFill>
                  <a:latin typeface="Calibri" panose="020F0502020204030204" pitchFamily="34" charset="0"/>
                </a:rPr>
                <a:t>Intensity</a:t>
              </a:r>
            </a:p>
          </p:txBody>
        </p:sp>
      </p:grpSp>
      <p:cxnSp>
        <p:nvCxnSpPr>
          <p:cNvPr id="308258" name="Straight Arrow Connector 45"/>
          <p:cNvCxnSpPr>
            <a:cxnSpLocks noChangeShapeType="1"/>
          </p:cNvCxnSpPr>
          <p:nvPr/>
        </p:nvCxnSpPr>
        <p:spPr bwMode="auto">
          <a:xfrm rot="10800000">
            <a:off x="4572000" y="5638800"/>
            <a:ext cx="3581400" cy="1588"/>
          </a:xfrm>
          <a:prstGeom prst="straightConnector1">
            <a:avLst/>
          </a:prstGeom>
          <a:noFill/>
          <a:ln w="19050"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308259" name="Straight Arrow Connector 32"/>
          <p:cNvCxnSpPr>
            <a:cxnSpLocks noChangeShapeType="1"/>
          </p:cNvCxnSpPr>
          <p:nvPr/>
        </p:nvCxnSpPr>
        <p:spPr bwMode="auto">
          <a:xfrm rot="5400000">
            <a:off x="5676900" y="2933700"/>
            <a:ext cx="304800" cy="228600"/>
          </a:xfrm>
          <a:prstGeom prst="straightConnector1">
            <a:avLst/>
          </a:prstGeom>
          <a:noFill/>
          <a:ln w="15875"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308260" name="Straight Arrow Connector 38"/>
          <p:cNvCxnSpPr>
            <a:cxnSpLocks noChangeShapeType="1"/>
          </p:cNvCxnSpPr>
          <p:nvPr/>
        </p:nvCxnSpPr>
        <p:spPr bwMode="auto">
          <a:xfrm rot="5400000">
            <a:off x="8611394" y="3656806"/>
            <a:ext cx="304800" cy="1588"/>
          </a:xfrm>
          <a:prstGeom prst="straightConnector1">
            <a:avLst/>
          </a:prstGeom>
          <a:noFill/>
          <a:ln w="15875" algn="ctr">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308261" name="Straight Connector 42"/>
          <p:cNvCxnSpPr>
            <a:cxnSpLocks noChangeShapeType="1"/>
          </p:cNvCxnSpPr>
          <p:nvPr/>
        </p:nvCxnSpPr>
        <p:spPr bwMode="auto">
          <a:xfrm rot="10800000">
            <a:off x="8382000" y="3505200"/>
            <a:ext cx="381000" cy="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pic>
        <p:nvPicPr>
          <p:cNvPr id="2" name="Picture 1"/>
          <p:cNvPicPr>
            <a:picLocks noChangeAspect="1"/>
          </p:cNvPicPr>
          <p:nvPr/>
        </p:nvPicPr>
        <p:blipFill>
          <a:blip r:embed="rId2"/>
          <a:stretch>
            <a:fillRect/>
          </a:stretch>
        </p:blipFill>
        <p:spPr>
          <a:xfrm>
            <a:off x="10725805" y="210205"/>
            <a:ext cx="1237595" cy="1237595"/>
          </a:xfrm>
          <a:prstGeom prst="rect">
            <a:avLst/>
          </a:prstGeom>
        </p:spPr>
      </p:pic>
    </p:spTree>
    <p:extLst>
      <p:ext uri="{BB962C8B-B14F-4D97-AF65-F5344CB8AC3E}">
        <p14:creationId xmlns:p14="http://schemas.microsoft.com/office/powerpoint/2010/main" val="5174253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Patient Navigation</a:t>
            </a:r>
            <a:br>
              <a:rPr lang="en-US" b="1" dirty="0" smtClean="0"/>
            </a:br>
            <a:r>
              <a:rPr lang="en-US" b="1" i="1" dirty="0" smtClean="0"/>
              <a:t>Position Statement of </a:t>
            </a:r>
            <a:r>
              <a:rPr lang="en-US" b="1" i="1" dirty="0"/>
              <a:t>ONS, AOSW, and </a:t>
            </a:r>
            <a:r>
              <a:rPr lang="en-US" b="1" i="1" dirty="0" smtClean="0"/>
              <a:t>NASW* </a:t>
            </a:r>
            <a:r>
              <a:rPr lang="en-US" i="1" dirty="0"/>
              <a:t/>
            </a:r>
            <a:br>
              <a:rPr lang="en-US" i="1" dirty="0"/>
            </a:br>
            <a:endParaRPr lang="en-US" i="1" dirty="0"/>
          </a:p>
        </p:txBody>
      </p:sp>
      <p:sp>
        <p:nvSpPr>
          <p:cNvPr id="3" name="Content Placeholder 2"/>
          <p:cNvSpPr>
            <a:spLocks noGrp="1"/>
          </p:cNvSpPr>
          <p:nvPr>
            <p:ph idx="1"/>
          </p:nvPr>
        </p:nvSpPr>
        <p:spPr/>
        <p:txBody>
          <a:bodyPr/>
          <a:lstStyle/>
          <a:p>
            <a:r>
              <a:rPr lang="en-US" dirty="0" smtClean="0"/>
              <a:t> </a:t>
            </a:r>
            <a:r>
              <a:rPr lang="en-US" dirty="0"/>
              <a:t>individualized assistance offered to patients, families, and caregivers to help overcome healthcare system barriers and </a:t>
            </a:r>
            <a:r>
              <a:rPr lang="en-US" dirty="0" smtClean="0"/>
              <a:t>facilitate </a:t>
            </a:r>
            <a:r>
              <a:rPr lang="en-US" dirty="0"/>
              <a:t>timely access to quality health and psychosocial care from </a:t>
            </a:r>
            <a:r>
              <a:rPr lang="en-US" dirty="0" err="1"/>
              <a:t>prediagnosis</a:t>
            </a:r>
            <a:r>
              <a:rPr lang="en-US" dirty="0"/>
              <a:t> through all phases of the cancer </a:t>
            </a:r>
            <a:r>
              <a:rPr lang="en-US" dirty="0" smtClean="0"/>
              <a:t>experience</a:t>
            </a:r>
            <a:endParaRPr lang="en-US" dirty="0"/>
          </a:p>
          <a:p>
            <a:r>
              <a:rPr lang="en-US" dirty="0"/>
              <a:t> outcomes are optimal </a:t>
            </a:r>
            <a:r>
              <a:rPr lang="en-US" dirty="0" smtClean="0"/>
              <a:t>when:</a:t>
            </a:r>
          </a:p>
          <a:p>
            <a:pPr lvl="1"/>
            <a:r>
              <a:rPr lang="en-US" dirty="0" smtClean="0"/>
              <a:t> </a:t>
            </a:r>
            <a:r>
              <a:rPr lang="en-US" sz="2800" dirty="0"/>
              <a:t>a </a:t>
            </a:r>
            <a:r>
              <a:rPr lang="en-US" sz="2800" b="1" dirty="0">
                <a:solidFill>
                  <a:srgbClr val="FF0000"/>
                </a:solidFill>
              </a:rPr>
              <a:t>social worker, nurse, and lay navigator </a:t>
            </a:r>
            <a:r>
              <a:rPr lang="en-US" sz="2800" dirty="0"/>
              <a:t>(defined as a trained nonprofessional or volunteer) function as a multidisciplinary team </a:t>
            </a:r>
            <a:endParaRPr lang="en-US" sz="2800" dirty="0" smtClean="0"/>
          </a:p>
          <a:p>
            <a:pPr lvl="1"/>
            <a:r>
              <a:rPr lang="en-US" sz="2800" dirty="0" smtClean="0"/>
              <a:t>addresses ‘underserved’ communities</a:t>
            </a:r>
          </a:p>
          <a:p>
            <a:pPr lvl="1"/>
            <a:r>
              <a:rPr lang="en-US" sz="2800" dirty="0" smtClean="0"/>
              <a:t>scope of work and competencies of navigators are clearly defined</a:t>
            </a:r>
          </a:p>
          <a:p>
            <a:endParaRPr lang="en-US" dirty="0"/>
          </a:p>
          <a:p>
            <a:endParaRPr lang="en-US" dirty="0"/>
          </a:p>
        </p:txBody>
      </p:sp>
      <p:sp>
        <p:nvSpPr>
          <p:cNvPr id="4" name="TextBox 3"/>
          <p:cNvSpPr txBox="1"/>
          <p:nvPr/>
        </p:nvSpPr>
        <p:spPr>
          <a:xfrm>
            <a:off x="6892119" y="6311900"/>
            <a:ext cx="4575676" cy="338554"/>
          </a:xfrm>
          <a:prstGeom prst="rect">
            <a:avLst/>
          </a:prstGeom>
          <a:noFill/>
        </p:spPr>
        <p:txBody>
          <a:bodyPr wrap="none" rtlCol="0">
            <a:spAutoFit/>
          </a:bodyPr>
          <a:lstStyle/>
          <a:p>
            <a:r>
              <a:rPr lang="en-US" sz="1600" i="1" dirty="0" smtClean="0"/>
              <a:t>*</a:t>
            </a:r>
            <a:r>
              <a:rPr lang="en-US" sz="1600" dirty="0" smtClean="0"/>
              <a:t>Vol</a:t>
            </a:r>
            <a:r>
              <a:rPr lang="en-US" sz="1600" dirty="0"/>
              <a:t>. 37, No. 3, May 2010 </a:t>
            </a:r>
            <a:r>
              <a:rPr lang="en-US" sz="1600" i="1" dirty="0"/>
              <a:t>• Oncology Nursing Forum</a:t>
            </a:r>
          </a:p>
        </p:txBody>
      </p:sp>
    </p:spTree>
    <p:extLst>
      <p:ext uri="{BB962C8B-B14F-4D97-AF65-F5344CB8AC3E}">
        <p14:creationId xmlns:p14="http://schemas.microsoft.com/office/powerpoint/2010/main" val="16214203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Navigator</a:t>
            </a:r>
            <a:endParaRPr lang="en-US" dirty="0"/>
          </a:p>
        </p:txBody>
      </p:sp>
      <p:sp>
        <p:nvSpPr>
          <p:cNvPr id="3" name="Content Placeholder 2"/>
          <p:cNvSpPr>
            <a:spLocks noGrp="1"/>
          </p:cNvSpPr>
          <p:nvPr>
            <p:ph idx="1"/>
          </p:nvPr>
        </p:nvSpPr>
        <p:spPr/>
        <p:txBody>
          <a:bodyPr/>
          <a:lstStyle/>
          <a:p>
            <a:r>
              <a:rPr lang="en-US" dirty="0"/>
              <a:t>A </a:t>
            </a:r>
            <a:r>
              <a:rPr lang="en-US" b="1" i="1" dirty="0"/>
              <a:t>person</a:t>
            </a:r>
            <a:r>
              <a:rPr lang="en-US" dirty="0"/>
              <a:t> who helps guide a patient through the healthcare system. This includes help going through the screening, diagnosis, treatment, and follow-up of a medical condition, such as cancer. A patient navigator helps patients communicate with their healthcare providers so they get the information they need to make decisions about their health care. Patient navigators may also help patients set up appointments for doctor visits and medical tests and get financial, legal, and social support. They may also work with insurance companies, employers, case managers, lawyers, and others who may have an effect on a patient’s healthcare needs. Also called patient advocate.</a:t>
            </a:r>
          </a:p>
        </p:txBody>
      </p:sp>
      <p:sp>
        <p:nvSpPr>
          <p:cNvPr id="4" name="TextBox 3"/>
          <p:cNvSpPr txBox="1"/>
          <p:nvPr/>
        </p:nvSpPr>
        <p:spPr>
          <a:xfrm>
            <a:off x="3556000" y="6311900"/>
            <a:ext cx="8277394" cy="369332"/>
          </a:xfrm>
          <a:prstGeom prst="rect">
            <a:avLst/>
          </a:prstGeom>
          <a:noFill/>
        </p:spPr>
        <p:txBody>
          <a:bodyPr wrap="none" rtlCol="0">
            <a:spAutoFit/>
          </a:bodyPr>
          <a:lstStyle/>
          <a:p>
            <a:r>
              <a:rPr lang="en-US" dirty="0"/>
              <a:t>https://www.cancer.gov/publications/dictionaries/cancer-terms/def/patient-navigator</a:t>
            </a:r>
          </a:p>
        </p:txBody>
      </p:sp>
    </p:spTree>
    <p:extLst>
      <p:ext uri="{BB962C8B-B14F-4D97-AF65-F5344CB8AC3E}">
        <p14:creationId xmlns:p14="http://schemas.microsoft.com/office/powerpoint/2010/main" val="8607237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4024" y="208485"/>
            <a:ext cx="3575713" cy="5810178"/>
          </a:xfrm>
        </p:spPr>
        <p:txBody>
          <a:bodyPr>
            <a:normAutofit/>
          </a:bodyPr>
          <a:lstStyle/>
          <a:p>
            <a:pPr algn="ctr"/>
            <a:r>
              <a:rPr lang="en-US" dirty="0" smtClean="0"/>
              <a:t>Patient Navigation is a process not a person</a:t>
            </a:r>
            <a:endParaRPr lang="en-US" dirty="0"/>
          </a:p>
        </p:txBody>
      </p:sp>
      <p:pic>
        <p:nvPicPr>
          <p:cNvPr id="8" name="Picture 7"/>
          <p:cNvPicPr>
            <a:picLocks noChangeAspect="1"/>
          </p:cNvPicPr>
          <p:nvPr/>
        </p:nvPicPr>
        <p:blipFill>
          <a:blip r:embed="rId2"/>
          <a:stretch>
            <a:fillRect/>
          </a:stretch>
        </p:blipFill>
        <p:spPr>
          <a:xfrm>
            <a:off x="4158021" y="586854"/>
            <a:ext cx="7667102" cy="5750327"/>
          </a:xfrm>
          <a:prstGeom prst="rect">
            <a:avLst/>
          </a:prstGeom>
        </p:spPr>
      </p:pic>
    </p:spTree>
    <p:extLst>
      <p:ext uri="{BB962C8B-B14F-4D97-AF65-F5344CB8AC3E}">
        <p14:creationId xmlns:p14="http://schemas.microsoft.com/office/powerpoint/2010/main" val="15419808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07031" y="885920"/>
            <a:ext cx="8993874" cy="2123658"/>
          </a:xfrm>
          <a:prstGeom prst="rect">
            <a:avLst/>
          </a:prstGeom>
          <a:noFill/>
        </p:spPr>
        <p:txBody>
          <a:bodyPr wrap="square" rtlCol="0">
            <a:spAutoFit/>
          </a:bodyPr>
          <a:lstStyle/>
          <a:p>
            <a:pPr algn="ctr"/>
            <a:r>
              <a:rPr lang="en-US" sz="4400" b="1" dirty="0" smtClean="0">
                <a:solidFill>
                  <a:srgbClr val="5B5B5B"/>
                </a:solidFill>
              </a:rPr>
              <a:t>Which emoji do you associate with Patient Navigation?</a:t>
            </a:r>
            <a:r>
              <a:rPr lang="en-US" sz="4400" b="1" dirty="0">
                <a:solidFill>
                  <a:srgbClr val="5B5B5B"/>
                </a:solidFill>
              </a:rPr>
              <a:t>
</a:t>
            </a:r>
            <a:endParaRPr lang="en-US" sz="4400" b="1" dirty="0">
              <a:solidFill>
                <a:srgbClr val="5B5B5B"/>
              </a:solidFill>
            </a:endParaRPr>
          </a:p>
        </p:txBody>
      </p:sp>
      <p:pic>
        <p:nvPicPr>
          <p:cNvPr id="5" name="Picture 4"/>
          <p:cNvPicPr>
            <a:picLocks noChangeAspect="1"/>
          </p:cNvPicPr>
          <p:nvPr/>
        </p:nvPicPr>
        <p:blipFill>
          <a:blip r:embed="rId2"/>
          <a:stretch>
            <a:fillRect/>
          </a:stretch>
        </p:blipFill>
        <p:spPr>
          <a:xfrm>
            <a:off x="309492" y="460738"/>
            <a:ext cx="2402004" cy="2402004"/>
          </a:xfrm>
          <a:prstGeom prst="rect">
            <a:avLst/>
          </a:prstGeom>
        </p:spPr>
      </p:pic>
      <p:pic>
        <p:nvPicPr>
          <p:cNvPr id="7" name="Picture 6"/>
          <p:cNvPicPr>
            <a:picLocks noChangeAspect="1"/>
          </p:cNvPicPr>
          <p:nvPr/>
        </p:nvPicPr>
        <p:blipFill>
          <a:blip r:embed="rId3"/>
          <a:stretch>
            <a:fillRect/>
          </a:stretch>
        </p:blipFill>
        <p:spPr>
          <a:xfrm>
            <a:off x="4228176" y="2459582"/>
            <a:ext cx="5400675" cy="4286250"/>
          </a:xfrm>
          <a:prstGeom prst="rect">
            <a:avLst/>
          </a:prstGeom>
        </p:spPr>
      </p:pic>
    </p:spTree>
    <p:extLst>
      <p:ext uri="{BB962C8B-B14F-4D97-AF65-F5344CB8AC3E}">
        <p14:creationId xmlns:p14="http://schemas.microsoft.com/office/powerpoint/2010/main" val="12992223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135" y="404856"/>
            <a:ext cx="10515600" cy="1325563"/>
          </a:xfrm>
        </p:spPr>
        <p:txBody>
          <a:bodyPr>
            <a:normAutofit/>
          </a:bodyPr>
          <a:lstStyle/>
          <a:p>
            <a:pPr algn="ctr"/>
            <a:r>
              <a:rPr lang="en-US" sz="4000" b="1" dirty="0" smtClean="0"/>
              <a:t>“Personal” Disclosure</a:t>
            </a:r>
            <a:endParaRPr lang="en-US" sz="4000" b="1" dirty="0"/>
          </a:p>
        </p:txBody>
      </p:sp>
      <p:sp>
        <p:nvSpPr>
          <p:cNvPr id="3" name="Content Placeholder 2"/>
          <p:cNvSpPr>
            <a:spLocks noGrp="1"/>
          </p:cNvSpPr>
          <p:nvPr>
            <p:ph idx="1"/>
          </p:nvPr>
        </p:nvSpPr>
        <p:spPr>
          <a:xfrm>
            <a:off x="838200" y="1988516"/>
            <a:ext cx="10515600" cy="4351338"/>
          </a:xfrm>
        </p:spPr>
        <p:txBody>
          <a:bodyPr>
            <a:normAutofit/>
          </a:bodyPr>
          <a:lstStyle/>
          <a:p>
            <a:r>
              <a:rPr lang="en-US" sz="3200" dirty="0" smtClean="0"/>
              <a:t>1990: Stage IV </a:t>
            </a:r>
            <a:r>
              <a:rPr lang="en-US" sz="3200" dirty="0" err="1" smtClean="0"/>
              <a:t>Hodgkins</a:t>
            </a:r>
            <a:r>
              <a:rPr lang="en-US" sz="3200" dirty="0" smtClean="0"/>
              <a:t> Lymphoma</a:t>
            </a:r>
          </a:p>
          <a:p>
            <a:r>
              <a:rPr lang="en-US" sz="3200" dirty="0" smtClean="0"/>
              <a:t>White, professional: place of privilege</a:t>
            </a:r>
          </a:p>
          <a:p>
            <a:r>
              <a:rPr lang="en-US" sz="3200" dirty="0" smtClean="0"/>
              <a:t>Did </a:t>
            </a:r>
            <a:r>
              <a:rPr lang="en-US" sz="3200" b="1" i="1" dirty="0" smtClean="0">
                <a:solidFill>
                  <a:srgbClr val="FF0000"/>
                </a:solidFill>
              </a:rPr>
              <a:t>not</a:t>
            </a:r>
            <a:r>
              <a:rPr lang="en-US" sz="3200" dirty="0" smtClean="0"/>
              <a:t> share the same </a:t>
            </a:r>
            <a:r>
              <a:rPr lang="en-US" sz="3200" u="sng" dirty="0" smtClean="0"/>
              <a:t>care experience </a:t>
            </a:r>
            <a:r>
              <a:rPr lang="en-US" sz="3200" dirty="0" smtClean="0"/>
              <a:t>as my patients</a:t>
            </a:r>
          </a:p>
          <a:p>
            <a:r>
              <a:rPr lang="en-US" sz="3200" dirty="0" smtClean="0"/>
              <a:t>Career focus - understanding and addressing care differences for women historically marginalized</a:t>
            </a:r>
          </a:p>
          <a:p>
            <a:r>
              <a:rPr lang="en-US" sz="3200" dirty="0" smtClean="0"/>
              <a:t>2018: Stage </a:t>
            </a:r>
            <a:r>
              <a:rPr lang="en-US" sz="3200" dirty="0" smtClean="0"/>
              <a:t>I </a:t>
            </a:r>
            <a:r>
              <a:rPr lang="en-US" sz="3200" dirty="0" smtClean="0"/>
              <a:t>Breast Cancer</a:t>
            </a:r>
          </a:p>
          <a:p>
            <a:r>
              <a:rPr lang="en-US" sz="3200" dirty="0" smtClean="0"/>
              <a:t>We have a long way to go to get to equity………</a:t>
            </a:r>
          </a:p>
          <a:p>
            <a:endParaRPr lang="en-US" dirty="0"/>
          </a:p>
        </p:txBody>
      </p:sp>
      <p:pic>
        <p:nvPicPr>
          <p:cNvPr id="5"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5049" y="186660"/>
            <a:ext cx="2827094" cy="1761957"/>
          </a:xfrm>
          <a:prstGeom prst="rect">
            <a:avLst/>
          </a:prstGeom>
        </p:spPr>
      </p:pic>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2930" y="4791017"/>
            <a:ext cx="2755359" cy="1833566"/>
          </a:xfrm>
          <a:prstGeom prst="rect">
            <a:avLst/>
          </a:prstGeom>
        </p:spPr>
      </p:pic>
    </p:spTree>
    <p:extLst>
      <p:ext uri="{BB962C8B-B14F-4D97-AF65-F5344CB8AC3E}">
        <p14:creationId xmlns:p14="http://schemas.microsoft.com/office/powerpoint/2010/main" val="5162318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1850" y="1709739"/>
            <a:ext cx="10515600" cy="2275408"/>
          </a:xfrm>
        </p:spPr>
        <p:txBody>
          <a:bodyPr/>
          <a:lstStyle/>
          <a:p>
            <a:pPr algn="ctr"/>
            <a:r>
              <a:rPr lang="en-US" b="1" dirty="0" smtClean="0"/>
              <a:t>Evidence for </a:t>
            </a:r>
            <a:r>
              <a:rPr lang="en-US" b="1" dirty="0" smtClean="0"/>
              <a:t>Patient Navigation and Cancer Equity</a:t>
            </a:r>
            <a:endParaRPr lang="en-US" b="1" dirty="0"/>
          </a:p>
        </p:txBody>
      </p:sp>
      <p:pic>
        <p:nvPicPr>
          <p:cNvPr id="2" name="Picture 1"/>
          <p:cNvPicPr>
            <a:picLocks noChangeAspect="1"/>
          </p:cNvPicPr>
          <p:nvPr/>
        </p:nvPicPr>
        <p:blipFill>
          <a:blip r:embed="rId2"/>
          <a:stretch>
            <a:fillRect/>
          </a:stretch>
        </p:blipFill>
        <p:spPr>
          <a:xfrm>
            <a:off x="3381488" y="4135272"/>
            <a:ext cx="6153032" cy="2391409"/>
          </a:xfrm>
          <a:prstGeom prst="rect">
            <a:avLst/>
          </a:prstGeom>
        </p:spPr>
      </p:pic>
      <p:pic>
        <p:nvPicPr>
          <p:cNvPr id="3" name="Picture 2"/>
          <p:cNvPicPr>
            <a:picLocks noChangeAspect="1"/>
          </p:cNvPicPr>
          <p:nvPr/>
        </p:nvPicPr>
        <p:blipFill>
          <a:blip r:embed="rId3"/>
          <a:stretch>
            <a:fillRect/>
          </a:stretch>
        </p:blipFill>
        <p:spPr>
          <a:xfrm>
            <a:off x="4899546" y="72008"/>
            <a:ext cx="2001502" cy="2255181"/>
          </a:xfrm>
          <a:prstGeom prst="rect">
            <a:avLst/>
          </a:prstGeom>
        </p:spPr>
      </p:pic>
    </p:spTree>
    <p:extLst>
      <p:ext uri="{BB962C8B-B14F-4D97-AF65-F5344CB8AC3E}">
        <p14:creationId xmlns:p14="http://schemas.microsoft.com/office/powerpoint/2010/main" val="3355552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184" y="241558"/>
            <a:ext cx="11763631" cy="1325563"/>
          </a:xfrm>
        </p:spPr>
        <p:txBody>
          <a:bodyPr>
            <a:normAutofit/>
          </a:bodyPr>
          <a:lstStyle/>
          <a:p>
            <a:pPr algn="ctr"/>
            <a:r>
              <a:rPr lang="en-US" sz="3200" b="1" dirty="0"/>
              <a:t>Impact of </a:t>
            </a:r>
            <a:r>
              <a:rPr lang="en-US" sz="3200" b="1" dirty="0" smtClean="0"/>
              <a:t>Lay Navigation on </a:t>
            </a:r>
            <a:r>
              <a:rPr lang="en-US" sz="3200" b="1" dirty="0"/>
              <a:t>Breast Cancer </a:t>
            </a:r>
            <a:r>
              <a:rPr lang="en-US" sz="3200" b="1" dirty="0" smtClean="0"/>
              <a:t>Outcomes </a:t>
            </a:r>
            <a:r>
              <a:rPr lang="en-US" sz="3200" b="1" dirty="0"/>
              <a:t>in </a:t>
            </a:r>
            <a:r>
              <a:rPr lang="en-US" sz="3200" b="1" dirty="0" smtClean="0"/>
              <a:t>Harlem, NYC</a:t>
            </a:r>
            <a:endParaRPr lang="en-US" sz="32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739404573"/>
              </p:ext>
            </p:extLst>
          </p:nvPr>
        </p:nvGraphicFramePr>
        <p:xfrm>
          <a:off x="525160" y="1567121"/>
          <a:ext cx="11176689" cy="4302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0" y="6027003"/>
            <a:ext cx="11565923" cy="830997"/>
          </a:xfrm>
          <a:prstGeom prst="rect">
            <a:avLst/>
          </a:prstGeom>
          <a:noFill/>
        </p:spPr>
        <p:txBody>
          <a:bodyPr wrap="square" rtlCol="0">
            <a:spAutoFit/>
          </a:bodyPr>
          <a:lstStyle/>
          <a:p>
            <a:r>
              <a:rPr lang="en-US" sz="1200" dirty="0" err="1">
                <a:solidFill>
                  <a:prstClr val="black"/>
                </a:solidFill>
              </a:rPr>
              <a:t>Oluwole</a:t>
            </a:r>
            <a:r>
              <a:rPr lang="en-US" sz="1200" dirty="0">
                <a:solidFill>
                  <a:prstClr val="black"/>
                </a:solidFill>
              </a:rPr>
              <a:t>, </a:t>
            </a:r>
            <a:r>
              <a:rPr lang="en-US" sz="1200" dirty="0" err="1">
                <a:solidFill>
                  <a:prstClr val="black"/>
                </a:solidFill>
              </a:rPr>
              <a:t>Soji</a:t>
            </a:r>
            <a:r>
              <a:rPr lang="en-US" sz="1200" dirty="0">
                <a:solidFill>
                  <a:prstClr val="black"/>
                </a:solidFill>
              </a:rPr>
              <a:t> F MD, FACS*, **; Ali, </a:t>
            </a:r>
            <a:r>
              <a:rPr lang="en-US" sz="1200" dirty="0" err="1">
                <a:solidFill>
                  <a:prstClr val="black"/>
                </a:solidFill>
              </a:rPr>
              <a:t>Ayoola</a:t>
            </a:r>
            <a:r>
              <a:rPr lang="en-US" sz="1200" dirty="0">
                <a:solidFill>
                  <a:prstClr val="black"/>
                </a:solidFill>
              </a:rPr>
              <a:t> O MD*; </a:t>
            </a:r>
            <a:r>
              <a:rPr lang="en-US" sz="1200" dirty="0" err="1">
                <a:solidFill>
                  <a:prstClr val="black"/>
                </a:solidFill>
              </a:rPr>
              <a:t>Adu</a:t>
            </a:r>
            <a:r>
              <a:rPr lang="en-US" sz="1200" dirty="0">
                <a:solidFill>
                  <a:prstClr val="black"/>
                </a:solidFill>
              </a:rPr>
              <a:t>, Albert MD, FACS*; Blane, Brenda P MEd*; Barlow, Barbara MD, FACS*; </a:t>
            </a:r>
            <a:r>
              <a:rPr lang="en-US" sz="1200" dirty="0" err="1">
                <a:solidFill>
                  <a:prstClr val="black"/>
                </a:solidFill>
              </a:rPr>
              <a:t>Oropeza</a:t>
            </a:r>
            <a:r>
              <a:rPr lang="en-US" sz="1200" dirty="0">
                <a:solidFill>
                  <a:prstClr val="black"/>
                </a:solidFill>
              </a:rPr>
              <a:t>, Ruben MD, FACS*; Freeman, Harold P MD, FACS* Impact of a Cancer Screening Program on Breast Cancer Stage at Diagnosis in a Medically Underserved Urban Community, Journal of the American College of Surgeons: February 2003 - Volume 196 - Issue 2 - p 180-188</a:t>
            </a:r>
          </a:p>
          <a:p>
            <a:r>
              <a:rPr lang="en-US" sz="1200" dirty="0" err="1">
                <a:solidFill>
                  <a:prstClr val="black"/>
                </a:solidFill>
              </a:rPr>
              <a:t>doi</a:t>
            </a:r>
            <a:r>
              <a:rPr lang="en-US" sz="1200" dirty="0">
                <a:solidFill>
                  <a:prstClr val="black"/>
                </a:solidFill>
              </a:rPr>
              <a:t>: 10.1016/S1072-7515(02)01765-9 </a:t>
            </a:r>
          </a:p>
        </p:txBody>
      </p:sp>
    </p:spTree>
    <p:extLst>
      <p:ext uri="{BB962C8B-B14F-4D97-AF65-F5344CB8AC3E}">
        <p14:creationId xmlns:p14="http://schemas.microsoft.com/office/powerpoint/2010/main" val="14724182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PNRP Grantee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524000"/>
            <a:ext cx="731520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p:cNvSpPr>
            <a:spLocks noGrp="1"/>
          </p:cNvSpPr>
          <p:nvPr>
            <p:ph type="title" idx="4294967295"/>
          </p:nvPr>
        </p:nvSpPr>
        <p:spPr>
          <a:xfrm>
            <a:off x="1133046" y="228600"/>
            <a:ext cx="10230708" cy="1066800"/>
          </a:xfrm>
        </p:spPr>
        <p:txBody>
          <a:bodyPr>
            <a:noAutofit/>
          </a:bodyPr>
          <a:lstStyle/>
          <a:p>
            <a:pPr algn="ctr"/>
            <a:r>
              <a:rPr lang="en-US" altLang="en-US" sz="4000" b="1" dirty="0"/>
              <a:t>Patient Navigation Research Program (PNRP)</a:t>
            </a:r>
          </a:p>
        </p:txBody>
      </p:sp>
      <p:sp>
        <p:nvSpPr>
          <p:cNvPr id="40964" name="Rectangle 2"/>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1"/>
              </a:buClr>
              <a:buSzPct val="70000"/>
              <a:buFont typeface="Wingdings" panose="05000000000000000000" pitchFamily="2" charset="2"/>
              <a:buChar char="¢"/>
              <a:defRPr sz="3000">
                <a:solidFill>
                  <a:schemeClr val="tx2"/>
                </a:solidFill>
                <a:latin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l"/>
              <a:defRPr sz="2800">
                <a:solidFill>
                  <a:schemeClr val="tx2"/>
                </a:solidFill>
                <a:latin typeface="Arial" panose="020B0604020202020204" pitchFamily="34" charset="0"/>
              </a:defRPr>
            </a:lvl2pPr>
            <a:lvl3pPr marL="1143000" indent="-228600">
              <a:spcBef>
                <a:spcPct val="20000"/>
              </a:spcBef>
              <a:buClr>
                <a:schemeClr val="accent2"/>
              </a:buClr>
              <a:buChar char="•"/>
              <a:defRPr sz="2400">
                <a:solidFill>
                  <a:schemeClr val="tx2"/>
                </a:solidFill>
                <a:latin typeface="Arial" panose="020B0604020202020204" pitchFamily="34" charset="0"/>
              </a:defRPr>
            </a:lvl3pPr>
            <a:lvl4pPr marL="1600200" indent="-228600">
              <a:spcBef>
                <a:spcPct val="20000"/>
              </a:spcBef>
              <a:buClr>
                <a:schemeClr val="tx1"/>
              </a:buClr>
              <a:buChar char="•"/>
              <a:defRPr sz="2000">
                <a:solidFill>
                  <a:schemeClr val="tx2"/>
                </a:solidFill>
                <a:latin typeface="Arial" panose="020B0604020202020204" pitchFamily="34" charset="0"/>
              </a:defRPr>
            </a:lvl4pPr>
            <a:lvl5pPr marL="2057400" indent="-228600">
              <a:spcBef>
                <a:spcPct val="20000"/>
              </a:spcBef>
              <a:buChar char="•"/>
              <a:defRPr sz="2000">
                <a:solidFill>
                  <a:schemeClr val="tx2"/>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2"/>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2"/>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2"/>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2"/>
                </a:solidFill>
                <a:latin typeface="Arial" panose="020B0604020202020204" pitchFamily="34" charset="0"/>
              </a:defRPr>
            </a:lvl9pPr>
          </a:lstStyle>
          <a:p>
            <a:pPr>
              <a:spcBef>
                <a:spcPct val="0"/>
              </a:spcBef>
              <a:buClrTx/>
              <a:buSzTx/>
              <a:buFontTx/>
              <a:buNone/>
            </a:pPr>
            <a:endParaRPr lang="en-US" altLang="en-US" sz="1800">
              <a:solidFill>
                <a:prstClr val="black"/>
              </a:solidFill>
              <a:latin typeface="Calibri" panose="020F0502020204030204" pitchFamily="34" charset="0"/>
            </a:endParaRPr>
          </a:p>
        </p:txBody>
      </p:sp>
      <p:pic>
        <p:nvPicPr>
          <p:cNvPr id="5" name="Picture 4"/>
          <p:cNvPicPr>
            <a:picLocks noChangeAspect="1"/>
          </p:cNvPicPr>
          <p:nvPr/>
        </p:nvPicPr>
        <p:blipFill>
          <a:blip r:embed="rId4"/>
          <a:stretch>
            <a:fillRect/>
          </a:stretch>
        </p:blipFill>
        <p:spPr>
          <a:xfrm>
            <a:off x="109728" y="5737542"/>
            <a:ext cx="975360" cy="970578"/>
          </a:xfrm>
          <a:prstGeom prst="rect">
            <a:avLst/>
          </a:prstGeom>
        </p:spPr>
      </p:pic>
    </p:spTree>
    <p:extLst>
      <p:ext uri="{BB962C8B-B14F-4D97-AF65-F5344CB8AC3E}">
        <p14:creationId xmlns:p14="http://schemas.microsoft.com/office/powerpoint/2010/main" val="165246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2514600" y="1143000"/>
          <a:ext cx="73152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4370" name="Title 4"/>
          <p:cNvSpPr>
            <a:spLocks noGrp="1"/>
          </p:cNvSpPr>
          <p:nvPr>
            <p:ph type="title" idx="4294967295"/>
          </p:nvPr>
        </p:nvSpPr>
        <p:spPr>
          <a:xfrm>
            <a:off x="1524000" y="0"/>
            <a:ext cx="9144000" cy="990600"/>
          </a:xfrm>
        </p:spPr>
        <p:txBody>
          <a:bodyPr/>
          <a:lstStyle/>
          <a:p>
            <a:pPr algn="ctr" eaLnBrk="1" hangingPunct="1"/>
            <a:r>
              <a:rPr lang="en-US" altLang="en-US"/>
              <a:t>PNRP Main Questions</a:t>
            </a:r>
          </a:p>
        </p:txBody>
      </p:sp>
    </p:spTree>
    <p:extLst>
      <p:ext uri="{BB962C8B-B14F-4D97-AF65-F5344CB8AC3E}">
        <p14:creationId xmlns:p14="http://schemas.microsoft.com/office/powerpoint/2010/main" val="13829038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ChangeArrowheads="1"/>
          </p:cNvSpPr>
          <p:nvPr>
            <p:ph type="title" idx="4294967295"/>
          </p:nvPr>
        </p:nvSpPr>
        <p:spPr/>
        <p:txBody>
          <a:bodyPr>
            <a:normAutofit/>
          </a:bodyPr>
          <a:lstStyle/>
          <a:p>
            <a:pPr algn="ctr"/>
            <a:r>
              <a:rPr lang="en-US" altLang="en-US" sz="4000" b="1" dirty="0"/>
              <a:t>PNRP Methods</a:t>
            </a:r>
          </a:p>
        </p:txBody>
      </p:sp>
      <p:sp>
        <p:nvSpPr>
          <p:cNvPr id="316418" name="Rectangle 3"/>
          <p:cNvSpPr>
            <a:spLocks noGrp="1" noChangeArrowheads="1"/>
          </p:cNvSpPr>
          <p:nvPr>
            <p:ph type="body" idx="4294967295"/>
          </p:nvPr>
        </p:nvSpPr>
        <p:spPr>
          <a:xfrm>
            <a:off x="1828799" y="1752600"/>
            <a:ext cx="9089409" cy="4876800"/>
          </a:xfrm>
        </p:spPr>
        <p:txBody>
          <a:bodyPr>
            <a:normAutofit/>
          </a:bodyPr>
          <a:lstStyle/>
          <a:p>
            <a:r>
              <a:rPr lang="en-US" altLang="en-US" sz="3200" dirty="0" smtClean="0"/>
              <a:t>Lay Navigators within healthcare systems serving populations historically marginalized</a:t>
            </a:r>
          </a:p>
          <a:p>
            <a:r>
              <a:rPr lang="en-US" altLang="en-US" sz="3200" dirty="0" smtClean="0"/>
              <a:t>Breast</a:t>
            </a:r>
            <a:r>
              <a:rPr lang="en-US" altLang="en-US" sz="3200" dirty="0"/>
              <a:t>, Cervical, Colorectal or Prostate </a:t>
            </a:r>
          </a:p>
          <a:p>
            <a:pPr lvl="1"/>
            <a:r>
              <a:rPr lang="en-US" altLang="en-US" sz="3200" dirty="0"/>
              <a:t>Screening abnormality</a:t>
            </a:r>
          </a:p>
          <a:p>
            <a:pPr lvl="1"/>
            <a:r>
              <a:rPr lang="en-US" altLang="en-US" sz="3200" dirty="0"/>
              <a:t>New cancer </a:t>
            </a:r>
            <a:r>
              <a:rPr lang="en-US" altLang="en-US" sz="3200" dirty="0" smtClean="0"/>
              <a:t>diagnosis</a:t>
            </a:r>
            <a:endParaRPr lang="en-US" altLang="en-US" sz="3200" dirty="0"/>
          </a:p>
          <a:p>
            <a:r>
              <a:rPr lang="en-US" altLang="en-US" sz="3200" dirty="0"/>
              <a:t>% complete diagnostic care in 365 days</a:t>
            </a:r>
          </a:p>
          <a:p>
            <a:r>
              <a:rPr lang="en-US" altLang="en-US" sz="3200" dirty="0"/>
              <a:t>Kaplan Meier survival curve estimate timely care</a:t>
            </a:r>
          </a:p>
          <a:p>
            <a:r>
              <a:rPr lang="en-US" altLang="en-US" sz="3200" dirty="0"/>
              <a:t>Adjusted Hazards Ratio (</a:t>
            </a:r>
            <a:r>
              <a:rPr lang="en-US" altLang="en-US" sz="3200" dirty="0" err="1"/>
              <a:t>aHR</a:t>
            </a:r>
            <a:r>
              <a:rPr lang="en-US" altLang="en-US" sz="3200" dirty="0"/>
              <a:t>) &gt; </a:t>
            </a:r>
            <a:r>
              <a:rPr lang="en-US" altLang="en-US" sz="3200" b="1" dirty="0">
                <a:solidFill>
                  <a:srgbClr val="FF3300"/>
                </a:solidFill>
              </a:rPr>
              <a:t>1.0</a:t>
            </a:r>
            <a:r>
              <a:rPr lang="en-US" altLang="en-US" sz="3200" dirty="0"/>
              <a:t> more timely care</a:t>
            </a:r>
          </a:p>
          <a:p>
            <a:r>
              <a:rPr lang="en-US" altLang="en-US" sz="3200" dirty="0"/>
              <a:t>Meta-analysis </a:t>
            </a:r>
          </a:p>
        </p:txBody>
      </p:sp>
      <p:pic>
        <p:nvPicPr>
          <p:cNvPr id="5" name="Picture 4"/>
          <p:cNvPicPr>
            <a:picLocks noChangeAspect="1"/>
          </p:cNvPicPr>
          <p:nvPr/>
        </p:nvPicPr>
        <p:blipFill>
          <a:blip r:embed="rId3"/>
          <a:stretch>
            <a:fillRect/>
          </a:stretch>
        </p:blipFill>
        <p:spPr>
          <a:xfrm>
            <a:off x="109728" y="5737542"/>
            <a:ext cx="975360" cy="970578"/>
          </a:xfrm>
          <a:prstGeom prst="rect">
            <a:avLst/>
          </a:prstGeom>
        </p:spPr>
      </p:pic>
    </p:spTree>
    <p:extLst>
      <p:ext uri="{BB962C8B-B14F-4D97-AF65-F5344CB8AC3E}">
        <p14:creationId xmlns:p14="http://schemas.microsoft.com/office/powerpoint/2010/main" val="15006404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u="sng" dirty="0" smtClean="0"/>
              <a:t>Barriers Targeted by </a:t>
            </a:r>
            <a:br>
              <a:rPr lang="en-US" u="sng" dirty="0" smtClean="0"/>
            </a:br>
            <a:r>
              <a:rPr lang="en-US" u="sng" dirty="0" smtClean="0"/>
              <a:t>Patient Navigation</a:t>
            </a:r>
            <a:endParaRPr lang="en-US" u="sng" dirty="0"/>
          </a:p>
        </p:txBody>
      </p:sp>
      <p:sp>
        <p:nvSpPr>
          <p:cNvPr id="22530" name="Content Placeholder 2"/>
          <p:cNvSpPr>
            <a:spLocks noGrp="1"/>
          </p:cNvSpPr>
          <p:nvPr>
            <p:ph sz="half" idx="1"/>
          </p:nvPr>
        </p:nvSpPr>
        <p:spPr/>
        <p:txBody>
          <a:bodyPr/>
          <a:lstStyle/>
          <a:p>
            <a:r>
              <a:rPr lang="en-US" sz="2000" dirty="0"/>
              <a:t>Transportation</a:t>
            </a:r>
          </a:p>
          <a:p>
            <a:r>
              <a:rPr lang="en-US" sz="2000" dirty="0"/>
              <a:t>Social/Practical Support</a:t>
            </a:r>
          </a:p>
          <a:p>
            <a:r>
              <a:rPr lang="en-US" sz="2000" dirty="0"/>
              <a:t>Language</a:t>
            </a:r>
          </a:p>
          <a:p>
            <a:r>
              <a:rPr lang="en-US" sz="2000" dirty="0"/>
              <a:t>Literacy</a:t>
            </a:r>
          </a:p>
          <a:p>
            <a:r>
              <a:rPr lang="en-US" sz="2000" dirty="0"/>
              <a:t>Location of Health Care Facility</a:t>
            </a:r>
          </a:p>
          <a:p>
            <a:r>
              <a:rPr lang="en-US" sz="2000" dirty="0"/>
              <a:t>Communication Concerns with Medical Personnel</a:t>
            </a:r>
          </a:p>
          <a:p>
            <a:r>
              <a:rPr lang="en-US" sz="2000" dirty="0"/>
              <a:t>Fear</a:t>
            </a:r>
          </a:p>
          <a:p>
            <a:r>
              <a:rPr lang="en-US" sz="2000" dirty="0"/>
              <a:t>Medical &amp; Mental Health Co-morbidity</a:t>
            </a:r>
          </a:p>
          <a:p>
            <a:r>
              <a:rPr lang="en-US" sz="2000" dirty="0"/>
              <a:t>Patient Disability</a:t>
            </a:r>
          </a:p>
          <a:p>
            <a:pPr lvl="0"/>
            <a:r>
              <a:rPr lang="en-US" sz="2000" dirty="0">
                <a:solidFill>
                  <a:prstClr val="black"/>
                </a:solidFill>
              </a:rPr>
              <a:t>Out of Town/Country</a:t>
            </a:r>
          </a:p>
          <a:p>
            <a:pPr marL="0" indent="0">
              <a:buNone/>
            </a:pPr>
            <a:endParaRPr lang="en-US" sz="1400" dirty="0"/>
          </a:p>
        </p:txBody>
      </p:sp>
      <p:sp>
        <p:nvSpPr>
          <p:cNvPr id="3" name="Content Placeholder 2"/>
          <p:cNvSpPr>
            <a:spLocks noGrp="1"/>
          </p:cNvSpPr>
          <p:nvPr>
            <p:ph sz="half" idx="2"/>
          </p:nvPr>
        </p:nvSpPr>
        <p:spPr/>
        <p:txBody>
          <a:bodyPr/>
          <a:lstStyle/>
          <a:p>
            <a:r>
              <a:rPr lang="en-US" sz="2000" dirty="0"/>
              <a:t>Perceptions/Beliefs about Tests/ Treatment</a:t>
            </a:r>
          </a:p>
          <a:p>
            <a:r>
              <a:rPr lang="en-US" sz="2000" dirty="0"/>
              <a:t>System Problems with Scheduling Care</a:t>
            </a:r>
          </a:p>
          <a:p>
            <a:r>
              <a:rPr lang="en-US" sz="2000" dirty="0"/>
              <a:t>Attitudes Towards Providers</a:t>
            </a:r>
          </a:p>
          <a:p>
            <a:r>
              <a:rPr lang="en-US" sz="2000" dirty="0"/>
              <a:t>Housing</a:t>
            </a:r>
          </a:p>
          <a:p>
            <a:r>
              <a:rPr lang="en-US" sz="2000" dirty="0"/>
              <a:t>Childcare Issues</a:t>
            </a:r>
          </a:p>
          <a:p>
            <a:r>
              <a:rPr lang="en-US" sz="2000" dirty="0"/>
              <a:t>Adult Care</a:t>
            </a:r>
          </a:p>
          <a:p>
            <a:r>
              <a:rPr lang="en-US" sz="2000" dirty="0"/>
              <a:t>Insurance (Uninsured, Underinsured)</a:t>
            </a:r>
          </a:p>
          <a:p>
            <a:r>
              <a:rPr lang="en-US" sz="2000" dirty="0"/>
              <a:t>Financial Problems</a:t>
            </a:r>
          </a:p>
          <a:p>
            <a:r>
              <a:rPr lang="en-US" sz="2000" dirty="0"/>
              <a:t>Employment Issues</a:t>
            </a:r>
          </a:p>
          <a:p>
            <a:endParaRPr lang="en-US" dirty="0"/>
          </a:p>
        </p:txBody>
      </p:sp>
    </p:spTree>
    <p:extLst>
      <p:ext uri="{BB962C8B-B14F-4D97-AF65-F5344CB8AC3E}">
        <p14:creationId xmlns:p14="http://schemas.microsoft.com/office/powerpoint/2010/main" val="19108342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Text Box 3"/>
          <p:cNvSpPr txBox="1">
            <a:spLocks noChangeArrowheads="1"/>
          </p:cNvSpPr>
          <p:nvPr/>
        </p:nvSpPr>
        <p:spPr bwMode="auto">
          <a:xfrm>
            <a:off x="532263" y="1"/>
            <a:ext cx="1128669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defTabSz="457200">
              <a:spcBef>
                <a:spcPct val="50000"/>
              </a:spcBef>
            </a:pPr>
            <a:r>
              <a:rPr lang="en-US" altLang="en-US" sz="3000" dirty="0">
                <a:solidFill>
                  <a:prstClr val="black"/>
                </a:solidFill>
              </a:rPr>
              <a:t>Navigation improved care the most at sites with the greatest delays in </a:t>
            </a:r>
            <a:r>
              <a:rPr lang="en-US" altLang="en-US" sz="3000" dirty="0" smtClean="0">
                <a:solidFill>
                  <a:prstClr val="black"/>
                </a:solidFill>
              </a:rPr>
              <a:t>care, </a:t>
            </a:r>
            <a:r>
              <a:rPr lang="en-US" altLang="en-US" sz="3000" dirty="0" smtClean="0">
                <a:solidFill>
                  <a:prstClr val="black"/>
                </a:solidFill>
              </a:rPr>
              <a:t>N=10,000</a:t>
            </a:r>
            <a:endParaRPr lang="en-US" altLang="en-US" sz="3000" dirty="0">
              <a:solidFill>
                <a:prstClr val="black"/>
              </a:solidFill>
            </a:endParaRPr>
          </a:p>
        </p:txBody>
      </p:sp>
      <p:grpSp>
        <p:nvGrpSpPr>
          <p:cNvPr id="318466" name="Group 184"/>
          <p:cNvGrpSpPr>
            <a:grpSpLocks/>
          </p:cNvGrpSpPr>
          <p:nvPr/>
        </p:nvGrpSpPr>
        <p:grpSpPr bwMode="auto">
          <a:xfrm>
            <a:off x="2819401" y="1219201"/>
            <a:ext cx="7586663" cy="5402263"/>
            <a:chOff x="864" y="768"/>
            <a:chExt cx="4779" cy="3403"/>
          </a:xfrm>
        </p:grpSpPr>
        <p:sp>
          <p:nvSpPr>
            <p:cNvPr id="318469" name="AutoShape 7"/>
            <p:cNvSpPr>
              <a:spLocks noChangeAspect="1" noChangeArrowheads="1" noTextEdit="1"/>
            </p:cNvSpPr>
            <p:nvPr/>
          </p:nvSpPr>
          <p:spPr bwMode="auto">
            <a:xfrm>
              <a:off x="864" y="768"/>
              <a:ext cx="4779" cy="3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US">
                <a:solidFill>
                  <a:prstClr val="black"/>
                </a:solidFill>
              </a:endParaRPr>
            </a:p>
          </p:txBody>
        </p:sp>
        <p:sp>
          <p:nvSpPr>
            <p:cNvPr id="318470" name="Freeform 9"/>
            <p:cNvSpPr>
              <a:spLocks/>
            </p:cNvSpPr>
            <p:nvPr/>
          </p:nvSpPr>
          <p:spPr bwMode="auto">
            <a:xfrm>
              <a:off x="1323" y="3784"/>
              <a:ext cx="3315" cy="11"/>
            </a:xfrm>
            <a:custGeom>
              <a:avLst/>
              <a:gdLst>
                <a:gd name="T0" fmla="*/ 0 w 3315"/>
                <a:gd name="T1" fmla="*/ 11 h 11"/>
                <a:gd name="T2" fmla="*/ 22 w 3315"/>
                <a:gd name="T3" fmla="*/ 0 h 11"/>
                <a:gd name="T4" fmla="*/ 3315 w 3315"/>
                <a:gd name="T5" fmla="*/ 0 h 11"/>
                <a:gd name="T6" fmla="*/ 3292 w 3315"/>
                <a:gd name="T7" fmla="*/ 11 h 11"/>
                <a:gd name="T8" fmla="*/ 0 w 3315"/>
                <a:gd name="T9" fmla="*/ 11 h 11"/>
                <a:gd name="T10" fmla="*/ 0 60000 65536"/>
                <a:gd name="T11" fmla="*/ 0 60000 65536"/>
                <a:gd name="T12" fmla="*/ 0 60000 65536"/>
                <a:gd name="T13" fmla="*/ 0 60000 65536"/>
                <a:gd name="T14" fmla="*/ 0 60000 65536"/>
                <a:gd name="T15" fmla="*/ 0 w 3315"/>
                <a:gd name="T16" fmla="*/ 0 h 11"/>
                <a:gd name="T17" fmla="*/ 3315 w 3315"/>
                <a:gd name="T18" fmla="*/ 11 h 11"/>
              </a:gdLst>
              <a:ahLst/>
              <a:cxnLst>
                <a:cxn ang="T10">
                  <a:pos x="T0" y="T1"/>
                </a:cxn>
                <a:cxn ang="T11">
                  <a:pos x="T2" y="T3"/>
                </a:cxn>
                <a:cxn ang="T12">
                  <a:pos x="T4" y="T5"/>
                </a:cxn>
                <a:cxn ang="T13">
                  <a:pos x="T6" y="T7"/>
                </a:cxn>
                <a:cxn ang="T14">
                  <a:pos x="T8" y="T9"/>
                </a:cxn>
              </a:cxnLst>
              <a:rect l="T15" t="T16" r="T17" b="T18"/>
              <a:pathLst>
                <a:path w="3315" h="11">
                  <a:moveTo>
                    <a:pt x="0" y="11"/>
                  </a:moveTo>
                  <a:lnTo>
                    <a:pt x="22" y="0"/>
                  </a:lnTo>
                  <a:lnTo>
                    <a:pt x="3315" y="0"/>
                  </a:lnTo>
                  <a:lnTo>
                    <a:pt x="3292" y="11"/>
                  </a:lnTo>
                  <a:lnTo>
                    <a:pt x="0" y="11"/>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a:solidFill>
                  <a:prstClr val="black"/>
                </a:solidFill>
              </a:endParaRPr>
            </a:p>
          </p:txBody>
        </p:sp>
        <p:sp>
          <p:nvSpPr>
            <p:cNvPr id="318471" name="Freeform 10"/>
            <p:cNvSpPr>
              <a:spLocks/>
            </p:cNvSpPr>
            <p:nvPr/>
          </p:nvSpPr>
          <p:spPr bwMode="auto">
            <a:xfrm>
              <a:off x="1323" y="956"/>
              <a:ext cx="22" cy="2839"/>
            </a:xfrm>
            <a:custGeom>
              <a:avLst/>
              <a:gdLst>
                <a:gd name="T0" fmla="*/ 0 w 22"/>
                <a:gd name="T1" fmla="*/ 2839 h 2839"/>
                <a:gd name="T2" fmla="*/ 0 w 22"/>
                <a:gd name="T3" fmla="*/ 11 h 2839"/>
                <a:gd name="T4" fmla="*/ 22 w 22"/>
                <a:gd name="T5" fmla="*/ 0 h 2839"/>
                <a:gd name="T6" fmla="*/ 22 w 22"/>
                <a:gd name="T7" fmla="*/ 2828 h 2839"/>
                <a:gd name="T8" fmla="*/ 0 w 22"/>
                <a:gd name="T9" fmla="*/ 2839 h 2839"/>
                <a:gd name="T10" fmla="*/ 0 60000 65536"/>
                <a:gd name="T11" fmla="*/ 0 60000 65536"/>
                <a:gd name="T12" fmla="*/ 0 60000 65536"/>
                <a:gd name="T13" fmla="*/ 0 60000 65536"/>
                <a:gd name="T14" fmla="*/ 0 60000 65536"/>
                <a:gd name="T15" fmla="*/ 0 w 22"/>
                <a:gd name="T16" fmla="*/ 0 h 2839"/>
                <a:gd name="T17" fmla="*/ 22 w 22"/>
                <a:gd name="T18" fmla="*/ 2839 h 2839"/>
              </a:gdLst>
              <a:ahLst/>
              <a:cxnLst>
                <a:cxn ang="T10">
                  <a:pos x="T0" y="T1"/>
                </a:cxn>
                <a:cxn ang="T11">
                  <a:pos x="T2" y="T3"/>
                </a:cxn>
                <a:cxn ang="T12">
                  <a:pos x="T4" y="T5"/>
                </a:cxn>
                <a:cxn ang="T13">
                  <a:pos x="T6" y="T7"/>
                </a:cxn>
                <a:cxn ang="T14">
                  <a:pos x="T8" y="T9"/>
                </a:cxn>
              </a:cxnLst>
              <a:rect l="T15" t="T16" r="T17" b="T18"/>
              <a:pathLst>
                <a:path w="22" h="2839">
                  <a:moveTo>
                    <a:pt x="0" y="2839"/>
                  </a:moveTo>
                  <a:lnTo>
                    <a:pt x="0" y="11"/>
                  </a:lnTo>
                  <a:lnTo>
                    <a:pt x="22" y="0"/>
                  </a:lnTo>
                  <a:lnTo>
                    <a:pt x="22" y="2828"/>
                  </a:lnTo>
                  <a:lnTo>
                    <a:pt x="0" y="283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a:solidFill>
                  <a:prstClr val="black"/>
                </a:solidFill>
              </a:endParaRPr>
            </a:p>
          </p:txBody>
        </p:sp>
        <p:sp>
          <p:nvSpPr>
            <p:cNvPr id="318472" name="Rectangle 11"/>
            <p:cNvSpPr>
              <a:spLocks noChangeArrowheads="1"/>
            </p:cNvSpPr>
            <p:nvPr/>
          </p:nvSpPr>
          <p:spPr bwMode="auto">
            <a:xfrm>
              <a:off x="1345" y="956"/>
              <a:ext cx="3293" cy="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473" name="Freeform 12"/>
            <p:cNvSpPr>
              <a:spLocks/>
            </p:cNvSpPr>
            <p:nvPr/>
          </p:nvSpPr>
          <p:spPr bwMode="auto">
            <a:xfrm>
              <a:off x="1323" y="3784"/>
              <a:ext cx="3315" cy="11"/>
            </a:xfrm>
            <a:custGeom>
              <a:avLst/>
              <a:gdLst>
                <a:gd name="T0" fmla="*/ 0 w 600"/>
                <a:gd name="T1" fmla="*/ 60 h 2"/>
                <a:gd name="T2" fmla="*/ 122 w 600"/>
                <a:gd name="T3" fmla="*/ 0 h 2"/>
                <a:gd name="T4" fmla="*/ 18315 w 600"/>
                <a:gd name="T5" fmla="*/ 0 h 2"/>
                <a:gd name="T6" fmla="*/ 0 60000 65536"/>
                <a:gd name="T7" fmla="*/ 0 60000 65536"/>
                <a:gd name="T8" fmla="*/ 0 60000 65536"/>
                <a:gd name="T9" fmla="*/ 0 w 600"/>
                <a:gd name="T10" fmla="*/ 0 h 2"/>
                <a:gd name="T11" fmla="*/ 600 w 600"/>
                <a:gd name="T12" fmla="*/ 2 h 2"/>
              </a:gdLst>
              <a:ahLst/>
              <a:cxnLst>
                <a:cxn ang="T6">
                  <a:pos x="T0" y="T1"/>
                </a:cxn>
                <a:cxn ang="T7">
                  <a:pos x="T2" y="T3"/>
                </a:cxn>
                <a:cxn ang="T8">
                  <a:pos x="T4" y="T5"/>
                </a:cxn>
              </a:cxnLst>
              <a:rect l="T9" t="T10" r="T11" b="T12"/>
              <a:pathLst>
                <a:path w="600" h="2">
                  <a:moveTo>
                    <a:pt x="0" y="2"/>
                  </a:moveTo>
                  <a:lnTo>
                    <a:pt x="4" y="0"/>
                  </a:lnTo>
                  <a:lnTo>
                    <a:pt x="600" y="0"/>
                  </a:lnTo>
                </a:path>
              </a:pathLst>
            </a:custGeom>
            <a:noFill/>
            <a:ln w="9525">
              <a:solidFill>
                <a:srgbClr val="33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457200"/>
              <a:endParaRPr lang="en-US">
                <a:solidFill>
                  <a:prstClr val="black"/>
                </a:solidFill>
              </a:endParaRPr>
            </a:p>
          </p:txBody>
        </p:sp>
        <p:sp>
          <p:nvSpPr>
            <p:cNvPr id="318474" name="Freeform 13"/>
            <p:cNvSpPr>
              <a:spLocks/>
            </p:cNvSpPr>
            <p:nvPr/>
          </p:nvSpPr>
          <p:spPr bwMode="auto">
            <a:xfrm>
              <a:off x="1323" y="3503"/>
              <a:ext cx="3315" cy="11"/>
            </a:xfrm>
            <a:custGeom>
              <a:avLst/>
              <a:gdLst>
                <a:gd name="T0" fmla="*/ 0 w 600"/>
                <a:gd name="T1" fmla="*/ 60 h 2"/>
                <a:gd name="T2" fmla="*/ 122 w 600"/>
                <a:gd name="T3" fmla="*/ 0 h 2"/>
                <a:gd name="T4" fmla="*/ 18315 w 600"/>
                <a:gd name="T5" fmla="*/ 0 h 2"/>
                <a:gd name="T6" fmla="*/ 0 60000 65536"/>
                <a:gd name="T7" fmla="*/ 0 60000 65536"/>
                <a:gd name="T8" fmla="*/ 0 60000 65536"/>
                <a:gd name="T9" fmla="*/ 0 w 600"/>
                <a:gd name="T10" fmla="*/ 0 h 2"/>
                <a:gd name="T11" fmla="*/ 600 w 600"/>
                <a:gd name="T12" fmla="*/ 2 h 2"/>
              </a:gdLst>
              <a:ahLst/>
              <a:cxnLst>
                <a:cxn ang="T6">
                  <a:pos x="T0" y="T1"/>
                </a:cxn>
                <a:cxn ang="T7">
                  <a:pos x="T2" y="T3"/>
                </a:cxn>
                <a:cxn ang="T8">
                  <a:pos x="T4" y="T5"/>
                </a:cxn>
              </a:cxnLst>
              <a:rect l="T9" t="T10" r="T11" b="T12"/>
              <a:pathLst>
                <a:path w="600" h="2">
                  <a:moveTo>
                    <a:pt x="0" y="2"/>
                  </a:moveTo>
                  <a:lnTo>
                    <a:pt x="4" y="0"/>
                  </a:lnTo>
                  <a:lnTo>
                    <a:pt x="600" y="0"/>
                  </a:lnTo>
                </a:path>
              </a:pathLst>
            </a:custGeom>
            <a:noFill/>
            <a:ln w="9525">
              <a:solidFill>
                <a:srgbClr val="33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457200"/>
              <a:endParaRPr lang="en-US">
                <a:solidFill>
                  <a:prstClr val="black"/>
                </a:solidFill>
              </a:endParaRPr>
            </a:p>
          </p:txBody>
        </p:sp>
        <p:sp>
          <p:nvSpPr>
            <p:cNvPr id="318475" name="Freeform 14"/>
            <p:cNvSpPr>
              <a:spLocks/>
            </p:cNvSpPr>
            <p:nvPr/>
          </p:nvSpPr>
          <p:spPr bwMode="auto">
            <a:xfrm>
              <a:off x="1323" y="3215"/>
              <a:ext cx="3315" cy="17"/>
            </a:xfrm>
            <a:custGeom>
              <a:avLst/>
              <a:gdLst>
                <a:gd name="T0" fmla="*/ 0 w 600"/>
                <a:gd name="T1" fmla="*/ 96 h 3"/>
                <a:gd name="T2" fmla="*/ 122 w 600"/>
                <a:gd name="T3" fmla="*/ 0 h 3"/>
                <a:gd name="T4" fmla="*/ 18315 w 600"/>
                <a:gd name="T5" fmla="*/ 0 h 3"/>
                <a:gd name="T6" fmla="*/ 0 60000 65536"/>
                <a:gd name="T7" fmla="*/ 0 60000 65536"/>
                <a:gd name="T8" fmla="*/ 0 60000 65536"/>
                <a:gd name="T9" fmla="*/ 0 w 600"/>
                <a:gd name="T10" fmla="*/ 0 h 3"/>
                <a:gd name="T11" fmla="*/ 600 w 600"/>
                <a:gd name="T12" fmla="*/ 3 h 3"/>
              </a:gdLst>
              <a:ahLst/>
              <a:cxnLst>
                <a:cxn ang="T6">
                  <a:pos x="T0" y="T1"/>
                </a:cxn>
                <a:cxn ang="T7">
                  <a:pos x="T2" y="T3"/>
                </a:cxn>
                <a:cxn ang="T8">
                  <a:pos x="T4" y="T5"/>
                </a:cxn>
              </a:cxnLst>
              <a:rect l="T9" t="T10" r="T11" b="T12"/>
              <a:pathLst>
                <a:path w="600" h="3">
                  <a:moveTo>
                    <a:pt x="0" y="3"/>
                  </a:moveTo>
                  <a:lnTo>
                    <a:pt x="4" y="0"/>
                  </a:lnTo>
                  <a:lnTo>
                    <a:pt x="600" y="0"/>
                  </a:lnTo>
                </a:path>
              </a:pathLst>
            </a:custGeom>
            <a:noFill/>
            <a:ln w="9525">
              <a:solidFill>
                <a:srgbClr val="33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457200"/>
              <a:endParaRPr lang="en-US">
                <a:solidFill>
                  <a:prstClr val="black"/>
                </a:solidFill>
              </a:endParaRPr>
            </a:p>
          </p:txBody>
        </p:sp>
        <p:sp>
          <p:nvSpPr>
            <p:cNvPr id="318476" name="Freeform 15"/>
            <p:cNvSpPr>
              <a:spLocks/>
            </p:cNvSpPr>
            <p:nvPr/>
          </p:nvSpPr>
          <p:spPr bwMode="auto">
            <a:xfrm>
              <a:off x="1323" y="2934"/>
              <a:ext cx="3315" cy="16"/>
            </a:xfrm>
            <a:custGeom>
              <a:avLst/>
              <a:gdLst>
                <a:gd name="T0" fmla="*/ 0 w 600"/>
                <a:gd name="T1" fmla="*/ 85 h 3"/>
                <a:gd name="T2" fmla="*/ 122 w 600"/>
                <a:gd name="T3" fmla="*/ 0 h 3"/>
                <a:gd name="T4" fmla="*/ 18315 w 600"/>
                <a:gd name="T5" fmla="*/ 0 h 3"/>
                <a:gd name="T6" fmla="*/ 0 60000 65536"/>
                <a:gd name="T7" fmla="*/ 0 60000 65536"/>
                <a:gd name="T8" fmla="*/ 0 60000 65536"/>
                <a:gd name="T9" fmla="*/ 0 w 600"/>
                <a:gd name="T10" fmla="*/ 0 h 3"/>
                <a:gd name="T11" fmla="*/ 600 w 600"/>
                <a:gd name="T12" fmla="*/ 3 h 3"/>
              </a:gdLst>
              <a:ahLst/>
              <a:cxnLst>
                <a:cxn ang="T6">
                  <a:pos x="T0" y="T1"/>
                </a:cxn>
                <a:cxn ang="T7">
                  <a:pos x="T2" y="T3"/>
                </a:cxn>
                <a:cxn ang="T8">
                  <a:pos x="T4" y="T5"/>
                </a:cxn>
              </a:cxnLst>
              <a:rect l="T9" t="T10" r="T11" b="T12"/>
              <a:pathLst>
                <a:path w="600" h="3">
                  <a:moveTo>
                    <a:pt x="0" y="3"/>
                  </a:moveTo>
                  <a:lnTo>
                    <a:pt x="4" y="0"/>
                  </a:lnTo>
                  <a:lnTo>
                    <a:pt x="600" y="0"/>
                  </a:lnTo>
                </a:path>
              </a:pathLst>
            </a:custGeom>
            <a:noFill/>
            <a:ln w="9525">
              <a:solidFill>
                <a:srgbClr val="33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457200"/>
              <a:endParaRPr lang="en-US">
                <a:solidFill>
                  <a:prstClr val="black"/>
                </a:solidFill>
              </a:endParaRPr>
            </a:p>
          </p:txBody>
        </p:sp>
        <p:sp>
          <p:nvSpPr>
            <p:cNvPr id="318477" name="Freeform 16"/>
            <p:cNvSpPr>
              <a:spLocks/>
            </p:cNvSpPr>
            <p:nvPr/>
          </p:nvSpPr>
          <p:spPr bwMode="auto">
            <a:xfrm>
              <a:off x="1323" y="2652"/>
              <a:ext cx="3315" cy="16"/>
            </a:xfrm>
            <a:custGeom>
              <a:avLst/>
              <a:gdLst>
                <a:gd name="T0" fmla="*/ 0 w 600"/>
                <a:gd name="T1" fmla="*/ 85 h 3"/>
                <a:gd name="T2" fmla="*/ 122 w 600"/>
                <a:gd name="T3" fmla="*/ 0 h 3"/>
                <a:gd name="T4" fmla="*/ 18315 w 600"/>
                <a:gd name="T5" fmla="*/ 0 h 3"/>
                <a:gd name="T6" fmla="*/ 0 60000 65536"/>
                <a:gd name="T7" fmla="*/ 0 60000 65536"/>
                <a:gd name="T8" fmla="*/ 0 60000 65536"/>
                <a:gd name="T9" fmla="*/ 0 w 600"/>
                <a:gd name="T10" fmla="*/ 0 h 3"/>
                <a:gd name="T11" fmla="*/ 600 w 600"/>
                <a:gd name="T12" fmla="*/ 3 h 3"/>
              </a:gdLst>
              <a:ahLst/>
              <a:cxnLst>
                <a:cxn ang="T6">
                  <a:pos x="T0" y="T1"/>
                </a:cxn>
                <a:cxn ang="T7">
                  <a:pos x="T2" y="T3"/>
                </a:cxn>
                <a:cxn ang="T8">
                  <a:pos x="T4" y="T5"/>
                </a:cxn>
              </a:cxnLst>
              <a:rect l="T9" t="T10" r="T11" b="T12"/>
              <a:pathLst>
                <a:path w="600" h="3">
                  <a:moveTo>
                    <a:pt x="0" y="3"/>
                  </a:moveTo>
                  <a:lnTo>
                    <a:pt x="4" y="0"/>
                  </a:lnTo>
                  <a:lnTo>
                    <a:pt x="600" y="0"/>
                  </a:lnTo>
                </a:path>
              </a:pathLst>
            </a:custGeom>
            <a:noFill/>
            <a:ln w="9525">
              <a:solidFill>
                <a:srgbClr val="33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457200"/>
              <a:endParaRPr lang="en-US">
                <a:solidFill>
                  <a:prstClr val="black"/>
                </a:solidFill>
              </a:endParaRPr>
            </a:p>
          </p:txBody>
        </p:sp>
        <p:sp>
          <p:nvSpPr>
            <p:cNvPr id="318478" name="Freeform 17"/>
            <p:cNvSpPr>
              <a:spLocks/>
            </p:cNvSpPr>
            <p:nvPr/>
          </p:nvSpPr>
          <p:spPr bwMode="auto">
            <a:xfrm>
              <a:off x="1323" y="2370"/>
              <a:ext cx="3315" cy="11"/>
            </a:xfrm>
            <a:custGeom>
              <a:avLst/>
              <a:gdLst>
                <a:gd name="T0" fmla="*/ 0 w 600"/>
                <a:gd name="T1" fmla="*/ 60 h 2"/>
                <a:gd name="T2" fmla="*/ 122 w 600"/>
                <a:gd name="T3" fmla="*/ 0 h 2"/>
                <a:gd name="T4" fmla="*/ 18315 w 600"/>
                <a:gd name="T5" fmla="*/ 0 h 2"/>
                <a:gd name="T6" fmla="*/ 0 60000 65536"/>
                <a:gd name="T7" fmla="*/ 0 60000 65536"/>
                <a:gd name="T8" fmla="*/ 0 60000 65536"/>
                <a:gd name="T9" fmla="*/ 0 w 600"/>
                <a:gd name="T10" fmla="*/ 0 h 2"/>
                <a:gd name="T11" fmla="*/ 600 w 600"/>
                <a:gd name="T12" fmla="*/ 2 h 2"/>
              </a:gdLst>
              <a:ahLst/>
              <a:cxnLst>
                <a:cxn ang="T6">
                  <a:pos x="T0" y="T1"/>
                </a:cxn>
                <a:cxn ang="T7">
                  <a:pos x="T2" y="T3"/>
                </a:cxn>
                <a:cxn ang="T8">
                  <a:pos x="T4" y="T5"/>
                </a:cxn>
              </a:cxnLst>
              <a:rect l="T9" t="T10" r="T11" b="T12"/>
              <a:pathLst>
                <a:path w="600" h="2">
                  <a:moveTo>
                    <a:pt x="0" y="2"/>
                  </a:moveTo>
                  <a:lnTo>
                    <a:pt x="4" y="0"/>
                  </a:lnTo>
                  <a:lnTo>
                    <a:pt x="600" y="0"/>
                  </a:lnTo>
                </a:path>
              </a:pathLst>
            </a:custGeom>
            <a:noFill/>
            <a:ln w="9525">
              <a:solidFill>
                <a:srgbClr val="33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457200"/>
              <a:endParaRPr lang="en-US">
                <a:solidFill>
                  <a:prstClr val="black"/>
                </a:solidFill>
              </a:endParaRPr>
            </a:p>
          </p:txBody>
        </p:sp>
        <p:sp>
          <p:nvSpPr>
            <p:cNvPr id="318479" name="Freeform 18"/>
            <p:cNvSpPr>
              <a:spLocks/>
            </p:cNvSpPr>
            <p:nvPr/>
          </p:nvSpPr>
          <p:spPr bwMode="auto">
            <a:xfrm>
              <a:off x="1323" y="2083"/>
              <a:ext cx="3315" cy="16"/>
            </a:xfrm>
            <a:custGeom>
              <a:avLst/>
              <a:gdLst>
                <a:gd name="T0" fmla="*/ 0 w 600"/>
                <a:gd name="T1" fmla="*/ 85 h 3"/>
                <a:gd name="T2" fmla="*/ 122 w 600"/>
                <a:gd name="T3" fmla="*/ 0 h 3"/>
                <a:gd name="T4" fmla="*/ 18315 w 600"/>
                <a:gd name="T5" fmla="*/ 0 h 3"/>
                <a:gd name="T6" fmla="*/ 0 60000 65536"/>
                <a:gd name="T7" fmla="*/ 0 60000 65536"/>
                <a:gd name="T8" fmla="*/ 0 60000 65536"/>
                <a:gd name="T9" fmla="*/ 0 w 600"/>
                <a:gd name="T10" fmla="*/ 0 h 3"/>
                <a:gd name="T11" fmla="*/ 600 w 600"/>
                <a:gd name="T12" fmla="*/ 3 h 3"/>
              </a:gdLst>
              <a:ahLst/>
              <a:cxnLst>
                <a:cxn ang="T6">
                  <a:pos x="T0" y="T1"/>
                </a:cxn>
                <a:cxn ang="T7">
                  <a:pos x="T2" y="T3"/>
                </a:cxn>
                <a:cxn ang="T8">
                  <a:pos x="T4" y="T5"/>
                </a:cxn>
              </a:cxnLst>
              <a:rect l="T9" t="T10" r="T11" b="T12"/>
              <a:pathLst>
                <a:path w="600" h="3">
                  <a:moveTo>
                    <a:pt x="0" y="3"/>
                  </a:moveTo>
                  <a:lnTo>
                    <a:pt x="4" y="0"/>
                  </a:lnTo>
                  <a:lnTo>
                    <a:pt x="600" y="0"/>
                  </a:lnTo>
                </a:path>
              </a:pathLst>
            </a:custGeom>
            <a:noFill/>
            <a:ln w="9525">
              <a:solidFill>
                <a:srgbClr val="33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457200"/>
              <a:endParaRPr lang="en-US">
                <a:solidFill>
                  <a:prstClr val="black"/>
                </a:solidFill>
              </a:endParaRPr>
            </a:p>
          </p:txBody>
        </p:sp>
        <p:sp>
          <p:nvSpPr>
            <p:cNvPr id="318480" name="Freeform 19"/>
            <p:cNvSpPr>
              <a:spLocks/>
            </p:cNvSpPr>
            <p:nvPr/>
          </p:nvSpPr>
          <p:spPr bwMode="auto">
            <a:xfrm>
              <a:off x="1323" y="1801"/>
              <a:ext cx="3315" cy="17"/>
            </a:xfrm>
            <a:custGeom>
              <a:avLst/>
              <a:gdLst>
                <a:gd name="T0" fmla="*/ 0 w 600"/>
                <a:gd name="T1" fmla="*/ 96 h 3"/>
                <a:gd name="T2" fmla="*/ 122 w 600"/>
                <a:gd name="T3" fmla="*/ 0 h 3"/>
                <a:gd name="T4" fmla="*/ 18315 w 600"/>
                <a:gd name="T5" fmla="*/ 0 h 3"/>
                <a:gd name="T6" fmla="*/ 0 60000 65536"/>
                <a:gd name="T7" fmla="*/ 0 60000 65536"/>
                <a:gd name="T8" fmla="*/ 0 60000 65536"/>
                <a:gd name="T9" fmla="*/ 0 w 600"/>
                <a:gd name="T10" fmla="*/ 0 h 3"/>
                <a:gd name="T11" fmla="*/ 600 w 600"/>
                <a:gd name="T12" fmla="*/ 3 h 3"/>
              </a:gdLst>
              <a:ahLst/>
              <a:cxnLst>
                <a:cxn ang="T6">
                  <a:pos x="T0" y="T1"/>
                </a:cxn>
                <a:cxn ang="T7">
                  <a:pos x="T2" y="T3"/>
                </a:cxn>
                <a:cxn ang="T8">
                  <a:pos x="T4" y="T5"/>
                </a:cxn>
              </a:cxnLst>
              <a:rect l="T9" t="T10" r="T11" b="T12"/>
              <a:pathLst>
                <a:path w="600" h="3">
                  <a:moveTo>
                    <a:pt x="0" y="3"/>
                  </a:moveTo>
                  <a:lnTo>
                    <a:pt x="4" y="0"/>
                  </a:lnTo>
                  <a:lnTo>
                    <a:pt x="600" y="0"/>
                  </a:lnTo>
                </a:path>
              </a:pathLst>
            </a:custGeom>
            <a:noFill/>
            <a:ln w="9525">
              <a:solidFill>
                <a:srgbClr val="33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457200"/>
              <a:endParaRPr lang="en-US">
                <a:solidFill>
                  <a:prstClr val="black"/>
                </a:solidFill>
              </a:endParaRPr>
            </a:p>
          </p:txBody>
        </p:sp>
        <p:sp>
          <p:nvSpPr>
            <p:cNvPr id="318481" name="Freeform 20"/>
            <p:cNvSpPr>
              <a:spLocks/>
            </p:cNvSpPr>
            <p:nvPr/>
          </p:nvSpPr>
          <p:spPr bwMode="auto">
            <a:xfrm>
              <a:off x="1323" y="1519"/>
              <a:ext cx="3315" cy="17"/>
            </a:xfrm>
            <a:custGeom>
              <a:avLst/>
              <a:gdLst>
                <a:gd name="T0" fmla="*/ 0 w 600"/>
                <a:gd name="T1" fmla="*/ 96 h 3"/>
                <a:gd name="T2" fmla="*/ 122 w 600"/>
                <a:gd name="T3" fmla="*/ 0 h 3"/>
                <a:gd name="T4" fmla="*/ 18315 w 600"/>
                <a:gd name="T5" fmla="*/ 0 h 3"/>
                <a:gd name="T6" fmla="*/ 0 60000 65536"/>
                <a:gd name="T7" fmla="*/ 0 60000 65536"/>
                <a:gd name="T8" fmla="*/ 0 60000 65536"/>
                <a:gd name="T9" fmla="*/ 0 w 600"/>
                <a:gd name="T10" fmla="*/ 0 h 3"/>
                <a:gd name="T11" fmla="*/ 600 w 600"/>
                <a:gd name="T12" fmla="*/ 3 h 3"/>
              </a:gdLst>
              <a:ahLst/>
              <a:cxnLst>
                <a:cxn ang="T6">
                  <a:pos x="T0" y="T1"/>
                </a:cxn>
                <a:cxn ang="T7">
                  <a:pos x="T2" y="T3"/>
                </a:cxn>
                <a:cxn ang="T8">
                  <a:pos x="T4" y="T5"/>
                </a:cxn>
              </a:cxnLst>
              <a:rect l="T9" t="T10" r="T11" b="T12"/>
              <a:pathLst>
                <a:path w="600" h="3">
                  <a:moveTo>
                    <a:pt x="0" y="3"/>
                  </a:moveTo>
                  <a:lnTo>
                    <a:pt x="4" y="0"/>
                  </a:lnTo>
                  <a:lnTo>
                    <a:pt x="600" y="0"/>
                  </a:lnTo>
                </a:path>
              </a:pathLst>
            </a:custGeom>
            <a:noFill/>
            <a:ln w="9525">
              <a:solidFill>
                <a:srgbClr val="33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457200"/>
              <a:endParaRPr lang="en-US">
                <a:solidFill>
                  <a:prstClr val="black"/>
                </a:solidFill>
              </a:endParaRPr>
            </a:p>
          </p:txBody>
        </p:sp>
        <p:sp>
          <p:nvSpPr>
            <p:cNvPr id="318482" name="Freeform 21"/>
            <p:cNvSpPr>
              <a:spLocks/>
            </p:cNvSpPr>
            <p:nvPr/>
          </p:nvSpPr>
          <p:spPr bwMode="auto">
            <a:xfrm>
              <a:off x="1323" y="1238"/>
              <a:ext cx="3315" cy="11"/>
            </a:xfrm>
            <a:custGeom>
              <a:avLst/>
              <a:gdLst>
                <a:gd name="T0" fmla="*/ 0 w 600"/>
                <a:gd name="T1" fmla="*/ 60 h 2"/>
                <a:gd name="T2" fmla="*/ 122 w 600"/>
                <a:gd name="T3" fmla="*/ 0 h 2"/>
                <a:gd name="T4" fmla="*/ 18315 w 600"/>
                <a:gd name="T5" fmla="*/ 0 h 2"/>
                <a:gd name="T6" fmla="*/ 0 60000 65536"/>
                <a:gd name="T7" fmla="*/ 0 60000 65536"/>
                <a:gd name="T8" fmla="*/ 0 60000 65536"/>
                <a:gd name="T9" fmla="*/ 0 w 600"/>
                <a:gd name="T10" fmla="*/ 0 h 2"/>
                <a:gd name="T11" fmla="*/ 600 w 600"/>
                <a:gd name="T12" fmla="*/ 2 h 2"/>
              </a:gdLst>
              <a:ahLst/>
              <a:cxnLst>
                <a:cxn ang="T6">
                  <a:pos x="T0" y="T1"/>
                </a:cxn>
                <a:cxn ang="T7">
                  <a:pos x="T2" y="T3"/>
                </a:cxn>
                <a:cxn ang="T8">
                  <a:pos x="T4" y="T5"/>
                </a:cxn>
              </a:cxnLst>
              <a:rect l="T9" t="T10" r="T11" b="T12"/>
              <a:pathLst>
                <a:path w="600" h="2">
                  <a:moveTo>
                    <a:pt x="0" y="2"/>
                  </a:moveTo>
                  <a:lnTo>
                    <a:pt x="4" y="0"/>
                  </a:lnTo>
                  <a:lnTo>
                    <a:pt x="600" y="0"/>
                  </a:lnTo>
                </a:path>
              </a:pathLst>
            </a:custGeom>
            <a:noFill/>
            <a:ln w="9525">
              <a:solidFill>
                <a:srgbClr val="33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457200"/>
              <a:endParaRPr lang="en-US">
                <a:solidFill>
                  <a:prstClr val="black"/>
                </a:solidFill>
              </a:endParaRPr>
            </a:p>
          </p:txBody>
        </p:sp>
        <p:sp>
          <p:nvSpPr>
            <p:cNvPr id="318483" name="Freeform 22"/>
            <p:cNvSpPr>
              <a:spLocks/>
            </p:cNvSpPr>
            <p:nvPr/>
          </p:nvSpPr>
          <p:spPr bwMode="auto">
            <a:xfrm>
              <a:off x="1323" y="956"/>
              <a:ext cx="3315" cy="11"/>
            </a:xfrm>
            <a:custGeom>
              <a:avLst/>
              <a:gdLst>
                <a:gd name="T0" fmla="*/ 0 w 600"/>
                <a:gd name="T1" fmla="*/ 60 h 2"/>
                <a:gd name="T2" fmla="*/ 122 w 600"/>
                <a:gd name="T3" fmla="*/ 0 h 2"/>
                <a:gd name="T4" fmla="*/ 18315 w 600"/>
                <a:gd name="T5" fmla="*/ 0 h 2"/>
                <a:gd name="T6" fmla="*/ 0 60000 65536"/>
                <a:gd name="T7" fmla="*/ 0 60000 65536"/>
                <a:gd name="T8" fmla="*/ 0 60000 65536"/>
                <a:gd name="T9" fmla="*/ 0 w 600"/>
                <a:gd name="T10" fmla="*/ 0 h 2"/>
                <a:gd name="T11" fmla="*/ 600 w 600"/>
                <a:gd name="T12" fmla="*/ 2 h 2"/>
              </a:gdLst>
              <a:ahLst/>
              <a:cxnLst>
                <a:cxn ang="T6">
                  <a:pos x="T0" y="T1"/>
                </a:cxn>
                <a:cxn ang="T7">
                  <a:pos x="T2" y="T3"/>
                </a:cxn>
                <a:cxn ang="T8">
                  <a:pos x="T4" y="T5"/>
                </a:cxn>
              </a:cxnLst>
              <a:rect l="T9" t="T10" r="T11" b="T12"/>
              <a:pathLst>
                <a:path w="600" h="2">
                  <a:moveTo>
                    <a:pt x="0" y="2"/>
                  </a:moveTo>
                  <a:lnTo>
                    <a:pt x="4" y="0"/>
                  </a:lnTo>
                  <a:lnTo>
                    <a:pt x="600" y="0"/>
                  </a:lnTo>
                </a:path>
              </a:pathLst>
            </a:custGeom>
            <a:noFill/>
            <a:ln w="9525">
              <a:solidFill>
                <a:srgbClr val="33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457200"/>
              <a:endParaRPr lang="en-US">
                <a:solidFill>
                  <a:prstClr val="black"/>
                </a:solidFill>
              </a:endParaRPr>
            </a:p>
          </p:txBody>
        </p:sp>
        <p:sp>
          <p:nvSpPr>
            <p:cNvPr id="318484" name="Freeform 23"/>
            <p:cNvSpPr>
              <a:spLocks/>
            </p:cNvSpPr>
            <p:nvPr/>
          </p:nvSpPr>
          <p:spPr bwMode="auto">
            <a:xfrm>
              <a:off x="1323" y="3784"/>
              <a:ext cx="3315" cy="11"/>
            </a:xfrm>
            <a:custGeom>
              <a:avLst/>
              <a:gdLst>
                <a:gd name="T0" fmla="*/ 3315 w 3315"/>
                <a:gd name="T1" fmla="*/ 0 h 11"/>
                <a:gd name="T2" fmla="*/ 3292 w 3315"/>
                <a:gd name="T3" fmla="*/ 11 h 11"/>
                <a:gd name="T4" fmla="*/ 0 w 3315"/>
                <a:gd name="T5" fmla="*/ 11 h 11"/>
                <a:gd name="T6" fmla="*/ 22 w 3315"/>
                <a:gd name="T7" fmla="*/ 0 h 11"/>
                <a:gd name="T8" fmla="*/ 3315 w 3315"/>
                <a:gd name="T9" fmla="*/ 0 h 11"/>
                <a:gd name="T10" fmla="*/ 0 60000 65536"/>
                <a:gd name="T11" fmla="*/ 0 60000 65536"/>
                <a:gd name="T12" fmla="*/ 0 60000 65536"/>
                <a:gd name="T13" fmla="*/ 0 60000 65536"/>
                <a:gd name="T14" fmla="*/ 0 60000 65536"/>
                <a:gd name="T15" fmla="*/ 0 w 3315"/>
                <a:gd name="T16" fmla="*/ 0 h 11"/>
                <a:gd name="T17" fmla="*/ 3315 w 3315"/>
                <a:gd name="T18" fmla="*/ 11 h 11"/>
              </a:gdLst>
              <a:ahLst/>
              <a:cxnLst>
                <a:cxn ang="T10">
                  <a:pos x="T0" y="T1"/>
                </a:cxn>
                <a:cxn ang="T11">
                  <a:pos x="T2" y="T3"/>
                </a:cxn>
                <a:cxn ang="T12">
                  <a:pos x="T4" y="T5"/>
                </a:cxn>
                <a:cxn ang="T13">
                  <a:pos x="T6" y="T7"/>
                </a:cxn>
                <a:cxn ang="T14">
                  <a:pos x="T8" y="T9"/>
                </a:cxn>
              </a:cxnLst>
              <a:rect l="T15" t="T16" r="T17" b="T18"/>
              <a:pathLst>
                <a:path w="3315" h="11">
                  <a:moveTo>
                    <a:pt x="3315" y="0"/>
                  </a:moveTo>
                  <a:lnTo>
                    <a:pt x="3292" y="11"/>
                  </a:lnTo>
                  <a:lnTo>
                    <a:pt x="0" y="11"/>
                  </a:lnTo>
                  <a:lnTo>
                    <a:pt x="22" y="0"/>
                  </a:lnTo>
                  <a:lnTo>
                    <a:pt x="3315" y="0"/>
                  </a:lnTo>
                  <a:close/>
                </a:path>
              </a:pathLst>
            </a:custGeom>
            <a:noFill/>
            <a:ln w="9525">
              <a:solidFill>
                <a:srgbClr val="33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457200"/>
              <a:endParaRPr lang="en-US">
                <a:solidFill>
                  <a:prstClr val="black"/>
                </a:solidFill>
              </a:endParaRPr>
            </a:p>
          </p:txBody>
        </p:sp>
        <p:sp>
          <p:nvSpPr>
            <p:cNvPr id="318485" name="Freeform 24"/>
            <p:cNvSpPr>
              <a:spLocks/>
            </p:cNvSpPr>
            <p:nvPr/>
          </p:nvSpPr>
          <p:spPr bwMode="auto">
            <a:xfrm>
              <a:off x="1323" y="956"/>
              <a:ext cx="22" cy="2839"/>
            </a:xfrm>
            <a:custGeom>
              <a:avLst/>
              <a:gdLst>
                <a:gd name="T0" fmla="*/ 0 w 22"/>
                <a:gd name="T1" fmla="*/ 2839 h 2839"/>
                <a:gd name="T2" fmla="*/ 0 w 22"/>
                <a:gd name="T3" fmla="*/ 11 h 2839"/>
                <a:gd name="T4" fmla="*/ 22 w 22"/>
                <a:gd name="T5" fmla="*/ 0 h 2839"/>
                <a:gd name="T6" fmla="*/ 22 w 22"/>
                <a:gd name="T7" fmla="*/ 2828 h 2839"/>
                <a:gd name="T8" fmla="*/ 0 w 22"/>
                <a:gd name="T9" fmla="*/ 2839 h 2839"/>
                <a:gd name="T10" fmla="*/ 0 60000 65536"/>
                <a:gd name="T11" fmla="*/ 0 60000 65536"/>
                <a:gd name="T12" fmla="*/ 0 60000 65536"/>
                <a:gd name="T13" fmla="*/ 0 60000 65536"/>
                <a:gd name="T14" fmla="*/ 0 60000 65536"/>
                <a:gd name="T15" fmla="*/ 0 w 22"/>
                <a:gd name="T16" fmla="*/ 0 h 2839"/>
                <a:gd name="T17" fmla="*/ 22 w 22"/>
                <a:gd name="T18" fmla="*/ 2839 h 2839"/>
              </a:gdLst>
              <a:ahLst/>
              <a:cxnLst>
                <a:cxn ang="T10">
                  <a:pos x="T0" y="T1"/>
                </a:cxn>
                <a:cxn ang="T11">
                  <a:pos x="T2" y="T3"/>
                </a:cxn>
                <a:cxn ang="T12">
                  <a:pos x="T4" y="T5"/>
                </a:cxn>
                <a:cxn ang="T13">
                  <a:pos x="T6" y="T7"/>
                </a:cxn>
                <a:cxn ang="T14">
                  <a:pos x="T8" y="T9"/>
                </a:cxn>
              </a:cxnLst>
              <a:rect l="T15" t="T16" r="T17" b="T18"/>
              <a:pathLst>
                <a:path w="22" h="2839">
                  <a:moveTo>
                    <a:pt x="0" y="2839"/>
                  </a:moveTo>
                  <a:lnTo>
                    <a:pt x="0" y="11"/>
                  </a:lnTo>
                  <a:lnTo>
                    <a:pt x="22" y="0"/>
                  </a:lnTo>
                  <a:lnTo>
                    <a:pt x="22" y="2828"/>
                  </a:lnTo>
                  <a:lnTo>
                    <a:pt x="0" y="2839"/>
                  </a:lnTo>
                  <a:close/>
                </a:path>
              </a:pathLst>
            </a:custGeom>
            <a:noFill/>
            <a:ln w="9525">
              <a:solidFill>
                <a:srgbClr val="33666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457200"/>
              <a:endParaRPr lang="en-US">
                <a:solidFill>
                  <a:prstClr val="black"/>
                </a:solidFill>
              </a:endParaRPr>
            </a:p>
          </p:txBody>
        </p:sp>
        <p:sp>
          <p:nvSpPr>
            <p:cNvPr id="318486" name="Rectangle 25"/>
            <p:cNvSpPr>
              <a:spLocks noChangeArrowheads="1"/>
            </p:cNvSpPr>
            <p:nvPr/>
          </p:nvSpPr>
          <p:spPr bwMode="auto">
            <a:xfrm>
              <a:off x="1345" y="956"/>
              <a:ext cx="3293" cy="2828"/>
            </a:xfrm>
            <a:prstGeom prst="rect">
              <a:avLst/>
            </a:prstGeom>
            <a:noFill/>
            <a:ln w="9525">
              <a:solidFill>
                <a:srgbClr val="336666"/>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487" name="Freeform 26"/>
            <p:cNvSpPr>
              <a:spLocks/>
            </p:cNvSpPr>
            <p:nvPr/>
          </p:nvSpPr>
          <p:spPr bwMode="auto">
            <a:xfrm>
              <a:off x="1428" y="2144"/>
              <a:ext cx="22" cy="1651"/>
            </a:xfrm>
            <a:custGeom>
              <a:avLst/>
              <a:gdLst>
                <a:gd name="T0" fmla="*/ 0 w 22"/>
                <a:gd name="T1" fmla="*/ 1651 h 1651"/>
                <a:gd name="T2" fmla="*/ 0 w 22"/>
                <a:gd name="T3" fmla="*/ 11 h 1651"/>
                <a:gd name="T4" fmla="*/ 22 w 22"/>
                <a:gd name="T5" fmla="*/ 0 h 1651"/>
                <a:gd name="T6" fmla="*/ 22 w 22"/>
                <a:gd name="T7" fmla="*/ 1640 h 1651"/>
                <a:gd name="T8" fmla="*/ 0 w 22"/>
                <a:gd name="T9" fmla="*/ 1651 h 1651"/>
                <a:gd name="T10" fmla="*/ 0 60000 65536"/>
                <a:gd name="T11" fmla="*/ 0 60000 65536"/>
                <a:gd name="T12" fmla="*/ 0 60000 65536"/>
                <a:gd name="T13" fmla="*/ 0 60000 65536"/>
                <a:gd name="T14" fmla="*/ 0 60000 65536"/>
                <a:gd name="T15" fmla="*/ 0 w 22"/>
                <a:gd name="T16" fmla="*/ 0 h 1651"/>
                <a:gd name="T17" fmla="*/ 22 w 22"/>
                <a:gd name="T18" fmla="*/ 1651 h 1651"/>
              </a:gdLst>
              <a:ahLst/>
              <a:cxnLst>
                <a:cxn ang="T10">
                  <a:pos x="T0" y="T1"/>
                </a:cxn>
                <a:cxn ang="T11">
                  <a:pos x="T2" y="T3"/>
                </a:cxn>
                <a:cxn ang="T12">
                  <a:pos x="T4" y="T5"/>
                </a:cxn>
                <a:cxn ang="T13">
                  <a:pos x="T6" y="T7"/>
                </a:cxn>
                <a:cxn ang="T14">
                  <a:pos x="T8" y="T9"/>
                </a:cxn>
              </a:cxnLst>
              <a:rect l="T15" t="T16" r="T17" b="T18"/>
              <a:pathLst>
                <a:path w="22" h="1651">
                  <a:moveTo>
                    <a:pt x="0" y="1651"/>
                  </a:moveTo>
                  <a:lnTo>
                    <a:pt x="0" y="11"/>
                  </a:lnTo>
                  <a:lnTo>
                    <a:pt x="22" y="0"/>
                  </a:lnTo>
                  <a:lnTo>
                    <a:pt x="22" y="1640"/>
                  </a:lnTo>
                  <a:lnTo>
                    <a:pt x="0" y="1651"/>
                  </a:lnTo>
                  <a:close/>
                </a:path>
              </a:pathLst>
            </a:custGeom>
            <a:solidFill>
              <a:srgbClr val="4D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488" name="Rectangle 27"/>
            <p:cNvSpPr>
              <a:spLocks noChangeArrowheads="1"/>
            </p:cNvSpPr>
            <p:nvPr/>
          </p:nvSpPr>
          <p:spPr bwMode="auto">
            <a:xfrm>
              <a:off x="1367" y="2155"/>
              <a:ext cx="61" cy="1640"/>
            </a:xfrm>
            <a:prstGeom prst="rect">
              <a:avLst/>
            </a:prstGeom>
            <a:solidFill>
              <a:srgbClr val="003366"/>
            </a:solidFill>
            <a:ln w="9525">
              <a:solidFill>
                <a:srgbClr val="003366"/>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489" name="Freeform 28"/>
            <p:cNvSpPr>
              <a:spLocks/>
            </p:cNvSpPr>
            <p:nvPr/>
          </p:nvSpPr>
          <p:spPr bwMode="auto">
            <a:xfrm>
              <a:off x="1367" y="2144"/>
              <a:ext cx="83" cy="11"/>
            </a:xfrm>
            <a:custGeom>
              <a:avLst/>
              <a:gdLst>
                <a:gd name="T0" fmla="*/ 61 w 83"/>
                <a:gd name="T1" fmla="*/ 11 h 11"/>
                <a:gd name="T2" fmla="*/ 83 w 83"/>
                <a:gd name="T3" fmla="*/ 0 h 11"/>
                <a:gd name="T4" fmla="*/ 22 w 83"/>
                <a:gd name="T5" fmla="*/ 0 h 11"/>
                <a:gd name="T6" fmla="*/ 0 w 83"/>
                <a:gd name="T7" fmla="*/ 11 h 11"/>
                <a:gd name="T8" fmla="*/ 61 w 83"/>
                <a:gd name="T9" fmla="*/ 11 h 11"/>
                <a:gd name="T10" fmla="*/ 0 60000 65536"/>
                <a:gd name="T11" fmla="*/ 0 60000 65536"/>
                <a:gd name="T12" fmla="*/ 0 60000 65536"/>
                <a:gd name="T13" fmla="*/ 0 60000 65536"/>
                <a:gd name="T14" fmla="*/ 0 60000 65536"/>
                <a:gd name="T15" fmla="*/ 0 w 83"/>
                <a:gd name="T16" fmla="*/ 0 h 11"/>
                <a:gd name="T17" fmla="*/ 83 w 83"/>
                <a:gd name="T18" fmla="*/ 11 h 11"/>
              </a:gdLst>
              <a:ahLst/>
              <a:cxnLst>
                <a:cxn ang="T10">
                  <a:pos x="T0" y="T1"/>
                </a:cxn>
                <a:cxn ang="T11">
                  <a:pos x="T2" y="T3"/>
                </a:cxn>
                <a:cxn ang="T12">
                  <a:pos x="T4" y="T5"/>
                </a:cxn>
                <a:cxn ang="T13">
                  <a:pos x="T6" y="T7"/>
                </a:cxn>
                <a:cxn ang="T14">
                  <a:pos x="T8" y="T9"/>
                </a:cxn>
              </a:cxnLst>
              <a:rect l="T15" t="T16" r="T17" b="T18"/>
              <a:pathLst>
                <a:path w="83" h="11">
                  <a:moveTo>
                    <a:pt x="61" y="11"/>
                  </a:moveTo>
                  <a:lnTo>
                    <a:pt x="83" y="0"/>
                  </a:lnTo>
                  <a:lnTo>
                    <a:pt x="22" y="0"/>
                  </a:lnTo>
                  <a:lnTo>
                    <a:pt x="0" y="11"/>
                  </a:lnTo>
                  <a:lnTo>
                    <a:pt x="61" y="11"/>
                  </a:lnTo>
                  <a:close/>
                </a:path>
              </a:pathLst>
            </a:custGeom>
            <a:solidFill>
              <a:srgbClr val="73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490" name="Freeform 29"/>
            <p:cNvSpPr>
              <a:spLocks/>
            </p:cNvSpPr>
            <p:nvPr/>
          </p:nvSpPr>
          <p:spPr bwMode="auto">
            <a:xfrm>
              <a:off x="1488" y="1547"/>
              <a:ext cx="17" cy="2248"/>
            </a:xfrm>
            <a:custGeom>
              <a:avLst/>
              <a:gdLst>
                <a:gd name="T0" fmla="*/ 0 w 17"/>
                <a:gd name="T1" fmla="*/ 2248 h 2248"/>
                <a:gd name="T2" fmla="*/ 0 w 17"/>
                <a:gd name="T3" fmla="*/ 17 h 2248"/>
                <a:gd name="T4" fmla="*/ 17 w 17"/>
                <a:gd name="T5" fmla="*/ 0 h 2248"/>
                <a:gd name="T6" fmla="*/ 17 w 17"/>
                <a:gd name="T7" fmla="*/ 2237 h 2248"/>
                <a:gd name="T8" fmla="*/ 0 w 17"/>
                <a:gd name="T9" fmla="*/ 2248 h 2248"/>
                <a:gd name="T10" fmla="*/ 0 60000 65536"/>
                <a:gd name="T11" fmla="*/ 0 60000 65536"/>
                <a:gd name="T12" fmla="*/ 0 60000 65536"/>
                <a:gd name="T13" fmla="*/ 0 60000 65536"/>
                <a:gd name="T14" fmla="*/ 0 60000 65536"/>
                <a:gd name="T15" fmla="*/ 0 w 17"/>
                <a:gd name="T16" fmla="*/ 0 h 2248"/>
                <a:gd name="T17" fmla="*/ 17 w 17"/>
                <a:gd name="T18" fmla="*/ 2248 h 2248"/>
              </a:gdLst>
              <a:ahLst/>
              <a:cxnLst>
                <a:cxn ang="T10">
                  <a:pos x="T0" y="T1"/>
                </a:cxn>
                <a:cxn ang="T11">
                  <a:pos x="T2" y="T3"/>
                </a:cxn>
                <a:cxn ang="T12">
                  <a:pos x="T4" y="T5"/>
                </a:cxn>
                <a:cxn ang="T13">
                  <a:pos x="T6" y="T7"/>
                </a:cxn>
                <a:cxn ang="T14">
                  <a:pos x="T8" y="T9"/>
                </a:cxn>
              </a:cxnLst>
              <a:rect l="T15" t="T16" r="T17" b="T18"/>
              <a:pathLst>
                <a:path w="17" h="2248">
                  <a:moveTo>
                    <a:pt x="0" y="2248"/>
                  </a:moveTo>
                  <a:lnTo>
                    <a:pt x="0" y="17"/>
                  </a:lnTo>
                  <a:lnTo>
                    <a:pt x="17" y="0"/>
                  </a:lnTo>
                  <a:lnTo>
                    <a:pt x="17" y="2237"/>
                  </a:lnTo>
                  <a:lnTo>
                    <a:pt x="0" y="2248"/>
                  </a:lnTo>
                  <a:close/>
                </a:path>
              </a:pathLst>
            </a:custGeom>
            <a:solidFill>
              <a:srgbClr val="66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491" name="Rectangle 30"/>
            <p:cNvSpPr>
              <a:spLocks noChangeArrowheads="1"/>
            </p:cNvSpPr>
            <p:nvPr/>
          </p:nvSpPr>
          <p:spPr bwMode="auto">
            <a:xfrm>
              <a:off x="1428" y="1564"/>
              <a:ext cx="60" cy="2231"/>
            </a:xfrm>
            <a:prstGeom prst="rect">
              <a:avLst/>
            </a:prstGeom>
            <a:solidFill>
              <a:srgbClr val="FF00FF"/>
            </a:solidFill>
            <a:ln w="9525">
              <a:solidFill>
                <a:srgbClr val="FF00FF"/>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492" name="Freeform 31"/>
            <p:cNvSpPr>
              <a:spLocks/>
            </p:cNvSpPr>
            <p:nvPr/>
          </p:nvSpPr>
          <p:spPr bwMode="auto">
            <a:xfrm>
              <a:off x="1428" y="1547"/>
              <a:ext cx="77" cy="17"/>
            </a:xfrm>
            <a:custGeom>
              <a:avLst/>
              <a:gdLst>
                <a:gd name="T0" fmla="*/ 60 w 77"/>
                <a:gd name="T1" fmla="*/ 17 h 17"/>
                <a:gd name="T2" fmla="*/ 77 w 77"/>
                <a:gd name="T3" fmla="*/ 0 h 17"/>
                <a:gd name="T4" fmla="*/ 22 w 77"/>
                <a:gd name="T5" fmla="*/ 0 h 17"/>
                <a:gd name="T6" fmla="*/ 0 w 77"/>
                <a:gd name="T7" fmla="*/ 17 h 17"/>
                <a:gd name="T8" fmla="*/ 60 w 77"/>
                <a:gd name="T9" fmla="*/ 17 h 17"/>
                <a:gd name="T10" fmla="*/ 0 60000 65536"/>
                <a:gd name="T11" fmla="*/ 0 60000 65536"/>
                <a:gd name="T12" fmla="*/ 0 60000 65536"/>
                <a:gd name="T13" fmla="*/ 0 60000 65536"/>
                <a:gd name="T14" fmla="*/ 0 60000 65536"/>
                <a:gd name="T15" fmla="*/ 0 w 77"/>
                <a:gd name="T16" fmla="*/ 0 h 17"/>
                <a:gd name="T17" fmla="*/ 77 w 77"/>
                <a:gd name="T18" fmla="*/ 17 h 17"/>
              </a:gdLst>
              <a:ahLst/>
              <a:cxnLst>
                <a:cxn ang="T10">
                  <a:pos x="T0" y="T1"/>
                </a:cxn>
                <a:cxn ang="T11">
                  <a:pos x="T2" y="T3"/>
                </a:cxn>
                <a:cxn ang="T12">
                  <a:pos x="T4" y="T5"/>
                </a:cxn>
                <a:cxn ang="T13">
                  <a:pos x="T6" y="T7"/>
                </a:cxn>
                <a:cxn ang="T14">
                  <a:pos x="T8" y="T9"/>
                </a:cxn>
              </a:cxnLst>
              <a:rect l="T15" t="T16" r="T17" b="T18"/>
              <a:pathLst>
                <a:path w="77" h="17">
                  <a:moveTo>
                    <a:pt x="60" y="17"/>
                  </a:moveTo>
                  <a:lnTo>
                    <a:pt x="77" y="0"/>
                  </a:lnTo>
                  <a:lnTo>
                    <a:pt x="22" y="0"/>
                  </a:lnTo>
                  <a:lnTo>
                    <a:pt x="0" y="17"/>
                  </a:lnTo>
                  <a:lnTo>
                    <a:pt x="60" y="17"/>
                  </a:lnTo>
                  <a:close/>
                </a:path>
              </a:pathLst>
            </a:custGeom>
            <a:solidFill>
              <a:srgbClr val="99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493" name="Freeform 32"/>
            <p:cNvSpPr>
              <a:spLocks/>
            </p:cNvSpPr>
            <p:nvPr/>
          </p:nvSpPr>
          <p:spPr bwMode="auto">
            <a:xfrm>
              <a:off x="1632" y="1972"/>
              <a:ext cx="22" cy="1823"/>
            </a:xfrm>
            <a:custGeom>
              <a:avLst/>
              <a:gdLst>
                <a:gd name="T0" fmla="*/ 0 w 22"/>
                <a:gd name="T1" fmla="*/ 1823 h 1823"/>
                <a:gd name="T2" fmla="*/ 0 w 22"/>
                <a:gd name="T3" fmla="*/ 17 h 1823"/>
                <a:gd name="T4" fmla="*/ 22 w 22"/>
                <a:gd name="T5" fmla="*/ 0 h 1823"/>
                <a:gd name="T6" fmla="*/ 22 w 22"/>
                <a:gd name="T7" fmla="*/ 1812 h 1823"/>
                <a:gd name="T8" fmla="*/ 0 w 22"/>
                <a:gd name="T9" fmla="*/ 1823 h 1823"/>
                <a:gd name="T10" fmla="*/ 0 60000 65536"/>
                <a:gd name="T11" fmla="*/ 0 60000 65536"/>
                <a:gd name="T12" fmla="*/ 0 60000 65536"/>
                <a:gd name="T13" fmla="*/ 0 60000 65536"/>
                <a:gd name="T14" fmla="*/ 0 60000 65536"/>
                <a:gd name="T15" fmla="*/ 0 w 22"/>
                <a:gd name="T16" fmla="*/ 0 h 1823"/>
                <a:gd name="T17" fmla="*/ 22 w 22"/>
                <a:gd name="T18" fmla="*/ 1823 h 1823"/>
              </a:gdLst>
              <a:ahLst/>
              <a:cxnLst>
                <a:cxn ang="T10">
                  <a:pos x="T0" y="T1"/>
                </a:cxn>
                <a:cxn ang="T11">
                  <a:pos x="T2" y="T3"/>
                </a:cxn>
                <a:cxn ang="T12">
                  <a:pos x="T4" y="T5"/>
                </a:cxn>
                <a:cxn ang="T13">
                  <a:pos x="T6" y="T7"/>
                </a:cxn>
                <a:cxn ang="T14">
                  <a:pos x="T8" y="T9"/>
                </a:cxn>
              </a:cxnLst>
              <a:rect l="T15" t="T16" r="T17" b="T18"/>
              <a:pathLst>
                <a:path w="22" h="1823">
                  <a:moveTo>
                    <a:pt x="0" y="1823"/>
                  </a:moveTo>
                  <a:lnTo>
                    <a:pt x="0" y="17"/>
                  </a:lnTo>
                  <a:lnTo>
                    <a:pt x="22" y="0"/>
                  </a:lnTo>
                  <a:lnTo>
                    <a:pt x="22" y="1812"/>
                  </a:lnTo>
                  <a:lnTo>
                    <a:pt x="0" y="1823"/>
                  </a:lnTo>
                  <a:close/>
                </a:path>
              </a:pathLst>
            </a:custGeom>
            <a:solidFill>
              <a:srgbClr val="4D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494" name="Rectangle 33"/>
            <p:cNvSpPr>
              <a:spLocks noChangeArrowheads="1"/>
            </p:cNvSpPr>
            <p:nvPr/>
          </p:nvSpPr>
          <p:spPr bwMode="auto">
            <a:xfrm>
              <a:off x="1577" y="1989"/>
              <a:ext cx="55" cy="1806"/>
            </a:xfrm>
            <a:prstGeom prst="rect">
              <a:avLst/>
            </a:prstGeom>
            <a:solidFill>
              <a:srgbClr val="003366"/>
            </a:solidFill>
            <a:ln w="9525">
              <a:solidFill>
                <a:srgbClr val="003366"/>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495" name="Freeform 34"/>
            <p:cNvSpPr>
              <a:spLocks/>
            </p:cNvSpPr>
            <p:nvPr/>
          </p:nvSpPr>
          <p:spPr bwMode="auto">
            <a:xfrm>
              <a:off x="1577" y="1972"/>
              <a:ext cx="77" cy="17"/>
            </a:xfrm>
            <a:custGeom>
              <a:avLst/>
              <a:gdLst>
                <a:gd name="T0" fmla="*/ 55 w 77"/>
                <a:gd name="T1" fmla="*/ 17 h 17"/>
                <a:gd name="T2" fmla="*/ 77 w 77"/>
                <a:gd name="T3" fmla="*/ 0 h 17"/>
                <a:gd name="T4" fmla="*/ 16 w 77"/>
                <a:gd name="T5" fmla="*/ 0 h 17"/>
                <a:gd name="T6" fmla="*/ 0 w 77"/>
                <a:gd name="T7" fmla="*/ 17 h 17"/>
                <a:gd name="T8" fmla="*/ 55 w 77"/>
                <a:gd name="T9" fmla="*/ 17 h 17"/>
                <a:gd name="T10" fmla="*/ 0 60000 65536"/>
                <a:gd name="T11" fmla="*/ 0 60000 65536"/>
                <a:gd name="T12" fmla="*/ 0 60000 65536"/>
                <a:gd name="T13" fmla="*/ 0 60000 65536"/>
                <a:gd name="T14" fmla="*/ 0 60000 65536"/>
                <a:gd name="T15" fmla="*/ 0 w 77"/>
                <a:gd name="T16" fmla="*/ 0 h 17"/>
                <a:gd name="T17" fmla="*/ 77 w 77"/>
                <a:gd name="T18" fmla="*/ 17 h 17"/>
              </a:gdLst>
              <a:ahLst/>
              <a:cxnLst>
                <a:cxn ang="T10">
                  <a:pos x="T0" y="T1"/>
                </a:cxn>
                <a:cxn ang="T11">
                  <a:pos x="T2" y="T3"/>
                </a:cxn>
                <a:cxn ang="T12">
                  <a:pos x="T4" y="T5"/>
                </a:cxn>
                <a:cxn ang="T13">
                  <a:pos x="T6" y="T7"/>
                </a:cxn>
                <a:cxn ang="T14">
                  <a:pos x="T8" y="T9"/>
                </a:cxn>
              </a:cxnLst>
              <a:rect l="T15" t="T16" r="T17" b="T18"/>
              <a:pathLst>
                <a:path w="77" h="17">
                  <a:moveTo>
                    <a:pt x="55" y="17"/>
                  </a:moveTo>
                  <a:lnTo>
                    <a:pt x="77" y="0"/>
                  </a:lnTo>
                  <a:lnTo>
                    <a:pt x="16" y="0"/>
                  </a:lnTo>
                  <a:lnTo>
                    <a:pt x="0" y="17"/>
                  </a:lnTo>
                  <a:lnTo>
                    <a:pt x="55" y="17"/>
                  </a:lnTo>
                  <a:close/>
                </a:path>
              </a:pathLst>
            </a:custGeom>
            <a:solidFill>
              <a:srgbClr val="73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496" name="Freeform 35"/>
            <p:cNvSpPr>
              <a:spLocks/>
            </p:cNvSpPr>
            <p:nvPr/>
          </p:nvSpPr>
          <p:spPr bwMode="auto">
            <a:xfrm>
              <a:off x="1693" y="1403"/>
              <a:ext cx="16" cy="2392"/>
            </a:xfrm>
            <a:custGeom>
              <a:avLst/>
              <a:gdLst>
                <a:gd name="T0" fmla="*/ 0 w 16"/>
                <a:gd name="T1" fmla="*/ 2392 h 2392"/>
                <a:gd name="T2" fmla="*/ 0 w 16"/>
                <a:gd name="T3" fmla="*/ 17 h 2392"/>
                <a:gd name="T4" fmla="*/ 16 w 16"/>
                <a:gd name="T5" fmla="*/ 0 h 2392"/>
                <a:gd name="T6" fmla="*/ 16 w 16"/>
                <a:gd name="T7" fmla="*/ 2381 h 2392"/>
                <a:gd name="T8" fmla="*/ 0 w 16"/>
                <a:gd name="T9" fmla="*/ 2392 h 2392"/>
                <a:gd name="T10" fmla="*/ 0 60000 65536"/>
                <a:gd name="T11" fmla="*/ 0 60000 65536"/>
                <a:gd name="T12" fmla="*/ 0 60000 65536"/>
                <a:gd name="T13" fmla="*/ 0 60000 65536"/>
                <a:gd name="T14" fmla="*/ 0 60000 65536"/>
                <a:gd name="T15" fmla="*/ 0 w 16"/>
                <a:gd name="T16" fmla="*/ 0 h 2392"/>
                <a:gd name="T17" fmla="*/ 16 w 16"/>
                <a:gd name="T18" fmla="*/ 2392 h 2392"/>
              </a:gdLst>
              <a:ahLst/>
              <a:cxnLst>
                <a:cxn ang="T10">
                  <a:pos x="T0" y="T1"/>
                </a:cxn>
                <a:cxn ang="T11">
                  <a:pos x="T2" y="T3"/>
                </a:cxn>
                <a:cxn ang="T12">
                  <a:pos x="T4" y="T5"/>
                </a:cxn>
                <a:cxn ang="T13">
                  <a:pos x="T6" y="T7"/>
                </a:cxn>
                <a:cxn ang="T14">
                  <a:pos x="T8" y="T9"/>
                </a:cxn>
              </a:cxnLst>
              <a:rect l="T15" t="T16" r="T17" b="T18"/>
              <a:pathLst>
                <a:path w="16" h="2392">
                  <a:moveTo>
                    <a:pt x="0" y="2392"/>
                  </a:moveTo>
                  <a:lnTo>
                    <a:pt x="0" y="17"/>
                  </a:lnTo>
                  <a:lnTo>
                    <a:pt x="16" y="0"/>
                  </a:lnTo>
                  <a:lnTo>
                    <a:pt x="16" y="2381"/>
                  </a:lnTo>
                  <a:lnTo>
                    <a:pt x="0" y="2392"/>
                  </a:lnTo>
                  <a:close/>
                </a:path>
              </a:pathLst>
            </a:custGeom>
            <a:solidFill>
              <a:srgbClr val="66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497" name="Rectangle 36"/>
            <p:cNvSpPr>
              <a:spLocks noChangeArrowheads="1"/>
            </p:cNvSpPr>
            <p:nvPr/>
          </p:nvSpPr>
          <p:spPr bwMode="auto">
            <a:xfrm>
              <a:off x="1632" y="1420"/>
              <a:ext cx="61" cy="2375"/>
            </a:xfrm>
            <a:prstGeom prst="rect">
              <a:avLst/>
            </a:prstGeom>
            <a:solidFill>
              <a:srgbClr val="FF00FF"/>
            </a:solidFill>
            <a:ln w="9525">
              <a:solidFill>
                <a:srgbClr val="FF00FF"/>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498" name="Freeform 37"/>
            <p:cNvSpPr>
              <a:spLocks/>
            </p:cNvSpPr>
            <p:nvPr/>
          </p:nvSpPr>
          <p:spPr bwMode="auto">
            <a:xfrm>
              <a:off x="1632" y="1403"/>
              <a:ext cx="77" cy="17"/>
            </a:xfrm>
            <a:custGeom>
              <a:avLst/>
              <a:gdLst>
                <a:gd name="T0" fmla="*/ 61 w 77"/>
                <a:gd name="T1" fmla="*/ 17 h 17"/>
                <a:gd name="T2" fmla="*/ 77 w 77"/>
                <a:gd name="T3" fmla="*/ 0 h 17"/>
                <a:gd name="T4" fmla="*/ 22 w 77"/>
                <a:gd name="T5" fmla="*/ 0 h 17"/>
                <a:gd name="T6" fmla="*/ 0 w 77"/>
                <a:gd name="T7" fmla="*/ 17 h 17"/>
                <a:gd name="T8" fmla="*/ 61 w 77"/>
                <a:gd name="T9" fmla="*/ 17 h 17"/>
                <a:gd name="T10" fmla="*/ 0 60000 65536"/>
                <a:gd name="T11" fmla="*/ 0 60000 65536"/>
                <a:gd name="T12" fmla="*/ 0 60000 65536"/>
                <a:gd name="T13" fmla="*/ 0 60000 65536"/>
                <a:gd name="T14" fmla="*/ 0 60000 65536"/>
                <a:gd name="T15" fmla="*/ 0 w 77"/>
                <a:gd name="T16" fmla="*/ 0 h 17"/>
                <a:gd name="T17" fmla="*/ 77 w 77"/>
                <a:gd name="T18" fmla="*/ 17 h 17"/>
              </a:gdLst>
              <a:ahLst/>
              <a:cxnLst>
                <a:cxn ang="T10">
                  <a:pos x="T0" y="T1"/>
                </a:cxn>
                <a:cxn ang="T11">
                  <a:pos x="T2" y="T3"/>
                </a:cxn>
                <a:cxn ang="T12">
                  <a:pos x="T4" y="T5"/>
                </a:cxn>
                <a:cxn ang="T13">
                  <a:pos x="T6" y="T7"/>
                </a:cxn>
                <a:cxn ang="T14">
                  <a:pos x="T8" y="T9"/>
                </a:cxn>
              </a:cxnLst>
              <a:rect l="T15" t="T16" r="T17" b="T18"/>
              <a:pathLst>
                <a:path w="77" h="17">
                  <a:moveTo>
                    <a:pt x="61" y="17"/>
                  </a:moveTo>
                  <a:lnTo>
                    <a:pt x="77" y="0"/>
                  </a:lnTo>
                  <a:lnTo>
                    <a:pt x="22" y="0"/>
                  </a:lnTo>
                  <a:lnTo>
                    <a:pt x="0" y="17"/>
                  </a:lnTo>
                  <a:lnTo>
                    <a:pt x="61" y="17"/>
                  </a:lnTo>
                  <a:close/>
                </a:path>
              </a:pathLst>
            </a:custGeom>
            <a:solidFill>
              <a:srgbClr val="99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499" name="Freeform 38"/>
            <p:cNvSpPr>
              <a:spLocks/>
            </p:cNvSpPr>
            <p:nvPr/>
          </p:nvSpPr>
          <p:spPr bwMode="auto">
            <a:xfrm>
              <a:off x="1836" y="1856"/>
              <a:ext cx="22" cy="1939"/>
            </a:xfrm>
            <a:custGeom>
              <a:avLst/>
              <a:gdLst>
                <a:gd name="T0" fmla="*/ 0 w 22"/>
                <a:gd name="T1" fmla="*/ 1939 h 1939"/>
                <a:gd name="T2" fmla="*/ 0 w 22"/>
                <a:gd name="T3" fmla="*/ 17 h 1939"/>
                <a:gd name="T4" fmla="*/ 22 w 22"/>
                <a:gd name="T5" fmla="*/ 0 h 1939"/>
                <a:gd name="T6" fmla="*/ 22 w 22"/>
                <a:gd name="T7" fmla="*/ 1928 h 1939"/>
                <a:gd name="T8" fmla="*/ 0 w 22"/>
                <a:gd name="T9" fmla="*/ 1939 h 1939"/>
                <a:gd name="T10" fmla="*/ 0 60000 65536"/>
                <a:gd name="T11" fmla="*/ 0 60000 65536"/>
                <a:gd name="T12" fmla="*/ 0 60000 65536"/>
                <a:gd name="T13" fmla="*/ 0 60000 65536"/>
                <a:gd name="T14" fmla="*/ 0 60000 65536"/>
                <a:gd name="T15" fmla="*/ 0 w 22"/>
                <a:gd name="T16" fmla="*/ 0 h 1939"/>
                <a:gd name="T17" fmla="*/ 22 w 22"/>
                <a:gd name="T18" fmla="*/ 1939 h 1939"/>
              </a:gdLst>
              <a:ahLst/>
              <a:cxnLst>
                <a:cxn ang="T10">
                  <a:pos x="T0" y="T1"/>
                </a:cxn>
                <a:cxn ang="T11">
                  <a:pos x="T2" y="T3"/>
                </a:cxn>
                <a:cxn ang="T12">
                  <a:pos x="T4" y="T5"/>
                </a:cxn>
                <a:cxn ang="T13">
                  <a:pos x="T6" y="T7"/>
                </a:cxn>
                <a:cxn ang="T14">
                  <a:pos x="T8" y="T9"/>
                </a:cxn>
              </a:cxnLst>
              <a:rect l="T15" t="T16" r="T17" b="T18"/>
              <a:pathLst>
                <a:path w="22" h="1939">
                  <a:moveTo>
                    <a:pt x="0" y="1939"/>
                  </a:moveTo>
                  <a:lnTo>
                    <a:pt x="0" y="17"/>
                  </a:lnTo>
                  <a:lnTo>
                    <a:pt x="22" y="0"/>
                  </a:lnTo>
                  <a:lnTo>
                    <a:pt x="22" y="1928"/>
                  </a:lnTo>
                  <a:lnTo>
                    <a:pt x="0" y="1939"/>
                  </a:lnTo>
                  <a:close/>
                </a:path>
              </a:pathLst>
            </a:custGeom>
            <a:solidFill>
              <a:srgbClr val="4D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00" name="Rectangle 39"/>
            <p:cNvSpPr>
              <a:spLocks noChangeArrowheads="1"/>
            </p:cNvSpPr>
            <p:nvPr/>
          </p:nvSpPr>
          <p:spPr bwMode="auto">
            <a:xfrm>
              <a:off x="1781" y="1873"/>
              <a:ext cx="55" cy="1922"/>
            </a:xfrm>
            <a:prstGeom prst="rect">
              <a:avLst/>
            </a:prstGeom>
            <a:solidFill>
              <a:srgbClr val="003366"/>
            </a:solidFill>
            <a:ln w="9525">
              <a:solidFill>
                <a:srgbClr val="003366"/>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01" name="Freeform 40"/>
            <p:cNvSpPr>
              <a:spLocks/>
            </p:cNvSpPr>
            <p:nvPr/>
          </p:nvSpPr>
          <p:spPr bwMode="auto">
            <a:xfrm>
              <a:off x="1781" y="1856"/>
              <a:ext cx="77" cy="17"/>
            </a:xfrm>
            <a:custGeom>
              <a:avLst/>
              <a:gdLst>
                <a:gd name="T0" fmla="*/ 55 w 77"/>
                <a:gd name="T1" fmla="*/ 17 h 17"/>
                <a:gd name="T2" fmla="*/ 77 w 77"/>
                <a:gd name="T3" fmla="*/ 0 h 17"/>
                <a:gd name="T4" fmla="*/ 17 w 77"/>
                <a:gd name="T5" fmla="*/ 0 h 17"/>
                <a:gd name="T6" fmla="*/ 0 w 77"/>
                <a:gd name="T7" fmla="*/ 17 h 17"/>
                <a:gd name="T8" fmla="*/ 55 w 77"/>
                <a:gd name="T9" fmla="*/ 17 h 17"/>
                <a:gd name="T10" fmla="*/ 0 60000 65536"/>
                <a:gd name="T11" fmla="*/ 0 60000 65536"/>
                <a:gd name="T12" fmla="*/ 0 60000 65536"/>
                <a:gd name="T13" fmla="*/ 0 60000 65536"/>
                <a:gd name="T14" fmla="*/ 0 60000 65536"/>
                <a:gd name="T15" fmla="*/ 0 w 77"/>
                <a:gd name="T16" fmla="*/ 0 h 17"/>
                <a:gd name="T17" fmla="*/ 77 w 77"/>
                <a:gd name="T18" fmla="*/ 17 h 17"/>
              </a:gdLst>
              <a:ahLst/>
              <a:cxnLst>
                <a:cxn ang="T10">
                  <a:pos x="T0" y="T1"/>
                </a:cxn>
                <a:cxn ang="T11">
                  <a:pos x="T2" y="T3"/>
                </a:cxn>
                <a:cxn ang="T12">
                  <a:pos x="T4" y="T5"/>
                </a:cxn>
                <a:cxn ang="T13">
                  <a:pos x="T6" y="T7"/>
                </a:cxn>
                <a:cxn ang="T14">
                  <a:pos x="T8" y="T9"/>
                </a:cxn>
              </a:cxnLst>
              <a:rect l="T15" t="T16" r="T17" b="T18"/>
              <a:pathLst>
                <a:path w="77" h="17">
                  <a:moveTo>
                    <a:pt x="55" y="17"/>
                  </a:moveTo>
                  <a:lnTo>
                    <a:pt x="77" y="0"/>
                  </a:lnTo>
                  <a:lnTo>
                    <a:pt x="17" y="0"/>
                  </a:lnTo>
                  <a:lnTo>
                    <a:pt x="0" y="17"/>
                  </a:lnTo>
                  <a:lnTo>
                    <a:pt x="55" y="17"/>
                  </a:lnTo>
                  <a:close/>
                </a:path>
              </a:pathLst>
            </a:custGeom>
            <a:solidFill>
              <a:srgbClr val="73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02" name="Freeform 41"/>
            <p:cNvSpPr>
              <a:spLocks/>
            </p:cNvSpPr>
            <p:nvPr/>
          </p:nvSpPr>
          <p:spPr bwMode="auto">
            <a:xfrm>
              <a:off x="1897" y="1801"/>
              <a:ext cx="22" cy="1994"/>
            </a:xfrm>
            <a:custGeom>
              <a:avLst/>
              <a:gdLst>
                <a:gd name="T0" fmla="*/ 0 w 22"/>
                <a:gd name="T1" fmla="*/ 1994 h 1994"/>
                <a:gd name="T2" fmla="*/ 0 w 22"/>
                <a:gd name="T3" fmla="*/ 17 h 1994"/>
                <a:gd name="T4" fmla="*/ 22 w 22"/>
                <a:gd name="T5" fmla="*/ 0 h 1994"/>
                <a:gd name="T6" fmla="*/ 22 w 22"/>
                <a:gd name="T7" fmla="*/ 1983 h 1994"/>
                <a:gd name="T8" fmla="*/ 0 w 22"/>
                <a:gd name="T9" fmla="*/ 1994 h 1994"/>
                <a:gd name="T10" fmla="*/ 0 60000 65536"/>
                <a:gd name="T11" fmla="*/ 0 60000 65536"/>
                <a:gd name="T12" fmla="*/ 0 60000 65536"/>
                <a:gd name="T13" fmla="*/ 0 60000 65536"/>
                <a:gd name="T14" fmla="*/ 0 60000 65536"/>
                <a:gd name="T15" fmla="*/ 0 w 22"/>
                <a:gd name="T16" fmla="*/ 0 h 1994"/>
                <a:gd name="T17" fmla="*/ 22 w 22"/>
                <a:gd name="T18" fmla="*/ 1994 h 1994"/>
              </a:gdLst>
              <a:ahLst/>
              <a:cxnLst>
                <a:cxn ang="T10">
                  <a:pos x="T0" y="T1"/>
                </a:cxn>
                <a:cxn ang="T11">
                  <a:pos x="T2" y="T3"/>
                </a:cxn>
                <a:cxn ang="T12">
                  <a:pos x="T4" y="T5"/>
                </a:cxn>
                <a:cxn ang="T13">
                  <a:pos x="T6" y="T7"/>
                </a:cxn>
                <a:cxn ang="T14">
                  <a:pos x="T8" y="T9"/>
                </a:cxn>
              </a:cxnLst>
              <a:rect l="T15" t="T16" r="T17" b="T18"/>
              <a:pathLst>
                <a:path w="22" h="1994">
                  <a:moveTo>
                    <a:pt x="0" y="1994"/>
                  </a:moveTo>
                  <a:lnTo>
                    <a:pt x="0" y="17"/>
                  </a:lnTo>
                  <a:lnTo>
                    <a:pt x="22" y="0"/>
                  </a:lnTo>
                  <a:lnTo>
                    <a:pt x="22" y="1983"/>
                  </a:lnTo>
                  <a:lnTo>
                    <a:pt x="0" y="1994"/>
                  </a:lnTo>
                  <a:close/>
                </a:path>
              </a:pathLst>
            </a:custGeom>
            <a:solidFill>
              <a:srgbClr val="66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03" name="Rectangle 42"/>
            <p:cNvSpPr>
              <a:spLocks noChangeArrowheads="1"/>
            </p:cNvSpPr>
            <p:nvPr/>
          </p:nvSpPr>
          <p:spPr bwMode="auto">
            <a:xfrm>
              <a:off x="1836" y="1818"/>
              <a:ext cx="61" cy="1977"/>
            </a:xfrm>
            <a:prstGeom prst="rect">
              <a:avLst/>
            </a:prstGeom>
            <a:solidFill>
              <a:srgbClr val="FF00FF"/>
            </a:solidFill>
            <a:ln w="9525">
              <a:solidFill>
                <a:srgbClr val="FF00FF"/>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04" name="Freeform 43"/>
            <p:cNvSpPr>
              <a:spLocks/>
            </p:cNvSpPr>
            <p:nvPr/>
          </p:nvSpPr>
          <p:spPr bwMode="auto">
            <a:xfrm>
              <a:off x="1836" y="1801"/>
              <a:ext cx="83" cy="17"/>
            </a:xfrm>
            <a:custGeom>
              <a:avLst/>
              <a:gdLst>
                <a:gd name="T0" fmla="*/ 61 w 83"/>
                <a:gd name="T1" fmla="*/ 17 h 17"/>
                <a:gd name="T2" fmla="*/ 83 w 83"/>
                <a:gd name="T3" fmla="*/ 0 h 17"/>
                <a:gd name="T4" fmla="*/ 22 w 83"/>
                <a:gd name="T5" fmla="*/ 0 h 17"/>
                <a:gd name="T6" fmla="*/ 0 w 83"/>
                <a:gd name="T7" fmla="*/ 17 h 17"/>
                <a:gd name="T8" fmla="*/ 61 w 83"/>
                <a:gd name="T9" fmla="*/ 17 h 17"/>
                <a:gd name="T10" fmla="*/ 0 60000 65536"/>
                <a:gd name="T11" fmla="*/ 0 60000 65536"/>
                <a:gd name="T12" fmla="*/ 0 60000 65536"/>
                <a:gd name="T13" fmla="*/ 0 60000 65536"/>
                <a:gd name="T14" fmla="*/ 0 60000 65536"/>
                <a:gd name="T15" fmla="*/ 0 w 83"/>
                <a:gd name="T16" fmla="*/ 0 h 17"/>
                <a:gd name="T17" fmla="*/ 83 w 83"/>
                <a:gd name="T18" fmla="*/ 17 h 17"/>
              </a:gdLst>
              <a:ahLst/>
              <a:cxnLst>
                <a:cxn ang="T10">
                  <a:pos x="T0" y="T1"/>
                </a:cxn>
                <a:cxn ang="T11">
                  <a:pos x="T2" y="T3"/>
                </a:cxn>
                <a:cxn ang="T12">
                  <a:pos x="T4" y="T5"/>
                </a:cxn>
                <a:cxn ang="T13">
                  <a:pos x="T6" y="T7"/>
                </a:cxn>
                <a:cxn ang="T14">
                  <a:pos x="T8" y="T9"/>
                </a:cxn>
              </a:cxnLst>
              <a:rect l="T15" t="T16" r="T17" b="T18"/>
              <a:pathLst>
                <a:path w="83" h="17">
                  <a:moveTo>
                    <a:pt x="61" y="17"/>
                  </a:moveTo>
                  <a:lnTo>
                    <a:pt x="83" y="0"/>
                  </a:lnTo>
                  <a:lnTo>
                    <a:pt x="22" y="0"/>
                  </a:lnTo>
                  <a:lnTo>
                    <a:pt x="0" y="17"/>
                  </a:lnTo>
                  <a:lnTo>
                    <a:pt x="61" y="17"/>
                  </a:lnTo>
                  <a:close/>
                </a:path>
              </a:pathLst>
            </a:custGeom>
            <a:solidFill>
              <a:srgbClr val="99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05" name="Freeform 44"/>
            <p:cNvSpPr>
              <a:spLocks/>
            </p:cNvSpPr>
            <p:nvPr/>
          </p:nvSpPr>
          <p:spPr bwMode="auto">
            <a:xfrm>
              <a:off x="2046" y="1801"/>
              <a:ext cx="17" cy="1994"/>
            </a:xfrm>
            <a:custGeom>
              <a:avLst/>
              <a:gdLst>
                <a:gd name="T0" fmla="*/ 0 w 17"/>
                <a:gd name="T1" fmla="*/ 1994 h 1994"/>
                <a:gd name="T2" fmla="*/ 0 w 17"/>
                <a:gd name="T3" fmla="*/ 17 h 1994"/>
                <a:gd name="T4" fmla="*/ 17 w 17"/>
                <a:gd name="T5" fmla="*/ 0 h 1994"/>
                <a:gd name="T6" fmla="*/ 17 w 17"/>
                <a:gd name="T7" fmla="*/ 1983 h 1994"/>
                <a:gd name="T8" fmla="*/ 0 w 17"/>
                <a:gd name="T9" fmla="*/ 1994 h 1994"/>
                <a:gd name="T10" fmla="*/ 0 60000 65536"/>
                <a:gd name="T11" fmla="*/ 0 60000 65536"/>
                <a:gd name="T12" fmla="*/ 0 60000 65536"/>
                <a:gd name="T13" fmla="*/ 0 60000 65536"/>
                <a:gd name="T14" fmla="*/ 0 60000 65536"/>
                <a:gd name="T15" fmla="*/ 0 w 17"/>
                <a:gd name="T16" fmla="*/ 0 h 1994"/>
                <a:gd name="T17" fmla="*/ 17 w 17"/>
                <a:gd name="T18" fmla="*/ 1994 h 1994"/>
              </a:gdLst>
              <a:ahLst/>
              <a:cxnLst>
                <a:cxn ang="T10">
                  <a:pos x="T0" y="T1"/>
                </a:cxn>
                <a:cxn ang="T11">
                  <a:pos x="T2" y="T3"/>
                </a:cxn>
                <a:cxn ang="T12">
                  <a:pos x="T4" y="T5"/>
                </a:cxn>
                <a:cxn ang="T13">
                  <a:pos x="T6" y="T7"/>
                </a:cxn>
                <a:cxn ang="T14">
                  <a:pos x="T8" y="T9"/>
                </a:cxn>
              </a:cxnLst>
              <a:rect l="T15" t="T16" r="T17" b="T18"/>
              <a:pathLst>
                <a:path w="17" h="1994">
                  <a:moveTo>
                    <a:pt x="0" y="1994"/>
                  </a:moveTo>
                  <a:lnTo>
                    <a:pt x="0" y="17"/>
                  </a:lnTo>
                  <a:lnTo>
                    <a:pt x="17" y="0"/>
                  </a:lnTo>
                  <a:lnTo>
                    <a:pt x="17" y="1983"/>
                  </a:lnTo>
                  <a:lnTo>
                    <a:pt x="0" y="1994"/>
                  </a:lnTo>
                  <a:close/>
                </a:path>
              </a:pathLst>
            </a:custGeom>
            <a:solidFill>
              <a:srgbClr val="4D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06" name="Rectangle 45"/>
            <p:cNvSpPr>
              <a:spLocks noChangeArrowheads="1"/>
            </p:cNvSpPr>
            <p:nvPr/>
          </p:nvSpPr>
          <p:spPr bwMode="auto">
            <a:xfrm>
              <a:off x="1986" y="1818"/>
              <a:ext cx="60" cy="1977"/>
            </a:xfrm>
            <a:prstGeom prst="rect">
              <a:avLst/>
            </a:prstGeom>
            <a:solidFill>
              <a:srgbClr val="003366"/>
            </a:solidFill>
            <a:ln w="9525">
              <a:solidFill>
                <a:srgbClr val="003366"/>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07" name="Freeform 46"/>
            <p:cNvSpPr>
              <a:spLocks/>
            </p:cNvSpPr>
            <p:nvPr/>
          </p:nvSpPr>
          <p:spPr bwMode="auto">
            <a:xfrm>
              <a:off x="1986" y="1801"/>
              <a:ext cx="77" cy="17"/>
            </a:xfrm>
            <a:custGeom>
              <a:avLst/>
              <a:gdLst>
                <a:gd name="T0" fmla="*/ 60 w 77"/>
                <a:gd name="T1" fmla="*/ 17 h 17"/>
                <a:gd name="T2" fmla="*/ 77 w 77"/>
                <a:gd name="T3" fmla="*/ 0 h 17"/>
                <a:gd name="T4" fmla="*/ 22 w 77"/>
                <a:gd name="T5" fmla="*/ 0 h 17"/>
                <a:gd name="T6" fmla="*/ 0 w 77"/>
                <a:gd name="T7" fmla="*/ 17 h 17"/>
                <a:gd name="T8" fmla="*/ 60 w 77"/>
                <a:gd name="T9" fmla="*/ 17 h 17"/>
                <a:gd name="T10" fmla="*/ 0 60000 65536"/>
                <a:gd name="T11" fmla="*/ 0 60000 65536"/>
                <a:gd name="T12" fmla="*/ 0 60000 65536"/>
                <a:gd name="T13" fmla="*/ 0 60000 65536"/>
                <a:gd name="T14" fmla="*/ 0 60000 65536"/>
                <a:gd name="T15" fmla="*/ 0 w 77"/>
                <a:gd name="T16" fmla="*/ 0 h 17"/>
                <a:gd name="T17" fmla="*/ 77 w 77"/>
                <a:gd name="T18" fmla="*/ 17 h 17"/>
              </a:gdLst>
              <a:ahLst/>
              <a:cxnLst>
                <a:cxn ang="T10">
                  <a:pos x="T0" y="T1"/>
                </a:cxn>
                <a:cxn ang="T11">
                  <a:pos x="T2" y="T3"/>
                </a:cxn>
                <a:cxn ang="T12">
                  <a:pos x="T4" y="T5"/>
                </a:cxn>
                <a:cxn ang="T13">
                  <a:pos x="T6" y="T7"/>
                </a:cxn>
                <a:cxn ang="T14">
                  <a:pos x="T8" y="T9"/>
                </a:cxn>
              </a:cxnLst>
              <a:rect l="T15" t="T16" r="T17" b="T18"/>
              <a:pathLst>
                <a:path w="77" h="17">
                  <a:moveTo>
                    <a:pt x="60" y="17"/>
                  </a:moveTo>
                  <a:lnTo>
                    <a:pt x="77" y="0"/>
                  </a:lnTo>
                  <a:lnTo>
                    <a:pt x="22" y="0"/>
                  </a:lnTo>
                  <a:lnTo>
                    <a:pt x="0" y="17"/>
                  </a:lnTo>
                  <a:lnTo>
                    <a:pt x="60" y="17"/>
                  </a:lnTo>
                  <a:close/>
                </a:path>
              </a:pathLst>
            </a:custGeom>
            <a:solidFill>
              <a:srgbClr val="73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08" name="Freeform 47"/>
            <p:cNvSpPr>
              <a:spLocks/>
            </p:cNvSpPr>
            <p:nvPr/>
          </p:nvSpPr>
          <p:spPr bwMode="auto">
            <a:xfrm>
              <a:off x="2102" y="1320"/>
              <a:ext cx="22" cy="2475"/>
            </a:xfrm>
            <a:custGeom>
              <a:avLst/>
              <a:gdLst>
                <a:gd name="T0" fmla="*/ 0 w 22"/>
                <a:gd name="T1" fmla="*/ 2475 h 2475"/>
                <a:gd name="T2" fmla="*/ 0 w 22"/>
                <a:gd name="T3" fmla="*/ 17 h 2475"/>
                <a:gd name="T4" fmla="*/ 22 w 22"/>
                <a:gd name="T5" fmla="*/ 0 h 2475"/>
                <a:gd name="T6" fmla="*/ 22 w 22"/>
                <a:gd name="T7" fmla="*/ 2464 h 2475"/>
                <a:gd name="T8" fmla="*/ 0 w 22"/>
                <a:gd name="T9" fmla="*/ 2475 h 2475"/>
                <a:gd name="T10" fmla="*/ 0 60000 65536"/>
                <a:gd name="T11" fmla="*/ 0 60000 65536"/>
                <a:gd name="T12" fmla="*/ 0 60000 65536"/>
                <a:gd name="T13" fmla="*/ 0 60000 65536"/>
                <a:gd name="T14" fmla="*/ 0 60000 65536"/>
                <a:gd name="T15" fmla="*/ 0 w 22"/>
                <a:gd name="T16" fmla="*/ 0 h 2475"/>
                <a:gd name="T17" fmla="*/ 22 w 22"/>
                <a:gd name="T18" fmla="*/ 2475 h 2475"/>
              </a:gdLst>
              <a:ahLst/>
              <a:cxnLst>
                <a:cxn ang="T10">
                  <a:pos x="T0" y="T1"/>
                </a:cxn>
                <a:cxn ang="T11">
                  <a:pos x="T2" y="T3"/>
                </a:cxn>
                <a:cxn ang="T12">
                  <a:pos x="T4" y="T5"/>
                </a:cxn>
                <a:cxn ang="T13">
                  <a:pos x="T6" y="T7"/>
                </a:cxn>
                <a:cxn ang="T14">
                  <a:pos x="T8" y="T9"/>
                </a:cxn>
              </a:cxnLst>
              <a:rect l="T15" t="T16" r="T17" b="T18"/>
              <a:pathLst>
                <a:path w="22" h="2475">
                  <a:moveTo>
                    <a:pt x="0" y="2475"/>
                  </a:moveTo>
                  <a:lnTo>
                    <a:pt x="0" y="17"/>
                  </a:lnTo>
                  <a:lnTo>
                    <a:pt x="22" y="0"/>
                  </a:lnTo>
                  <a:lnTo>
                    <a:pt x="22" y="2464"/>
                  </a:lnTo>
                  <a:lnTo>
                    <a:pt x="0" y="2475"/>
                  </a:lnTo>
                  <a:close/>
                </a:path>
              </a:pathLst>
            </a:custGeom>
            <a:solidFill>
              <a:srgbClr val="66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09" name="Rectangle 48"/>
            <p:cNvSpPr>
              <a:spLocks noChangeArrowheads="1"/>
            </p:cNvSpPr>
            <p:nvPr/>
          </p:nvSpPr>
          <p:spPr bwMode="auto">
            <a:xfrm>
              <a:off x="2046" y="1337"/>
              <a:ext cx="56" cy="2458"/>
            </a:xfrm>
            <a:prstGeom prst="rect">
              <a:avLst/>
            </a:prstGeom>
            <a:solidFill>
              <a:srgbClr val="FF00FF"/>
            </a:solidFill>
            <a:ln w="9525">
              <a:solidFill>
                <a:srgbClr val="FF00FF"/>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10" name="Freeform 49"/>
            <p:cNvSpPr>
              <a:spLocks/>
            </p:cNvSpPr>
            <p:nvPr/>
          </p:nvSpPr>
          <p:spPr bwMode="auto">
            <a:xfrm>
              <a:off x="2046" y="1320"/>
              <a:ext cx="78" cy="17"/>
            </a:xfrm>
            <a:custGeom>
              <a:avLst/>
              <a:gdLst>
                <a:gd name="T0" fmla="*/ 56 w 78"/>
                <a:gd name="T1" fmla="*/ 17 h 17"/>
                <a:gd name="T2" fmla="*/ 78 w 78"/>
                <a:gd name="T3" fmla="*/ 0 h 17"/>
                <a:gd name="T4" fmla="*/ 17 w 78"/>
                <a:gd name="T5" fmla="*/ 0 h 17"/>
                <a:gd name="T6" fmla="*/ 0 w 78"/>
                <a:gd name="T7" fmla="*/ 17 h 17"/>
                <a:gd name="T8" fmla="*/ 56 w 78"/>
                <a:gd name="T9" fmla="*/ 17 h 17"/>
                <a:gd name="T10" fmla="*/ 0 60000 65536"/>
                <a:gd name="T11" fmla="*/ 0 60000 65536"/>
                <a:gd name="T12" fmla="*/ 0 60000 65536"/>
                <a:gd name="T13" fmla="*/ 0 60000 65536"/>
                <a:gd name="T14" fmla="*/ 0 60000 65536"/>
                <a:gd name="T15" fmla="*/ 0 w 78"/>
                <a:gd name="T16" fmla="*/ 0 h 17"/>
                <a:gd name="T17" fmla="*/ 78 w 78"/>
                <a:gd name="T18" fmla="*/ 17 h 17"/>
              </a:gdLst>
              <a:ahLst/>
              <a:cxnLst>
                <a:cxn ang="T10">
                  <a:pos x="T0" y="T1"/>
                </a:cxn>
                <a:cxn ang="T11">
                  <a:pos x="T2" y="T3"/>
                </a:cxn>
                <a:cxn ang="T12">
                  <a:pos x="T4" y="T5"/>
                </a:cxn>
                <a:cxn ang="T13">
                  <a:pos x="T6" y="T7"/>
                </a:cxn>
                <a:cxn ang="T14">
                  <a:pos x="T8" y="T9"/>
                </a:cxn>
              </a:cxnLst>
              <a:rect l="T15" t="T16" r="T17" b="T18"/>
              <a:pathLst>
                <a:path w="78" h="17">
                  <a:moveTo>
                    <a:pt x="56" y="17"/>
                  </a:moveTo>
                  <a:lnTo>
                    <a:pt x="78" y="0"/>
                  </a:lnTo>
                  <a:lnTo>
                    <a:pt x="17" y="0"/>
                  </a:lnTo>
                  <a:lnTo>
                    <a:pt x="0" y="17"/>
                  </a:lnTo>
                  <a:lnTo>
                    <a:pt x="56" y="17"/>
                  </a:lnTo>
                  <a:close/>
                </a:path>
              </a:pathLst>
            </a:custGeom>
            <a:solidFill>
              <a:srgbClr val="99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11" name="Freeform 50"/>
            <p:cNvSpPr>
              <a:spLocks/>
            </p:cNvSpPr>
            <p:nvPr/>
          </p:nvSpPr>
          <p:spPr bwMode="auto">
            <a:xfrm>
              <a:off x="2251" y="1773"/>
              <a:ext cx="22" cy="2022"/>
            </a:xfrm>
            <a:custGeom>
              <a:avLst/>
              <a:gdLst>
                <a:gd name="T0" fmla="*/ 0 w 22"/>
                <a:gd name="T1" fmla="*/ 2022 h 2022"/>
                <a:gd name="T2" fmla="*/ 0 w 22"/>
                <a:gd name="T3" fmla="*/ 17 h 2022"/>
                <a:gd name="T4" fmla="*/ 22 w 22"/>
                <a:gd name="T5" fmla="*/ 0 h 2022"/>
                <a:gd name="T6" fmla="*/ 22 w 22"/>
                <a:gd name="T7" fmla="*/ 2011 h 2022"/>
                <a:gd name="T8" fmla="*/ 0 w 22"/>
                <a:gd name="T9" fmla="*/ 2022 h 2022"/>
                <a:gd name="T10" fmla="*/ 0 60000 65536"/>
                <a:gd name="T11" fmla="*/ 0 60000 65536"/>
                <a:gd name="T12" fmla="*/ 0 60000 65536"/>
                <a:gd name="T13" fmla="*/ 0 60000 65536"/>
                <a:gd name="T14" fmla="*/ 0 60000 65536"/>
                <a:gd name="T15" fmla="*/ 0 w 22"/>
                <a:gd name="T16" fmla="*/ 0 h 2022"/>
                <a:gd name="T17" fmla="*/ 22 w 22"/>
                <a:gd name="T18" fmla="*/ 2022 h 2022"/>
              </a:gdLst>
              <a:ahLst/>
              <a:cxnLst>
                <a:cxn ang="T10">
                  <a:pos x="T0" y="T1"/>
                </a:cxn>
                <a:cxn ang="T11">
                  <a:pos x="T2" y="T3"/>
                </a:cxn>
                <a:cxn ang="T12">
                  <a:pos x="T4" y="T5"/>
                </a:cxn>
                <a:cxn ang="T13">
                  <a:pos x="T6" y="T7"/>
                </a:cxn>
                <a:cxn ang="T14">
                  <a:pos x="T8" y="T9"/>
                </a:cxn>
              </a:cxnLst>
              <a:rect l="T15" t="T16" r="T17" b="T18"/>
              <a:pathLst>
                <a:path w="22" h="2022">
                  <a:moveTo>
                    <a:pt x="0" y="2022"/>
                  </a:moveTo>
                  <a:lnTo>
                    <a:pt x="0" y="17"/>
                  </a:lnTo>
                  <a:lnTo>
                    <a:pt x="22" y="0"/>
                  </a:lnTo>
                  <a:lnTo>
                    <a:pt x="22" y="2011"/>
                  </a:lnTo>
                  <a:lnTo>
                    <a:pt x="0" y="2022"/>
                  </a:lnTo>
                  <a:close/>
                </a:path>
              </a:pathLst>
            </a:custGeom>
            <a:solidFill>
              <a:srgbClr val="4D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12" name="Rectangle 51"/>
            <p:cNvSpPr>
              <a:spLocks noChangeArrowheads="1"/>
            </p:cNvSpPr>
            <p:nvPr/>
          </p:nvSpPr>
          <p:spPr bwMode="auto">
            <a:xfrm>
              <a:off x="2190" y="1790"/>
              <a:ext cx="61" cy="2005"/>
            </a:xfrm>
            <a:prstGeom prst="rect">
              <a:avLst/>
            </a:prstGeom>
            <a:solidFill>
              <a:srgbClr val="003366"/>
            </a:solidFill>
            <a:ln w="9525">
              <a:solidFill>
                <a:srgbClr val="003366"/>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13" name="Freeform 52"/>
            <p:cNvSpPr>
              <a:spLocks/>
            </p:cNvSpPr>
            <p:nvPr/>
          </p:nvSpPr>
          <p:spPr bwMode="auto">
            <a:xfrm>
              <a:off x="2190" y="1773"/>
              <a:ext cx="83" cy="17"/>
            </a:xfrm>
            <a:custGeom>
              <a:avLst/>
              <a:gdLst>
                <a:gd name="T0" fmla="*/ 61 w 83"/>
                <a:gd name="T1" fmla="*/ 17 h 17"/>
                <a:gd name="T2" fmla="*/ 83 w 83"/>
                <a:gd name="T3" fmla="*/ 0 h 17"/>
                <a:gd name="T4" fmla="*/ 22 w 83"/>
                <a:gd name="T5" fmla="*/ 0 h 17"/>
                <a:gd name="T6" fmla="*/ 0 w 83"/>
                <a:gd name="T7" fmla="*/ 17 h 17"/>
                <a:gd name="T8" fmla="*/ 61 w 83"/>
                <a:gd name="T9" fmla="*/ 17 h 17"/>
                <a:gd name="T10" fmla="*/ 0 60000 65536"/>
                <a:gd name="T11" fmla="*/ 0 60000 65536"/>
                <a:gd name="T12" fmla="*/ 0 60000 65536"/>
                <a:gd name="T13" fmla="*/ 0 60000 65536"/>
                <a:gd name="T14" fmla="*/ 0 60000 65536"/>
                <a:gd name="T15" fmla="*/ 0 w 83"/>
                <a:gd name="T16" fmla="*/ 0 h 17"/>
                <a:gd name="T17" fmla="*/ 83 w 83"/>
                <a:gd name="T18" fmla="*/ 17 h 17"/>
              </a:gdLst>
              <a:ahLst/>
              <a:cxnLst>
                <a:cxn ang="T10">
                  <a:pos x="T0" y="T1"/>
                </a:cxn>
                <a:cxn ang="T11">
                  <a:pos x="T2" y="T3"/>
                </a:cxn>
                <a:cxn ang="T12">
                  <a:pos x="T4" y="T5"/>
                </a:cxn>
                <a:cxn ang="T13">
                  <a:pos x="T6" y="T7"/>
                </a:cxn>
                <a:cxn ang="T14">
                  <a:pos x="T8" y="T9"/>
                </a:cxn>
              </a:cxnLst>
              <a:rect l="T15" t="T16" r="T17" b="T18"/>
              <a:pathLst>
                <a:path w="83" h="17">
                  <a:moveTo>
                    <a:pt x="61" y="17"/>
                  </a:moveTo>
                  <a:lnTo>
                    <a:pt x="83" y="0"/>
                  </a:lnTo>
                  <a:lnTo>
                    <a:pt x="22" y="0"/>
                  </a:lnTo>
                  <a:lnTo>
                    <a:pt x="0" y="17"/>
                  </a:lnTo>
                  <a:lnTo>
                    <a:pt x="61" y="17"/>
                  </a:lnTo>
                  <a:close/>
                </a:path>
              </a:pathLst>
            </a:custGeom>
            <a:solidFill>
              <a:srgbClr val="73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14" name="Freeform 53"/>
            <p:cNvSpPr>
              <a:spLocks/>
            </p:cNvSpPr>
            <p:nvPr/>
          </p:nvSpPr>
          <p:spPr bwMode="auto">
            <a:xfrm>
              <a:off x="2312" y="1464"/>
              <a:ext cx="16" cy="2331"/>
            </a:xfrm>
            <a:custGeom>
              <a:avLst/>
              <a:gdLst>
                <a:gd name="T0" fmla="*/ 0 w 16"/>
                <a:gd name="T1" fmla="*/ 2331 h 2331"/>
                <a:gd name="T2" fmla="*/ 0 w 16"/>
                <a:gd name="T3" fmla="*/ 11 h 2331"/>
                <a:gd name="T4" fmla="*/ 16 w 16"/>
                <a:gd name="T5" fmla="*/ 0 h 2331"/>
                <a:gd name="T6" fmla="*/ 16 w 16"/>
                <a:gd name="T7" fmla="*/ 2320 h 2331"/>
                <a:gd name="T8" fmla="*/ 0 w 16"/>
                <a:gd name="T9" fmla="*/ 2331 h 2331"/>
                <a:gd name="T10" fmla="*/ 0 60000 65536"/>
                <a:gd name="T11" fmla="*/ 0 60000 65536"/>
                <a:gd name="T12" fmla="*/ 0 60000 65536"/>
                <a:gd name="T13" fmla="*/ 0 60000 65536"/>
                <a:gd name="T14" fmla="*/ 0 60000 65536"/>
                <a:gd name="T15" fmla="*/ 0 w 16"/>
                <a:gd name="T16" fmla="*/ 0 h 2331"/>
                <a:gd name="T17" fmla="*/ 16 w 16"/>
                <a:gd name="T18" fmla="*/ 2331 h 2331"/>
              </a:gdLst>
              <a:ahLst/>
              <a:cxnLst>
                <a:cxn ang="T10">
                  <a:pos x="T0" y="T1"/>
                </a:cxn>
                <a:cxn ang="T11">
                  <a:pos x="T2" y="T3"/>
                </a:cxn>
                <a:cxn ang="T12">
                  <a:pos x="T4" y="T5"/>
                </a:cxn>
                <a:cxn ang="T13">
                  <a:pos x="T6" y="T7"/>
                </a:cxn>
                <a:cxn ang="T14">
                  <a:pos x="T8" y="T9"/>
                </a:cxn>
              </a:cxnLst>
              <a:rect l="T15" t="T16" r="T17" b="T18"/>
              <a:pathLst>
                <a:path w="16" h="2331">
                  <a:moveTo>
                    <a:pt x="0" y="2331"/>
                  </a:moveTo>
                  <a:lnTo>
                    <a:pt x="0" y="11"/>
                  </a:lnTo>
                  <a:lnTo>
                    <a:pt x="16" y="0"/>
                  </a:lnTo>
                  <a:lnTo>
                    <a:pt x="16" y="2320"/>
                  </a:lnTo>
                  <a:lnTo>
                    <a:pt x="0" y="2331"/>
                  </a:lnTo>
                  <a:close/>
                </a:path>
              </a:pathLst>
            </a:custGeom>
            <a:solidFill>
              <a:srgbClr val="66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15" name="Rectangle 54"/>
            <p:cNvSpPr>
              <a:spLocks noChangeArrowheads="1"/>
            </p:cNvSpPr>
            <p:nvPr/>
          </p:nvSpPr>
          <p:spPr bwMode="auto">
            <a:xfrm>
              <a:off x="2251" y="1475"/>
              <a:ext cx="61" cy="2320"/>
            </a:xfrm>
            <a:prstGeom prst="rect">
              <a:avLst/>
            </a:prstGeom>
            <a:solidFill>
              <a:srgbClr val="FF00FF"/>
            </a:solidFill>
            <a:ln w="9525">
              <a:solidFill>
                <a:srgbClr val="FF00FF"/>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16" name="Freeform 55"/>
            <p:cNvSpPr>
              <a:spLocks/>
            </p:cNvSpPr>
            <p:nvPr/>
          </p:nvSpPr>
          <p:spPr bwMode="auto">
            <a:xfrm>
              <a:off x="2251" y="1464"/>
              <a:ext cx="77" cy="11"/>
            </a:xfrm>
            <a:custGeom>
              <a:avLst/>
              <a:gdLst>
                <a:gd name="T0" fmla="*/ 61 w 77"/>
                <a:gd name="T1" fmla="*/ 11 h 11"/>
                <a:gd name="T2" fmla="*/ 77 w 77"/>
                <a:gd name="T3" fmla="*/ 0 h 11"/>
                <a:gd name="T4" fmla="*/ 22 w 77"/>
                <a:gd name="T5" fmla="*/ 0 h 11"/>
                <a:gd name="T6" fmla="*/ 0 w 77"/>
                <a:gd name="T7" fmla="*/ 11 h 11"/>
                <a:gd name="T8" fmla="*/ 61 w 77"/>
                <a:gd name="T9" fmla="*/ 11 h 11"/>
                <a:gd name="T10" fmla="*/ 0 60000 65536"/>
                <a:gd name="T11" fmla="*/ 0 60000 65536"/>
                <a:gd name="T12" fmla="*/ 0 60000 65536"/>
                <a:gd name="T13" fmla="*/ 0 60000 65536"/>
                <a:gd name="T14" fmla="*/ 0 60000 65536"/>
                <a:gd name="T15" fmla="*/ 0 w 77"/>
                <a:gd name="T16" fmla="*/ 0 h 11"/>
                <a:gd name="T17" fmla="*/ 77 w 77"/>
                <a:gd name="T18" fmla="*/ 11 h 11"/>
              </a:gdLst>
              <a:ahLst/>
              <a:cxnLst>
                <a:cxn ang="T10">
                  <a:pos x="T0" y="T1"/>
                </a:cxn>
                <a:cxn ang="T11">
                  <a:pos x="T2" y="T3"/>
                </a:cxn>
                <a:cxn ang="T12">
                  <a:pos x="T4" y="T5"/>
                </a:cxn>
                <a:cxn ang="T13">
                  <a:pos x="T6" y="T7"/>
                </a:cxn>
                <a:cxn ang="T14">
                  <a:pos x="T8" y="T9"/>
                </a:cxn>
              </a:cxnLst>
              <a:rect l="T15" t="T16" r="T17" b="T18"/>
              <a:pathLst>
                <a:path w="77" h="11">
                  <a:moveTo>
                    <a:pt x="61" y="11"/>
                  </a:moveTo>
                  <a:lnTo>
                    <a:pt x="77" y="0"/>
                  </a:lnTo>
                  <a:lnTo>
                    <a:pt x="22" y="0"/>
                  </a:lnTo>
                  <a:lnTo>
                    <a:pt x="0" y="11"/>
                  </a:lnTo>
                  <a:lnTo>
                    <a:pt x="61" y="11"/>
                  </a:lnTo>
                  <a:close/>
                </a:path>
              </a:pathLst>
            </a:custGeom>
            <a:solidFill>
              <a:srgbClr val="99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17" name="Freeform 56"/>
            <p:cNvSpPr>
              <a:spLocks/>
            </p:cNvSpPr>
            <p:nvPr/>
          </p:nvSpPr>
          <p:spPr bwMode="auto">
            <a:xfrm>
              <a:off x="2455" y="1602"/>
              <a:ext cx="22" cy="2193"/>
            </a:xfrm>
            <a:custGeom>
              <a:avLst/>
              <a:gdLst>
                <a:gd name="T0" fmla="*/ 0 w 22"/>
                <a:gd name="T1" fmla="*/ 2193 h 2193"/>
                <a:gd name="T2" fmla="*/ 0 w 22"/>
                <a:gd name="T3" fmla="*/ 17 h 2193"/>
                <a:gd name="T4" fmla="*/ 22 w 22"/>
                <a:gd name="T5" fmla="*/ 0 h 2193"/>
                <a:gd name="T6" fmla="*/ 22 w 22"/>
                <a:gd name="T7" fmla="*/ 2182 h 2193"/>
                <a:gd name="T8" fmla="*/ 0 w 22"/>
                <a:gd name="T9" fmla="*/ 2193 h 2193"/>
                <a:gd name="T10" fmla="*/ 0 60000 65536"/>
                <a:gd name="T11" fmla="*/ 0 60000 65536"/>
                <a:gd name="T12" fmla="*/ 0 60000 65536"/>
                <a:gd name="T13" fmla="*/ 0 60000 65536"/>
                <a:gd name="T14" fmla="*/ 0 60000 65536"/>
                <a:gd name="T15" fmla="*/ 0 w 22"/>
                <a:gd name="T16" fmla="*/ 0 h 2193"/>
                <a:gd name="T17" fmla="*/ 22 w 22"/>
                <a:gd name="T18" fmla="*/ 2193 h 2193"/>
              </a:gdLst>
              <a:ahLst/>
              <a:cxnLst>
                <a:cxn ang="T10">
                  <a:pos x="T0" y="T1"/>
                </a:cxn>
                <a:cxn ang="T11">
                  <a:pos x="T2" y="T3"/>
                </a:cxn>
                <a:cxn ang="T12">
                  <a:pos x="T4" y="T5"/>
                </a:cxn>
                <a:cxn ang="T13">
                  <a:pos x="T6" y="T7"/>
                </a:cxn>
                <a:cxn ang="T14">
                  <a:pos x="T8" y="T9"/>
                </a:cxn>
              </a:cxnLst>
              <a:rect l="T15" t="T16" r="T17" b="T18"/>
              <a:pathLst>
                <a:path w="22" h="2193">
                  <a:moveTo>
                    <a:pt x="0" y="2193"/>
                  </a:moveTo>
                  <a:lnTo>
                    <a:pt x="0" y="17"/>
                  </a:lnTo>
                  <a:lnTo>
                    <a:pt x="22" y="0"/>
                  </a:lnTo>
                  <a:lnTo>
                    <a:pt x="22" y="2182"/>
                  </a:lnTo>
                  <a:lnTo>
                    <a:pt x="0" y="2193"/>
                  </a:lnTo>
                  <a:close/>
                </a:path>
              </a:pathLst>
            </a:custGeom>
            <a:solidFill>
              <a:srgbClr val="4D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18" name="Rectangle 57"/>
            <p:cNvSpPr>
              <a:spLocks noChangeArrowheads="1"/>
            </p:cNvSpPr>
            <p:nvPr/>
          </p:nvSpPr>
          <p:spPr bwMode="auto">
            <a:xfrm>
              <a:off x="2394" y="1619"/>
              <a:ext cx="61" cy="2176"/>
            </a:xfrm>
            <a:prstGeom prst="rect">
              <a:avLst/>
            </a:prstGeom>
            <a:solidFill>
              <a:srgbClr val="003366"/>
            </a:solidFill>
            <a:ln w="9525">
              <a:solidFill>
                <a:srgbClr val="003366"/>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19" name="Freeform 58"/>
            <p:cNvSpPr>
              <a:spLocks/>
            </p:cNvSpPr>
            <p:nvPr/>
          </p:nvSpPr>
          <p:spPr bwMode="auto">
            <a:xfrm>
              <a:off x="2394" y="1602"/>
              <a:ext cx="83" cy="17"/>
            </a:xfrm>
            <a:custGeom>
              <a:avLst/>
              <a:gdLst>
                <a:gd name="T0" fmla="*/ 61 w 83"/>
                <a:gd name="T1" fmla="*/ 17 h 17"/>
                <a:gd name="T2" fmla="*/ 83 w 83"/>
                <a:gd name="T3" fmla="*/ 0 h 17"/>
                <a:gd name="T4" fmla="*/ 23 w 83"/>
                <a:gd name="T5" fmla="*/ 0 h 17"/>
                <a:gd name="T6" fmla="*/ 0 w 83"/>
                <a:gd name="T7" fmla="*/ 17 h 17"/>
                <a:gd name="T8" fmla="*/ 61 w 83"/>
                <a:gd name="T9" fmla="*/ 17 h 17"/>
                <a:gd name="T10" fmla="*/ 0 60000 65536"/>
                <a:gd name="T11" fmla="*/ 0 60000 65536"/>
                <a:gd name="T12" fmla="*/ 0 60000 65536"/>
                <a:gd name="T13" fmla="*/ 0 60000 65536"/>
                <a:gd name="T14" fmla="*/ 0 60000 65536"/>
                <a:gd name="T15" fmla="*/ 0 w 83"/>
                <a:gd name="T16" fmla="*/ 0 h 17"/>
                <a:gd name="T17" fmla="*/ 83 w 83"/>
                <a:gd name="T18" fmla="*/ 17 h 17"/>
              </a:gdLst>
              <a:ahLst/>
              <a:cxnLst>
                <a:cxn ang="T10">
                  <a:pos x="T0" y="T1"/>
                </a:cxn>
                <a:cxn ang="T11">
                  <a:pos x="T2" y="T3"/>
                </a:cxn>
                <a:cxn ang="T12">
                  <a:pos x="T4" y="T5"/>
                </a:cxn>
                <a:cxn ang="T13">
                  <a:pos x="T6" y="T7"/>
                </a:cxn>
                <a:cxn ang="T14">
                  <a:pos x="T8" y="T9"/>
                </a:cxn>
              </a:cxnLst>
              <a:rect l="T15" t="T16" r="T17" b="T18"/>
              <a:pathLst>
                <a:path w="83" h="17">
                  <a:moveTo>
                    <a:pt x="61" y="17"/>
                  </a:moveTo>
                  <a:lnTo>
                    <a:pt x="83" y="0"/>
                  </a:lnTo>
                  <a:lnTo>
                    <a:pt x="23" y="0"/>
                  </a:lnTo>
                  <a:lnTo>
                    <a:pt x="0" y="17"/>
                  </a:lnTo>
                  <a:lnTo>
                    <a:pt x="61" y="17"/>
                  </a:lnTo>
                  <a:close/>
                </a:path>
              </a:pathLst>
            </a:custGeom>
            <a:solidFill>
              <a:srgbClr val="73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20" name="Freeform 59"/>
            <p:cNvSpPr>
              <a:spLocks/>
            </p:cNvSpPr>
            <p:nvPr/>
          </p:nvSpPr>
          <p:spPr bwMode="auto">
            <a:xfrm>
              <a:off x="2516" y="1210"/>
              <a:ext cx="17" cy="2585"/>
            </a:xfrm>
            <a:custGeom>
              <a:avLst/>
              <a:gdLst>
                <a:gd name="T0" fmla="*/ 0 w 17"/>
                <a:gd name="T1" fmla="*/ 2585 h 2585"/>
                <a:gd name="T2" fmla="*/ 0 w 17"/>
                <a:gd name="T3" fmla="*/ 11 h 2585"/>
                <a:gd name="T4" fmla="*/ 17 w 17"/>
                <a:gd name="T5" fmla="*/ 0 h 2585"/>
                <a:gd name="T6" fmla="*/ 17 w 17"/>
                <a:gd name="T7" fmla="*/ 2574 h 2585"/>
                <a:gd name="T8" fmla="*/ 0 w 17"/>
                <a:gd name="T9" fmla="*/ 2585 h 2585"/>
                <a:gd name="T10" fmla="*/ 0 60000 65536"/>
                <a:gd name="T11" fmla="*/ 0 60000 65536"/>
                <a:gd name="T12" fmla="*/ 0 60000 65536"/>
                <a:gd name="T13" fmla="*/ 0 60000 65536"/>
                <a:gd name="T14" fmla="*/ 0 60000 65536"/>
                <a:gd name="T15" fmla="*/ 0 w 17"/>
                <a:gd name="T16" fmla="*/ 0 h 2585"/>
                <a:gd name="T17" fmla="*/ 17 w 17"/>
                <a:gd name="T18" fmla="*/ 2585 h 2585"/>
              </a:gdLst>
              <a:ahLst/>
              <a:cxnLst>
                <a:cxn ang="T10">
                  <a:pos x="T0" y="T1"/>
                </a:cxn>
                <a:cxn ang="T11">
                  <a:pos x="T2" y="T3"/>
                </a:cxn>
                <a:cxn ang="T12">
                  <a:pos x="T4" y="T5"/>
                </a:cxn>
                <a:cxn ang="T13">
                  <a:pos x="T6" y="T7"/>
                </a:cxn>
                <a:cxn ang="T14">
                  <a:pos x="T8" y="T9"/>
                </a:cxn>
              </a:cxnLst>
              <a:rect l="T15" t="T16" r="T17" b="T18"/>
              <a:pathLst>
                <a:path w="17" h="2585">
                  <a:moveTo>
                    <a:pt x="0" y="2585"/>
                  </a:moveTo>
                  <a:lnTo>
                    <a:pt x="0" y="11"/>
                  </a:lnTo>
                  <a:lnTo>
                    <a:pt x="17" y="0"/>
                  </a:lnTo>
                  <a:lnTo>
                    <a:pt x="17" y="2574"/>
                  </a:lnTo>
                  <a:lnTo>
                    <a:pt x="0" y="2585"/>
                  </a:lnTo>
                  <a:close/>
                </a:path>
              </a:pathLst>
            </a:custGeom>
            <a:solidFill>
              <a:srgbClr val="66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21" name="Rectangle 60"/>
            <p:cNvSpPr>
              <a:spLocks noChangeArrowheads="1"/>
            </p:cNvSpPr>
            <p:nvPr/>
          </p:nvSpPr>
          <p:spPr bwMode="auto">
            <a:xfrm>
              <a:off x="2455" y="1221"/>
              <a:ext cx="61" cy="2574"/>
            </a:xfrm>
            <a:prstGeom prst="rect">
              <a:avLst/>
            </a:prstGeom>
            <a:solidFill>
              <a:srgbClr val="FF00FF"/>
            </a:solidFill>
            <a:ln w="9525">
              <a:solidFill>
                <a:srgbClr val="FF00FF"/>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22" name="Freeform 61"/>
            <p:cNvSpPr>
              <a:spLocks/>
            </p:cNvSpPr>
            <p:nvPr/>
          </p:nvSpPr>
          <p:spPr bwMode="auto">
            <a:xfrm>
              <a:off x="2455" y="1210"/>
              <a:ext cx="78" cy="11"/>
            </a:xfrm>
            <a:custGeom>
              <a:avLst/>
              <a:gdLst>
                <a:gd name="T0" fmla="*/ 61 w 78"/>
                <a:gd name="T1" fmla="*/ 11 h 11"/>
                <a:gd name="T2" fmla="*/ 78 w 78"/>
                <a:gd name="T3" fmla="*/ 0 h 11"/>
                <a:gd name="T4" fmla="*/ 22 w 78"/>
                <a:gd name="T5" fmla="*/ 0 h 11"/>
                <a:gd name="T6" fmla="*/ 0 w 78"/>
                <a:gd name="T7" fmla="*/ 11 h 11"/>
                <a:gd name="T8" fmla="*/ 61 w 78"/>
                <a:gd name="T9" fmla="*/ 11 h 11"/>
                <a:gd name="T10" fmla="*/ 0 60000 65536"/>
                <a:gd name="T11" fmla="*/ 0 60000 65536"/>
                <a:gd name="T12" fmla="*/ 0 60000 65536"/>
                <a:gd name="T13" fmla="*/ 0 60000 65536"/>
                <a:gd name="T14" fmla="*/ 0 60000 65536"/>
                <a:gd name="T15" fmla="*/ 0 w 78"/>
                <a:gd name="T16" fmla="*/ 0 h 11"/>
                <a:gd name="T17" fmla="*/ 78 w 78"/>
                <a:gd name="T18" fmla="*/ 11 h 11"/>
              </a:gdLst>
              <a:ahLst/>
              <a:cxnLst>
                <a:cxn ang="T10">
                  <a:pos x="T0" y="T1"/>
                </a:cxn>
                <a:cxn ang="T11">
                  <a:pos x="T2" y="T3"/>
                </a:cxn>
                <a:cxn ang="T12">
                  <a:pos x="T4" y="T5"/>
                </a:cxn>
                <a:cxn ang="T13">
                  <a:pos x="T6" y="T7"/>
                </a:cxn>
                <a:cxn ang="T14">
                  <a:pos x="T8" y="T9"/>
                </a:cxn>
              </a:cxnLst>
              <a:rect l="T15" t="T16" r="T17" b="T18"/>
              <a:pathLst>
                <a:path w="78" h="11">
                  <a:moveTo>
                    <a:pt x="61" y="11"/>
                  </a:moveTo>
                  <a:lnTo>
                    <a:pt x="78" y="0"/>
                  </a:lnTo>
                  <a:lnTo>
                    <a:pt x="22" y="0"/>
                  </a:lnTo>
                  <a:lnTo>
                    <a:pt x="0" y="11"/>
                  </a:lnTo>
                  <a:lnTo>
                    <a:pt x="61" y="11"/>
                  </a:lnTo>
                  <a:close/>
                </a:path>
              </a:pathLst>
            </a:custGeom>
            <a:solidFill>
              <a:srgbClr val="99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23" name="Freeform 62"/>
            <p:cNvSpPr>
              <a:spLocks/>
            </p:cNvSpPr>
            <p:nvPr/>
          </p:nvSpPr>
          <p:spPr bwMode="auto">
            <a:xfrm>
              <a:off x="2660" y="1492"/>
              <a:ext cx="22" cy="2303"/>
            </a:xfrm>
            <a:custGeom>
              <a:avLst/>
              <a:gdLst>
                <a:gd name="T0" fmla="*/ 0 w 22"/>
                <a:gd name="T1" fmla="*/ 2303 h 2303"/>
                <a:gd name="T2" fmla="*/ 0 w 22"/>
                <a:gd name="T3" fmla="*/ 16 h 2303"/>
                <a:gd name="T4" fmla="*/ 22 w 22"/>
                <a:gd name="T5" fmla="*/ 0 h 2303"/>
                <a:gd name="T6" fmla="*/ 22 w 22"/>
                <a:gd name="T7" fmla="*/ 2292 h 2303"/>
                <a:gd name="T8" fmla="*/ 0 w 22"/>
                <a:gd name="T9" fmla="*/ 2303 h 2303"/>
                <a:gd name="T10" fmla="*/ 0 60000 65536"/>
                <a:gd name="T11" fmla="*/ 0 60000 65536"/>
                <a:gd name="T12" fmla="*/ 0 60000 65536"/>
                <a:gd name="T13" fmla="*/ 0 60000 65536"/>
                <a:gd name="T14" fmla="*/ 0 60000 65536"/>
                <a:gd name="T15" fmla="*/ 0 w 22"/>
                <a:gd name="T16" fmla="*/ 0 h 2303"/>
                <a:gd name="T17" fmla="*/ 22 w 22"/>
                <a:gd name="T18" fmla="*/ 2303 h 2303"/>
              </a:gdLst>
              <a:ahLst/>
              <a:cxnLst>
                <a:cxn ang="T10">
                  <a:pos x="T0" y="T1"/>
                </a:cxn>
                <a:cxn ang="T11">
                  <a:pos x="T2" y="T3"/>
                </a:cxn>
                <a:cxn ang="T12">
                  <a:pos x="T4" y="T5"/>
                </a:cxn>
                <a:cxn ang="T13">
                  <a:pos x="T6" y="T7"/>
                </a:cxn>
                <a:cxn ang="T14">
                  <a:pos x="T8" y="T9"/>
                </a:cxn>
              </a:cxnLst>
              <a:rect l="T15" t="T16" r="T17" b="T18"/>
              <a:pathLst>
                <a:path w="22" h="2303">
                  <a:moveTo>
                    <a:pt x="0" y="2303"/>
                  </a:moveTo>
                  <a:lnTo>
                    <a:pt x="0" y="16"/>
                  </a:lnTo>
                  <a:lnTo>
                    <a:pt x="22" y="0"/>
                  </a:lnTo>
                  <a:lnTo>
                    <a:pt x="22" y="2292"/>
                  </a:lnTo>
                  <a:lnTo>
                    <a:pt x="0" y="2303"/>
                  </a:lnTo>
                  <a:close/>
                </a:path>
              </a:pathLst>
            </a:custGeom>
            <a:solidFill>
              <a:srgbClr val="4D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24" name="Rectangle 63"/>
            <p:cNvSpPr>
              <a:spLocks noChangeArrowheads="1"/>
            </p:cNvSpPr>
            <p:nvPr/>
          </p:nvSpPr>
          <p:spPr bwMode="auto">
            <a:xfrm>
              <a:off x="2604" y="1508"/>
              <a:ext cx="56" cy="2287"/>
            </a:xfrm>
            <a:prstGeom prst="rect">
              <a:avLst/>
            </a:prstGeom>
            <a:solidFill>
              <a:srgbClr val="003366"/>
            </a:solidFill>
            <a:ln w="9525">
              <a:solidFill>
                <a:srgbClr val="003366"/>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25" name="Freeform 64"/>
            <p:cNvSpPr>
              <a:spLocks/>
            </p:cNvSpPr>
            <p:nvPr/>
          </p:nvSpPr>
          <p:spPr bwMode="auto">
            <a:xfrm>
              <a:off x="2604" y="1492"/>
              <a:ext cx="78" cy="16"/>
            </a:xfrm>
            <a:custGeom>
              <a:avLst/>
              <a:gdLst>
                <a:gd name="T0" fmla="*/ 56 w 78"/>
                <a:gd name="T1" fmla="*/ 16 h 16"/>
                <a:gd name="T2" fmla="*/ 78 w 78"/>
                <a:gd name="T3" fmla="*/ 0 h 16"/>
                <a:gd name="T4" fmla="*/ 17 w 78"/>
                <a:gd name="T5" fmla="*/ 0 h 16"/>
                <a:gd name="T6" fmla="*/ 0 w 78"/>
                <a:gd name="T7" fmla="*/ 16 h 16"/>
                <a:gd name="T8" fmla="*/ 56 w 78"/>
                <a:gd name="T9" fmla="*/ 16 h 16"/>
                <a:gd name="T10" fmla="*/ 0 60000 65536"/>
                <a:gd name="T11" fmla="*/ 0 60000 65536"/>
                <a:gd name="T12" fmla="*/ 0 60000 65536"/>
                <a:gd name="T13" fmla="*/ 0 60000 65536"/>
                <a:gd name="T14" fmla="*/ 0 60000 65536"/>
                <a:gd name="T15" fmla="*/ 0 w 78"/>
                <a:gd name="T16" fmla="*/ 0 h 16"/>
                <a:gd name="T17" fmla="*/ 78 w 78"/>
                <a:gd name="T18" fmla="*/ 16 h 16"/>
              </a:gdLst>
              <a:ahLst/>
              <a:cxnLst>
                <a:cxn ang="T10">
                  <a:pos x="T0" y="T1"/>
                </a:cxn>
                <a:cxn ang="T11">
                  <a:pos x="T2" y="T3"/>
                </a:cxn>
                <a:cxn ang="T12">
                  <a:pos x="T4" y="T5"/>
                </a:cxn>
                <a:cxn ang="T13">
                  <a:pos x="T6" y="T7"/>
                </a:cxn>
                <a:cxn ang="T14">
                  <a:pos x="T8" y="T9"/>
                </a:cxn>
              </a:cxnLst>
              <a:rect l="T15" t="T16" r="T17" b="T18"/>
              <a:pathLst>
                <a:path w="78" h="16">
                  <a:moveTo>
                    <a:pt x="56" y="16"/>
                  </a:moveTo>
                  <a:lnTo>
                    <a:pt x="78" y="0"/>
                  </a:lnTo>
                  <a:lnTo>
                    <a:pt x="17" y="0"/>
                  </a:lnTo>
                  <a:lnTo>
                    <a:pt x="0" y="16"/>
                  </a:lnTo>
                  <a:lnTo>
                    <a:pt x="56" y="16"/>
                  </a:lnTo>
                  <a:close/>
                </a:path>
              </a:pathLst>
            </a:custGeom>
            <a:solidFill>
              <a:srgbClr val="73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26" name="Freeform 65"/>
            <p:cNvSpPr>
              <a:spLocks/>
            </p:cNvSpPr>
            <p:nvPr/>
          </p:nvSpPr>
          <p:spPr bwMode="auto">
            <a:xfrm>
              <a:off x="2720" y="1011"/>
              <a:ext cx="22" cy="2784"/>
            </a:xfrm>
            <a:custGeom>
              <a:avLst/>
              <a:gdLst>
                <a:gd name="T0" fmla="*/ 0 w 22"/>
                <a:gd name="T1" fmla="*/ 2784 h 2784"/>
                <a:gd name="T2" fmla="*/ 0 w 22"/>
                <a:gd name="T3" fmla="*/ 17 h 2784"/>
                <a:gd name="T4" fmla="*/ 22 w 22"/>
                <a:gd name="T5" fmla="*/ 0 h 2784"/>
                <a:gd name="T6" fmla="*/ 22 w 22"/>
                <a:gd name="T7" fmla="*/ 2773 h 2784"/>
                <a:gd name="T8" fmla="*/ 0 w 22"/>
                <a:gd name="T9" fmla="*/ 2784 h 2784"/>
                <a:gd name="T10" fmla="*/ 0 60000 65536"/>
                <a:gd name="T11" fmla="*/ 0 60000 65536"/>
                <a:gd name="T12" fmla="*/ 0 60000 65536"/>
                <a:gd name="T13" fmla="*/ 0 60000 65536"/>
                <a:gd name="T14" fmla="*/ 0 60000 65536"/>
                <a:gd name="T15" fmla="*/ 0 w 22"/>
                <a:gd name="T16" fmla="*/ 0 h 2784"/>
                <a:gd name="T17" fmla="*/ 22 w 22"/>
                <a:gd name="T18" fmla="*/ 2784 h 2784"/>
              </a:gdLst>
              <a:ahLst/>
              <a:cxnLst>
                <a:cxn ang="T10">
                  <a:pos x="T0" y="T1"/>
                </a:cxn>
                <a:cxn ang="T11">
                  <a:pos x="T2" y="T3"/>
                </a:cxn>
                <a:cxn ang="T12">
                  <a:pos x="T4" y="T5"/>
                </a:cxn>
                <a:cxn ang="T13">
                  <a:pos x="T6" y="T7"/>
                </a:cxn>
                <a:cxn ang="T14">
                  <a:pos x="T8" y="T9"/>
                </a:cxn>
              </a:cxnLst>
              <a:rect l="T15" t="T16" r="T17" b="T18"/>
              <a:pathLst>
                <a:path w="22" h="2784">
                  <a:moveTo>
                    <a:pt x="0" y="2784"/>
                  </a:moveTo>
                  <a:lnTo>
                    <a:pt x="0" y="17"/>
                  </a:lnTo>
                  <a:lnTo>
                    <a:pt x="22" y="0"/>
                  </a:lnTo>
                  <a:lnTo>
                    <a:pt x="22" y="2773"/>
                  </a:lnTo>
                  <a:lnTo>
                    <a:pt x="0" y="2784"/>
                  </a:lnTo>
                  <a:close/>
                </a:path>
              </a:pathLst>
            </a:custGeom>
            <a:solidFill>
              <a:srgbClr val="66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27" name="Rectangle 66"/>
            <p:cNvSpPr>
              <a:spLocks noChangeArrowheads="1"/>
            </p:cNvSpPr>
            <p:nvPr/>
          </p:nvSpPr>
          <p:spPr bwMode="auto">
            <a:xfrm>
              <a:off x="2660" y="1028"/>
              <a:ext cx="60" cy="2767"/>
            </a:xfrm>
            <a:prstGeom prst="rect">
              <a:avLst/>
            </a:prstGeom>
            <a:solidFill>
              <a:srgbClr val="FF00FF"/>
            </a:solidFill>
            <a:ln w="9525">
              <a:solidFill>
                <a:srgbClr val="FF00FF"/>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28" name="Freeform 67"/>
            <p:cNvSpPr>
              <a:spLocks/>
            </p:cNvSpPr>
            <p:nvPr/>
          </p:nvSpPr>
          <p:spPr bwMode="auto">
            <a:xfrm>
              <a:off x="2660" y="1011"/>
              <a:ext cx="82" cy="17"/>
            </a:xfrm>
            <a:custGeom>
              <a:avLst/>
              <a:gdLst>
                <a:gd name="T0" fmla="*/ 60 w 82"/>
                <a:gd name="T1" fmla="*/ 17 h 17"/>
                <a:gd name="T2" fmla="*/ 82 w 82"/>
                <a:gd name="T3" fmla="*/ 0 h 17"/>
                <a:gd name="T4" fmla="*/ 22 w 82"/>
                <a:gd name="T5" fmla="*/ 0 h 17"/>
                <a:gd name="T6" fmla="*/ 0 w 82"/>
                <a:gd name="T7" fmla="*/ 17 h 17"/>
                <a:gd name="T8" fmla="*/ 60 w 82"/>
                <a:gd name="T9" fmla="*/ 17 h 17"/>
                <a:gd name="T10" fmla="*/ 0 60000 65536"/>
                <a:gd name="T11" fmla="*/ 0 60000 65536"/>
                <a:gd name="T12" fmla="*/ 0 60000 65536"/>
                <a:gd name="T13" fmla="*/ 0 60000 65536"/>
                <a:gd name="T14" fmla="*/ 0 60000 65536"/>
                <a:gd name="T15" fmla="*/ 0 w 82"/>
                <a:gd name="T16" fmla="*/ 0 h 17"/>
                <a:gd name="T17" fmla="*/ 82 w 82"/>
                <a:gd name="T18" fmla="*/ 17 h 17"/>
              </a:gdLst>
              <a:ahLst/>
              <a:cxnLst>
                <a:cxn ang="T10">
                  <a:pos x="T0" y="T1"/>
                </a:cxn>
                <a:cxn ang="T11">
                  <a:pos x="T2" y="T3"/>
                </a:cxn>
                <a:cxn ang="T12">
                  <a:pos x="T4" y="T5"/>
                </a:cxn>
                <a:cxn ang="T13">
                  <a:pos x="T6" y="T7"/>
                </a:cxn>
                <a:cxn ang="T14">
                  <a:pos x="T8" y="T9"/>
                </a:cxn>
              </a:cxnLst>
              <a:rect l="T15" t="T16" r="T17" b="T18"/>
              <a:pathLst>
                <a:path w="82" h="17">
                  <a:moveTo>
                    <a:pt x="60" y="17"/>
                  </a:moveTo>
                  <a:lnTo>
                    <a:pt x="82" y="0"/>
                  </a:lnTo>
                  <a:lnTo>
                    <a:pt x="22" y="0"/>
                  </a:lnTo>
                  <a:lnTo>
                    <a:pt x="0" y="17"/>
                  </a:lnTo>
                  <a:lnTo>
                    <a:pt x="60" y="17"/>
                  </a:lnTo>
                  <a:close/>
                </a:path>
              </a:pathLst>
            </a:custGeom>
            <a:solidFill>
              <a:srgbClr val="99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29" name="Freeform 68"/>
            <p:cNvSpPr>
              <a:spLocks/>
            </p:cNvSpPr>
            <p:nvPr/>
          </p:nvSpPr>
          <p:spPr bwMode="auto">
            <a:xfrm>
              <a:off x="2870" y="1464"/>
              <a:ext cx="16" cy="2331"/>
            </a:xfrm>
            <a:custGeom>
              <a:avLst/>
              <a:gdLst>
                <a:gd name="T0" fmla="*/ 0 w 16"/>
                <a:gd name="T1" fmla="*/ 2331 h 2331"/>
                <a:gd name="T2" fmla="*/ 0 w 16"/>
                <a:gd name="T3" fmla="*/ 11 h 2331"/>
                <a:gd name="T4" fmla="*/ 16 w 16"/>
                <a:gd name="T5" fmla="*/ 0 h 2331"/>
                <a:gd name="T6" fmla="*/ 16 w 16"/>
                <a:gd name="T7" fmla="*/ 2320 h 2331"/>
                <a:gd name="T8" fmla="*/ 0 w 16"/>
                <a:gd name="T9" fmla="*/ 2331 h 2331"/>
                <a:gd name="T10" fmla="*/ 0 60000 65536"/>
                <a:gd name="T11" fmla="*/ 0 60000 65536"/>
                <a:gd name="T12" fmla="*/ 0 60000 65536"/>
                <a:gd name="T13" fmla="*/ 0 60000 65536"/>
                <a:gd name="T14" fmla="*/ 0 60000 65536"/>
                <a:gd name="T15" fmla="*/ 0 w 16"/>
                <a:gd name="T16" fmla="*/ 0 h 2331"/>
                <a:gd name="T17" fmla="*/ 16 w 16"/>
                <a:gd name="T18" fmla="*/ 2331 h 2331"/>
              </a:gdLst>
              <a:ahLst/>
              <a:cxnLst>
                <a:cxn ang="T10">
                  <a:pos x="T0" y="T1"/>
                </a:cxn>
                <a:cxn ang="T11">
                  <a:pos x="T2" y="T3"/>
                </a:cxn>
                <a:cxn ang="T12">
                  <a:pos x="T4" y="T5"/>
                </a:cxn>
                <a:cxn ang="T13">
                  <a:pos x="T6" y="T7"/>
                </a:cxn>
                <a:cxn ang="T14">
                  <a:pos x="T8" y="T9"/>
                </a:cxn>
              </a:cxnLst>
              <a:rect l="T15" t="T16" r="T17" b="T18"/>
              <a:pathLst>
                <a:path w="16" h="2331">
                  <a:moveTo>
                    <a:pt x="0" y="2331"/>
                  </a:moveTo>
                  <a:lnTo>
                    <a:pt x="0" y="11"/>
                  </a:lnTo>
                  <a:lnTo>
                    <a:pt x="16" y="0"/>
                  </a:lnTo>
                  <a:lnTo>
                    <a:pt x="16" y="2320"/>
                  </a:lnTo>
                  <a:lnTo>
                    <a:pt x="0" y="2331"/>
                  </a:lnTo>
                  <a:close/>
                </a:path>
              </a:pathLst>
            </a:custGeom>
            <a:solidFill>
              <a:srgbClr val="4D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30" name="Rectangle 69"/>
            <p:cNvSpPr>
              <a:spLocks noChangeArrowheads="1"/>
            </p:cNvSpPr>
            <p:nvPr/>
          </p:nvSpPr>
          <p:spPr bwMode="auto">
            <a:xfrm>
              <a:off x="2809" y="1475"/>
              <a:ext cx="61" cy="2320"/>
            </a:xfrm>
            <a:prstGeom prst="rect">
              <a:avLst/>
            </a:prstGeom>
            <a:solidFill>
              <a:srgbClr val="003366"/>
            </a:solidFill>
            <a:ln w="9525">
              <a:solidFill>
                <a:srgbClr val="003366"/>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31" name="Freeform 70"/>
            <p:cNvSpPr>
              <a:spLocks/>
            </p:cNvSpPr>
            <p:nvPr/>
          </p:nvSpPr>
          <p:spPr bwMode="auto">
            <a:xfrm>
              <a:off x="2809" y="1464"/>
              <a:ext cx="77" cy="11"/>
            </a:xfrm>
            <a:custGeom>
              <a:avLst/>
              <a:gdLst>
                <a:gd name="T0" fmla="*/ 61 w 77"/>
                <a:gd name="T1" fmla="*/ 11 h 11"/>
                <a:gd name="T2" fmla="*/ 77 w 77"/>
                <a:gd name="T3" fmla="*/ 0 h 11"/>
                <a:gd name="T4" fmla="*/ 22 w 77"/>
                <a:gd name="T5" fmla="*/ 0 h 11"/>
                <a:gd name="T6" fmla="*/ 0 w 77"/>
                <a:gd name="T7" fmla="*/ 11 h 11"/>
                <a:gd name="T8" fmla="*/ 61 w 77"/>
                <a:gd name="T9" fmla="*/ 11 h 11"/>
                <a:gd name="T10" fmla="*/ 0 60000 65536"/>
                <a:gd name="T11" fmla="*/ 0 60000 65536"/>
                <a:gd name="T12" fmla="*/ 0 60000 65536"/>
                <a:gd name="T13" fmla="*/ 0 60000 65536"/>
                <a:gd name="T14" fmla="*/ 0 60000 65536"/>
                <a:gd name="T15" fmla="*/ 0 w 77"/>
                <a:gd name="T16" fmla="*/ 0 h 11"/>
                <a:gd name="T17" fmla="*/ 77 w 77"/>
                <a:gd name="T18" fmla="*/ 11 h 11"/>
              </a:gdLst>
              <a:ahLst/>
              <a:cxnLst>
                <a:cxn ang="T10">
                  <a:pos x="T0" y="T1"/>
                </a:cxn>
                <a:cxn ang="T11">
                  <a:pos x="T2" y="T3"/>
                </a:cxn>
                <a:cxn ang="T12">
                  <a:pos x="T4" y="T5"/>
                </a:cxn>
                <a:cxn ang="T13">
                  <a:pos x="T6" y="T7"/>
                </a:cxn>
                <a:cxn ang="T14">
                  <a:pos x="T8" y="T9"/>
                </a:cxn>
              </a:cxnLst>
              <a:rect l="T15" t="T16" r="T17" b="T18"/>
              <a:pathLst>
                <a:path w="77" h="11">
                  <a:moveTo>
                    <a:pt x="61" y="11"/>
                  </a:moveTo>
                  <a:lnTo>
                    <a:pt x="77" y="0"/>
                  </a:lnTo>
                  <a:lnTo>
                    <a:pt x="22" y="0"/>
                  </a:lnTo>
                  <a:lnTo>
                    <a:pt x="0" y="11"/>
                  </a:lnTo>
                  <a:lnTo>
                    <a:pt x="61" y="11"/>
                  </a:lnTo>
                  <a:close/>
                </a:path>
              </a:pathLst>
            </a:custGeom>
            <a:solidFill>
              <a:srgbClr val="73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32" name="Freeform 71"/>
            <p:cNvSpPr>
              <a:spLocks/>
            </p:cNvSpPr>
            <p:nvPr/>
          </p:nvSpPr>
          <p:spPr bwMode="auto">
            <a:xfrm>
              <a:off x="2925" y="1238"/>
              <a:ext cx="22" cy="2557"/>
            </a:xfrm>
            <a:custGeom>
              <a:avLst/>
              <a:gdLst>
                <a:gd name="T0" fmla="*/ 0 w 22"/>
                <a:gd name="T1" fmla="*/ 2557 h 2557"/>
                <a:gd name="T2" fmla="*/ 0 w 22"/>
                <a:gd name="T3" fmla="*/ 11 h 2557"/>
                <a:gd name="T4" fmla="*/ 22 w 22"/>
                <a:gd name="T5" fmla="*/ 0 h 2557"/>
                <a:gd name="T6" fmla="*/ 22 w 22"/>
                <a:gd name="T7" fmla="*/ 2546 h 2557"/>
                <a:gd name="T8" fmla="*/ 0 w 22"/>
                <a:gd name="T9" fmla="*/ 2557 h 2557"/>
                <a:gd name="T10" fmla="*/ 0 60000 65536"/>
                <a:gd name="T11" fmla="*/ 0 60000 65536"/>
                <a:gd name="T12" fmla="*/ 0 60000 65536"/>
                <a:gd name="T13" fmla="*/ 0 60000 65536"/>
                <a:gd name="T14" fmla="*/ 0 60000 65536"/>
                <a:gd name="T15" fmla="*/ 0 w 22"/>
                <a:gd name="T16" fmla="*/ 0 h 2557"/>
                <a:gd name="T17" fmla="*/ 22 w 22"/>
                <a:gd name="T18" fmla="*/ 2557 h 2557"/>
              </a:gdLst>
              <a:ahLst/>
              <a:cxnLst>
                <a:cxn ang="T10">
                  <a:pos x="T0" y="T1"/>
                </a:cxn>
                <a:cxn ang="T11">
                  <a:pos x="T2" y="T3"/>
                </a:cxn>
                <a:cxn ang="T12">
                  <a:pos x="T4" y="T5"/>
                </a:cxn>
                <a:cxn ang="T13">
                  <a:pos x="T6" y="T7"/>
                </a:cxn>
                <a:cxn ang="T14">
                  <a:pos x="T8" y="T9"/>
                </a:cxn>
              </a:cxnLst>
              <a:rect l="T15" t="T16" r="T17" b="T18"/>
              <a:pathLst>
                <a:path w="22" h="2557">
                  <a:moveTo>
                    <a:pt x="0" y="2557"/>
                  </a:moveTo>
                  <a:lnTo>
                    <a:pt x="0" y="11"/>
                  </a:lnTo>
                  <a:lnTo>
                    <a:pt x="22" y="0"/>
                  </a:lnTo>
                  <a:lnTo>
                    <a:pt x="22" y="2546"/>
                  </a:lnTo>
                  <a:lnTo>
                    <a:pt x="0" y="2557"/>
                  </a:lnTo>
                  <a:close/>
                </a:path>
              </a:pathLst>
            </a:custGeom>
            <a:solidFill>
              <a:srgbClr val="66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33" name="Rectangle 72"/>
            <p:cNvSpPr>
              <a:spLocks noChangeArrowheads="1"/>
            </p:cNvSpPr>
            <p:nvPr/>
          </p:nvSpPr>
          <p:spPr bwMode="auto">
            <a:xfrm>
              <a:off x="2870" y="1249"/>
              <a:ext cx="55" cy="2546"/>
            </a:xfrm>
            <a:prstGeom prst="rect">
              <a:avLst/>
            </a:prstGeom>
            <a:solidFill>
              <a:srgbClr val="FF00FF"/>
            </a:solidFill>
            <a:ln w="9525">
              <a:solidFill>
                <a:srgbClr val="FF00FF"/>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34" name="Freeform 73"/>
            <p:cNvSpPr>
              <a:spLocks/>
            </p:cNvSpPr>
            <p:nvPr/>
          </p:nvSpPr>
          <p:spPr bwMode="auto">
            <a:xfrm>
              <a:off x="2870" y="1238"/>
              <a:ext cx="77" cy="11"/>
            </a:xfrm>
            <a:custGeom>
              <a:avLst/>
              <a:gdLst>
                <a:gd name="T0" fmla="*/ 55 w 77"/>
                <a:gd name="T1" fmla="*/ 11 h 11"/>
                <a:gd name="T2" fmla="*/ 77 w 77"/>
                <a:gd name="T3" fmla="*/ 0 h 11"/>
                <a:gd name="T4" fmla="*/ 16 w 77"/>
                <a:gd name="T5" fmla="*/ 0 h 11"/>
                <a:gd name="T6" fmla="*/ 0 w 77"/>
                <a:gd name="T7" fmla="*/ 11 h 11"/>
                <a:gd name="T8" fmla="*/ 55 w 77"/>
                <a:gd name="T9" fmla="*/ 11 h 11"/>
                <a:gd name="T10" fmla="*/ 0 60000 65536"/>
                <a:gd name="T11" fmla="*/ 0 60000 65536"/>
                <a:gd name="T12" fmla="*/ 0 60000 65536"/>
                <a:gd name="T13" fmla="*/ 0 60000 65536"/>
                <a:gd name="T14" fmla="*/ 0 60000 65536"/>
                <a:gd name="T15" fmla="*/ 0 w 77"/>
                <a:gd name="T16" fmla="*/ 0 h 11"/>
                <a:gd name="T17" fmla="*/ 77 w 77"/>
                <a:gd name="T18" fmla="*/ 11 h 11"/>
              </a:gdLst>
              <a:ahLst/>
              <a:cxnLst>
                <a:cxn ang="T10">
                  <a:pos x="T0" y="T1"/>
                </a:cxn>
                <a:cxn ang="T11">
                  <a:pos x="T2" y="T3"/>
                </a:cxn>
                <a:cxn ang="T12">
                  <a:pos x="T4" y="T5"/>
                </a:cxn>
                <a:cxn ang="T13">
                  <a:pos x="T6" y="T7"/>
                </a:cxn>
                <a:cxn ang="T14">
                  <a:pos x="T8" y="T9"/>
                </a:cxn>
              </a:cxnLst>
              <a:rect l="T15" t="T16" r="T17" b="T18"/>
              <a:pathLst>
                <a:path w="77" h="11">
                  <a:moveTo>
                    <a:pt x="55" y="11"/>
                  </a:moveTo>
                  <a:lnTo>
                    <a:pt x="77" y="0"/>
                  </a:lnTo>
                  <a:lnTo>
                    <a:pt x="16" y="0"/>
                  </a:lnTo>
                  <a:lnTo>
                    <a:pt x="0" y="11"/>
                  </a:lnTo>
                  <a:lnTo>
                    <a:pt x="55" y="11"/>
                  </a:lnTo>
                  <a:close/>
                </a:path>
              </a:pathLst>
            </a:custGeom>
            <a:solidFill>
              <a:srgbClr val="99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35" name="Freeform 74"/>
            <p:cNvSpPr>
              <a:spLocks/>
            </p:cNvSpPr>
            <p:nvPr/>
          </p:nvSpPr>
          <p:spPr bwMode="auto">
            <a:xfrm>
              <a:off x="3074" y="1436"/>
              <a:ext cx="17" cy="2359"/>
            </a:xfrm>
            <a:custGeom>
              <a:avLst/>
              <a:gdLst>
                <a:gd name="T0" fmla="*/ 0 w 17"/>
                <a:gd name="T1" fmla="*/ 2359 h 2359"/>
                <a:gd name="T2" fmla="*/ 0 w 17"/>
                <a:gd name="T3" fmla="*/ 12 h 2359"/>
                <a:gd name="T4" fmla="*/ 17 w 17"/>
                <a:gd name="T5" fmla="*/ 0 h 2359"/>
                <a:gd name="T6" fmla="*/ 17 w 17"/>
                <a:gd name="T7" fmla="*/ 2348 h 2359"/>
                <a:gd name="T8" fmla="*/ 0 w 17"/>
                <a:gd name="T9" fmla="*/ 2359 h 2359"/>
                <a:gd name="T10" fmla="*/ 0 60000 65536"/>
                <a:gd name="T11" fmla="*/ 0 60000 65536"/>
                <a:gd name="T12" fmla="*/ 0 60000 65536"/>
                <a:gd name="T13" fmla="*/ 0 60000 65536"/>
                <a:gd name="T14" fmla="*/ 0 60000 65536"/>
                <a:gd name="T15" fmla="*/ 0 w 17"/>
                <a:gd name="T16" fmla="*/ 0 h 2359"/>
                <a:gd name="T17" fmla="*/ 17 w 17"/>
                <a:gd name="T18" fmla="*/ 2359 h 2359"/>
              </a:gdLst>
              <a:ahLst/>
              <a:cxnLst>
                <a:cxn ang="T10">
                  <a:pos x="T0" y="T1"/>
                </a:cxn>
                <a:cxn ang="T11">
                  <a:pos x="T2" y="T3"/>
                </a:cxn>
                <a:cxn ang="T12">
                  <a:pos x="T4" y="T5"/>
                </a:cxn>
                <a:cxn ang="T13">
                  <a:pos x="T6" y="T7"/>
                </a:cxn>
                <a:cxn ang="T14">
                  <a:pos x="T8" y="T9"/>
                </a:cxn>
              </a:cxnLst>
              <a:rect l="T15" t="T16" r="T17" b="T18"/>
              <a:pathLst>
                <a:path w="17" h="2359">
                  <a:moveTo>
                    <a:pt x="0" y="2359"/>
                  </a:moveTo>
                  <a:lnTo>
                    <a:pt x="0" y="12"/>
                  </a:lnTo>
                  <a:lnTo>
                    <a:pt x="17" y="0"/>
                  </a:lnTo>
                  <a:lnTo>
                    <a:pt x="17" y="2348"/>
                  </a:lnTo>
                  <a:lnTo>
                    <a:pt x="0" y="2359"/>
                  </a:lnTo>
                  <a:close/>
                </a:path>
              </a:pathLst>
            </a:custGeom>
            <a:solidFill>
              <a:srgbClr val="4D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36" name="Rectangle 75"/>
            <p:cNvSpPr>
              <a:spLocks noChangeArrowheads="1"/>
            </p:cNvSpPr>
            <p:nvPr/>
          </p:nvSpPr>
          <p:spPr bwMode="auto">
            <a:xfrm>
              <a:off x="3013" y="1448"/>
              <a:ext cx="61" cy="2347"/>
            </a:xfrm>
            <a:prstGeom prst="rect">
              <a:avLst/>
            </a:prstGeom>
            <a:solidFill>
              <a:srgbClr val="003366"/>
            </a:solidFill>
            <a:ln w="9525">
              <a:solidFill>
                <a:srgbClr val="003366"/>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37" name="Freeform 76"/>
            <p:cNvSpPr>
              <a:spLocks/>
            </p:cNvSpPr>
            <p:nvPr/>
          </p:nvSpPr>
          <p:spPr bwMode="auto">
            <a:xfrm>
              <a:off x="3013" y="1436"/>
              <a:ext cx="78" cy="12"/>
            </a:xfrm>
            <a:custGeom>
              <a:avLst/>
              <a:gdLst>
                <a:gd name="T0" fmla="*/ 61 w 78"/>
                <a:gd name="T1" fmla="*/ 12 h 12"/>
                <a:gd name="T2" fmla="*/ 78 w 78"/>
                <a:gd name="T3" fmla="*/ 0 h 12"/>
                <a:gd name="T4" fmla="*/ 22 w 78"/>
                <a:gd name="T5" fmla="*/ 0 h 12"/>
                <a:gd name="T6" fmla="*/ 0 w 78"/>
                <a:gd name="T7" fmla="*/ 12 h 12"/>
                <a:gd name="T8" fmla="*/ 61 w 78"/>
                <a:gd name="T9" fmla="*/ 12 h 12"/>
                <a:gd name="T10" fmla="*/ 0 60000 65536"/>
                <a:gd name="T11" fmla="*/ 0 60000 65536"/>
                <a:gd name="T12" fmla="*/ 0 60000 65536"/>
                <a:gd name="T13" fmla="*/ 0 60000 65536"/>
                <a:gd name="T14" fmla="*/ 0 60000 65536"/>
                <a:gd name="T15" fmla="*/ 0 w 78"/>
                <a:gd name="T16" fmla="*/ 0 h 12"/>
                <a:gd name="T17" fmla="*/ 78 w 78"/>
                <a:gd name="T18" fmla="*/ 12 h 12"/>
              </a:gdLst>
              <a:ahLst/>
              <a:cxnLst>
                <a:cxn ang="T10">
                  <a:pos x="T0" y="T1"/>
                </a:cxn>
                <a:cxn ang="T11">
                  <a:pos x="T2" y="T3"/>
                </a:cxn>
                <a:cxn ang="T12">
                  <a:pos x="T4" y="T5"/>
                </a:cxn>
                <a:cxn ang="T13">
                  <a:pos x="T6" y="T7"/>
                </a:cxn>
                <a:cxn ang="T14">
                  <a:pos x="T8" y="T9"/>
                </a:cxn>
              </a:cxnLst>
              <a:rect l="T15" t="T16" r="T17" b="T18"/>
              <a:pathLst>
                <a:path w="78" h="12">
                  <a:moveTo>
                    <a:pt x="61" y="12"/>
                  </a:moveTo>
                  <a:lnTo>
                    <a:pt x="78" y="0"/>
                  </a:lnTo>
                  <a:lnTo>
                    <a:pt x="22" y="0"/>
                  </a:lnTo>
                  <a:lnTo>
                    <a:pt x="0" y="12"/>
                  </a:lnTo>
                  <a:lnTo>
                    <a:pt x="61" y="12"/>
                  </a:lnTo>
                  <a:close/>
                </a:path>
              </a:pathLst>
            </a:custGeom>
            <a:solidFill>
              <a:srgbClr val="73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38" name="Freeform 77"/>
            <p:cNvSpPr>
              <a:spLocks/>
            </p:cNvSpPr>
            <p:nvPr/>
          </p:nvSpPr>
          <p:spPr bwMode="auto">
            <a:xfrm>
              <a:off x="3129" y="1348"/>
              <a:ext cx="22" cy="2447"/>
            </a:xfrm>
            <a:custGeom>
              <a:avLst/>
              <a:gdLst>
                <a:gd name="T0" fmla="*/ 0 w 22"/>
                <a:gd name="T1" fmla="*/ 2447 h 2447"/>
                <a:gd name="T2" fmla="*/ 0 w 22"/>
                <a:gd name="T3" fmla="*/ 17 h 2447"/>
                <a:gd name="T4" fmla="*/ 22 w 22"/>
                <a:gd name="T5" fmla="*/ 0 h 2447"/>
                <a:gd name="T6" fmla="*/ 22 w 22"/>
                <a:gd name="T7" fmla="*/ 2436 h 2447"/>
                <a:gd name="T8" fmla="*/ 0 w 22"/>
                <a:gd name="T9" fmla="*/ 2447 h 2447"/>
                <a:gd name="T10" fmla="*/ 0 60000 65536"/>
                <a:gd name="T11" fmla="*/ 0 60000 65536"/>
                <a:gd name="T12" fmla="*/ 0 60000 65536"/>
                <a:gd name="T13" fmla="*/ 0 60000 65536"/>
                <a:gd name="T14" fmla="*/ 0 60000 65536"/>
                <a:gd name="T15" fmla="*/ 0 w 22"/>
                <a:gd name="T16" fmla="*/ 0 h 2447"/>
                <a:gd name="T17" fmla="*/ 22 w 22"/>
                <a:gd name="T18" fmla="*/ 2447 h 2447"/>
              </a:gdLst>
              <a:ahLst/>
              <a:cxnLst>
                <a:cxn ang="T10">
                  <a:pos x="T0" y="T1"/>
                </a:cxn>
                <a:cxn ang="T11">
                  <a:pos x="T2" y="T3"/>
                </a:cxn>
                <a:cxn ang="T12">
                  <a:pos x="T4" y="T5"/>
                </a:cxn>
                <a:cxn ang="T13">
                  <a:pos x="T6" y="T7"/>
                </a:cxn>
                <a:cxn ang="T14">
                  <a:pos x="T8" y="T9"/>
                </a:cxn>
              </a:cxnLst>
              <a:rect l="T15" t="T16" r="T17" b="T18"/>
              <a:pathLst>
                <a:path w="22" h="2447">
                  <a:moveTo>
                    <a:pt x="0" y="2447"/>
                  </a:moveTo>
                  <a:lnTo>
                    <a:pt x="0" y="17"/>
                  </a:lnTo>
                  <a:lnTo>
                    <a:pt x="22" y="0"/>
                  </a:lnTo>
                  <a:lnTo>
                    <a:pt x="22" y="2436"/>
                  </a:lnTo>
                  <a:lnTo>
                    <a:pt x="0" y="2447"/>
                  </a:lnTo>
                  <a:close/>
                </a:path>
              </a:pathLst>
            </a:custGeom>
            <a:solidFill>
              <a:srgbClr val="66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39" name="Rectangle 78"/>
            <p:cNvSpPr>
              <a:spLocks noChangeArrowheads="1"/>
            </p:cNvSpPr>
            <p:nvPr/>
          </p:nvSpPr>
          <p:spPr bwMode="auto">
            <a:xfrm>
              <a:off x="3074" y="1365"/>
              <a:ext cx="55" cy="2430"/>
            </a:xfrm>
            <a:prstGeom prst="rect">
              <a:avLst/>
            </a:prstGeom>
            <a:solidFill>
              <a:srgbClr val="FF00FF"/>
            </a:solidFill>
            <a:ln w="9525">
              <a:solidFill>
                <a:srgbClr val="FF00FF"/>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40" name="Freeform 79"/>
            <p:cNvSpPr>
              <a:spLocks/>
            </p:cNvSpPr>
            <p:nvPr/>
          </p:nvSpPr>
          <p:spPr bwMode="auto">
            <a:xfrm>
              <a:off x="3074" y="1348"/>
              <a:ext cx="77" cy="17"/>
            </a:xfrm>
            <a:custGeom>
              <a:avLst/>
              <a:gdLst>
                <a:gd name="T0" fmla="*/ 55 w 77"/>
                <a:gd name="T1" fmla="*/ 17 h 17"/>
                <a:gd name="T2" fmla="*/ 77 w 77"/>
                <a:gd name="T3" fmla="*/ 0 h 17"/>
                <a:gd name="T4" fmla="*/ 17 w 77"/>
                <a:gd name="T5" fmla="*/ 0 h 17"/>
                <a:gd name="T6" fmla="*/ 0 w 77"/>
                <a:gd name="T7" fmla="*/ 17 h 17"/>
                <a:gd name="T8" fmla="*/ 55 w 77"/>
                <a:gd name="T9" fmla="*/ 17 h 17"/>
                <a:gd name="T10" fmla="*/ 0 60000 65536"/>
                <a:gd name="T11" fmla="*/ 0 60000 65536"/>
                <a:gd name="T12" fmla="*/ 0 60000 65536"/>
                <a:gd name="T13" fmla="*/ 0 60000 65536"/>
                <a:gd name="T14" fmla="*/ 0 60000 65536"/>
                <a:gd name="T15" fmla="*/ 0 w 77"/>
                <a:gd name="T16" fmla="*/ 0 h 17"/>
                <a:gd name="T17" fmla="*/ 77 w 77"/>
                <a:gd name="T18" fmla="*/ 17 h 17"/>
              </a:gdLst>
              <a:ahLst/>
              <a:cxnLst>
                <a:cxn ang="T10">
                  <a:pos x="T0" y="T1"/>
                </a:cxn>
                <a:cxn ang="T11">
                  <a:pos x="T2" y="T3"/>
                </a:cxn>
                <a:cxn ang="T12">
                  <a:pos x="T4" y="T5"/>
                </a:cxn>
                <a:cxn ang="T13">
                  <a:pos x="T6" y="T7"/>
                </a:cxn>
                <a:cxn ang="T14">
                  <a:pos x="T8" y="T9"/>
                </a:cxn>
              </a:cxnLst>
              <a:rect l="T15" t="T16" r="T17" b="T18"/>
              <a:pathLst>
                <a:path w="77" h="17">
                  <a:moveTo>
                    <a:pt x="55" y="17"/>
                  </a:moveTo>
                  <a:lnTo>
                    <a:pt x="77" y="0"/>
                  </a:lnTo>
                  <a:lnTo>
                    <a:pt x="17" y="0"/>
                  </a:lnTo>
                  <a:lnTo>
                    <a:pt x="0" y="17"/>
                  </a:lnTo>
                  <a:lnTo>
                    <a:pt x="55" y="17"/>
                  </a:lnTo>
                  <a:close/>
                </a:path>
              </a:pathLst>
            </a:custGeom>
            <a:solidFill>
              <a:srgbClr val="99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41" name="Freeform 80"/>
            <p:cNvSpPr>
              <a:spLocks/>
            </p:cNvSpPr>
            <p:nvPr/>
          </p:nvSpPr>
          <p:spPr bwMode="auto">
            <a:xfrm>
              <a:off x="3278" y="1403"/>
              <a:ext cx="22" cy="2392"/>
            </a:xfrm>
            <a:custGeom>
              <a:avLst/>
              <a:gdLst>
                <a:gd name="T0" fmla="*/ 0 w 22"/>
                <a:gd name="T1" fmla="*/ 2392 h 2392"/>
                <a:gd name="T2" fmla="*/ 0 w 22"/>
                <a:gd name="T3" fmla="*/ 17 h 2392"/>
                <a:gd name="T4" fmla="*/ 22 w 22"/>
                <a:gd name="T5" fmla="*/ 0 h 2392"/>
                <a:gd name="T6" fmla="*/ 22 w 22"/>
                <a:gd name="T7" fmla="*/ 2381 h 2392"/>
                <a:gd name="T8" fmla="*/ 0 w 22"/>
                <a:gd name="T9" fmla="*/ 2392 h 2392"/>
                <a:gd name="T10" fmla="*/ 0 60000 65536"/>
                <a:gd name="T11" fmla="*/ 0 60000 65536"/>
                <a:gd name="T12" fmla="*/ 0 60000 65536"/>
                <a:gd name="T13" fmla="*/ 0 60000 65536"/>
                <a:gd name="T14" fmla="*/ 0 60000 65536"/>
                <a:gd name="T15" fmla="*/ 0 w 22"/>
                <a:gd name="T16" fmla="*/ 0 h 2392"/>
                <a:gd name="T17" fmla="*/ 22 w 22"/>
                <a:gd name="T18" fmla="*/ 2392 h 2392"/>
              </a:gdLst>
              <a:ahLst/>
              <a:cxnLst>
                <a:cxn ang="T10">
                  <a:pos x="T0" y="T1"/>
                </a:cxn>
                <a:cxn ang="T11">
                  <a:pos x="T2" y="T3"/>
                </a:cxn>
                <a:cxn ang="T12">
                  <a:pos x="T4" y="T5"/>
                </a:cxn>
                <a:cxn ang="T13">
                  <a:pos x="T6" y="T7"/>
                </a:cxn>
                <a:cxn ang="T14">
                  <a:pos x="T8" y="T9"/>
                </a:cxn>
              </a:cxnLst>
              <a:rect l="T15" t="T16" r="T17" b="T18"/>
              <a:pathLst>
                <a:path w="22" h="2392">
                  <a:moveTo>
                    <a:pt x="0" y="2392"/>
                  </a:moveTo>
                  <a:lnTo>
                    <a:pt x="0" y="17"/>
                  </a:lnTo>
                  <a:lnTo>
                    <a:pt x="22" y="0"/>
                  </a:lnTo>
                  <a:lnTo>
                    <a:pt x="22" y="2381"/>
                  </a:lnTo>
                  <a:lnTo>
                    <a:pt x="0" y="2392"/>
                  </a:lnTo>
                  <a:close/>
                </a:path>
              </a:pathLst>
            </a:custGeom>
            <a:solidFill>
              <a:srgbClr val="4D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42" name="Rectangle 81"/>
            <p:cNvSpPr>
              <a:spLocks noChangeArrowheads="1"/>
            </p:cNvSpPr>
            <p:nvPr/>
          </p:nvSpPr>
          <p:spPr bwMode="auto">
            <a:xfrm>
              <a:off x="3218" y="1420"/>
              <a:ext cx="60" cy="2375"/>
            </a:xfrm>
            <a:prstGeom prst="rect">
              <a:avLst/>
            </a:prstGeom>
            <a:solidFill>
              <a:srgbClr val="003366"/>
            </a:solidFill>
            <a:ln w="9525">
              <a:solidFill>
                <a:srgbClr val="003366"/>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43" name="Freeform 82"/>
            <p:cNvSpPr>
              <a:spLocks/>
            </p:cNvSpPr>
            <p:nvPr/>
          </p:nvSpPr>
          <p:spPr bwMode="auto">
            <a:xfrm>
              <a:off x="3218" y="1403"/>
              <a:ext cx="82" cy="17"/>
            </a:xfrm>
            <a:custGeom>
              <a:avLst/>
              <a:gdLst>
                <a:gd name="T0" fmla="*/ 60 w 82"/>
                <a:gd name="T1" fmla="*/ 17 h 17"/>
                <a:gd name="T2" fmla="*/ 82 w 82"/>
                <a:gd name="T3" fmla="*/ 0 h 17"/>
                <a:gd name="T4" fmla="*/ 22 w 82"/>
                <a:gd name="T5" fmla="*/ 0 h 17"/>
                <a:gd name="T6" fmla="*/ 0 w 82"/>
                <a:gd name="T7" fmla="*/ 17 h 17"/>
                <a:gd name="T8" fmla="*/ 60 w 82"/>
                <a:gd name="T9" fmla="*/ 17 h 17"/>
                <a:gd name="T10" fmla="*/ 0 60000 65536"/>
                <a:gd name="T11" fmla="*/ 0 60000 65536"/>
                <a:gd name="T12" fmla="*/ 0 60000 65536"/>
                <a:gd name="T13" fmla="*/ 0 60000 65536"/>
                <a:gd name="T14" fmla="*/ 0 60000 65536"/>
                <a:gd name="T15" fmla="*/ 0 w 82"/>
                <a:gd name="T16" fmla="*/ 0 h 17"/>
                <a:gd name="T17" fmla="*/ 82 w 82"/>
                <a:gd name="T18" fmla="*/ 17 h 17"/>
              </a:gdLst>
              <a:ahLst/>
              <a:cxnLst>
                <a:cxn ang="T10">
                  <a:pos x="T0" y="T1"/>
                </a:cxn>
                <a:cxn ang="T11">
                  <a:pos x="T2" y="T3"/>
                </a:cxn>
                <a:cxn ang="T12">
                  <a:pos x="T4" y="T5"/>
                </a:cxn>
                <a:cxn ang="T13">
                  <a:pos x="T6" y="T7"/>
                </a:cxn>
                <a:cxn ang="T14">
                  <a:pos x="T8" y="T9"/>
                </a:cxn>
              </a:cxnLst>
              <a:rect l="T15" t="T16" r="T17" b="T18"/>
              <a:pathLst>
                <a:path w="82" h="17">
                  <a:moveTo>
                    <a:pt x="60" y="17"/>
                  </a:moveTo>
                  <a:lnTo>
                    <a:pt x="82" y="0"/>
                  </a:lnTo>
                  <a:lnTo>
                    <a:pt x="22" y="0"/>
                  </a:lnTo>
                  <a:lnTo>
                    <a:pt x="0" y="17"/>
                  </a:lnTo>
                  <a:lnTo>
                    <a:pt x="60" y="17"/>
                  </a:lnTo>
                  <a:close/>
                </a:path>
              </a:pathLst>
            </a:custGeom>
            <a:solidFill>
              <a:srgbClr val="73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44" name="Freeform 83"/>
            <p:cNvSpPr>
              <a:spLocks/>
            </p:cNvSpPr>
            <p:nvPr/>
          </p:nvSpPr>
          <p:spPr bwMode="auto">
            <a:xfrm>
              <a:off x="3339" y="1149"/>
              <a:ext cx="17" cy="2646"/>
            </a:xfrm>
            <a:custGeom>
              <a:avLst/>
              <a:gdLst>
                <a:gd name="T0" fmla="*/ 0 w 17"/>
                <a:gd name="T1" fmla="*/ 2646 h 2646"/>
                <a:gd name="T2" fmla="*/ 0 w 17"/>
                <a:gd name="T3" fmla="*/ 17 h 2646"/>
                <a:gd name="T4" fmla="*/ 17 w 17"/>
                <a:gd name="T5" fmla="*/ 0 h 2646"/>
                <a:gd name="T6" fmla="*/ 17 w 17"/>
                <a:gd name="T7" fmla="*/ 2635 h 2646"/>
                <a:gd name="T8" fmla="*/ 0 w 17"/>
                <a:gd name="T9" fmla="*/ 2646 h 2646"/>
                <a:gd name="T10" fmla="*/ 0 60000 65536"/>
                <a:gd name="T11" fmla="*/ 0 60000 65536"/>
                <a:gd name="T12" fmla="*/ 0 60000 65536"/>
                <a:gd name="T13" fmla="*/ 0 60000 65536"/>
                <a:gd name="T14" fmla="*/ 0 60000 65536"/>
                <a:gd name="T15" fmla="*/ 0 w 17"/>
                <a:gd name="T16" fmla="*/ 0 h 2646"/>
                <a:gd name="T17" fmla="*/ 17 w 17"/>
                <a:gd name="T18" fmla="*/ 2646 h 2646"/>
              </a:gdLst>
              <a:ahLst/>
              <a:cxnLst>
                <a:cxn ang="T10">
                  <a:pos x="T0" y="T1"/>
                </a:cxn>
                <a:cxn ang="T11">
                  <a:pos x="T2" y="T3"/>
                </a:cxn>
                <a:cxn ang="T12">
                  <a:pos x="T4" y="T5"/>
                </a:cxn>
                <a:cxn ang="T13">
                  <a:pos x="T6" y="T7"/>
                </a:cxn>
                <a:cxn ang="T14">
                  <a:pos x="T8" y="T9"/>
                </a:cxn>
              </a:cxnLst>
              <a:rect l="T15" t="T16" r="T17" b="T18"/>
              <a:pathLst>
                <a:path w="17" h="2646">
                  <a:moveTo>
                    <a:pt x="0" y="2646"/>
                  </a:moveTo>
                  <a:lnTo>
                    <a:pt x="0" y="17"/>
                  </a:lnTo>
                  <a:lnTo>
                    <a:pt x="17" y="0"/>
                  </a:lnTo>
                  <a:lnTo>
                    <a:pt x="17" y="2635"/>
                  </a:lnTo>
                  <a:lnTo>
                    <a:pt x="0" y="2646"/>
                  </a:lnTo>
                  <a:close/>
                </a:path>
              </a:pathLst>
            </a:custGeom>
            <a:solidFill>
              <a:srgbClr val="66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45" name="Rectangle 84"/>
            <p:cNvSpPr>
              <a:spLocks noChangeArrowheads="1"/>
            </p:cNvSpPr>
            <p:nvPr/>
          </p:nvSpPr>
          <p:spPr bwMode="auto">
            <a:xfrm>
              <a:off x="3278" y="1166"/>
              <a:ext cx="61" cy="2629"/>
            </a:xfrm>
            <a:prstGeom prst="rect">
              <a:avLst/>
            </a:prstGeom>
            <a:solidFill>
              <a:srgbClr val="FF00FF"/>
            </a:solidFill>
            <a:ln w="9525">
              <a:solidFill>
                <a:srgbClr val="FF00FF"/>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46" name="Freeform 85"/>
            <p:cNvSpPr>
              <a:spLocks/>
            </p:cNvSpPr>
            <p:nvPr/>
          </p:nvSpPr>
          <p:spPr bwMode="auto">
            <a:xfrm>
              <a:off x="3278" y="1149"/>
              <a:ext cx="78" cy="17"/>
            </a:xfrm>
            <a:custGeom>
              <a:avLst/>
              <a:gdLst>
                <a:gd name="T0" fmla="*/ 61 w 78"/>
                <a:gd name="T1" fmla="*/ 17 h 17"/>
                <a:gd name="T2" fmla="*/ 78 w 78"/>
                <a:gd name="T3" fmla="*/ 0 h 17"/>
                <a:gd name="T4" fmla="*/ 22 w 78"/>
                <a:gd name="T5" fmla="*/ 0 h 17"/>
                <a:gd name="T6" fmla="*/ 0 w 78"/>
                <a:gd name="T7" fmla="*/ 17 h 17"/>
                <a:gd name="T8" fmla="*/ 61 w 78"/>
                <a:gd name="T9" fmla="*/ 17 h 17"/>
                <a:gd name="T10" fmla="*/ 0 60000 65536"/>
                <a:gd name="T11" fmla="*/ 0 60000 65536"/>
                <a:gd name="T12" fmla="*/ 0 60000 65536"/>
                <a:gd name="T13" fmla="*/ 0 60000 65536"/>
                <a:gd name="T14" fmla="*/ 0 60000 65536"/>
                <a:gd name="T15" fmla="*/ 0 w 78"/>
                <a:gd name="T16" fmla="*/ 0 h 17"/>
                <a:gd name="T17" fmla="*/ 78 w 78"/>
                <a:gd name="T18" fmla="*/ 17 h 17"/>
              </a:gdLst>
              <a:ahLst/>
              <a:cxnLst>
                <a:cxn ang="T10">
                  <a:pos x="T0" y="T1"/>
                </a:cxn>
                <a:cxn ang="T11">
                  <a:pos x="T2" y="T3"/>
                </a:cxn>
                <a:cxn ang="T12">
                  <a:pos x="T4" y="T5"/>
                </a:cxn>
                <a:cxn ang="T13">
                  <a:pos x="T6" y="T7"/>
                </a:cxn>
                <a:cxn ang="T14">
                  <a:pos x="T8" y="T9"/>
                </a:cxn>
              </a:cxnLst>
              <a:rect l="T15" t="T16" r="T17" b="T18"/>
              <a:pathLst>
                <a:path w="78" h="17">
                  <a:moveTo>
                    <a:pt x="61" y="17"/>
                  </a:moveTo>
                  <a:lnTo>
                    <a:pt x="78" y="0"/>
                  </a:lnTo>
                  <a:lnTo>
                    <a:pt x="22" y="0"/>
                  </a:lnTo>
                  <a:lnTo>
                    <a:pt x="0" y="17"/>
                  </a:lnTo>
                  <a:lnTo>
                    <a:pt x="61" y="17"/>
                  </a:lnTo>
                  <a:close/>
                </a:path>
              </a:pathLst>
            </a:custGeom>
            <a:solidFill>
              <a:srgbClr val="99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47" name="Freeform 86"/>
            <p:cNvSpPr>
              <a:spLocks/>
            </p:cNvSpPr>
            <p:nvPr/>
          </p:nvSpPr>
          <p:spPr bwMode="auto">
            <a:xfrm>
              <a:off x="3483" y="1320"/>
              <a:ext cx="22" cy="2475"/>
            </a:xfrm>
            <a:custGeom>
              <a:avLst/>
              <a:gdLst>
                <a:gd name="T0" fmla="*/ 0 w 22"/>
                <a:gd name="T1" fmla="*/ 2475 h 2475"/>
                <a:gd name="T2" fmla="*/ 0 w 22"/>
                <a:gd name="T3" fmla="*/ 17 h 2475"/>
                <a:gd name="T4" fmla="*/ 22 w 22"/>
                <a:gd name="T5" fmla="*/ 0 h 2475"/>
                <a:gd name="T6" fmla="*/ 22 w 22"/>
                <a:gd name="T7" fmla="*/ 2464 h 2475"/>
                <a:gd name="T8" fmla="*/ 0 w 22"/>
                <a:gd name="T9" fmla="*/ 2475 h 2475"/>
                <a:gd name="T10" fmla="*/ 0 60000 65536"/>
                <a:gd name="T11" fmla="*/ 0 60000 65536"/>
                <a:gd name="T12" fmla="*/ 0 60000 65536"/>
                <a:gd name="T13" fmla="*/ 0 60000 65536"/>
                <a:gd name="T14" fmla="*/ 0 60000 65536"/>
                <a:gd name="T15" fmla="*/ 0 w 22"/>
                <a:gd name="T16" fmla="*/ 0 h 2475"/>
                <a:gd name="T17" fmla="*/ 22 w 22"/>
                <a:gd name="T18" fmla="*/ 2475 h 2475"/>
              </a:gdLst>
              <a:ahLst/>
              <a:cxnLst>
                <a:cxn ang="T10">
                  <a:pos x="T0" y="T1"/>
                </a:cxn>
                <a:cxn ang="T11">
                  <a:pos x="T2" y="T3"/>
                </a:cxn>
                <a:cxn ang="T12">
                  <a:pos x="T4" y="T5"/>
                </a:cxn>
                <a:cxn ang="T13">
                  <a:pos x="T6" y="T7"/>
                </a:cxn>
                <a:cxn ang="T14">
                  <a:pos x="T8" y="T9"/>
                </a:cxn>
              </a:cxnLst>
              <a:rect l="T15" t="T16" r="T17" b="T18"/>
              <a:pathLst>
                <a:path w="22" h="2475">
                  <a:moveTo>
                    <a:pt x="0" y="2475"/>
                  </a:moveTo>
                  <a:lnTo>
                    <a:pt x="0" y="17"/>
                  </a:lnTo>
                  <a:lnTo>
                    <a:pt x="22" y="0"/>
                  </a:lnTo>
                  <a:lnTo>
                    <a:pt x="22" y="2464"/>
                  </a:lnTo>
                  <a:lnTo>
                    <a:pt x="0" y="2475"/>
                  </a:lnTo>
                  <a:close/>
                </a:path>
              </a:pathLst>
            </a:custGeom>
            <a:solidFill>
              <a:srgbClr val="4D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48" name="Rectangle 87"/>
            <p:cNvSpPr>
              <a:spLocks noChangeArrowheads="1"/>
            </p:cNvSpPr>
            <p:nvPr/>
          </p:nvSpPr>
          <p:spPr bwMode="auto">
            <a:xfrm>
              <a:off x="3428" y="1337"/>
              <a:ext cx="55" cy="2458"/>
            </a:xfrm>
            <a:prstGeom prst="rect">
              <a:avLst/>
            </a:prstGeom>
            <a:solidFill>
              <a:srgbClr val="003366"/>
            </a:solidFill>
            <a:ln w="9525">
              <a:solidFill>
                <a:srgbClr val="003366"/>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49" name="Freeform 88"/>
            <p:cNvSpPr>
              <a:spLocks/>
            </p:cNvSpPr>
            <p:nvPr/>
          </p:nvSpPr>
          <p:spPr bwMode="auto">
            <a:xfrm>
              <a:off x="3428" y="1320"/>
              <a:ext cx="77" cy="17"/>
            </a:xfrm>
            <a:custGeom>
              <a:avLst/>
              <a:gdLst>
                <a:gd name="T0" fmla="*/ 55 w 77"/>
                <a:gd name="T1" fmla="*/ 17 h 17"/>
                <a:gd name="T2" fmla="*/ 77 w 77"/>
                <a:gd name="T3" fmla="*/ 0 h 17"/>
                <a:gd name="T4" fmla="*/ 16 w 77"/>
                <a:gd name="T5" fmla="*/ 0 h 17"/>
                <a:gd name="T6" fmla="*/ 0 w 77"/>
                <a:gd name="T7" fmla="*/ 17 h 17"/>
                <a:gd name="T8" fmla="*/ 55 w 77"/>
                <a:gd name="T9" fmla="*/ 17 h 17"/>
                <a:gd name="T10" fmla="*/ 0 60000 65536"/>
                <a:gd name="T11" fmla="*/ 0 60000 65536"/>
                <a:gd name="T12" fmla="*/ 0 60000 65536"/>
                <a:gd name="T13" fmla="*/ 0 60000 65536"/>
                <a:gd name="T14" fmla="*/ 0 60000 65536"/>
                <a:gd name="T15" fmla="*/ 0 w 77"/>
                <a:gd name="T16" fmla="*/ 0 h 17"/>
                <a:gd name="T17" fmla="*/ 77 w 77"/>
                <a:gd name="T18" fmla="*/ 17 h 17"/>
              </a:gdLst>
              <a:ahLst/>
              <a:cxnLst>
                <a:cxn ang="T10">
                  <a:pos x="T0" y="T1"/>
                </a:cxn>
                <a:cxn ang="T11">
                  <a:pos x="T2" y="T3"/>
                </a:cxn>
                <a:cxn ang="T12">
                  <a:pos x="T4" y="T5"/>
                </a:cxn>
                <a:cxn ang="T13">
                  <a:pos x="T6" y="T7"/>
                </a:cxn>
                <a:cxn ang="T14">
                  <a:pos x="T8" y="T9"/>
                </a:cxn>
              </a:cxnLst>
              <a:rect l="T15" t="T16" r="T17" b="T18"/>
              <a:pathLst>
                <a:path w="77" h="17">
                  <a:moveTo>
                    <a:pt x="55" y="17"/>
                  </a:moveTo>
                  <a:lnTo>
                    <a:pt x="77" y="0"/>
                  </a:lnTo>
                  <a:lnTo>
                    <a:pt x="16" y="0"/>
                  </a:lnTo>
                  <a:lnTo>
                    <a:pt x="0" y="17"/>
                  </a:lnTo>
                  <a:lnTo>
                    <a:pt x="55" y="17"/>
                  </a:lnTo>
                  <a:close/>
                </a:path>
              </a:pathLst>
            </a:custGeom>
            <a:solidFill>
              <a:srgbClr val="73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50" name="Freeform 89"/>
            <p:cNvSpPr>
              <a:spLocks/>
            </p:cNvSpPr>
            <p:nvPr/>
          </p:nvSpPr>
          <p:spPr bwMode="auto">
            <a:xfrm>
              <a:off x="3544" y="1210"/>
              <a:ext cx="22" cy="2585"/>
            </a:xfrm>
            <a:custGeom>
              <a:avLst/>
              <a:gdLst>
                <a:gd name="T0" fmla="*/ 0 w 22"/>
                <a:gd name="T1" fmla="*/ 2585 h 2585"/>
                <a:gd name="T2" fmla="*/ 0 w 22"/>
                <a:gd name="T3" fmla="*/ 11 h 2585"/>
                <a:gd name="T4" fmla="*/ 22 w 22"/>
                <a:gd name="T5" fmla="*/ 0 h 2585"/>
                <a:gd name="T6" fmla="*/ 22 w 22"/>
                <a:gd name="T7" fmla="*/ 2574 h 2585"/>
                <a:gd name="T8" fmla="*/ 0 w 22"/>
                <a:gd name="T9" fmla="*/ 2585 h 2585"/>
                <a:gd name="T10" fmla="*/ 0 60000 65536"/>
                <a:gd name="T11" fmla="*/ 0 60000 65536"/>
                <a:gd name="T12" fmla="*/ 0 60000 65536"/>
                <a:gd name="T13" fmla="*/ 0 60000 65536"/>
                <a:gd name="T14" fmla="*/ 0 60000 65536"/>
                <a:gd name="T15" fmla="*/ 0 w 22"/>
                <a:gd name="T16" fmla="*/ 0 h 2585"/>
                <a:gd name="T17" fmla="*/ 22 w 22"/>
                <a:gd name="T18" fmla="*/ 2585 h 2585"/>
              </a:gdLst>
              <a:ahLst/>
              <a:cxnLst>
                <a:cxn ang="T10">
                  <a:pos x="T0" y="T1"/>
                </a:cxn>
                <a:cxn ang="T11">
                  <a:pos x="T2" y="T3"/>
                </a:cxn>
                <a:cxn ang="T12">
                  <a:pos x="T4" y="T5"/>
                </a:cxn>
                <a:cxn ang="T13">
                  <a:pos x="T6" y="T7"/>
                </a:cxn>
                <a:cxn ang="T14">
                  <a:pos x="T8" y="T9"/>
                </a:cxn>
              </a:cxnLst>
              <a:rect l="T15" t="T16" r="T17" b="T18"/>
              <a:pathLst>
                <a:path w="22" h="2585">
                  <a:moveTo>
                    <a:pt x="0" y="2585"/>
                  </a:moveTo>
                  <a:lnTo>
                    <a:pt x="0" y="11"/>
                  </a:lnTo>
                  <a:lnTo>
                    <a:pt x="22" y="0"/>
                  </a:lnTo>
                  <a:lnTo>
                    <a:pt x="22" y="2574"/>
                  </a:lnTo>
                  <a:lnTo>
                    <a:pt x="0" y="2585"/>
                  </a:lnTo>
                  <a:close/>
                </a:path>
              </a:pathLst>
            </a:custGeom>
            <a:solidFill>
              <a:srgbClr val="66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51" name="Rectangle 90"/>
            <p:cNvSpPr>
              <a:spLocks noChangeArrowheads="1"/>
            </p:cNvSpPr>
            <p:nvPr/>
          </p:nvSpPr>
          <p:spPr bwMode="auto">
            <a:xfrm>
              <a:off x="3483" y="1221"/>
              <a:ext cx="61" cy="2574"/>
            </a:xfrm>
            <a:prstGeom prst="rect">
              <a:avLst/>
            </a:prstGeom>
            <a:solidFill>
              <a:srgbClr val="FF00FF"/>
            </a:solidFill>
            <a:ln w="9525">
              <a:solidFill>
                <a:srgbClr val="FF00FF"/>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52" name="Freeform 91"/>
            <p:cNvSpPr>
              <a:spLocks/>
            </p:cNvSpPr>
            <p:nvPr/>
          </p:nvSpPr>
          <p:spPr bwMode="auto">
            <a:xfrm>
              <a:off x="3483" y="1210"/>
              <a:ext cx="83" cy="11"/>
            </a:xfrm>
            <a:custGeom>
              <a:avLst/>
              <a:gdLst>
                <a:gd name="T0" fmla="*/ 61 w 83"/>
                <a:gd name="T1" fmla="*/ 11 h 11"/>
                <a:gd name="T2" fmla="*/ 83 w 83"/>
                <a:gd name="T3" fmla="*/ 0 h 11"/>
                <a:gd name="T4" fmla="*/ 22 w 83"/>
                <a:gd name="T5" fmla="*/ 0 h 11"/>
                <a:gd name="T6" fmla="*/ 0 w 83"/>
                <a:gd name="T7" fmla="*/ 11 h 11"/>
                <a:gd name="T8" fmla="*/ 61 w 83"/>
                <a:gd name="T9" fmla="*/ 11 h 11"/>
                <a:gd name="T10" fmla="*/ 0 60000 65536"/>
                <a:gd name="T11" fmla="*/ 0 60000 65536"/>
                <a:gd name="T12" fmla="*/ 0 60000 65536"/>
                <a:gd name="T13" fmla="*/ 0 60000 65536"/>
                <a:gd name="T14" fmla="*/ 0 60000 65536"/>
                <a:gd name="T15" fmla="*/ 0 w 83"/>
                <a:gd name="T16" fmla="*/ 0 h 11"/>
                <a:gd name="T17" fmla="*/ 83 w 83"/>
                <a:gd name="T18" fmla="*/ 11 h 11"/>
              </a:gdLst>
              <a:ahLst/>
              <a:cxnLst>
                <a:cxn ang="T10">
                  <a:pos x="T0" y="T1"/>
                </a:cxn>
                <a:cxn ang="T11">
                  <a:pos x="T2" y="T3"/>
                </a:cxn>
                <a:cxn ang="T12">
                  <a:pos x="T4" y="T5"/>
                </a:cxn>
                <a:cxn ang="T13">
                  <a:pos x="T6" y="T7"/>
                </a:cxn>
                <a:cxn ang="T14">
                  <a:pos x="T8" y="T9"/>
                </a:cxn>
              </a:cxnLst>
              <a:rect l="T15" t="T16" r="T17" b="T18"/>
              <a:pathLst>
                <a:path w="83" h="11">
                  <a:moveTo>
                    <a:pt x="61" y="11"/>
                  </a:moveTo>
                  <a:lnTo>
                    <a:pt x="83" y="0"/>
                  </a:lnTo>
                  <a:lnTo>
                    <a:pt x="22" y="0"/>
                  </a:lnTo>
                  <a:lnTo>
                    <a:pt x="0" y="11"/>
                  </a:lnTo>
                  <a:lnTo>
                    <a:pt x="61" y="11"/>
                  </a:lnTo>
                  <a:close/>
                </a:path>
              </a:pathLst>
            </a:custGeom>
            <a:solidFill>
              <a:srgbClr val="99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53" name="Freeform 92"/>
            <p:cNvSpPr>
              <a:spLocks/>
            </p:cNvSpPr>
            <p:nvPr/>
          </p:nvSpPr>
          <p:spPr bwMode="auto">
            <a:xfrm>
              <a:off x="3687" y="1293"/>
              <a:ext cx="22" cy="2502"/>
            </a:xfrm>
            <a:custGeom>
              <a:avLst/>
              <a:gdLst>
                <a:gd name="T0" fmla="*/ 0 w 22"/>
                <a:gd name="T1" fmla="*/ 2502 h 2502"/>
                <a:gd name="T2" fmla="*/ 0 w 22"/>
                <a:gd name="T3" fmla="*/ 16 h 2502"/>
                <a:gd name="T4" fmla="*/ 22 w 22"/>
                <a:gd name="T5" fmla="*/ 0 h 2502"/>
                <a:gd name="T6" fmla="*/ 22 w 22"/>
                <a:gd name="T7" fmla="*/ 2491 h 2502"/>
                <a:gd name="T8" fmla="*/ 0 w 22"/>
                <a:gd name="T9" fmla="*/ 2502 h 2502"/>
                <a:gd name="T10" fmla="*/ 0 60000 65536"/>
                <a:gd name="T11" fmla="*/ 0 60000 65536"/>
                <a:gd name="T12" fmla="*/ 0 60000 65536"/>
                <a:gd name="T13" fmla="*/ 0 60000 65536"/>
                <a:gd name="T14" fmla="*/ 0 60000 65536"/>
                <a:gd name="T15" fmla="*/ 0 w 22"/>
                <a:gd name="T16" fmla="*/ 0 h 2502"/>
                <a:gd name="T17" fmla="*/ 22 w 22"/>
                <a:gd name="T18" fmla="*/ 2502 h 2502"/>
              </a:gdLst>
              <a:ahLst/>
              <a:cxnLst>
                <a:cxn ang="T10">
                  <a:pos x="T0" y="T1"/>
                </a:cxn>
                <a:cxn ang="T11">
                  <a:pos x="T2" y="T3"/>
                </a:cxn>
                <a:cxn ang="T12">
                  <a:pos x="T4" y="T5"/>
                </a:cxn>
                <a:cxn ang="T13">
                  <a:pos x="T6" y="T7"/>
                </a:cxn>
                <a:cxn ang="T14">
                  <a:pos x="T8" y="T9"/>
                </a:cxn>
              </a:cxnLst>
              <a:rect l="T15" t="T16" r="T17" b="T18"/>
              <a:pathLst>
                <a:path w="22" h="2502">
                  <a:moveTo>
                    <a:pt x="0" y="2502"/>
                  </a:moveTo>
                  <a:lnTo>
                    <a:pt x="0" y="16"/>
                  </a:lnTo>
                  <a:lnTo>
                    <a:pt x="22" y="0"/>
                  </a:lnTo>
                  <a:lnTo>
                    <a:pt x="22" y="2491"/>
                  </a:lnTo>
                  <a:lnTo>
                    <a:pt x="0" y="2502"/>
                  </a:lnTo>
                  <a:close/>
                </a:path>
              </a:pathLst>
            </a:custGeom>
            <a:solidFill>
              <a:srgbClr val="4D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54" name="Rectangle 93"/>
            <p:cNvSpPr>
              <a:spLocks noChangeArrowheads="1"/>
            </p:cNvSpPr>
            <p:nvPr/>
          </p:nvSpPr>
          <p:spPr bwMode="auto">
            <a:xfrm>
              <a:off x="3632" y="1309"/>
              <a:ext cx="55" cy="2486"/>
            </a:xfrm>
            <a:prstGeom prst="rect">
              <a:avLst/>
            </a:prstGeom>
            <a:solidFill>
              <a:srgbClr val="003366"/>
            </a:solidFill>
            <a:ln w="9525">
              <a:solidFill>
                <a:srgbClr val="003366"/>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55" name="Freeform 94"/>
            <p:cNvSpPr>
              <a:spLocks/>
            </p:cNvSpPr>
            <p:nvPr/>
          </p:nvSpPr>
          <p:spPr bwMode="auto">
            <a:xfrm>
              <a:off x="3632" y="1293"/>
              <a:ext cx="77" cy="16"/>
            </a:xfrm>
            <a:custGeom>
              <a:avLst/>
              <a:gdLst>
                <a:gd name="T0" fmla="*/ 55 w 77"/>
                <a:gd name="T1" fmla="*/ 16 h 16"/>
                <a:gd name="T2" fmla="*/ 77 w 77"/>
                <a:gd name="T3" fmla="*/ 0 h 16"/>
                <a:gd name="T4" fmla="*/ 17 w 77"/>
                <a:gd name="T5" fmla="*/ 0 h 16"/>
                <a:gd name="T6" fmla="*/ 0 w 77"/>
                <a:gd name="T7" fmla="*/ 16 h 16"/>
                <a:gd name="T8" fmla="*/ 55 w 77"/>
                <a:gd name="T9" fmla="*/ 16 h 16"/>
                <a:gd name="T10" fmla="*/ 0 60000 65536"/>
                <a:gd name="T11" fmla="*/ 0 60000 65536"/>
                <a:gd name="T12" fmla="*/ 0 60000 65536"/>
                <a:gd name="T13" fmla="*/ 0 60000 65536"/>
                <a:gd name="T14" fmla="*/ 0 60000 65536"/>
                <a:gd name="T15" fmla="*/ 0 w 77"/>
                <a:gd name="T16" fmla="*/ 0 h 16"/>
                <a:gd name="T17" fmla="*/ 77 w 77"/>
                <a:gd name="T18" fmla="*/ 16 h 16"/>
              </a:gdLst>
              <a:ahLst/>
              <a:cxnLst>
                <a:cxn ang="T10">
                  <a:pos x="T0" y="T1"/>
                </a:cxn>
                <a:cxn ang="T11">
                  <a:pos x="T2" y="T3"/>
                </a:cxn>
                <a:cxn ang="T12">
                  <a:pos x="T4" y="T5"/>
                </a:cxn>
                <a:cxn ang="T13">
                  <a:pos x="T6" y="T7"/>
                </a:cxn>
                <a:cxn ang="T14">
                  <a:pos x="T8" y="T9"/>
                </a:cxn>
              </a:cxnLst>
              <a:rect l="T15" t="T16" r="T17" b="T18"/>
              <a:pathLst>
                <a:path w="77" h="16">
                  <a:moveTo>
                    <a:pt x="55" y="16"/>
                  </a:moveTo>
                  <a:lnTo>
                    <a:pt x="77" y="0"/>
                  </a:lnTo>
                  <a:lnTo>
                    <a:pt x="17" y="0"/>
                  </a:lnTo>
                  <a:lnTo>
                    <a:pt x="0" y="16"/>
                  </a:lnTo>
                  <a:lnTo>
                    <a:pt x="55" y="16"/>
                  </a:lnTo>
                  <a:close/>
                </a:path>
              </a:pathLst>
            </a:custGeom>
            <a:solidFill>
              <a:srgbClr val="73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56" name="Freeform 95"/>
            <p:cNvSpPr>
              <a:spLocks/>
            </p:cNvSpPr>
            <p:nvPr/>
          </p:nvSpPr>
          <p:spPr bwMode="auto">
            <a:xfrm>
              <a:off x="3748" y="1177"/>
              <a:ext cx="22" cy="2618"/>
            </a:xfrm>
            <a:custGeom>
              <a:avLst/>
              <a:gdLst>
                <a:gd name="T0" fmla="*/ 0 w 22"/>
                <a:gd name="T1" fmla="*/ 2618 h 2618"/>
                <a:gd name="T2" fmla="*/ 0 w 22"/>
                <a:gd name="T3" fmla="*/ 16 h 2618"/>
                <a:gd name="T4" fmla="*/ 22 w 22"/>
                <a:gd name="T5" fmla="*/ 0 h 2618"/>
                <a:gd name="T6" fmla="*/ 22 w 22"/>
                <a:gd name="T7" fmla="*/ 2607 h 2618"/>
                <a:gd name="T8" fmla="*/ 0 w 22"/>
                <a:gd name="T9" fmla="*/ 2618 h 2618"/>
                <a:gd name="T10" fmla="*/ 0 60000 65536"/>
                <a:gd name="T11" fmla="*/ 0 60000 65536"/>
                <a:gd name="T12" fmla="*/ 0 60000 65536"/>
                <a:gd name="T13" fmla="*/ 0 60000 65536"/>
                <a:gd name="T14" fmla="*/ 0 60000 65536"/>
                <a:gd name="T15" fmla="*/ 0 w 22"/>
                <a:gd name="T16" fmla="*/ 0 h 2618"/>
                <a:gd name="T17" fmla="*/ 22 w 22"/>
                <a:gd name="T18" fmla="*/ 2618 h 2618"/>
              </a:gdLst>
              <a:ahLst/>
              <a:cxnLst>
                <a:cxn ang="T10">
                  <a:pos x="T0" y="T1"/>
                </a:cxn>
                <a:cxn ang="T11">
                  <a:pos x="T2" y="T3"/>
                </a:cxn>
                <a:cxn ang="T12">
                  <a:pos x="T4" y="T5"/>
                </a:cxn>
                <a:cxn ang="T13">
                  <a:pos x="T6" y="T7"/>
                </a:cxn>
                <a:cxn ang="T14">
                  <a:pos x="T8" y="T9"/>
                </a:cxn>
              </a:cxnLst>
              <a:rect l="T15" t="T16" r="T17" b="T18"/>
              <a:pathLst>
                <a:path w="22" h="2618">
                  <a:moveTo>
                    <a:pt x="0" y="2618"/>
                  </a:moveTo>
                  <a:lnTo>
                    <a:pt x="0" y="16"/>
                  </a:lnTo>
                  <a:lnTo>
                    <a:pt x="22" y="0"/>
                  </a:lnTo>
                  <a:lnTo>
                    <a:pt x="22" y="2607"/>
                  </a:lnTo>
                  <a:lnTo>
                    <a:pt x="0" y="2618"/>
                  </a:lnTo>
                  <a:close/>
                </a:path>
              </a:pathLst>
            </a:custGeom>
            <a:solidFill>
              <a:srgbClr val="66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57" name="Rectangle 96"/>
            <p:cNvSpPr>
              <a:spLocks noChangeArrowheads="1"/>
            </p:cNvSpPr>
            <p:nvPr/>
          </p:nvSpPr>
          <p:spPr bwMode="auto">
            <a:xfrm>
              <a:off x="3687" y="1193"/>
              <a:ext cx="61" cy="2602"/>
            </a:xfrm>
            <a:prstGeom prst="rect">
              <a:avLst/>
            </a:prstGeom>
            <a:solidFill>
              <a:srgbClr val="FF00FF"/>
            </a:solidFill>
            <a:ln w="9525">
              <a:solidFill>
                <a:srgbClr val="FF00FF"/>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58" name="Freeform 97"/>
            <p:cNvSpPr>
              <a:spLocks/>
            </p:cNvSpPr>
            <p:nvPr/>
          </p:nvSpPr>
          <p:spPr bwMode="auto">
            <a:xfrm>
              <a:off x="3687" y="1177"/>
              <a:ext cx="83" cy="16"/>
            </a:xfrm>
            <a:custGeom>
              <a:avLst/>
              <a:gdLst>
                <a:gd name="T0" fmla="*/ 61 w 83"/>
                <a:gd name="T1" fmla="*/ 16 h 16"/>
                <a:gd name="T2" fmla="*/ 83 w 83"/>
                <a:gd name="T3" fmla="*/ 0 h 16"/>
                <a:gd name="T4" fmla="*/ 22 w 83"/>
                <a:gd name="T5" fmla="*/ 0 h 16"/>
                <a:gd name="T6" fmla="*/ 0 w 83"/>
                <a:gd name="T7" fmla="*/ 16 h 16"/>
                <a:gd name="T8" fmla="*/ 61 w 83"/>
                <a:gd name="T9" fmla="*/ 16 h 16"/>
                <a:gd name="T10" fmla="*/ 0 60000 65536"/>
                <a:gd name="T11" fmla="*/ 0 60000 65536"/>
                <a:gd name="T12" fmla="*/ 0 60000 65536"/>
                <a:gd name="T13" fmla="*/ 0 60000 65536"/>
                <a:gd name="T14" fmla="*/ 0 60000 65536"/>
                <a:gd name="T15" fmla="*/ 0 w 83"/>
                <a:gd name="T16" fmla="*/ 0 h 16"/>
                <a:gd name="T17" fmla="*/ 83 w 83"/>
                <a:gd name="T18" fmla="*/ 16 h 16"/>
              </a:gdLst>
              <a:ahLst/>
              <a:cxnLst>
                <a:cxn ang="T10">
                  <a:pos x="T0" y="T1"/>
                </a:cxn>
                <a:cxn ang="T11">
                  <a:pos x="T2" y="T3"/>
                </a:cxn>
                <a:cxn ang="T12">
                  <a:pos x="T4" y="T5"/>
                </a:cxn>
                <a:cxn ang="T13">
                  <a:pos x="T6" y="T7"/>
                </a:cxn>
                <a:cxn ang="T14">
                  <a:pos x="T8" y="T9"/>
                </a:cxn>
              </a:cxnLst>
              <a:rect l="T15" t="T16" r="T17" b="T18"/>
              <a:pathLst>
                <a:path w="83" h="16">
                  <a:moveTo>
                    <a:pt x="61" y="16"/>
                  </a:moveTo>
                  <a:lnTo>
                    <a:pt x="83" y="0"/>
                  </a:lnTo>
                  <a:lnTo>
                    <a:pt x="22" y="0"/>
                  </a:lnTo>
                  <a:lnTo>
                    <a:pt x="0" y="16"/>
                  </a:lnTo>
                  <a:lnTo>
                    <a:pt x="61" y="16"/>
                  </a:lnTo>
                  <a:close/>
                </a:path>
              </a:pathLst>
            </a:custGeom>
            <a:solidFill>
              <a:srgbClr val="99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59" name="Freeform 98"/>
            <p:cNvSpPr>
              <a:spLocks/>
            </p:cNvSpPr>
            <p:nvPr/>
          </p:nvSpPr>
          <p:spPr bwMode="auto">
            <a:xfrm>
              <a:off x="3897" y="1210"/>
              <a:ext cx="17" cy="2585"/>
            </a:xfrm>
            <a:custGeom>
              <a:avLst/>
              <a:gdLst>
                <a:gd name="T0" fmla="*/ 0 w 17"/>
                <a:gd name="T1" fmla="*/ 2585 h 2585"/>
                <a:gd name="T2" fmla="*/ 0 w 17"/>
                <a:gd name="T3" fmla="*/ 11 h 2585"/>
                <a:gd name="T4" fmla="*/ 17 w 17"/>
                <a:gd name="T5" fmla="*/ 0 h 2585"/>
                <a:gd name="T6" fmla="*/ 17 w 17"/>
                <a:gd name="T7" fmla="*/ 2574 h 2585"/>
                <a:gd name="T8" fmla="*/ 0 w 17"/>
                <a:gd name="T9" fmla="*/ 2585 h 2585"/>
                <a:gd name="T10" fmla="*/ 0 60000 65536"/>
                <a:gd name="T11" fmla="*/ 0 60000 65536"/>
                <a:gd name="T12" fmla="*/ 0 60000 65536"/>
                <a:gd name="T13" fmla="*/ 0 60000 65536"/>
                <a:gd name="T14" fmla="*/ 0 60000 65536"/>
                <a:gd name="T15" fmla="*/ 0 w 17"/>
                <a:gd name="T16" fmla="*/ 0 h 2585"/>
                <a:gd name="T17" fmla="*/ 17 w 17"/>
                <a:gd name="T18" fmla="*/ 2585 h 2585"/>
              </a:gdLst>
              <a:ahLst/>
              <a:cxnLst>
                <a:cxn ang="T10">
                  <a:pos x="T0" y="T1"/>
                </a:cxn>
                <a:cxn ang="T11">
                  <a:pos x="T2" y="T3"/>
                </a:cxn>
                <a:cxn ang="T12">
                  <a:pos x="T4" y="T5"/>
                </a:cxn>
                <a:cxn ang="T13">
                  <a:pos x="T6" y="T7"/>
                </a:cxn>
                <a:cxn ang="T14">
                  <a:pos x="T8" y="T9"/>
                </a:cxn>
              </a:cxnLst>
              <a:rect l="T15" t="T16" r="T17" b="T18"/>
              <a:pathLst>
                <a:path w="17" h="2585">
                  <a:moveTo>
                    <a:pt x="0" y="2585"/>
                  </a:moveTo>
                  <a:lnTo>
                    <a:pt x="0" y="11"/>
                  </a:lnTo>
                  <a:lnTo>
                    <a:pt x="17" y="0"/>
                  </a:lnTo>
                  <a:lnTo>
                    <a:pt x="17" y="2574"/>
                  </a:lnTo>
                  <a:lnTo>
                    <a:pt x="0" y="2585"/>
                  </a:lnTo>
                  <a:close/>
                </a:path>
              </a:pathLst>
            </a:custGeom>
            <a:solidFill>
              <a:srgbClr val="4D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60" name="Rectangle 99"/>
            <p:cNvSpPr>
              <a:spLocks noChangeArrowheads="1"/>
            </p:cNvSpPr>
            <p:nvPr/>
          </p:nvSpPr>
          <p:spPr bwMode="auto">
            <a:xfrm>
              <a:off x="3836" y="1221"/>
              <a:ext cx="61" cy="2574"/>
            </a:xfrm>
            <a:prstGeom prst="rect">
              <a:avLst/>
            </a:prstGeom>
            <a:solidFill>
              <a:srgbClr val="003366"/>
            </a:solidFill>
            <a:ln w="9525">
              <a:solidFill>
                <a:srgbClr val="003366"/>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61" name="Freeform 100"/>
            <p:cNvSpPr>
              <a:spLocks/>
            </p:cNvSpPr>
            <p:nvPr/>
          </p:nvSpPr>
          <p:spPr bwMode="auto">
            <a:xfrm>
              <a:off x="3836" y="1210"/>
              <a:ext cx="78" cy="11"/>
            </a:xfrm>
            <a:custGeom>
              <a:avLst/>
              <a:gdLst>
                <a:gd name="T0" fmla="*/ 61 w 78"/>
                <a:gd name="T1" fmla="*/ 11 h 11"/>
                <a:gd name="T2" fmla="*/ 78 w 78"/>
                <a:gd name="T3" fmla="*/ 0 h 11"/>
                <a:gd name="T4" fmla="*/ 23 w 78"/>
                <a:gd name="T5" fmla="*/ 0 h 11"/>
                <a:gd name="T6" fmla="*/ 0 w 78"/>
                <a:gd name="T7" fmla="*/ 11 h 11"/>
                <a:gd name="T8" fmla="*/ 61 w 78"/>
                <a:gd name="T9" fmla="*/ 11 h 11"/>
                <a:gd name="T10" fmla="*/ 0 60000 65536"/>
                <a:gd name="T11" fmla="*/ 0 60000 65536"/>
                <a:gd name="T12" fmla="*/ 0 60000 65536"/>
                <a:gd name="T13" fmla="*/ 0 60000 65536"/>
                <a:gd name="T14" fmla="*/ 0 60000 65536"/>
                <a:gd name="T15" fmla="*/ 0 w 78"/>
                <a:gd name="T16" fmla="*/ 0 h 11"/>
                <a:gd name="T17" fmla="*/ 78 w 78"/>
                <a:gd name="T18" fmla="*/ 11 h 11"/>
              </a:gdLst>
              <a:ahLst/>
              <a:cxnLst>
                <a:cxn ang="T10">
                  <a:pos x="T0" y="T1"/>
                </a:cxn>
                <a:cxn ang="T11">
                  <a:pos x="T2" y="T3"/>
                </a:cxn>
                <a:cxn ang="T12">
                  <a:pos x="T4" y="T5"/>
                </a:cxn>
                <a:cxn ang="T13">
                  <a:pos x="T6" y="T7"/>
                </a:cxn>
                <a:cxn ang="T14">
                  <a:pos x="T8" y="T9"/>
                </a:cxn>
              </a:cxnLst>
              <a:rect l="T15" t="T16" r="T17" b="T18"/>
              <a:pathLst>
                <a:path w="78" h="11">
                  <a:moveTo>
                    <a:pt x="61" y="11"/>
                  </a:moveTo>
                  <a:lnTo>
                    <a:pt x="78" y="0"/>
                  </a:lnTo>
                  <a:lnTo>
                    <a:pt x="23" y="0"/>
                  </a:lnTo>
                  <a:lnTo>
                    <a:pt x="0" y="11"/>
                  </a:lnTo>
                  <a:lnTo>
                    <a:pt x="61" y="11"/>
                  </a:lnTo>
                  <a:close/>
                </a:path>
              </a:pathLst>
            </a:custGeom>
            <a:solidFill>
              <a:srgbClr val="73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62" name="Freeform 101"/>
            <p:cNvSpPr>
              <a:spLocks/>
            </p:cNvSpPr>
            <p:nvPr/>
          </p:nvSpPr>
          <p:spPr bwMode="auto">
            <a:xfrm>
              <a:off x="3952" y="1094"/>
              <a:ext cx="23" cy="2701"/>
            </a:xfrm>
            <a:custGeom>
              <a:avLst/>
              <a:gdLst>
                <a:gd name="T0" fmla="*/ 0 w 23"/>
                <a:gd name="T1" fmla="*/ 2701 h 2701"/>
                <a:gd name="T2" fmla="*/ 0 w 23"/>
                <a:gd name="T3" fmla="*/ 17 h 2701"/>
                <a:gd name="T4" fmla="*/ 23 w 23"/>
                <a:gd name="T5" fmla="*/ 0 h 2701"/>
                <a:gd name="T6" fmla="*/ 23 w 23"/>
                <a:gd name="T7" fmla="*/ 2690 h 2701"/>
                <a:gd name="T8" fmla="*/ 0 w 23"/>
                <a:gd name="T9" fmla="*/ 2701 h 2701"/>
                <a:gd name="T10" fmla="*/ 0 60000 65536"/>
                <a:gd name="T11" fmla="*/ 0 60000 65536"/>
                <a:gd name="T12" fmla="*/ 0 60000 65536"/>
                <a:gd name="T13" fmla="*/ 0 60000 65536"/>
                <a:gd name="T14" fmla="*/ 0 60000 65536"/>
                <a:gd name="T15" fmla="*/ 0 w 23"/>
                <a:gd name="T16" fmla="*/ 0 h 2701"/>
                <a:gd name="T17" fmla="*/ 23 w 23"/>
                <a:gd name="T18" fmla="*/ 2701 h 2701"/>
              </a:gdLst>
              <a:ahLst/>
              <a:cxnLst>
                <a:cxn ang="T10">
                  <a:pos x="T0" y="T1"/>
                </a:cxn>
                <a:cxn ang="T11">
                  <a:pos x="T2" y="T3"/>
                </a:cxn>
                <a:cxn ang="T12">
                  <a:pos x="T4" y="T5"/>
                </a:cxn>
                <a:cxn ang="T13">
                  <a:pos x="T6" y="T7"/>
                </a:cxn>
                <a:cxn ang="T14">
                  <a:pos x="T8" y="T9"/>
                </a:cxn>
              </a:cxnLst>
              <a:rect l="T15" t="T16" r="T17" b="T18"/>
              <a:pathLst>
                <a:path w="23" h="2701">
                  <a:moveTo>
                    <a:pt x="0" y="2701"/>
                  </a:moveTo>
                  <a:lnTo>
                    <a:pt x="0" y="17"/>
                  </a:lnTo>
                  <a:lnTo>
                    <a:pt x="23" y="0"/>
                  </a:lnTo>
                  <a:lnTo>
                    <a:pt x="23" y="2690"/>
                  </a:lnTo>
                  <a:lnTo>
                    <a:pt x="0" y="2701"/>
                  </a:lnTo>
                  <a:close/>
                </a:path>
              </a:pathLst>
            </a:custGeom>
            <a:solidFill>
              <a:srgbClr val="66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63" name="Rectangle 102"/>
            <p:cNvSpPr>
              <a:spLocks noChangeArrowheads="1"/>
            </p:cNvSpPr>
            <p:nvPr/>
          </p:nvSpPr>
          <p:spPr bwMode="auto">
            <a:xfrm>
              <a:off x="3897" y="1111"/>
              <a:ext cx="55" cy="2684"/>
            </a:xfrm>
            <a:prstGeom prst="rect">
              <a:avLst/>
            </a:prstGeom>
            <a:solidFill>
              <a:srgbClr val="FF00FF"/>
            </a:solidFill>
            <a:ln w="9525">
              <a:solidFill>
                <a:srgbClr val="FF00FF"/>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64" name="Freeform 103"/>
            <p:cNvSpPr>
              <a:spLocks/>
            </p:cNvSpPr>
            <p:nvPr/>
          </p:nvSpPr>
          <p:spPr bwMode="auto">
            <a:xfrm>
              <a:off x="3897" y="1094"/>
              <a:ext cx="78" cy="17"/>
            </a:xfrm>
            <a:custGeom>
              <a:avLst/>
              <a:gdLst>
                <a:gd name="T0" fmla="*/ 55 w 78"/>
                <a:gd name="T1" fmla="*/ 17 h 17"/>
                <a:gd name="T2" fmla="*/ 78 w 78"/>
                <a:gd name="T3" fmla="*/ 0 h 17"/>
                <a:gd name="T4" fmla="*/ 17 w 78"/>
                <a:gd name="T5" fmla="*/ 0 h 17"/>
                <a:gd name="T6" fmla="*/ 0 w 78"/>
                <a:gd name="T7" fmla="*/ 17 h 17"/>
                <a:gd name="T8" fmla="*/ 55 w 78"/>
                <a:gd name="T9" fmla="*/ 17 h 17"/>
                <a:gd name="T10" fmla="*/ 0 60000 65536"/>
                <a:gd name="T11" fmla="*/ 0 60000 65536"/>
                <a:gd name="T12" fmla="*/ 0 60000 65536"/>
                <a:gd name="T13" fmla="*/ 0 60000 65536"/>
                <a:gd name="T14" fmla="*/ 0 60000 65536"/>
                <a:gd name="T15" fmla="*/ 0 w 78"/>
                <a:gd name="T16" fmla="*/ 0 h 17"/>
                <a:gd name="T17" fmla="*/ 78 w 78"/>
                <a:gd name="T18" fmla="*/ 17 h 17"/>
              </a:gdLst>
              <a:ahLst/>
              <a:cxnLst>
                <a:cxn ang="T10">
                  <a:pos x="T0" y="T1"/>
                </a:cxn>
                <a:cxn ang="T11">
                  <a:pos x="T2" y="T3"/>
                </a:cxn>
                <a:cxn ang="T12">
                  <a:pos x="T4" y="T5"/>
                </a:cxn>
                <a:cxn ang="T13">
                  <a:pos x="T6" y="T7"/>
                </a:cxn>
                <a:cxn ang="T14">
                  <a:pos x="T8" y="T9"/>
                </a:cxn>
              </a:cxnLst>
              <a:rect l="T15" t="T16" r="T17" b="T18"/>
              <a:pathLst>
                <a:path w="78" h="17">
                  <a:moveTo>
                    <a:pt x="55" y="17"/>
                  </a:moveTo>
                  <a:lnTo>
                    <a:pt x="78" y="0"/>
                  </a:lnTo>
                  <a:lnTo>
                    <a:pt x="17" y="0"/>
                  </a:lnTo>
                  <a:lnTo>
                    <a:pt x="0" y="17"/>
                  </a:lnTo>
                  <a:lnTo>
                    <a:pt x="55" y="17"/>
                  </a:lnTo>
                  <a:close/>
                </a:path>
              </a:pathLst>
            </a:custGeom>
            <a:solidFill>
              <a:srgbClr val="99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65" name="Freeform 104"/>
            <p:cNvSpPr>
              <a:spLocks/>
            </p:cNvSpPr>
            <p:nvPr/>
          </p:nvSpPr>
          <p:spPr bwMode="auto">
            <a:xfrm>
              <a:off x="4102" y="1039"/>
              <a:ext cx="22" cy="2756"/>
            </a:xfrm>
            <a:custGeom>
              <a:avLst/>
              <a:gdLst>
                <a:gd name="T0" fmla="*/ 0 w 22"/>
                <a:gd name="T1" fmla="*/ 2756 h 2756"/>
                <a:gd name="T2" fmla="*/ 0 w 22"/>
                <a:gd name="T3" fmla="*/ 16 h 2756"/>
                <a:gd name="T4" fmla="*/ 22 w 22"/>
                <a:gd name="T5" fmla="*/ 0 h 2756"/>
                <a:gd name="T6" fmla="*/ 22 w 22"/>
                <a:gd name="T7" fmla="*/ 2745 h 2756"/>
                <a:gd name="T8" fmla="*/ 0 w 22"/>
                <a:gd name="T9" fmla="*/ 2756 h 2756"/>
                <a:gd name="T10" fmla="*/ 0 60000 65536"/>
                <a:gd name="T11" fmla="*/ 0 60000 65536"/>
                <a:gd name="T12" fmla="*/ 0 60000 65536"/>
                <a:gd name="T13" fmla="*/ 0 60000 65536"/>
                <a:gd name="T14" fmla="*/ 0 60000 65536"/>
                <a:gd name="T15" fmla="*/ 0 w 22"/>
                <a:gd name="T16" fmla="*/ 0 h 2756"/>
                <a:gd name="T17" fmla="*/ 22 w 22"/>
                <a:gd name="T18" fmla="*/ 2756 h 2756"/>
              </a:gdLst>
              <a:ahLst/>
              <a:cxnLst>
                <a:cxn ang="T10">
                  <a:pos x="T0" y="T1"/>
                </a:cxn>
                <a:cxn ang="T11">
                  <a:pos x="T2" y="T3"/>
                </a:cxn>
                <a:cxn ang="T12">
                  <a:pos x="T4" y="T5"/>
                </a:cxn>
                <a:cxn ang="T13">
                  <a:pos x="T6" y="T7"/>
                </a:cxn>
                <a:cxn ang="T14">
                  <a:pos x="T8" y="T9"/>
                </a:cxn>
              </a:cxnLst>
              <a:rect l="T15" t="T16" r="T17" b="T18"/>
              <a:pathLst>
                <a:path w="22" h="2756">
                  <a:moveTo>
                    <a:pt x="0" y="2756"/>
                  </a:moveTo>
                  <a:lnTo>
                    <a:pt x="0" y="16"/>
                  </a:lnTo>
                  <a:lnTo>
                    <a:pt x="22" y="0"/>
                  </a:lnTo>
                  <a:lnTo>
                    <a:pt x="22" y="2745"/>
                  </a:lnTo>
                  <a:lnTo>
                    <a:pt x="0" y="2756"/>
                  </a:lnTo>
                  <a:close/>
                </a:path>
              </a:pathLst>
            </a:custGeom>
            <a:solidFill>
              <a:srgbClr val="4D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66" name="Rectangle 105"/>
            <p:cNvSpPr>
              <a:spLocks noChangeArrowheads="1"/>
            </p:cNvSpPr>
            <p:nvPr/>
          </p:nvSpPr>
          <p:spPr bwMode="auto">
            <a:xfrm>
              <a:off x="4041" y="1055"/>
              <a:ext cx="61" cy="2740"/>
            </a:xfrm>
            <a:prstGeom prst="rect">
              <a:avLst/>
            </a:prstGeom>
            <a:solidFill>
              <a:srgbClr val="003366"/>
            </a:solidFill>
            <a:ln w="9525">
              <a:solidFill>
                <a:srgbClr val="003366"/>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67" name="Freeform 106"/>
            <p:cNvSpPr>
              <a:spLocks/>
            </p:cNvSpPr>
            <p:nvPr/>
          </p:nvSpPr>
          <p:spPr bwMode="auto">
            <a:xfrm>
              <a:off x="4041" y="1039"/>
              <a:ext cx="83" cy="16"/>
            </a:xfrm>
            <a:custGeom>
              <a:avLst/>
              <a:gdLst>
                <a:gd name="T0" fmla="*/ 61 w 83"/>
                <a:gd name="T1" fmla="*/ 16 h 16"/>
                <a:gd name="T2" fmla="*/ 83 w 83"/>
                <a:gd name="T3" fmla="*/ 0 h 16"/>
                <a:gd name="T4" fmla="*/ 22 w 83"/>
                <a:gd name="T5" fmla="*/ 0 h 16"/>
                <a:gd name="T6" fmla="*/ 0 w 83"/>
                <a:gd name="T7" fmla="*/ 16 h 16"/>
                <a:gd name="T8" fmla="*/ 61 w 83"/>
                <a:gd name="T9" fmla="*/ 16 h 16"/>
                <a:gd name="T10" fmla="*/ 0 60000 65536"/>
                <a:gd name="T11" fmla="*/ 0 60000 65536"/>
                <a:gd name="T12" fmla="*/ 0 60000 65536"/>
                <a:gd name="T13" fmla="*/ 0 60000 65536"/>
                <a:gd name="T14" fmla="*/ 0 60000 65536"/>
                <a:gd name="T15" fmla="*/ 0 w 83"/>
                <a:gd name="T16" fmla="*/ 0 h 16"/>
                <a:gd name="T17" fmla="*/ 83 w 83"/>
                <a:gd name="T18" fmla="*/ 16 h 16"/>
              </a:gdLst>
              <a:ahLst/>
              <a:cxnLst>
                <a:cxn ang="T10">
                  <a:pos x="T0" y="T1"/>
                </a:cxn>
                <a:cxn ang="T11">
                  <a:pos x="T2" y="T3"/>
                </a:cxn>
                <a:cxn ang="T12">
                  <a:pos x="T4" y="T5"/>
                </a:cxn>
                <a:cxn ang="T13">
                  <a:pos x="T6" y="T7"/>
                </a:cxn>
                <a:cxn ang="T14">
                  <a:pos x="T8" y="T9"/>
                </a:cxn>
              </a:cxnLst>
              <a:rect l="T15" t="T16" r="T17" b="T18"/>
              <a:pathLst>
                <a:path w="83" h="16">
                  <a:moveTo>
                    <a:pt x="61" y="16"/>
                  </a:moveTo>
                  <a:lnTo>
                    <a:pt x="83" y="0"/>
                  </a:lnTo>
                  <a:lnTo>
                    <a:pt x="22" y="0"/>
                  </a:lnTo>
                  <a:lnTo>
                    <a:pt x="0" y="16"/>
                  </a:lnTo>
                  <a:lnTo>
                    <a:pt x="61" y="16"/>
                  </a:lnTo>
                  <a:close/>
                </a:path>
              </a:pathLst>
            </a:custGeom>
            <a:solidFill>
              <a:srgbClr val="73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68" name="Freeform 107"/>
            <p:cNvSpPr>
              <a:spLocks/>
            </p:cNvSpPr>
            <p:nvPr/>
          </p:nvSpPr>
          <p:spPr bwMode="auto">
            <a:xfrm>
              <a:off x="4162" y="1094"/>
              <a:ext cx="17" cy="2701"/>
            </a:xfrm>
            <a:custGeom>
              <a:avLst/>
              <a:gdLst>
                <a:gd name="T0" fmla="*/ 0 w 17"/>
                <a:gd name="T1" fmla="*/ 2701 h 2701"/>
                <a:gd name="T2" fmla="*/ 0 w 17"/>
                <a:gd name="T3" fmla="*/ 17 h 2701"/>
                <a:gd name="T4" fmla="*/ 17 w 17"/>
                <a:gd name="T5" fmla="*/ 0 h 2701"/>
                <a:gd name="T6" fmla="*/ 17 w 17"/>
                <a:gd name="T7" fmla="*/ 2690 h 2701"/>
                <a:gd name="T8" fmla="*/ 0 w 17"/>
                <a:gd name="T9" fmla="*/ 2701 h 2701"/>
                <a:gd name="T10" fmla="*/ 0 60000 65536"/>
                <a:gd name="T11" fmla="*/ 0 60000 65536"/>
                <a:gd name="T12" fmla="*/ 0 60000 65536"/>
                <a:gd name="T13" fmla="*/ 0 60000 65536"/>
                <a:gd name="T14" fmla="*/ 0 60000 65536"/>
                <a:gd name="T15" fmla="*/ 0 w 17"/>
                <a:gd name="T16" fmla="*/ 0 h 2701"/>
                <a:gd name="T17" fmla="*/ 17 w 17"/>
                <a:gd name="T18" fmla="*/ 2701 h 2701"/>
              </a:gdLst>
              <a:ahLst/>
              <a:cxnLst>
                <a:cxn ang="T10">
                  <a:pos x="T0" y="T1"/>
                </a:cxn>
                <a:cxn ang="T11">
                  <a:pos x="T2" y="T3"/>
                </a:cxn>
                <a:cxn ang="T12">
                  <a:pos x="T4" y="T5"/>
                </a:cxn>
                <a:cxn ang="T13">
                  <a:pos x="T6" y="T7"/>
                </a:cxn>
                <a:cxn ang="T14">
                  <a:pos x="T8" y="T9"/>
                </a:cxn>
              </a:cxnLst>
              <a:rect l="T15" t="T16" r="T17" b="T18"/>
              <a:pathLst>
                <a:path w="17" h="2701">
                  <a:moveTo>
                    <a:pt x="0" y="2701"/>
                  </a:moveTo>
                  <a:lnTo>
                    <a:pt x="0" y="17"/>
                  </a:lnTo>
                  <a:lnTo>
                    <a:pt x="17" y="0"/>
                  </a:lnTo>
                  <a:lnTo>
                    <a:pt x="17" y="2690"/>
                  </a:lnTo>
                  <a:lnTo>
                    <a:pt x="0" y="2701"/>
                  </a:lnTo>
                  <a:close/>
                </a:path>
              </a:pathLst>
            </a:custGeom>
            <a:solidFill>
              <a:srgbClr val="66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69" name="Rectangle 108"/>
            <p:cNvSpPr>
              <a:spLocks noChangeArrowheads="1"/>
            </p:cNvSpPr>
            <p:nvPr/>
          </p:nvSpPr>
          <p:spPr bwMode="auto">
            <a:xfrm>
              <a:off x="4102" y="1111"/>
              <a:ext cx="60" cy="2684"/>
            </a:xfrm>
            <a:prstGeom prst="rect">
              <a:avLst/>
            </a:prstGeom>
            <a:solidFill>
              <a:srgbClr val="FF00FF"/>
            </a:solidFill>
            <a:ln w="9525">
              <a:solidFill>
                <a:srgbClr val="FF00FF"/>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70" name="Freeform 109"/>
            <p:cNvSpPr>
              <a:spLocks/>
            </p:cNvSpPr>
            <p:nvPr/>
          </p:nvSpPr>
          <p:spPr bwMode="auto">
            <a:xfrm>
              <a:off x="4102" y="1094"/>
              <a:ext cx="77" cy="17"/>
            </a:xfrm>
            <a:custGeom>
              <a:avLst/>
              <a:gdLst>
                <a:gd name="T0" fmla="*/ 60 w 77"/>
                <a:gd name="T1" fmla="*/ 17 h 17"/>
                <a:gd name="T2" fmla="*/ 77 w 77"/>
                <a:gd name="T3" fmla="*/ 0 h 17"/>
                <a:gd name="T4" fmla="*/ 22 w 77"/>
                <a:gd name="T5" fmla="*/ 0 h 17"/>
                <a:gd name="T6" fmla="*/ 0 w 77"/>
                <a:gd name="T7" fmla="*/ 17 h 17"/>
                <a:gd name="T8" fmla="*/ 60 w 77"/>
                <a:gd name="T9" fmla="*/ 17 h 17"/>
                <a:gd name="T10" fmla="*/ 0 60000 65536"/>
                <a:gd name="T11" fmla="*/ 0 60000 65536"/>
                <a:gd name="T12" fmla="*/ 0 60000 65536"/>
                <a:gd name="T13" fmla="*/ 0 60000 65536"/>
                <a:gd name="T14" fmla="*/ 0 60000 65536"/>
                <a:gd name="T15" fmla="*/ 0 w 77"/>
                <a:gd name="T16" fmla="*/ 0 h 17"/>
                <a:gd name="T17" fmla="*/ 77 w 77"/>
                <a:gd name="T18" fmla="*/ 17 h 17"/>
              </a:gdLst>
              <a:ahLst/>
              <a:cxnLst>
                <a:cxn ang="T10">
                  <a:pos x="T0" y="T1"/>
                </a:cxn>
                <a:cxn ang="T11">
                  <a:pos x="T2" y="T3"/>
                </a:cxn>
                <a:cxn ang="T12">
                  <a:pos x="T4" y="T5"/>
                </a:cxn>
                <a:cxn ang="T13">
                  <a:pos x="T6" y="T7"/>
                </a:cxn>
                <a:cxn ang="T14">
                  <a:pos x="T8" y="T9"/>
                </a:cxn>
              </a:cxnLst>
              <a:rect l="T15" t="T16" r="T17" b="T18"/>
              <a:pathLst>
                <a:path w="77" h="17">
                  <a:moveTo>
                    <a:pt x="60" y="17"/>
                  </a:moveTo>
                  <a:lnTo>
                    <a:pt x="77" y="0"/>
                  </a:lnTo>
                  <a:lnTo>
                    <a:pt x="22" y="0"/>
                  </a:lnTo>
                  <a:lnTo>
                    <a:pt x="0" y="17"/>
                  </a:lnTo>
                  <a:lnTo>
                    <a:pt x="60" y="17"/>
                  </a:lnTo>
                  <a:close/>
                </a:path>
              </a:pathLst>
            </a:custGeom>
            <a:solidFill>
              <a:srgbClr val="99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71" name="Freeform 110"/>
            <p:cNvSpPr>
              <a:spLocks/>
            </p:cNvSpPr>
            <p:nvPr/>
          </p:nvSpPr>
          <p:spPr bwMode="auto">
            <a:xfrm>
              <a:off x="4306" y="1011"/>
              <a:ext cx="22" cy="2784"/>
            </a:xfrm>
            <a:custGeom>
              <a:avLst/>
              <a:gdLst>
                <a:gd name="T0" fmla="*/ 0 w 22"/>
                <a:gd name="T1" fmla="*/ 2784 h 2784"/>
                <a:gd name="T2" fmla="*/ 0 w 22"/>
                <a:gd name="T3" fmla="*/ 17 h 2784"/>
                <a:gd name="T4" fmla="*/ 22 w 22"/>
                <a:gd name="T5" fmla="*/ 0 h 2784"/>
                <a:gd name="T6" fmla="*/ 22 w 22"/>
                <a:gd name="T7" fmla="*/ 2773 h 2784"/>
                <a:gd name="T8" fmla="*/ 0 w 22"/>
                <a:gd name="T9" fmla="*/ 2784 h 2784"/>
                <a:gd name="T10" fmla="*/ 0 60000 65536"/>
                <a:gd name="T11" fmla="*/ 0 60000 65536"/>
                <a:gd name="T12" fmla="*/ 0 60000 65536"/>
                <a:gd name="T13" fmla="*/ 0 60000 65536"/>
                <a:gd name="T14" fmla="*/ 0 60000 65536"/>
                <a:gd name="T15" fmla="*/ 0 w 22"/>
                <a:gd name="T16" fmla="*/ 0 h 2784"/>
                <a:gd name="T17" fmla="*/ 22 w 22"/>
                <a:gd name="T18" fmla="*/ 2784 h 2784"/>
              </a:gdLst>
              <a:ahLst/>
              <a:cxnLst>
                <a:cxn ang="T10">
                  <a:pos x="T0" y="T1"/>
                </a:cxn>
                <a:cxn ang="T11">
                  <a:pos x="T2" y="T3"/>
                </a:cxn>
                <a:cxn ang="T12">
                  <a:pos x="T4" y="T5"/>
                </a:cxn>
                <a:cxn ang="T13">
                  <a:pos x="T6" y="T7"/>
                </a:cxn>
                <a:cxn ang="T14">
                  <a:pos x="T8" y="T9"/>
                </a:cxn>
              </a:cxnLst>
              <a:rect l="T15" t="T16" r="T17" b="T18"/>
              <a:pathLst>
                <a:path w="22" h="2784">
                  <a:moveTo>
                    <a:pt x="0" y="2784"/>
                  </a:moveTo>
                  <a:lnTo>
                    <a:pt x="0" y="17"/>
                  </a:lnTo>
                  <a:lnTo>
                    <a:pt x="22" y="0"/>
                  </a:lnTo>
                  <a:lnTo>
                    <a:pt x="22" y="2773"/>
                  </a:lnTo>
                  <a:lnTo>
                    <a:pt x="0" y="2784"/>
                  </a:lnTo>
                  <a:close/>
                </a:path>
              </a:pathLst>
            </a:custGeom>
            <a:solidFill>
              <a:srgbClr val="4D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72" name="Rectangle 111"/>
            <p:cNvSpPr>
              <a:spLocks noChangeArrowheads="1"/>
            </p:cNvSpPr>
            <p:nvPr/>
          </p:nvSpPr>
          <p:spPr bwMode="auto">
            <a:xfrm>
              <a:off x="4251" y="1028"/>
              <a:ext cx="55" cy="2767"/>
            </a:xfrm>
            <a:prstGeom prst="rect">
              <a:avLst/>
            </a:prstGeom>
            <a:solidFill>
              <a:srgbClr val="003366"/>
            </a:solidFill>
            <a:ln w="9525">
              <a:solidFill>
                <a:srgbClr val="003366"/>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73" name="Freeform 112"/>
            <p:cNvSpPr>
              <a:spLocks/>
            </p:cNvSpPr>
            <p:nvPr/>
          </p:nvSpPr>
          <p:spPr bwMode="auto">
            <a:xfrm>
              <a:off x="4251" y="1011"/>
              <a:ext cx="77" cy="17"/>
            </a:xfrm>
            <a:custGeom>
              <a:avLst/>
              <a:gdLst>
                <a:gd name="T0" fmla="*/ 55 w 77"/>
                <a:gd name="T1" fmla="*/ 17 h 17"/>
                <a:gd name="T2" fmla="*/ 77 w 77"/>
                <a:gd name="T3" fmla="*/ 0 h 17"/>
                <a:gd name="T4" fmla="*/ 16 w 77"/>
                <a:gd name="T5" fmla="*/ 0 h 17"/>
                <a:gd name="T6" fmla="*/ 0 w 77"/>
                <a:gd name="T7" fmla="*/ 17 h 17"/>
                <a:gd name="T8" fmla="*/ 55 w 77"/>
                <a:gd name="T9" fmla="*/ 17 h 17"/>
                <a:gd name="T10" fmla="*/ 0 60000 65536"/>
                <a:gd name="T11" fmla="*/ 0 60000 65536"/>
                <a:gd name="T12" fmla="*/ 0 60000 65536"/>
                <a:gd name="T13" fmla="*/ 0 60000 65536"/>
                <a:gd name="T14" fmla="*/ 0 60000 65536"/>
                <a:gd name="T15" fmla="*/ 0 w 77"/>
                <a:gd name="T16" fmla="*/ 0 h 17"/>
                <a:gd name="T17" fmla="*/ 77 w 77"/>
                <a:gd name="T18" fmla="*/ 17 h 17"/>
              </a:gdLst>
              <a:ahLst/>
              <a:cxnLst>
                <a:cxn ang="T10">
                  <a:pos x="T0" y="T1"/>
                </a:cxn>
                <a:cxn ang="T11">
                  <a:pos x="T2" y="T3"/>
                </a:cxn>
                <a:cxn ang="T12">
                  <a:pos x="T4" y="T5"/>
                </a:cxn>
                <a:cxn ang="T13">
                  <a:pos x="T6" y="T7"/>
                </a:cxn>
                <a:cxn ang="T14">
                  <a:pos x="T8" y="T9"/>
                </a:cxn>
              </a:cxnLst>
              <a:rect l="T15" t="T16" r="T17" b="T18"/>
              <a:pathLst>
                <a:path w="77" h="17">
                  <a:moveTo>
                    <a:pt x="55" y="17"/>
                  </a:moveTo>
                  <a:lnTo>
                    <a:pt x="77" y="0"/>
                  </a:lnTo>
                  <a:lnTo>
                    <a:pt x="16" y="0"/>
                  </a:lnTo>
                  <a:lnTo>
                    <a:pt x="0" y="17"/>
                  </a:lnTo>
                  <a:lnTo>
                    <a:pt x="55" y="17"/>
                  </a:lnTo>
                  <a:close/>
                </a:path>
              </a:pathLst>
            </a:custGeom>
            <a:solidFill>
              <a:srgbClr val="73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74" name="Freeform 113"/>
            <p:cNvSpPr>
              <a:spLocks/>
            </p:cNvSpPr>
            <p:nvPr/>
          </p:nvSpPr>
          <p:spPr bwMode="auto">
            <a:xfrm>
              <a:off x="4367" y="1011"/>
              <a:ext cx="16" cy="2784"/>
            </a:xfrm>
            <a:custGeom>
              <a:avLst/>
              <a:gdLst>
                <a:gd name="T0" fmla="*/ 0 w 16"/>
                <a:gd name="T1" fmla="*/ 2784 h 2784"/>
                <a:gd name="T2" fmla="*/ 0 w 16"/>
                <a:gd name="T3" fmla="*/ 17 h 2784"/>
                <a:gd name="T4" fmla="*/ 16 w 16"/>
                <a:gd name="T5" fmla="*/ 0 h 2784"/>
                <a:gd name="T6" fmla="*/ 16 w 16"/>
                <a:gd name="T7" fmla="*/ 2773 h 2784"/>
                <a:gd name="T8" fmla="*/ 0 w 16"/>
                <a:gd name="T9" fmla="*/ 2784 h 2784"/>
                <a:gd name="T10" fmla="*/ 0 60000 65536"/>
                <a:gd name="T11" fmla="*/ 0 60000 65536"/>
                <a:gd name="T12" fmla="*/ 0 60000 65536"/>
                <a:gd name="T13" fmla="*/ 0 60000 65536"/>
                <a:gd name="T14" fmla="*/ 0 60000 65536"/>
                <a:gd name="T15" fmla="*/ 0 w 16"/>
                <a:gd name="T16" fmla="*/ 0 h 2784"/>
                <a:gd name="T17" fmla="*/ 16 w 16"/>
                <a:gd name="T18" fmla="*/ 2784 h 2784"/>
              </a:gdLst>
              <a:ahLst/>
              <a:cxnLst>
                <a:cxn ang="T10">
                  <a:pos x="T0" y="T1"/>
                </a:cxn>
                <a:cxn ang="T11">
                  <a:pos x="T2" y="T3"/>
                </a:cxn>
                <a:cxn ang="T12">
                  <a:pos x="T4" y="T5"/>
                </a:cxn>
                <a:cxn ang="T13">
                  <a:pos x="T6" y="T7"/>
                </a:cxn>
                <a:cxn ang="T14">
                  <a:pos x="T8" y="T9"/>
                </a:cxn>
              </a:cxnLst>
              <a:rect l="T15" t="T16" r="T17" b="T18"/>
              <a:pathLst>
                <a:path w="16" h="2784">
                  <a:moveTo>
                    <a:pt x="0" y="2784"/>
                  </a:moveTo>
                  <a:lnTo>
                    <a:pt x="0" y="17"/>
                  </a:lnTo>
                  <a:lnTo>
                    <a:pt x="16" y="0"/>
                  </a:lnTo>
                  <a:lnTo>
                    <a:pt x="16" y="2773"/>
                  </a:lnTo>
                  <a:lnTo>
                    <a:pt x="0" y="2784"/>
                  </a:lnTo>
                  <a:close/>
                </a:path>
              </a:pathLst>
            </a:custGeom>
            <a:solidFill>
              <a:srgbClr val="66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75" name="Rectangle 114"/>
            <p:cNvSpPr>
              <a:spLocks noChangeArrowheads="1"/>
            </p:cNvSpPr>
            <p:nvPr/>
          </p:nvSpPr>
          <p:spPr bwMode="auto">
            <a:xfrm>
              <a:off x="4306" y="1028"/>
              <a:ext cx="61" cy="2767"/>
            </a:xfrm>
            <a:prstGeom prst="rect">
              <a:avLst/>
            </a:prstGeom>
            <a:solidFill>
              <a:srgbClr val="FF00FF"/>
            </a:solidFill>
            <a:ln w="9525">
              <a:solidFill>
                <a:srgbClr val="FF00FF"/>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76" name="Freeform 115"/>
            <p:cNvSpPr>
              <a:spLocks/>
            </p:cNvSpPr>
            <p:nvPr/>
          </p:nvSpPr>
          <p:spPr bwMode="auto">
            <a:xfrm>
              <a:off x="4306" y="1011"/>
              <a:ext cx="77" cy="17"/>
            </a:xfrm>
            <a:custGeom>
              <a:avLst/>
              <a:gdLst>
                <a:gd name="T0" fmla="*/ 61 w 77"/>
                <a:gd name="T1" fmla="*/ 17 h 17"/>
                <a:gd name="T2" fmla="*/ 77 w 77"/>
                <a:gd name="T3" fmla="*/ 0 h 17"/>
                <a:gd name="T4" fmla="*/ 22 w 77"/>
                <a:gd name="T5" fmla="*/ 0 h 17"/>
                <a:gd name="T6" fmla="*/ 0 w 77"/>
                <a:gd name="T7" fmla="*/ 17 h 17"/>
                <a:gd name="T8" fmla="*/ 61 w 77"/>
                <a:gd name="T9" fmla="*/ 17 h 17"/>
                <a:gd name="T10" fmla="*/ 0 60000 65536"/>
                <a:gd name="T11" fmla="*/ 0 60000 65536"/>
                <a:gd name="T12" fmla="*/ 0 60000 65536"/>
                <a:gd name="T13" fmla="*/ 0 60000 65536"/>
                <a:gd name="T14" fmla="*/ 0 60000 65536"/>
                <a:gd name="T15" fmla="*/ 0 w 77"/>
                <a:gd name="T16" fmla="*/ 0 h 17"/>
                <a:gd name="T17" fmla="*/ 77 w 77"/>
                <a:gd name="T18" fmla="*/ 17 h 17"/>
              </a:gdLst>
              <a:ahLst/>
              <a:cxnLst>
                <a:cxn ang="T10">
                  <a:pos x="T0" y="T1"/>
                </a:cxn>
                <a:cxn ang="T11">
                  <a:pos x="T2" y="T3"/>
                </a:cxn>
                <a:cxn ang="T12">
                  <a:pos x="T4" y="T5"/>
                </a:cxn>
                <a:cxn ang="T13">
                  <a:pos x="T6" y="T7"/>
                </a:cxn>
                <a:cxn ang="T14">
                  <a:pos x="T8" y="T9"/>
                </a:cxn>
              </a:cxnLst>
              <a:rect l="T15" t="T16" r="T17" b="T18"/>
              <a:pathLst>
                <a:path w="77" h="17">
                  <a:moveTo>
                    <a:pt x="61" y="17"/>
                  </a:moveTo>
                  <a:lnTo>
                    <a:pt x="77" y="0"/>
                  </a:lnTo>
                  <a:lnTo>
                    <a:pt x="22" y="0"/>
                  </a:lnTo>
                  <a:lnTo>
                    <a:pt x="0" y="17"/>
                  </a:lnTo>
                  <a:lnTo>
                    <a:pt x="61" y="17"/>
                  </a:lnTo>
                  <a:close/>
                </a:path>
              </a:pathLst>
            </a:custGeom>
            <a:solidFill>
              <a:srgbClr val="99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77" name="Freeform 116"/>
            <p:cNvSpPr>
              <a:spLocks/>
            </p:cNvSpPr>
            <p:nvPr/>
          </p:nvSpPr>
          <p:spPr bwMode="auto">
            <a:xfrm>
              <a:off x="4510" y="1011"/>
              <a:ext cx="23" cy="2784"/>
            </a:xfrm>
            <a:custGeom>
              <a:avLst/>
              <a:gdLst>
                <a:gd name="T0" fmla="*/ 0 w 23"/>
                <a:gd name="T1" fmla="*/ 2784 h 2784"/>
                <a:gd name="T2" fmla="*/ 0 w 23"/>
                <a:gd name="T3" fmla="*/ 17 h 2784"/>
                <a:gd name="T4" fmla="*/ 23 w 23"/>
                <a:gd name="T5" fmla="*/ 0 h 2784"/>
                <a:gd name="T6" fmla="*/ 23 w 23"/>
                <a:gd name="T7" fmla="*/ 2773 h 2784"/>
                <a:gd name="T8" fmla="*/ 0 w 23"/>
                <a:gd name="T9" fmla="*/ 2784 h 2784"/>
                <a:gd name="T10" fmla="*/ 0 60000 65536"/>
                <a:gd name="T11" fmla="*/ 0 60000 65536"/>
                <a:gd name="T12" fmla="*/ 0 60000 65536"/>
                <a:gd name="T13" fmla="*/ 0 60000 65536"/>
                <a:gd name="T14" fmla="*/ 0 60000 65536"/>
                <a:gd name="T15" fmla="*/ 0 w 23"/>
                <a:gd name="T16" fmla="*/ 0 h 2784"/>
                <a:gd name="T17" fmla="*/ 23 w 23"/>
                <a:gd name="T18" fmla="*/ 2784 h 2784"/>
              </a:gdLst>
              <a:ahLst/>
              <a:cxnLst>
                <a:cxn ang="T10">
                  <a:pos x="T0" y="T1"/>
                </a:cxn>
                <a:cxn ang="T11">
                  <a:pos x="T2" y="T3"/>
                </a:cxn>
                <a:cxn ang="T12">
                  <a:pos x="T4" y="T5"/>
                </a:cxn>
                <a:cxn ang="T13">
                  <a:pos x="T6" y="T7"/>
                </a:cxn>
                <a:cxn ang="T14">
                  <a:pos x="T8" y="T9"/>
                </a:cxn>
              </a:cxnLst>
              <a:rect l="T15" t="T16" r="T17" b="T18"/>
              <a:pathLst>
                <a:path w="23" h="2784">
                  <a:moveTo>
                    <a:pt x="0" y="2784"/>
                  </a:moveTo>
                  <a:lnTo>
                    <a:pt x="0" y="17"/>
                  </a:lnTo>
                  <a:lnTo>
                    <a:pt x="23" y="0"/>
                  </a:lnTo>
                  <a:lnTo>
                    <a:pt x="23" y="2773"/>
                  </a:lnTo>
                  <a:lnTo>
                    <a:pt x="0" y="2784"/>
                  </a:lnTo>
                  <a:close/>
                </a:path>
              </a:pathLst>
            </a:custGeom>
            <a:solidFill>
              <a:srgbClr val="4D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78" name="Rectangle 117"/>
            <p:cNvSpPr>
              <a:spLocks noChangeArrowheads="1"/>
            </p:cNvSpPr>
            <p:nvPr/>
          </p:nvSpPr>
          <p:spPr bwMode="auto">
            <a:xfrm>
              <a:off x="4455" y="1028"/>
              <a:ext cx="55" cy="2767"/>
            </a:xfrm>
            <a:prstGeom prst="rect">
              <a:avLst/>
            </a:prstGeom>
            <a:solidFill>
              <a:srgbClr val="003366"/>
            </a:solidFill>
            <a:ln w="9525">
              <a:solidFill>
                <a:srgbClr val="003366"/>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79" name="Freeform 118"/>
            <p:cNvSpPr>
              <a:spLocks/>
            </p:cNvSpPr>
            <p:nvPr/>
          </p:nvSpPr>
          <p:spPr bwMode="auto">
            <a:xfrm>
              <a:off x="4455" y="1011"/>
              <a:ext cx="78" cy="17"/>
            </a:xfrm>
            <a:custGeom>
              <a:avLst/>
              <a:gdLst>
                <a:gd name="T0" fmla="*/ 55 w 78"/>
                <a:gd name="T1" fmla="*/ 17 h 17"/>
                <a:gd name="T2" fmla="*/ 78 w 78"/>
                <a:gd name="T3" fmla="*/ 0 h 17"/>
                <a:gd name="T4" fmla="*/ 17 w 78"/>
                <a:gd name="T5" fmla="*/ 0 h 17"/>
                <a:gd name="T6" fmla="*/ 0 w 78"/>
                <a:gd name="T7" fmla="*/ 17 h 17"/>
                <a:gd name="T8" fmla="*/ 55 w 78"/>
                <a:gd name="T9" fmla="*/ 17 h 17"/>
                <a:gd name="T10" fmla="*/ 0 60000 65536"/>
                <a:gd name="T11" fmla="*/ 0 60000 65536"/>
                <a:gd name="T12" fmla="*/ 0 60000 65536"/>
                <a:gd name="T13" fmla="*/ 0 60000 65536"/>
                <a:gd name="T14" fmla="*/ 0 60000 65536"/>
                <a:gd name="T15" fmla="*/ 0 w 78"/>
                <a:gd name="T16" fmla="*/ 0 h 17"/>
                <a:gd name="T17" fmla="*/ 78 w 78"/>
                <a:gd name="T18" fmla="*/ 17 h 17"/>
              </a:gdLst>
              <a:ahLst/>
              <a:cxnLst>
                <a:cxn ang="T10">
                  <a:pos x="T0" y="T1"/>
                </a:cxn>
                <a:cxn ang="T11">
                  <a:pos x="T2" y="T3"/>
                </a:cxn>
                <a:cxn ang="T12">
                  <a:pos x="T4" y="T5"/>
                </a:cxn>
                <a:cxn ang="T13">
                  <a:pos x="T6" y="T7"/>
                </a:cxn>
                <a:cxn ang="T14">
                  <a:pos x="T8" y="T9"/>
                </a:cxn>
              </a:cxnLst>
              <a:rect l="T15" t="T16" r="T17" b="T18"/>
              <a:pathLst>
                <a:path w="78" h="17">
                  <a:moveTo>
                    <a:pt x="55" y="17"/>
                  </a:moveTo>
                  <a:lnTo>
                    <a:pt x="78" y="0"/>
                  </a:lnTo>
                  <a:lnTo>
                    <a:pt x="17" y="0"/>
                  </a:lnTo>
                  <a:lnTo>
                    <a:pt x="0" y="17"/>
                  </a:lnTo>
                  <a:lnTo>
                    <a:pt x="55" y="17"/>
                  </a:lnTo>
                  <a:close/>
                </a:path>
              </a:pathLst>
            </a:custGeom>
            <a:solidFill>
              <a:srgbClr val="73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80" name="Freeform 119"/>
            <p:cNvSpPr>
              <a:spLocks/>
            </p:cNvSpPr>
            <p:nvPr/>
          </p:nvSpPr>
          <p:spPr bwMode="auto">
            <a:xfrm>
              <a:off x="4571" y="1376"/>
              <a:ext cx="22" cy="2419"/>
            </a:xfrm>
            <a:custGeom>
              <a:avLst/>
              <a:gdLst>
                <a:gd name="T0" fmla="*/ 0 w 22"/>
                <a:gd name="T1" fmla="*/ 2419 h 2419"/>
                <a:gd name="T2" fmla="*/ 0 w 22"/>
                <a:gd name="T3" fmla="*/ 16 h 2419"/>
                <a:gd name="T4" fmla="*/ 22 w 22"/>
                <a:gd name="T5" fmla="*/ 0 h 2419"/>
                <a:gd name="T6" fmla="*/ 22 w 22"/>
                <a:gd name="T7" fmla="*/ 2408 h 2419"/>
                <a:gd name="T8" fmla="*/ 0 w 22"/>
                <a:gd name="T9" fmla="*/ 2419 h 2419"/>
                <a:gd name="T10" fmla="*/ 0 60000 65536"/>
                <a:gd name="T11" fmla="*/ 0 60000 65536"/>
                <a:gd name="T12" fmla="*/ 0 60000 65536"/>
                <a:gd name="T13" fmla="*/ 0 60000 65536"/>
                <a:gd name="T14" fmla="*/ 0 60000 65536"/>
                <a:gd name="T15" fmla="*/ 0 w 22"/>
                <a:gd name="T16" fmla="*/ 0 h 2419"/>
                <a:gd name="T17" fmla="*/ 22 w 22"/>
                <a:gd name="T18" fmla="*/ 2419 h 2419"/>
              </a:gdLst>
              <a:ahLst/>
              <a:cxnLst>
                <a:cxn ang="T10">
                  <a:pos x="T0" y="T1"/>
                </a:cxn>
                <a:cxn ang="T11">
                  <a:pos x="T2" y="T3"/>
                </a:cxn>
                <a:cxn ang="T12">
                  <a:pos x="T4" y="T5"/>
                </a:cxn>
                <a:cxn ang="T13">
                  <a:pos x="T6" y="T7"/>
                </a:cxn>
                <a:cxn ang="T14">
                  <a:pos x="T8" y="T9"/>
                </a:cxn>
              </a:cxnLst>
              <a:rect l="T15" t="T16" r="T17" b="T18"/>
              <a:pathLst>
                <a:path w="22" h="2419">
                  <a:moveTo>
                    <a:pt x="0" y="2419"/>
                  </a:moveTo>
                  <a:lnTo>
                    <a:pt x="0" y="16"/>
                  </a:lnTo>
                  <a:lnTo>
                    <a:pt x="22" y="0"/>
                  </a:lnTo>
                  <a:lnTo>
                    <a:pt x="22" y="2408"/>
                  </a:lnTo>
                  <a:lnTo>
                    <a:pt x="0" y="2419"/>
                  </a:lnTo>
                  <a:close/>
                </a:path>
              </a:pathLst>
            </a:custGeom>
            <a:solidFill>
              <a:srgbClr val="666666"/>
            </a:solidFill>
            <a:ln w="9525">
              <a:solidFill>
                <a:srgbClr val="336666"/>
              </a:solidFill>
              <a:prstDash val="solid"/>
              <a:round/>
              <a:headEnd/>
              <a:tailEnd/>
            </a:ln>
          </p:spPr>
          <p:txBody>
            <a:bodyPr/>
            <a:lstStyle/>
            <a:p>
              <a:pPr defTabSz="457200"/>
              <a:endParaRPr lang="en-US">
                <a:solidFill>
                  <a:prstClr val="black"/>
                </a:solidFill>
              </a:endParaRPr>
            </a:p>
          </p:txBody>
        </p:sp>
        <p:sp>
          <p:nvSpPr>
            <p:cNvPr id="318581" name="Rectangle 120"/>
            <p:cNvSpPr>
              <a:spLocks noChangeArrowheads="1"/>
            </p:cNvSpPr>
            <p:nvPr/>
          </p:nvSpPr>
          <p:spPr bwMode="auto">
            <a:xfrm>
              <a:off x="4510" y="1392"/>
              <a:ext cx="61" cy="2403"/>
            </a:xfrm>
            <a:prstGeom prst="rect">
              <a:avLst/>
            </a:prstGeom>
            <a:solidFill>
              <a:srgbClr val="FF00FF"/>
            </a:solidFill>
            <a:ln w="9525">
              <a:solidFill>
                <a:srgbClr val="FF00FF"/>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582" name="Freeform 121"/>
            <p:cNvSpPr>
              <a:spLocks/>
            </p:cNvSpPr>
            <p:nvPr/>
          </p:nvSpPr>
          <p:spPr bwMode="auto">
            <a:xfrm>
              <a:off x="4510" y="1376"/>
              <a:ext cx="83" cy="16"/>
            </a:xfrm>
            <a:custGeom>
              <a:avLst/>
              <a:gdLst>
                <a:gd name="T0" fmla="*/ 61 w 83"/>
                <a:gd name="T1" fmla="*/ 16 h 16"/>
                <a:gd name="T2" fmla="*/ 83 w 83"/>
                <a:gd name="T3" fmla="*/ 0 h 16"/>
                <a:gd name="T4" fmla="*/ 23 w 83"/>
                <a:gd name="T5" fmla="*/ 0 h 16"/>
                <a:gd name="T6" fmla="*/ 0 w 83"/>
                <a:gd name="T7" fmla="*/ 16 h 16"/>
                <a:gd name="T8" fmla="*/ 61 w 83"/>
                <a:gd name="T9" fmla="*/ 16 h 16"/>
                <a:gd name="T10" fmla="*/ 0 60000 65536"/>
                <a:gd name="T11" fmla="*/ 0 60000 65536"/>
                <a:gd name="T12" fmla="*/ 0 60000 65536"/>
                <a:gd name="T13" fmla="*/ 0 60000 65536"/>
                <a:gd name="T14" fmla="*/ 0 60000 65536"/>
                <a:gd name="T15" fmla="*/ 0 w 83"/>
                <a:gd name="T16" fmla="*/ 0 h 16"/>
                <a:gd name="T17" fmla="*/ 83 w 83"/>
                <a:gd name="T18" fmla="*/ 16 h 16"/>
              </a:gdLst>
              <a:ahLst/>
              <a:cxnLst>
                <a:cxn ang="T10">
                  <a:pos x="T0" y="T1"/>
                </a:cxn>
                <a:cxn ang="T11">
                  <a:pos x="T2" y="T3"/>
                </a:cxn>
                <a:cxn ang="T12">
                  <a:pos x="T4" y="T5"/>
                </a:cxn>
                <a:cxn ang="T13">
                  <a:pos x="T6" y="T7"/>
                </a:cxn>
                <a:cxn ang="T14">
                  <a:pos x="T8" y="T9"/>
                </a:cxn>
              </a:cxnLst>
              <a:rect l="T15" t="T16" r="T17" b="T18"/>
              <a:pathLst>
                <a:path w="83" h="16">
                  <a:moveTo>
                    <a:pt x="61" y="16"/>
                  </a:moveTo>
                  <a:lnTo>
                    <a:pt x="83" y="0"/>
                  </a:lnTo>
                  <a:lnTo>
                    <a:pt x="23" y="0"/>
                  </a:lnTo>
                  <a:lnTo>
                    <a:pt x="0" y="16"/>
                  </a:lnTo>
                  <a:lnTo>
                    <a:pt x="61" y="16"/>
                  </a:lnTo>
                  <a:close/>
                </a:path>
              </a:pathLst>
            </a:custGeom>
            <a:solidFill>
              <a:srgbClr val="999999"/>
            </a:solidFill>
            <a:ln w="9525">
              <a:solidFill>
                <a:srgbClr val="336666"/>
              </a:solidFill>
              <a:prstDash val="solid"/>
              <a:round/>
              <a:headEnd/>
              <a:tailEnd/>
            </a:ln>
          </p:spPr>
          <p:txBody>
            <a:bodyPr/>
            <a:lstStyle/>
            <a:p>
              <a:pPr defTabSz="457200"/>
              <a:endParaRPr lang="en-US">
                <a:solidFill>
                  <a:prstClr val="black"/>
                </a:solidFill>
              </a:endParaRPr>
            </a:p>
          </p:txBody>
        </p:sp>
        <p:sp>
          <p:nvSpPr>
            <p:cNvPr id="318583" name="Line 122"/>
            <p:cNvSpPr>
              <a:spLocks noChangeShapeType="1"/>
            </p:cNvSpPr>
            <p:nvPr/>
          </p:nvSpPr>
          <p:spPr bwMode="auto">
            <a:xfrm flipV="1">
              <a:off x="1323" y="967"/>
              <a:ext cx="0" cy="2828"/>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584" name="Line 123"/>
            <p:cNvSpPr>
              <a:spLocks noChangeShapeType="1"/>
            </p:cNvSpPr>
            <p:nvPr/>
          </p:nvSpPr>
          <p:spPr bwMode="auto">
            <a:xfrm flipH="1">
              <a:off x="1278" y="3795"/>
              <a:ext cx="45" cy="0"/>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585" name="Line 124"/>
            <p:cNvSpPr>
              <a:spLocks noChangeShapeType="1"/>
            </p:cNvSpPr>
            <p:nvPr/>
          </p:nvSpPr>
          <p:spPr bwMode="auto">
            <a:xfrm flipH="1">
              <a:off x="1278" y="3514"/>
              <a:ext cx="45" cy="0"/>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586" name="Line 125"/>
            <p:cNvSpPr>
              <a:spLocks noChangeShapeType="1"/>
            </p:cNvSpPr>
            <p:nvPr/>
          </p:nvSpPr>
          <p:spPr bwMode="auto">
            <a:xfrm flipH="1">
              <a:off x="1278" y="3232"/>
              <a:ext cx="45" cy="0"/>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587" name="Line 126"/>
            <p:cNvSpPr>
              <a:spLocks noChangeShapeType="1"/>
            </p:cNvSpPr>
            <p:nvPr/>
          </p:nvSpPr>
          <p:spPr bwMode="auto">
            <a:xfrm flipH="1">
              <a:off x="1278" y="2950"/>
              <a:ext cx="45" cy="0"/>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588" name="Line 127"/>
            <p:cNvSpPr>
              <a:spLocks noChangeShapeType="1"/>
            </p:cNvSpPr>
            <p:nvPr/>
          </p:nvSpPr>
          <p:spPr bwMode="auto">
            <a:xfrm flipH="1">
              <a:off x="1278" y="2668"/>
              <a:ext cx="45" cy="0"/>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589" name="Line 128"/>
            <p:cNvSpPr>
              <a:spLocks noChangeShapeType="1"/>
            </p:cNvSpPr>
            <p:nvPr/>
          </p:nvSpPr>
          <p:spPr bwMode="auto">
            <a:xfrm flipH="1">
              <a:off x="1278" y="2381"/>
              <a:ext cx="45" cy="0"/>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590" name="Line 129"/>
            <p:cNvSpPr>
              <a:spLocks noChangeShapeType="1"/>
            </p:cNvSpPr>
            <p:nvPr/>
          </p:nvSpPr>
          <p:spPr bwMode="auto">
            <a:xfrm flipH="1">
              <a:off x="1278" y="2099"/>
              <a:ext cx="45" cy="0"/>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591" name="Line 130"/>
            <p:cNvSpPr>
              <a:spLocks noChangeShapeType="1"/>
            </p:cNvSpPr>
            <p:nvPr/>
          </p:nvSpPr>
          <p:spPr bwMode="auto">
            <a:xfrm flipH="1">
              <a:off x="1278" y="1818"/>
              <a:ext cx="45" cy="0"/>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592" name="Line 131"/>
            <p:cNvSpPr>
              <a:spLocks noChangeShapeType="1"/>
            </p:cNvSpPr>
            <p:nvPr/>
          </p:nvSpPr>
          <p:spPr bwMode="auto">
            <a:xfrm flipH="1">
              <a:off x="1278" y="1536"/>
              <a:ext cx="45" cy="0"/>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593" name="Line 132"/>
            <p:cNvSpPr>
              <a:spLocks noChangeShapeType="1"/>
            </p:cNvSpPr>
            <p:nvPr/>
          </p:nvSpPr>
          <p:spPr bwMode="auto">
            <a:xfrm flipH="1">
              <a:off x="1278" y="1249"/>
              <a:ext cx="45" cy="0"/>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594" name="Line 133"/>
            <p:cNvSpPr>
              <a:spLocks noChangeShapeType="1"/>
            </p:cNvSpPr>
            <p:nvPr/>
          </p:nvSpPr>
          <p:spPr bwMode="auto">
            <a:xfrm flipH="1">
              <a:off x="1278" y="967"/>
              <a:ext cx="45" cy="0"/>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595" name="Rectangle 134"/>
            <p:cNvSpPr>
              <a:spLocks noChangeArrowheads="1"/>
            </p:cNvSpPr>
            <p:nvPr/>
          </p:nvSpPr>
          <p:spPr bwMode="auto">
            <a:xfrm>
              <a:off x="1184" y="3718"/>
              <a:ext cx="7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0</a:t>
              </a:r>
              <a:endParaRPr lang="en-US" altLang="en-US">
                <a:solidFill>
                  <a:srgbClr val="44546A"/>
                </a:solidFill>
              </a:endParaRPr>
            </a:p>
          </p:txBody>
        </p:sp>
        <p:sp>
          <p:nvSpPr>
            <p:cNvPr id="318596" name="Rectangle 135"/>
            <p:cNvSpPr>
              <a:spLocks noChangeArrowheads="1"/>
            </p:cNvSpPr>
            <p:nvPr/>
          </p:nvSpPr>
          <p:spPr bwMode="auto">
            <a:xfrm>
              <a:off x="1113" y="3436"/>
              <a:ext cx="15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10</a:t>
              </a:r>
              <a:endParaRPr lang="en-US" altLang="en-US">
                <a:solidFill>
                  <a:srgbClr val="44546A"/>
                </a:solidFill>
              </a:endParaRPr>
            </a:p>
          </p:txBody>
        </p:sp>
        <p:sp>
          <p:nvSpPr>
            <p:cNvPr id="318597" name="Rectangle 136"/>
            <p:cNvSpPr>
              <a:spLocks noChangeArrowheads="1"/>
            </p:cNvSpPr>
            <p:nvPr/>
          </p:nvSpPr>
          <p:spPr bwMode="auto">
            <a:xfrm>
              <a:off x="1113" y="3155"/>
              <a:ext cx="15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20</a:t>
              </a:r>
              <a:endParaRPr lang="en-US" altLang="en-US">
                <a:solidFill>
                  <a:srgbClr val="44546A"/>
                </a:solidFill>
              </a:endParaRPr>
            </a:p>
          </p:txBody>
        </p:sp>
        <p:sp>
          <p:nvSpPr>
            <p:cNvPr id="318598" name="Rectangle 137"/>
            <p:cNvSpPr>
              <a:spLocks noChangeArrowheads="1"/>
            </p:cNvSpPr>
            <p:nvPr/>
          </p:nvSpPr>
          <p:spPr bwMode="auto">
            <a:xfrm>
              <a:off x="1113" y="2873"/>
              <a:ext cx="15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30</a:t>
              </a:r>
              <a:endParaRPr lang="en-US" altLang="en-US">
                <a:solidFill>
                  <a:srgbClr val="44546A"/>
                </a:solidFill>
              </a:endParaRPr>
            </a:p>
          </p:txBody>
        </p:sp>
        <p:sp>
          <p:nvSpPr>
            <p:cNvPr id="318599" name="Rectangle 138"/>
            <p:cNvSpPr>
              <a:spLocks noChangeArrowheads="1"/>
            </p:cNvSpPr>
            <p:nvPr/>
          </p:nvSpPr>
          <p:spPr bwMode="auto">
            <a:xfrm>
              <a:off x="1113" y="2591"/>
              <a:ext cx="15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40</a:t>
              </a:r>
              <a:endParaRPr lang="en-US" altLang="en-US">
                <a:solidFill>
                  <a:srgbClr val="44546A"/>
                </a:solidFill>
              </a:endParaRPr>
            </a:p>
          </p:txBody>
        </p:sp>
        <p:sp>
          <p:nvSpPr>
            <p:cNvPr id="318600" name="Rectangle 139"/>
            <p:cNvSpPr>
              <a:spLocks noChangeArrowheads="1"/>
            </p:cNvSpPr>
            <p:nvPr/>
          </p:nvSpPr>
          <p:spPr bwMode="auto">
            <a:xfrm>
              <a:off x="1113" y="2304"/>
              <a:ext cx="15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50</a:t>
              </a:r>
              <a:endParaRPr lang="en-US" altLang="en-US">
                <a:solidFill>
                  <a:srgbClr val="44546A"/>
                </a:solidFill>
              </a:endParaRPr>
            </a:p>
          </p:txBody>
        </p:sp>
        <p:sp>
          <p:nvSpPr>
            <p:cNvPr id="318601" name="Rectangle 140"/>
            <p:cNvSpPr>
              <a:spLocks noChangeArrowheads="1"/>
            </p:cNvSpPr>
            <p:nvPr/>
          </p:nvSpPr>
          <p:spPr bwMode="auto">
            <a:xfrm>
              <a:off x="1113" y="2022"/>
              <a:ext cx="15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60</a:t>
              </a:r>
              <a:endParaRPr lang="en-US" altLang="en-US">
                <a:solidFill>
                  <a:srgbClr val="44546A"/>
                </a:solidFill>
              </a:endParaRPr>
            </a:p>
          </p:txBody>
        </p:sp>
        <p:sp>
          <p:nvSpPr>
            <p:cNvPr id="318602" name="Rectangle 141"/>
            <p:cNvSpPr>
              <a:spLocks noChangeArrowheads="1"/>
            </p:cNvSpPr>
            <p:nvPr/>
          </p:nvSpPr>
          <p:spPr bwMode="auto">
            <a:xfrm>
              <a:off x="1113" y="1740"/>
              <a:ext cx="15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70</a:t>
              </a:r>
              <a:endParaRPr lang="en-US" altLang="en-US">
                <a:solidFill>
                  <a:srgbClr val="44546A"/>
                </a:solidFill>
              </a:endParaRPr>
            </a:p>
          </p:txBody>
        </p:sp>
        <p:sp>
          <p:nvSpPr>
            <p:cNvPr id="318603" name="Rectangle 142"/>
            <p:cNvSpPr>
              <a:spLocks noChangeArrowheads="1"/>
            </p:cNvSpPr>
            <p:nvPr/>
          </p:nvSpPr>
          <p:spPr bwMode="auto">
            <a:xfrm>
              <a:off x="1113" y="1459"/>
              <a:ext cx="15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80</a:t>
              </a:r>
              <a:endParaRPr lang="en-US" altLang="en-US">
                <a:solidFill>
                  <a:srgbClr val="44546A"/>
                </a:solidFill>
              </a:endParaRPr>
            </a:p>
          </p:txBody>
        </p:sp>
        <p:sp>
          <p:nvSpPr>
            <p:cNvPr id="318604" name="Rectangle 143"/>
            <p:cNvSpPr>
              <a:spLocks noChangeArrowheads="1"/>
            </p:cNvSpPr>
            <p:nvPr/>
          </p:nvSpPr>
          <p:spPr bwMode="auto">
            <a:xfrm>
              <a:off x="1113" y="1171"/>
              <a:ext cx="153"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90</a:t>
              </a:r>
              <a:endParaRPr lang="en-US" altLang="en-US">
                <a:solidFill>
                  <a:srgbClr val="44546A"/>
                </a:solidFill>
              </a:endParaRPr>
            </a:p>
          </p:txBody>
        </p:sp>
        <p:sp>
          <p:nvSpPr>
            <p:cNvPr id="318605" name="Rectangle 144"/>
            <p:cNvSpPr>
              <a:spLocks noChangeArrowheads="1"/>
            </p:cNvSpPr>
            <p:nvPr/>
          </p:nvSpPr>
          <p:spPr bwMode="auto">
            <a:xfrm>
              <a:off x="1041" y="890"/>
              <a:ext cx="230"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100</a:t>
              </a:r>
              <a:endParaRPr lang="en-US" altLang="en-US">
                <a:solidFill>
                  <a:srgbClr val="44546A"/>
                </a:solidFill>
              </a:endParaRPr>
            </a:p>
          </p:txBody>
        </p:sp>
        <p:sp>
          <p:nvSpPr>
            <p:cNvPr id="318606" name="Line 145"/>
            <p:cNvSpPr>
              <a:spLocks noChangeShapeType="1"/>
            </p:cNvSpPr>
            <p:nvPr/>
          </p:nvSpPr>
          <p:spPr bwMode="auto">
            <a:xfrm>
              <a:off x="1323" y="3795"/>
              <a:ext cx="3292" cy="0"/>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607" name="Line 146"/>
            <p:cNvSpPr>
              <a:spLocks noChangeShapeType="1"/>
            </p:cNvSpPr>
            <p:nvPr/>
          </p:nvSpPr>
          <p:spPr bwMode="auto">
            <a:xfrm>
              <a:off x="1323" y="3795"/>
              <a:ext cx="0" cy="45"/>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608" name="Line 147"/>
            <p:cNvSpPr>
              <a:spLocks noChangeShapeType="1"/>
            </p:cNvSpPr>
            <p:nvPr/>
          </p:nvSpPr>
          <p:spPr bwMode="auto">
            <a:xfrm>
              <a:off x="1533" y="3795"/>
              <a:ext cx="0" cy="45"/>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609" name="Line 148"/>
            <p:cNvSpPr>
              <a:spLocks noChangeShapeType="1"/>
            </p:cNvSpPr>
            <p:nvPr/>
          </p:nvSpPr>
          <p:spPr bwMode="auto">
            <a:xfrm>
              <a:off x="1737" y="3795"/>
              <a:ext cx="0" cy="45"/>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610" name="Line 149"/>
            <p:cNvSpPr>
              <a:spLocks noChangeShapeType="1"/>
            </p:cNvSpPr>
            <p:nvPr/>
          </p:nvSpPr>
          <p:spPr bwMode="auto">
            <a:xfrm>
              <a:off x="1941" y="3795"/>
              <a:ext cx="0" cy="45"/>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611" name="Line 150"/>
            <p:cNvSpPr>
              <a:spLocks noChangeShapeType="1"/>
            </p:cNvSpPr>
            <p:nvPr/>
          </p:nvSpPr>
          <p:spPr bwMode="auto">
            <a:xfrm>
              <a:off x="2146" y="3795"/>
              <a:ext cx="0" cy="45"/>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612" name="Line 151"/>
            <p:cNvSpPr>
              <a:spLocks noChangeShapeType="1"/>
            </p:cNvSpPr>
            <p:nvPr/>
          </p:nvSpPr>
          <p:spPr bwMode="auto">
            <a:xfrm>
              <a:off x="2350" y="3795"/>
              <a:ext cx="0" cy="45"/>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613" name="Line 152"/>
            <p:cNvSpPr>
              <a:spLocks noChangeShapeType="1"/>
            </p:cNvSpPr>
            <p:nvPr/>
          </p:nvSpPr>
          <p:spPr bwMode="auto">
            <a:xfrm>
              <a:off x="2560" y="3795"/>
              <a:ext cx="0" cy="45"/>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614" name="Line 153"/>
            <p:cNvSpPr>
              <a:spLocks noChangeShapeType="1"/>
            </p:cNvSpPr>
            <p:nvPr/>
          </p:nvSpPr>
          <p:spPr bwMode="auto">
            <a:xfrm>
              <a:off x="2765" y="3795"/>
              <a:ext cx="0" cy="45"/>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615" name="Line 154"/>
            <p:cNvSpPr>
              <a:spLocks noChangeShapeType="1"/>
            </p:cNvSpPr>
            <p:nvPr/>
          </p:nvSpPr>
          <p:spPr bwMode="auto">
            <a:xfrm>
              <a:off x="2969" y="3795"/>
              <a:ext cx="0" cy="45"/>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616" name="Line 155"/>
            <p:cNvSpPr>
              <a:spLocks noChangeShapeType="1"/>
            </p:cNvSpPr>
            <p:nvPr/>
          </p:nvSpPr>
          <p:spPr bwMode="auto">
            <a:xfrm>
              <a:off x="3173" y="3795"/>
              <a:ext cx="0" cy="45"/>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617" name="Line 156"/>
            <p:cNvSpPr>
              <a:spLocks noChangeShapeType="1"/>
            </p:cNvSpPr>
            <p:nvPr/>
          </p:nvSpPr>
          <p:spPr bwMode="auto">
            <a:xfrm>
              <a:off x="3383" y="3795"/>
              <a:ext cx="0" cy="45"/>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618" name="Line 157"/>
            <p:cNvSpPr>
              <a:spLocks noChangeShapeType="1"/>
            </p:cNvSpPr>
            <p:nvPr/>
          </p:nvSpPr>
          <p:spPr bwMode="auto">
            <a:xfrm>
              <a:off x="3588" y="3795"/>
              <a:ext cx="0" cy="45"/>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619" name="Line 158"/>
            <p:cNvSpPr>
              <a:spLocks noChangeShapeType="1"/>
            </p:cNvSpPr>
            <p:nvPr/>
          </p:nvSpPr>
          <p:spPr bwMode="auto">
            <a:xfrm>
              <a:off x="3792" y="3795"/>
              <a:ext cx="0" cy="45"/>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620" name="Line 159"/>
            <p:cNvSpPr>
              <a:spLocks noChangeShapeType="1"/>
            </p:cNvSpPr>
            <p:nvPr/>
          </p:nvSpPr>
          <p:spPr bwMode="auto">
            <a:xfrm>
              <a:off x="3997" y="3795"/>
              <a:ext cx="0" cy="45"/>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621" name="Line 160"/>
            <p:cNvSpPr>
              <a:spLocks noChangeShapeType="1"/>
            </p:cNvSpPr>
            <p:nvPr/>
          </p:nvSpPr>
          <p:spPr bwMode="auto">
            <a:xfrm>
              <a:off x="4207" y="3795"/>
              <a:ext cx="0" cy="45"/>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622" name="Line 161"/>
            <p:cNvSpPr>
              <a:spLocks noChangeShapeType="1"/>
            </p:cNvSpPr>
            <p:nvPr/>
          </p:nvSpPr>
          <p:spPr bwMode="auto">
            <a:xfrm>
              <a:off x="4411" y="3795"/>
              <a:ext cx="0" cy="45"/>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623" name="Line 162"/>
            <p:cNvSpPr>
              <a:spLocks noChangeShapeType="1"/>
            </p:cNvSpPr>
            <p:nvPr/>
          </p:nvSpPr>
          <p:spPr bwMode="auto">
            <a:xfrm>
              <a:off x="4615" y="3795"/>
              <a:ext cx="0" cy="45"/>
            </a:xfrm>
            <a:prstGeom prst="line">
              <a:avLst/>
            </a:prstGeom>
            <a:noFill/>
            <a:ln w="9525">
              <a:solidFill>
                <a:srgbClr val="336666"/>
              </a:solidFill>
              <a:round/>
              <a:headEnd/>
              <a:tailEnd/>
            </a:ln>
            <a:extLst>
              <a:ext uri="{909E8E84-426E-40DD-AFC4-6F175D3DCCD1}">
                <a14:hiddenFill xmlns:a14="http://schemas.microsoft.com/office/drawing/2010/main">
                  <a:noFill/>
                </a14:hiddenFill>
              </a:ext>
            </a:extLst>
          </p:spPr>
          <p:txBody>
            <a:bodyPr/>
            <a:lstStyle/>
            <a:p>
              <a:pPr defTabSz="457200"/>
              <a:endParaRPr lang="en-US">
                <a:solidFill>
                  <a:prstClr val="black"/>
                </a:solidFill>
              </a:endParaRPr>
            </a:p>
          </p:txBody>
        </p:sp>
        <p:sp>
          <p:nvSpPr>
            <p:cNvPr id="318624" name="Rectangle 163"/>
            <p:cNvSpPr>
              <a:spLocks noChangeArrowheads="1"/>
            </p:cNvSpPr>
            <p:nvPr/>
          </p:nvSpPr>
          <p:spPr bwMode="auto">
            <a:xfrm>
              <a:off x="1383" y="3878"/>
              <a:ext cx="9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A</a:t>
              </a:r>
              <a:endParaRPr lang="en-US" altLang="en-US">
                <a:solidFill>
                  <a:srgbClr val="44546A"/>
                </a:solidFill>
              </a:endParaRPr>
            </a:p>
          </p:txBody>
        </p:sp>
        <p:sp>
          <p:nvSpPr>
            <p:cNvPr id="318625" name="Rectangle 164"/>
            <p:cNvSpPr>
              <a:spLocks noChangeArrowheads="1"/>
            </p:cNvSpPr>
            <p:nvPr/>
          </p:nvSpPr>
          <p:spPr bwMode="auto">
            <a:xfrm>
              <a:off x="1588" y="3878"/>
              <a:ext cx="9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B</a:t>
              </a:r>
              <a:endParaRPr lang="en-US" altLang="en-US">
                <a:solidFill>
                  <a:srgbClr val="44546A"/>
                </a:solidFill>
              </a:endParaRPr>
            </a:p>
          </p:txBody>
        </p:sp>
        <p:sp>
          <p:nvSpPr>
            <p:cNvPr id="318626" name="Rectangle 165"/>
            <p:cNvSpPr>
              <a:spLocks noChangeArrowheads="1"/>
            </p:cNvSpPr>
            <p:nvPr/>
          </p:nvSpPr>
          <p:spPr bwMode="auto">
            <a:xfrm>
              <a:off x="1792" y="3878"/>
              <a:ext cx="9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C</a:t>
              </a:r>
              <a:endParaRPr lang="en-US" altLang="en-US">
                <a:solidFill>
                  <a:srgbClr val="44546A"/>
                </a:solidFill>
              </a:endParaRPr>
            </a:p>
          </p:txBody>
        </p:sp>
        <p:sp>
          <p:nvSpPr>
            <p:cNvPr id="318627" name="Rectangle 166"/>
            <p:cNvSpPr>
              <a:spLocks noChangeArrowheads="1"/>
            </p:cNvSpPr>
            <p:nvPr/>
          </p:nvSpPr>
          <p:spPr bwMode="auto">
            <a:xfrm>
              <a:off x="2002" y="3878"/>
              <a:ext cx="9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D</a:t>
              </a:r>
              <a:endParaRPr lang="en-US" altLang="en-US">
                <a:solidFill>
                  <a:srgbClr val="44546A"/>
                </a:solidFill>
              </a:endParaRPr>
            </a:p>
          </p:txBody>
        </p:sp>
        <p:sp>
          <p:nvSpPr>
            <p:cNvPr id="318628" name="Rectangle 167"/>
            <p:cNvSpPr>
              <a:spLocks noChangeArrowheads="1"/>
            </p:cNvSpPr>
            <p:nvPr/>
          </p:nvSpPr>
          <p:spPr bwMode="auto">
            <a:xfrm>
              <a:off x="2212" y="3878"/>
              <a:ext cx="84"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F</a:t>
              </a:r>
              <a:endParaRPr lang="en-US" altLang="en-US">
                <a:solidFill>
                  <a:srgbClr val="44546A"/>
                </a:solidFill>
              </a:endParaRPr>
            </a:p>
          </p:txBody>
        </p:sp>
        <p:sp>
          <p:nvSpPr>
            <p:cNvPr id="318629" name="Rectangle 168"/>
            <p:cNvSpPr>
              <a:spLocks noChangeArrowheads="1"/>
            </p:cNvSpPr>
            <p:nvPr/>
          </p:nvSpPr>
          <p:spPr bwMode="auto">
            <a:xfrm>
              <a:off x="2405" y="3878"/>
              <a:ext cx="10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G</a:t>
              </a:r>
              <a:endParaRPr lang="en-US" altLang="en-US">
                <a:solidFill>
                  <a:srgbClr val="44546A"/>
                </a:solidFill>
              </a:endParaRPr>
            </a:p>
          </p:txBody>
        </p:sp>
        <p:sp>
          <p:nvSpPr>
            <p:cNvPr id="318630" name="Rectangle 169"/>
            <p:cNvSpPr>
              <a:spLocks noChangeArrowheads="1"/>
            </p:cNvSpPr>
            <p:nvPr/>
          </p:nvSpPr>
          <p:spPr bwMode="auto">
            <a:xfrm>
              <a:off x="2615" y="3878"/>
              <a:ext cx="9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H</a:t>
              </a:r>
              <a:endParaRPr lang="en-US" altLang="en-US">
                <a:solidFill>
                  <a:srgbClr val="44546A"/>
                </a:solidFill>
              </a:endParaRPr>
            </a:p>
          </p:txBody>
        </p:sp>
        <p:sp>
          <p:nvSpPr>
            <p:cNvPr id="318631" name="Rectangle 170"/>
            <p:cNvSpPr>
              <a:spLocks noChangeArrowheads="1"/>
            </p:cNvSpPr>
            <p:nvPr/>
          </p:nvSpPr>
          <p:spPr bwMode="auto">
            <a:xfrm>
              <a:off x="2853" y="3878"/>
              <a:ext cx="38"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I</a:t>
              </a:r>
              <a:endParaRPr lang="en-US" altLang="en-US">
                <a:solidFill>
                  <a:srgbClr val="44546A"/>
                </a:solidFill>
              </a:endParaRPr>
            </a:p>
          </p:txBody>
        </p:sp>
        <p:sp>
          <p:nvSpPr>
            <p:cNvPr id="318632" name="Rectangle 171"/>
            <p:cNvSpPr>
              <a:spLocks noChangeArrowheads="1"/>
            </p:cNvSpPr>
            <p:nvPr/>
          </p:nvSpPr>
          <p:spPr bwMode="auto">
            <a:xfrm>
              <a:off x="3041" y="3878"/>
              <a:ext cx="7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J</a:t>
              </a:r>
              <a:endParaRPr lang="en-US" altLang="en-US">
                <a:solidFill>
                  <a:srgbClr val="44546A"/>
                </a:solidFill>
              </a:endParaRPr>
            </a:p>
          </p:txBody>
        </p:sp>
        <p:sp>
          <p:nvSpPr>
            <p:cNvPr id="318633" name="Rectangle 172"/>
            <p:cNvSpPr>
              <a:spLocks noChangeArrowheads="1"/>
            </p:cNvSpPr>
            <p:nvPr/>
          </p:nvSpPr>
          <p:spPr bwMode="auto">
            <a:xfrm>
              <a:off x="3234" y="3878"/>
              <a:ext cx="9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K</a:t>
              </a:r>
              <a:endParaRPr lang="en-US" altLang="en-US">
                <a:solidFill>
                  <a:srgbClr val="44546A"/>
                </a:solidFill>
              </a:endParaRPr>
            </a:p>
          </p:txBody>
        </p:sp>
        <p:sp>
          <p:nvSpPr>
            <p:cNvPr id="318634" name="Rectangle 173"/>
            <p:cNvSpPr>
              <a:spLocks noChangeArrowheads="1"/>
            </p:cNvSpPr>
            <p:nvPr/>
          </p:nvSpPr>
          <p:spPr bwMode="auto">
            <a:xfrm>
              <a:off x="3444" y="3878"/>
              <a:ext cx="84"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L</a:t>
              </a:r>
              <a:endParaRPr lang="en-US" altLang="en-US">
                <a:solidFill>
                  <a:srgbClr val="44546A"/>
                </a:solidFill>
              </a:endParaRPr>
            </a:p>
          </p:txBody>
        </p:sp>
        <p:sp>
          <p:nvSpPr>
            <p:cNvPr id="318635" name="Rectangle 174"/>
            <p:cNvSpPr>
              <a:spLocks noChangeArrowheads="1"/>
            </p:cNvSpPr>
            <p:nvPr/>
          </p:nvSpPr>
          <p:spPr bwMode="auto">
            <a:xfrm>
              <a:off x="3632" y="3878"/>
              <a:ext cx="114"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M</a:t>
              </a:r>
              <a:endParaRPr lang="en-US" altLang="en-US">
                <a:solidFill>
                  <a:srgbClr val="44546A"/>
                </a:solidFill>
              </a:endParaRPr>
            </a:p>
          </p:txBody>
        </p:sp>
        <p:sp>
          <p:nvSpPr>
            <p:cNvPr id="318636" name="Rectangle 175"/>
            <p:cNvSpPr>
              <a:spLocks noChangeArrowheads="1"/>
            </p:cNvSpPr>
            <p:nvPr/>
          </p:nvSpPr>
          <p:spPr bwMode="auto">
            <a:xfrm>
              <a:off x="3853" y="3878"/>
              <a:ext cx="9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N</a:t>
              </a:r>
              <a:endParaRPr lang="en-US" altLang="en-US">
                <a:solidFill>
                  <a:srgbClr val="44546A"/>
                </a:solidFill>
              </a:endParaRPr>
            </a:p>
          </p:txBody>
        </p:sp>
        <p:sp>
          <p:nvSpPr>
            <p:cNvPr id="318637" name="Rectangle 176"/>
            <p:cNvSpPr>
              <a:spLocks noChangeArrowheads="1"/>
            </p:cNvSpPr>
            <p:nvPr/>
          </p:nvSpPr>
          <p:spPr bwMode="auto">
            <a:xfrm>
              <a:off x="4068" y="3878"/>
              <a:ext cx="7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0</a:t>
              </a:r>
              <a:endParaRPr lang="en-US" altLang="en-US">
                <a:solidFill>
                  <a:srgbClr val="44546A"/>
                </a:solidFill>
              </a:endParaRPr>
            </a:p>
          </p:txBody>
        </p:sp>
        <p:sp>
          <p:nvSpPr>
            <p:cNvPr id="318638" name="Rectangle 177"/>
            <p:cNvSpPr>
              <a:spLocks noChangeArrowheads="1"/>
            </p:cNvSpPr>
            <p:nvPr/>
          </p:nvSpPr>
          <p:spPr bwMode="auto">
            <a:xfrm>
              <a:off x="4262" y="3878"/>
              <a:ext cx="9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P</a:t>
              </a:r>
              <a:endParaRPr lang="en-US" altLang="en-US">
                <a:solidFill>
                  <a:srgbClr val="44546A"/>
                </a:solidFill>
              </a:endParaRPr>
            </a:p>
          </p:txBody>
        </p:sp>
        <p:sp>
          <p:nvSpPr>
            <p:cNvPr id="318639" name="Rectangle 178"/>
            <p:cNvSpPr>
              <a:spLocks noChangeArrowheads="1"/>
            </p:cNvSpPr>
            <p:nvPr/>
          </p:nvSpPr>
          <p:spPr bwMode="auto">
            <a:xfrm>
              <a:off x="4461" y="3878"/>
              <a:ext cx="10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Q</a:t>
              </a:r>
              <a:endParaRPr lang="en-US" altLang="en-US">
                <a:solidFill>
                  <a:srgbClr val="44546A"/>
                </a:solidFill>
              </a:endParaRPr>
            </a:p>
          </p:txBody>
        </p:sp>
        <p:sp>
          <p:nvSpPr>
            <p:cNvPr id="318640" name="Rectangle 179"/>
            <p:cNvSpPr>
              <a:spLocks noChangeArrowheads="1"/>
            </p:cNvSpPr>
            <p:nvPr/>
          </p:nvSpPr>
          <p:spPr bwMode="auto">
            <a:xfrm>
              <a:off x="4765" y="2276"/>
              <a:ext cx="823" cy="387"/>
            </a:xfrm>
            <a:prstGeom prst="rect">
              <a:avLst/>
            </a:prstGeom>
            <a:noFill/>
            <a:ln w="9525">
              <a:solidFill>
                <a:srgbClr val="336666"/>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641" name="Rectangle 180"/>
            <p:cNvSpPr>
              <a:spLocks noChangeArrowheads="1"/>
            </p:cNvSpPr>
            <p:nvPr/>
          </p:nvSpPr>
          <p:spPr bwMode="auto">
            <a:xfrm>
              <a:off x="4809" y="2342"/>
              <a:ext cx="83" cy="83"/>
            </a:xfrm>
            <a:prstGeom prst="rect">
              <a:avLst/>
            </a:prstGeom>
            <a:solidFill>
              <a:srgbClr val="003366"/>
            </a:solidFill>
            <a:ln w="9525">
              <a:solidFill>
                <a:srgbClr val="003366"/>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642" name="Rectangle 181"/>
            <p:cNvSpPr>
              <a:spLocks noChangeArrowheads="1"/>
            </p:cNvSpPr>
            <p:nvPr/>
          </p:nvSpPr>
          <p:spPr bwMode="auto">
            <a:xfrm>
              <a:off x="4930" y="2309"/>
              <a:ext cx="488"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Control</a:t>
              </a:r>
              <a:endParaRPr lang="en-US" altLang="en-US">
                <a:solidFill>
                  <a:srgbClr val="44546A"/>
                </a:solidFill>
              </a:endParaRPr>
            </a:p>
          </p:txBody>
        </p:sp>
        <p:sp>
          <p:nvSpPr>
            <p:cNvPr id="318643" name="Rectangle 182"/>
            <p:cNvSpPr>
              <a:spLocks noChangeArrowheads="1"/>
            </p:cNvSpPr>
            <p:nvPr/>
          </p:nvSpPr>
          <p:spPr bwMode="auto">
            <a:xfrm>
              <a:off x="4809" y="2536"/>
              <a:ext cx="83" cy="83"/>
            </a:xfrm>
            <a:prstGeom prst="rect">
              <a:avLst/>
            </a:prstGeom>
            <a:solidFill>
              <a:srgbClr val="FF00FF"/>
            </a:solidFill>
            <a:ln w="9525">
              <a:solidFill>
                <a:srgbClr val="FF00FF"/>
              </a:solidFill>
              <a:miter lim="800000"/>
              <a:headEnd/>
              <a:tailEnd/>
            </a:ln>
          </p:spPr>
          <p:txBody>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318644" name="Rectangle 183"/>
            <p:cNvSpPr>
              <a:spLocks noChangeArrowheads="1"/>
            </p:cNvSpPr>
            <p:nvPr/>
          </p:nvSpPr>
          <p:spPr bwMode="auto">
            <a:xfrm>
              <a:off x="4930" y="2502"/>
              <a:ext cx="65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r>
                <a:rPr lang="en-US" altLang="en-US" sz="1700" b="1">
                  <a:solidFill>
                    <a:srgbClr val="336666"/>
                  </a:solidFill>
                </a:rPr>
                <a:t>Navigated</a:t>
              </a:r>
              <a:endParaRPr lang="en-US" altLang="en-US">
                <a:solidFill>
                  <a:srgbClr val="44546A"/>
                </a:solidFill>
              </a:endParaRPr>
            </a:p>
          </p:txBody>
        </p:sp>
      </p:grpSp>
      <p:sp>
        <p:nvSpPr>
          <p:cNvPr id="247814" name="Oval 6"/>
          <p:cNvSpPr>
            <a:spLocks noChangeArrowheads="1"/>
          </p:cNvSpPr>
          <p:nvPr/>
        </p:nvSpPr>
        <p:spPr bwMode="auto">
          <a:xfrm>
            <a:off x="3276600" y="1905000"/>
            <a:ext cx="1143000" cy="1905000"/>
          </a:xfrm>
          <a:prstGeom prst="ellipse">
            <a:avLst/>
          </a:prstGeom>
          <a:noFill/>
          <a:ln w="38100">
            <a:solidFill>
              <a:srgbClr val="33CC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
        <p:nvSpPr>
          <p:cNvPr id="247815" name="Oval 7"/>
          <p:cNvSpPr>
            <a:spLocks noChangeArrowheads="1"/>
          </p:cNvSpPr>
          <p:nvPr/>
        </p:nvSpPr>
        <p:spPr bwMode="auto">
          <a:xfrm>
            <a:off x="7696200" y="762000"/>
            <a:ext cx="1143000" cy="1600200"/>
          </a:xfrm>
          <a:prstGeom prst="ellipse">
            <a:avLst/>
          </a:prstGeom>
          <a:noFill/>
          <a:ln w="38100">
            <a:solidFill>
              <a:srgbClr val="33CC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2"/>
                </a:solidFill>
                <a:latin typeface="Arial" panose="020B0604020202020204" pitchFamily="34" charset="0"/>
                <a:sym typeface="Wingdings" panose="05000000000000000000" pitchFamily="2" charset="2"/>
              </a:defRPr>
            </a:lvl1pPr>
            <a:lvl2pPr marL="742950" indent="-285750">
              <a:defRPr sz="2800">
                <a:solidFill>
                  <a:schemeClr val="tx2"/>
                </a:solidFill>
                <a:latin typeface="Arial" panose="020B0604020202020204" pitchFamily="34" charset="0"/>
                <a:sym typeface="Wingdings" panose="05000000000000000000" pitchFamily="2" charset="2"/>
              </a:defRPr>
            </a:lvl2pPr>
            <a:lvl3pPr marL="1143000" indent="-228600">
              <a:defRPr sz="2800">
                <a:solidFill>
                  <a:schemeClr val="tx2"/>
                </a:solidFill>
                <a:latin typeface="Arial" panose="020B0604020202020204" pitchFamily="34" charset="0"/>
                <a:sym typeface="Wingdings" panose="05000000000000000000" pitchFamily="2" charset="2"/>
              </a:defRPr>
            </a:lvl3pPr>
            <a:lvl4pPr marL="1600200" indent="-228600">
              <a:defRPr sz="2800">
                <a:solidFill>
                  <a:schemeClr val="tx2"/>
                </a:solidFill>
                <a:latin typeface="Arial" panose="020B0604020202020204" pitchFamily="34" charset="0"/>
                <a:sym typeface="Wingdings" panose="05000000000000000000" pitchFamily="2" charset="2"/>
              </a:defRPr>
            </a:lvl4pPr>
            <a:lvl5pPr marL="2057400" indent="-228600">
              <a:defRPr sz="2800">
                <a:solidFill>
                  <a:schemeClr val="tx2"/>
                </a:solidFill>
                <a:latin typeface="Arial" panose="020B0604020202020204" pitchFamily="34" charset="0"/>
                <a:sym typeface="Wingdings" panose="05000000000000000000" pitchFamily="2" charset="2"/>
              </a:defRPr>
            </a:lvl5pPr>
            <a:lvl6pPr marL="25146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fontAlgn="base">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defTabSz="457200"/>
            <a:endParaRPr lang="en-US" altLang="en-US">
              <a:solidFill>
                <a:srgbClr val="44546A"/>
              </a:solidFill>
            </a:endParaRPr>
          </a:p>
        </p:txBody>
      </p:sp>
    </p:spTree>
    <p:extLst>
      <p:ext uri="{BB962C8B-B14F-4D97-AF65-F5344CB8AC3E}">
        <p14:creationId xmlns:p14="http://schemas.microsoft.com/office/powerpoint/2010/main" val="2965406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7814"/>
                                        </p:tgtEl>
                                        <p:attrNameLst>
                                          <p:attrName>style.visibility</p:attrName>
                                        </p:attrNameLst>
                                      </p:cBhvr>
                                      <p:to>
                                        <p:strVal val="visible"/>
                                      </p:to>
                                    </p:set>
                                    <p:anim calcmode="lin" valueType="num">
                                      <p:cBhvr additive="base">
                                        <p:cTn id="7" dur="500" fill="hold"/>
                                        <p:tgtEl>
                                          <p:spTgt spid="247814"/>
                                        </p:tgtEl>
                                        <p:attrNameLst>
                                          <p:attrName>ppt_x</p:attrName>
                                        </p:attrNameLst>
                                      </p:cBhvr>
                                      <p:tavLst>
                                        <p:tav tm="0">
                                          <p:val>
                                            <p:strVal val="0-#ppt_w/2"/>
                                          </p:val>
                                        </p:tav>
                                        <p:tav tm="100000">
                                          <p:val>
                                            <p:strVal val="#ppt_x"/>
                                          </p:val>
                                        </p:tav>
                                      </p:tavLst>
                                    </p:anim>
                                    <p:anim calcmode="lin" valueType="num">
                                      <p:cBhvr additive="base">
                                        <p:cTn id="8" dur="500" fill="hold"/>
                                        <p:tgtEl>
                                          <p:spTgt spid="247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47815"/>
                                        </p:tgtEl>
                                        <p:attrNameLst>
                                          <p:attrName>style.visibility</p:attrName>
                                        </p:attrNameLst>
                                      </p:cBhvr>
                                      <p:to>
                                        <p:strVal val="visible"/>
                                      </p:to>
                                    </p:set>
                                    <p:anim calcmode="lin" valueType="num">
                                      <p:cBhvr additive="base">
                                        <p:cTn id="13" dur="500" fill="hold"/>
                                        <p:tgtEl>
                                          <p:spTgt spid="247815"/>
                                        </p:tgtEl>
                                        <p:attrNameLst>
                                          <p:attrName>ppt_x</p:attrName>
                                        </p:attrNameLst>
                                      </p:cBhvr>
                                      <p:tavLst>
                                        <p:tav tm="0">
                                          <p:val>
                                            <p:strVal val="1+#ppt_w/2"/>
                                          </p:val>
                                        </p:tav>
                                        <p:tav tm="100000">
                                          <p:val>
                                            <p:strVal val="#ppt_x"/>
                                          </p:val>
                                        </p:tav>
                                      </p:tavLst>
                                    </p:anim>
                                    <p:anim calcmode="lin" valueType="num">
                                      <p:cBhvr additive="base">
                                        <p:cTn id="14" dur="500" fill="hold"/>
                                        <p:tgtEl>
                                          <p:spTgt spid="2478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4" grpId="0" animBg="1"/>
      <p:bldP spid="2478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p:cNvSpPr>
          <p:nvPr>
            <p:ph type="title" idx="4294967295"/>
          </p:nvPr>
        </p:nvSpPr>
        <p:spPr>
          <a:xfrm>
            <a:off x="1542197" y="274638"/>
            <a:ext cx="9125803" cy="1143000"/>
          </a:xfrm>
        </p:spPr>
        <p:txBody>
          <a:bodyPr>
            <a:normAutofit/>
          </a:bodyPr>
          <a:lstStyle/>
          <a:p>
            <a:pPr eaLnBrk="1" hangingPunct="1"/>
            <a:r>
              <a:rPr lang="en-US" altLang="en-US" sz="3600" b="1" dirty="0" smtClean="0"/>
              <a:t>Meta-analysis: Diagnostic Resolution at 365 days</a:t>
            </a:r>
          </a:p>
        </p:txBody>
      </p:sp>
      <p:pic>
        <p:nvPicPr>
          <p:cNvPr id="43010" name="Picture 7"/>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802188" y="1371600"/>
            <a:ext cx="5865812" cy="4648200"/>
          </a:xfrm>
        </p:spPr>
      </p:pic>
      <p:sp>
        <p:nvSpPr>
          <p:cNvPr id="43011" name="Text Box 8"/>
          <p:cNvSpPr txBox="1">
            <a:spLocks noChangeArrowheads="1"/>
          </p:cNvSpPr>
          <p:nvPr/>
        </p:nvSpPr>
        <p:spPr bwMode="auto">
          <a:xfrm>
            <a:off x="3048000" y="1676400"/>
            <a:ext cx="1066800" cy="388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defTabSz="457200">
              <a:spcBef>
                <a:spcPct val="22000"/>
              </a:spcBef>
            </a:pPr>
            <a:r>
              <a:rPr lang="en-US" altLang="en-US" sz="1200">
                <a:solidFill>
                  <a:prstClr val="black"/>
                </a:solidFill>
              </a:rPr>
              <a:t>A breast</a:t>
            </a:r>
          </a:p>
          <a:p>
            <a:pPr algn="r" defTabSz="457200">
              <a:spcBef>
                <a:spcPct val="22000"/>
              </a:spcBef>
            </a:pPr>
            <a:r>
              <a:rPr lang="en-US" altLang="en-US" sz="1200">
                <a:solidFill>
                  <a:prstClr val="black"/>
                </a:solidFill>
              </a:rPr>
              <a:t>A cervix </a:t>
            </a:r>
          </a:p>
          <a:p>
            <a:pPr algn="r" defTabSz="457200">
              <a:spcBef>
                <a:spcPct val="22000"/>
              </a:spcBef>
            </a:pPr>
            <a:r>
              <a:rPr lang="en-US" altLang="en-US" sz="1200">
                <a:solidFill>
                  <a:prstClr val="black"/>
                </a:solidFill>
              </a:rPr>
              <a:t>B prostate</a:t>
            </a:r>
          </a:p>
          <a:p>
            <a:pPr algn="r" defTabSz="457200">
              <a:spcBef>
                <a:spcPct val="22000"/>
              </a:spcBef>
            </a:pPr>
            <a:r>
              <a:rPr lang="en-US" altLang="en-US" sz="1200">
                <a:solidFill>
                  <a:prstClr val="black"/>
                </a:solidFill>
              </a:rPr>
              <a:t>B breast</a:t>
            </a:r>
          </a:p>
          <a:p>
            <a:pPr algn="r" defTabSz="457200">
              <a:spcBef>
                <a:spcPct val="22000"/>
              </a:spcBef>
            </a:pPr>
            <a:r>
              <a:rPr lang="en-US" altLang="en-US" sz="1200">
                <a:solidFill>
                  <a:prstClr val="black"/>
                </a:solidFill>
              </a:rPr>
              <a:t>B cervix</a:t>
            </a:r>
          </a:p>
          <a:p>
            <a:pPr algn="r" defTabSz="457200">
              <a:spcBef>
                <a:spcPct val="22000"/>
              </a:spcBef>
            </a:pPr>
            <a:r>
              <a:rPr lang="en-US" altLang="en-US" sz="1200">
                <a:solidFill>
                  <a:prstClr val="black"/>
                </a:solidFill>
              </a:rPr>
              <a:t>C breast</a:t>
            </a:r>
          </a:p>
          <a:p>
            <a:pPr algn="r" defTabSz="457200">
              <a:spcBef>
                <a:spcPct val="22000"/>
              </a:spcBef>
            </a:pPr>
            <a:r>
              <a:rPr lang="en-US" altLang="en-US" sz="1200">
                <a:solidFill>
                  <a:prstClr val="black"/>
                </a:solidFill>
              </a:rPr>
              <a:t>C colorectal</a:t>
            </a:r>
          </a:p>
          <a:p>
            <a:pPr algn="r" defTabSz="457200">
              <a:spcBef>
                <a:spcPct val="22000"/>
              </a:spcBef>
            </a:pPr>
            <a:r>
              <a:rPr lang="en-US" altLang="en-US" sz="1200">
                <a:solidFill>
                  <a:prstClr val="black"/>
                </a:solidFill>
              </a:rPr>
              <a:t>C prostate</a:t>
            </a:r>
          </a:p>
          <a:p>
            <a:pPr algn="r" defTabSz="457200">
              <a:spcBef>
                <a:spcPct val="22000"/>
              </a:spcBef>
            </a:pPr>
            <a:r>
              <a:rPr lang="en-US" altLang="en-US" sz="1200">
                <a:solidFill>
                  <a:prstClr val="black"/>
                </a:solidFill>
              </a:rPr>
              <a:t>D breast</a:t>
            </a:r>
          </a:p>
          <a:p>
            <a:pPr algn="r" defTabSz="457200">
              <a:spcBef>
                <a:spcPct val="22000"/>
              </a:spcBef>
            </a:pPr>
            <a:r>
              <a:rPr lang="en-US" altLang="en-US" sz="1200">
                <a:solidFill>
                  <a:prstClr val="black"/>
                </a:solidFill>
              </a:rPr>
              <a:t>D cervix</a:t>
            </a:r>
          </a:p>
          <a:p>
            <a:pPr algn="r" defTabSz="457200">
              <a:spcBef>
                <a:spcPct val="22000"/>
              </a:spcBef>
            </a:pPr>
            <a:r>
              <a:rPr lang="en-US" altLang="en-US" sz="1200">
                <a:solidFill>
                  <a:prstClr val="black"/>
                </a:solidFill>
              </a:rPr>
              <a:t>E breast</a:t>
            </a:r>
          </a:p>
          <a:p>
            <a:pPr algn="r" defTabSz="457200">
              <a:spcBef>
                <a:spcPct val="22000"/>
              </a:spcBef>
            </a:pPr>
            <a:r>
              <a:rPr lang="en-US" altLang="en-US" sz="1200">
                <a:solidFill>
                  <a:prstClr val="black"/>
                </a:solidFill>
              </a:rPr>
              <a:t>E cervix</a:t>
            </a:r>
          </a:p>
          <a:p>
            <a:pPr algn="r" defTabSz="457200">
              <a:spcBef>
                <a:spcPct val="22000"/>
              </a:spcBef>
            </a:pPr>
            <a:r>
              <a:rPr lang="en-US" altLang="en-US" sz="1200">
                <a:solidFill>
                  <a:prstClr val="black"/>
                </a:solidFill>
              </a:rPr>
              <a:t>F breast</a:t>
            </a:r>
          </a:p>
          <a:p>
            <a:pPr algn="r" defTabSz="457200">
              <a:spcBef>
                <a:spcPct val="22000"/>
              </a:spcBef>
            </a:pPr>
            <a:r>
              <a:rPr lang="en-US" altLang="en-US" sz="1200">
                <a:solidFill>
                  <a:prstClr val="black"/>
                </a:solidFill>
              </a:rPr>
              <a:t>F colorectal</a:t>
            </a:r>
          </a:p>
          <a:p>
            <a:pPr algn="r" defTabSz="457200">
              <a:spcBef>
                <a:spcPct val="22000"/>
              </a:spcBef>
            </a:pPr>
            <a:r>
              <a:rPr lang="en-US" altLang="en-US" sz="1200">
                <a:solidFill>
                  <a:prstClr val="black"/>
                </a:solidFill>
              </a:rPr>
              <a:t>G breast</a:t>
            </a:r>
          </a:p>
          <a:p>
            <a:pPr algn="r" defTabSz="457200">
              <a:spcBef>
                <a:spcPct val="22000"/>
              </a:spcBef>
            </a:pPr>
            <a:endParaRPr lang="en-US" altLang="en-US" sz="1200">
              <a:solidFill>
                <a:prstClr val="black"/>
              </a:solidFill>
            </a:endParaRPr>
          </a:p>
          <a:p>
            <a:pPr algn="r" defTabSz="457200">
              <a:spcBef>
                <a:spcPct val="22000"/>
              </a:spcBef>
            </a:pPr>
            <a:r>
              <a:rPr lang="en-US" altLang="en-US" sz="1200">
                <a:solidFill>
                  <a:prstClr val="black"/>
                </a:solidFill>
              </a:rPr>
              <a:t>ALL</a:t>
            </a:r>
          </a:p>
        </p:txBody>
      </p:sp>
      <p:sp>
        <p:nvSpPr>
          <p:cNvPr id="43012" name="Text Box 5"/>
          <p:cNvSpPr txBox="1">
            <a:spLocks noChangeArrowheads="1"/>
          </p:cNvSpPr>
          <p:nvPr/>
        </p:nvSpPr>
        <p:spPr bwMode="auto">
          <a:xfrm>
            <a:off x="5068094" y="6279356"/>
            <a:ext cx="52562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457200">
              <a:spcBef>
                <a:spcPct val="50000"/>
              </a:spcBef>
            </a:pPr>
            <a:r>
              <a:rPr lang="en-US" altLang="en-US" sz="2800" dirty="0" err="1">
                <a:solidFill>
                  <a:prstClr val="black"/>
                </a:solidFill>
              </a:rPr>
              <a:t>aHR</a:t>
            </a:r>
            <a:r>
              <a:rPr lang="en-US" altLang="en-US" sz="2800" dirty="0">
                <a:solidFill>
                  <a:prstClr val="black"/>
                </a:solidFill>
              </a:rPr>
              <a:t> = </a:t>
            </a:r>
            <a:r>
              <a:rPr lang="en-US" altLang="en-US" sz="2800" b="1" dirty="0">
                <a:solidFill>
                  <a:prstClr val="black"/>
                </a:solidFill>
              </a:rPr>
              <a:t>1.4</a:t>
            </a:r>
            <a:r>
              <a:rPr lang="en-US" altLang="en-US" sz="2800" dirty="0">
                <a:solidFill>
                  <a:prstClr val="black"/>
                </a:solidFill>
              </a:rPr>
              <a:t> (95% CI 1.2 – 1.7)</a:t>
            </a:r>
          </a:p>
        </p:txBody>
      </p:sp>
      <p:sp>
        <p:nvSpPr>
          <p:cNvPr id="43013" name="Rectangle 6"/>
          <p:cNvSpPr>
            <a:spLocks noChangeArrowheads="1"/>
          </p:cNvSpPr>
          <p:nvPr/>
        </p:nvSpPr>
        <p:spPr bwMode="auto">
          <a:xfrm>
            <a:off x="6477000" y="5562600"/>
            <a:ext cx="2286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457200"/>
            <a:endParaRPr lang="en-US" altLang="en-US">
              <a:solidFill>
                <a:prstClr val="black"/>
              </a:solidFill>
            </a:endParaRPr>
          </a:p>
        </p:txBody>
      </p:sp>
      <p:sp>
        <p:nvSpPr>
          <p:cNvPr id="43014" name="Text Box 8"/>
          <p:cNvSpPr txBox="1">
            <a:spLocks noChangeArrowheads="1"/>
          </p:cNvSpPr>
          <p:nvPr/>
        </p:nvSpPr>
        <p:spPr bwMode="auto">
          <a:xfrm>
            <a:off x="6477000" y="5486400"/>
            <a:ext cx="228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457200">
              <a:spcBef>
                <a:spcPct val="50000"/>
              </a:spcBef>
            </a:pPr>
            <a:r>
              <a:rPr lang="en-US" altLang="en-US" sz="1200">
                <a:solidFill>
                  <a:srgbClr val="FF0000"/>
                </a:solidFill>
              </a:rPr>
              <a:t>1</a:t>
            </a:r>
          </a:p>
        </p:txBody>
      </p:sp>
      <p:sp>
        <p:nvSpPr>
          <p:cNvPr id="43015" name="Rectangle 9"/>
          <p:cNvSpPr>
            <a:spLocks noChangeArrowheads="1"/>
          </p:cNvSpPr>
          <p:nvPr/>
        </p:nvSpPr>
        <p:spPr bwMode="auto">
          <a:xfrm>
            <a:off x="7696200" y="5562600"/>
            <a:ext cx="1524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457200"/>
            <a:endParaRPr lang="en-US" altLang="en-US">
              <a:solidFill>
                <a:prstClr val="black"/>
              </a:solidFill>
            </a:endParaRPr>
          </a:p>
        </p:txBody>
      </p:sp>
      <p:sp>
        <p:nvSpPr>
          <p:cNvPr id="43016" name="Text Box 10"/>
          <p:cNvSpPr txBox="1">
            <a:spLocks noChangeArrowheads="1"/>
          </p:cNvSpPr>
          <p:nvPr/>
        </p:nvSpPr>
        <p:spPr bwMode="auto">
          <a:xfrm>
            <a:off x="7620000" y="5486400"/>
            <a:ext cx="2682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457200"/>
            <a:r>
              <a:rPr lang="en-US" altLang="en-US" sz="1200">
                <a:solidFill>
                  <a:srgbClr val="FF0000"/>
                </a:solidFill>
              </a:rPr>
              <a:t>2</a:t>
            </a:r>
          </a:p>
        </p:txBody>
      </p:sp>
      <p:sp>
        <p:nvSpPr>
          <p:cNvPr id="43017" name="Rectangle 11"/>
          <p:cNvSpPr>
            <a:spLocks noChangeArrowheads="1"/>
          </p:cNvSpPr>
          <p:nvPr/>
        </p:nvSpPr>
        <p:spPr bwMode="auto">
          <a:xfrm>
            <a:off x="5334000" y="5562600"/>
            <a:ext cx="2286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457200"/>
            <a:endParaRPr lang="en-US" altLang="en-US">
              <a:solidFill>
                <a:prstClr val="black"/>
              </a:solidFill>
            </a:endParaRPr>
          </a:p>
        </p:txBody>
      </p:sp>
      <p:sp>
        <p:nvSpPr>
          <p:cNvPr id="43018" name="Text Box 12"/>
          <p:cNvSpPr txBox="1">
            <a:spLocks noChangeArrowheads="1"/>
          </p:cNvSpPr>
          <p:nvPr/>
        </p:nvSpPr>
        <p:spPr bwMode="auto">
          <a:xfrm>
            <a:off x="5257800" y="5486400"/>
            <a:ext cx="53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457200">
              <a:spcBef>
                <a:spcPct val="50000"/>
              </a:spcBef>
            </a:pPr>
            <a:r>
              <a:rPr lang="en-US" altLang="en-US" sz="1200">
                <a:solidFill>
                  <a:srgbClr val="FF0000"/>
                </a:solidFill>
              </a:rPr>
              <a:t>0.5</a:t>
            </a:r>
          </a:p>
        </p:txBody>
      </p:sp>
      <p:sp>
        <p:nvSpPr>
          <p:cNvPr id="43019" name="Rectangle 13"/>
          <p:cNvSpPr>
            <a:spLocks noChangeArrowheads="1"/>
          </p:cNvSpPr>
          <p:nvPr/>
        </p:nvSpPr>
        <p:spPr bwMode="auto">
          <a:xfrm>
            <a:off x="4191000" y="5562600"/>
            <a:ext cx="2286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457200"/>
            <a:endParaRPr lang="en-US" altLang="en-US">
              <a:solidFill>
                <a:prstClr val="black"/>
              </a:solidFill>
            </a:endParaRPr>
          </a:p>
        </p:txBody>
      </p:sp>
      <p:sp>
        <p:nvSpPr>
          <p:cNvPr id="43020" name="Text Box 14"/>
          <p:cNvSpPr txBox="1">
            <a:spLocks noChangeArrowheads="1"/>
          </p:cNvSpPr>
          <p:nvPr/>
        </p:nvSpPr>
        <p:spPr bwMode="auto">
          <a:xfrm>
            <a:off x="4114801" y="5486401"/>
            <a:ext cx="3968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457200">
              <a:spcBef>
                <a:spcPct val="50000"/>
              </a:spcBef>
            </a:pPr>
            <a:r>
              <a:rPr lang="en-US" altLang="en-US" sz="1200">
                <a:solidFill>
                  <a:srgbClr val="FF0000"/>
                </a:solidFill>
              </a:rPr>
              <a:t>0.3</a:t>
            </a:r>
          </a:p>
          <a:p>
            <a:pPr defTabSz="457200">
              <a:spcBef>
                <a:spcPct val="50000"/>
              </a:spcBef>
            </a:pPr>
            <a:endParaRPr lang="en-US" altLang="en-US" sz="1200">
              <a:solidFill>
                <a:srgbClr val="FF0000"/>
              </a:solidFill>
            </a:endParaRPr>
          </a:p>
        </p:txBody>
      </p:sp>
      <p:sp>
        <p:nvSpPr>
          <p:cNvPr id="43021" name="Rectangle 15"/>
          <p:cNvSpPr>
            <a:spLocks noChangeArrowheads="1"/>
          </p:cNvSpPr>
          <p:nvPr/>
        </p:nvSpPr>
        <p:spPr bwMode="auto">
          <a:xfrm>
            <a:off x="8839200" y="5562600"/>
            <a:ext cx="15240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457200"/>
            <a:endParaRPr lang="en-US" altLang="en-US">
              <a:solidFill>
                <a:prstClr val="black"/>
              </a:solidFill>
            </a:endParaRPr>
          </a:p>
        </p:txBody>
      </p:sp>
      <p:sp>
        <p:nvSpPr>
          <p:cNvPr id="43022" name="Text Box 16"/>
          <p:cNvSpPr txBox="1">
            <a:spLocks noChangeArrowheads="1"/>
          </p:cNvSpPr>
          <p:nvPr/>
        </p:nvSpPr>
        <p:spPr bwMode="auto">
          <a:xfrm>
            <a:off x="8763000" y="54864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457200">
              <a:spcBef>
                <a:spcPct val="50000"/>
              </a:spcBef>
            </a:pPr>
            <a:r>
              <a:rPr lang="en-US" altLang="en-US" sz="1200">
                <a:solidFill>
                  <a:srgbClr val="FF0000"/>
                </a:solidFill>
              </a:rPr>
              <a:t>3</a:t>
            </a:r>
          </a:p>
        </p:txBody>
      </p:sp>
    </p:spTree>
    <p:extLst>
      <p:ext uri="{BB962C8B-B14F-4D97-AF65-F5344CB8AC3E}">
        <p14:creationId xmlns:p14="http://schemas.microsoft.com/office/powerpoint/2010/main" val="2001827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37" name="Group 25"/>
          <p:cNvGraphicFramePr>
            <a:graphicFrameLocks noGrp="1"/>
          </p:cNvGraphicFramePr>
          <p:nvPr>
            <p:extLst/>
          </p:nvPr>
        </p:nvGraphicFramePr>
        <p:xfrm>
          <a:off x="1676401" y="2800350"/>
          <a:ext cx="8839200" cy="2343150"/>
        </p:xfrm>
        <a:graphic>
          <a:graphicData uri="http://schemas.openxmlformats.org/drawingml/2006/table">
            <a:tbl>
              <a:tblPr/>
              <a:tblGrid>
                <a:gridCol w="2946400">
                  <a:extLst>
                    <a:ext uri="{9D8B030D-6E8A-4147-A177-3AD203B41FA5}">
                      <a16:colId xmlns="" xmlns:a16="http://schemas.microsoft.com/office/drawing/2014/main" val="20000"/>
                    </a:ext>
                  </a:extLst>
                </a:gridCol>
                <a:gridCol w="2946400">
                  <a:extLst>
                    <a:ext uri="{9D8B030D-6E8A-4147-A177-3AD203B41FA5}">
                      <a16:colId xmlns="" xmlns:a16="http://schemas.microsoft.com/office/drawing/2014/main" val="20001"/>
                    </a:ext>
                  </a:extLst>
                </a:gridCol>
                <a:gridCol w="2946400">
                  <a:extLst>
                    <a:ext uri="{9D8B030D-6E8A-4147-A177-3AD203B41FA5}">
                      <a16:colId xmlns="" xmlns:a16="http://schemas.microsoft.com/office/drawing/2014/main" val="20002"/>
                    </a:ext>
                  </a:extLst>
                </a:gridCol>
              </a:tblGrid>
              <a:tr h="781050">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1" i="0" u="none" strike="noStrike" cap="none" normalizeH="0" baseline="0" dirty="0" smtClean="0">
                          <a:ln>
                            <a:noFill/>
                          </a:ln>
                          <a:solidFill>
                            <a:srgbClr val="FFFFFF"/>
                          </a:solidFill>
                          <a:effectLst/>
                          <a:latin typeface="Arial" charset="0"/>
                        </a:rPr>
                        <a:t> </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charset="0"/>
                        </a:rPr>
                        <a:t>Days 0 – 90</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charset="0"/>
                        </a:rPr>
                        <a:t>Adjusted HR (95% CI)</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1" i="0" u="none" strike="noStrike" cap="none" normalizeH="0" baseline="0" smtClean="0">
                          <a:ln>
                            <a:noFill/>
                          </a:ln>
                          <a:solidFill>
                            <a:schemeClr val="tx1"/>
                          </a:solidFill>
                          <a:effectLst/>
                          <a:latin typeface="Arial" charset="0"/>
                        </a:rPr>
                        <a:t>Days 91-365</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1" i="0" u="none" strike="noStrike" cap="none" normalizeH="0" baseline="0" smtClean="0">
                          <a:ln>
                            <a:noFill/>
                          </a:ln>
                          <a:solidFill>
                            <a:schemeClr val="tx1"/>
                          </a:solidFill>
                          <a:effectLst/>
                          <a:latin typeface="Arial" charset="0"/>
                        </a:rPr>
                        <a:t>Adjusted HR (95% CI)</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781050">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1" i="0" u="none" strike="noStrike" cap="none" normalizeH="0" baseline="0" smtClean="0">
                          <a:ln>
                            <a:noFill/>
                          </a:ln>
                          <a:solidFill>
                            <a:schemeClr val="tx1"/>
                          </a:solidFill>
                          <a:effectLst/>
                          <a:latin typeface="Arial" charset="0"/>
                        </a:rPr>
                        <a:t>Diagnostic</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1" i="0" u="none" strike="noStrike" cap="none" normalizeH="0" baseline="0" smtClean="0">
                          <a:ln>
                            <a:noFill/>
                          </a:ln>
                          <a:solidFill>
                            <a:schemeClr val="tx1"/>
                          </a:solidFill>
                          <a:effectLst/>
                          <a:latin typeface="Arial" charset="0"/>
                        </a:rPr>
                        <a:t>Phase</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0" i="0" u="none" strike="noStrike" cap="none" normalizeH="0" baseline="0" dirty="0" smtClean="0">
                          <a:ln>
                            <a:noFill/>
                          </a:ln>
                          <a:solidFill>
                            <a:srgbClr val="000000"/>
                          </a:solidFill>
                          <a:effectLst/>
                          <a:latin typeface="Arial" charset="0"/>
                        </a:rPr>
                        <a:t>1.14 (0.96 – 1.34)</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charset="0"/>
                        </a:rPr>
                        <a:t>1.51 (1.23 – 1.84)</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1"/>
                  </a:ext>
                </a:extLst>
              </a:tr>
              <a:tr h="781050">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1" i="0" u="none" strike="noStrike" cap="none" normalizeH="0" baseline="0" smtClean="0">
                          <a:ln>
                            <a:noFill/>
                          </a:ln>
                          <a:solidFill>
                            <a:schemeClr val="tx1"/>
                          </a:solidFill>
                          <a:effectLst/>
                          <a:latin typeface="Arial" charset="0"/>
                        </a:rPr>
                        <a:t>Treatment</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1" i="0" u="none" strike="noStrike" cap="none" normalizeH="0" baseline="0" smtClean="0">
                          <a:ln>
                            <a:noFill/>
                          </a:ln>
                          <a:solidFill>
                            <a:schemeClr val="tx1"/>
                          </a:solidFill>
                          <a:effectLst/>
                          <a:latin typeface="Arial" charset="0"/>
                        </a:rPr>
                        <a:t>Phase</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Arial" charset="0"/>
                        </a:rPr>
                        <a:t>0.85 (0.71 – 1.01)</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Arial" charset="0"/>
                        </a:rPr>
                        <a:t>1.43 (1.10 – 1.86)</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2"/>
                  </a:ext>
                </a:extLst>
              </a:tr>
            </a:tbl>
          </a:graphicData>
        </a:graphic>
      </p:graphicFrame>
      <p:sp>
        <p:nvSpPr>
          <p:cNvPr id="12308" name="Rectangle 1"/>
          <p:cNvSpPr>
            <a:spLocks noChangeArrowheads="1"/>
          </p:cNvSpPr>
          <p:nvPr/>
        </p:nvSpPr>
        <p:spPr bwMode="auto">
          <a:xfrm>
            <a:off x="3248106" y="917570"/>
            <a:ext cx="5695791"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defTabSz="457200" fontAlgn="base">
              <a:spcBef>
                <a:spcPct val="0"/>
              </a:spcBef>
              <a:spcAft>
                <a:spcPct val="0"/>
              </a:spcAft>
              <a:buNone/>
            </a:pPr>
            <a:r>
              <a:rPr lang="en-US" altLang="en-US" sz="2100">
                <a:solidFill>
                  <a:srgbClr val="000000"/>
                </a:solidFill>
              </a:rPr>
              <a:t>The Patient Navigation Research Program</a:t>
            </a:r>
          </a:p>
          <a:p>
            <a:pPr algn="ctr" defTabSz="457200" fontAlgn="base">
              <a:spcBef>
                <a:spcPct val="0"/>
              </a:spcBef>
              <a:spcAft>
                <a:spcPct val="0"/>
              </a:spcAft>
              <a:buNone/>
            </a:pPr>
            <a:r>
              <a:rPr lang="en-US" altLang="en-US" sz="2100">
                <a:solidFill>
                  <a:srgbClr val="000000"/>
                </a:solidFill>
              </a:rPr>
              <a:t>Impact of Navigation during </a:t>
            </a:r>
          </a:p>
          <a:p>
            <a:pPr algn="ctr" defTabSz="457200" fontAlgn="base">
              <a:spcBef>
                <a:spcPct val="0"/>
              </a:spcBef>
              <a:spcAft>
                <a:spcPct val="0"/>
              </a:spcAft>
              <a:buNone/>
            </a:pPr>
            <a:r>
              <a:rPr lang="en-US" altLang="en-US" sz="2100">
                <a:solidFill>
                  <a:srgbClr val="000000"/>
                </a:solidFill>
              </a:rPr>
              <a:t>Diagnostic and Treatment Phase</a:t>
            </a:r>
          </a:p>
          <a:p>
            <a:pPr algn="ctr" defTabSz="457200" fontAlgn="base">
              <a:spcBef>
                <a:spcPct val="0"/>
              </a:spcBef>
              <a:spcAft>
                <a:spcPct val="0"/>
              </a:spcAft>
              <a:buNone/>
            </a:pPr>
            <a:r>
              <a:rPr lang="en-US" altLang="en-US" sz="2100">
                <a:solidFill>
                  <a:srgbClr val="000000"/>
                </a:solidFill>
              </a:rPr>
              <a:t>HR: Hazards ratio</a:t>
            </a:r>
          </a:p>
          <a:p>
            <a:pPr algn="ctr" defTabSz="457200" fontAlgn="base">
              <a:spcBef>
                <a:spcPct val="0"/>
              </a:spcBef>
              <a:spcAft>
                <a:spcPct val="0"/>
              </a:spcAft>
              <a:buNone/>
            </a:pPr>
            <a:r>
              <a:rPr lang="en-US" altLang="en-US" sz="2100">
                <a:solidFill>
                  <a:srgbClr val="000000"/>
                </a:solidFill>
              </a:rPr>
              <a:t>N=10,000</a:t>
            </a:r>
          </a:p>
        </p:txBody>
      </p:sp>
      <p:sp>
        <p:nvSpPr>
          <p:cNvPr id="12309" name="Line 27"/>
          <p:cNvSpPr>
            <a:spLocks noChangeShapeType="1"/>
          </p:cNvSpPr>
          <p:nvPr/>
        </p:nvSpPr>
        <p:spPr bwMode="auto">
          <a:xfrm>
            <a:off x="1676400" y="3600450"/>
            <a:ext cx="883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fontAlgn="base">
              <a:spcBef>
                <a:spcPct val="0"/>
              </a:spcBef>
              <a:spcAft>
                <a:spcPct val="0"/>
              </a:spcAft>
            </a:pPr>
            <a:endParaRPr lang="en-US" sz="1350">
              <a:solidFill>
                <a:srgbClr val="000000"/>
              </a:solidFill>
            </a:endParaRPr>
          </a:p>
        </p:txBody>
      </p:sp>
      <p:sp>
        <p:nvSpPr>
          <p:cNvPr id="12310" name="Line 28"/>
          <p:cNvSpPr>
            <a:spLocks noChangeShapeType="1"/>
          </p:cNvSpPr>
          <p:nvPr/>
        </p:nvSpPr>
        <p:spPr bwMode="auto">
          <a:xfrm>
            <a:off x="1676400" y="4343400"/>
            <a:ext cx="883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fontAlgn="base">
              <a:spcBef>
                <a:spcPct val="0"/>
              </a:spcBef>
              <a:spcAft>
                <a:spcPct val="0"/>
              </a:spcAft>
            </a:pPr>
            <a:endParaRPr lang="en-US" sz="1350">
              <a:solidFill>
                <a:srgbClr val="000000"/>
              </a:solidFill>
            </a:endParaRPr>
          </a:p>
        </p:txBody>
      </p:sp>
      <p:sp>
        <p:nvSpPr>
          <p:cNvPr id="12311" name="Line 29"/>
          <p:cNvSpPr>
            <a:spLocks noChangeShapeType="1"/>
          </p:cNvSpPr>
          <p:nvPr/>
        </p:nvSpPr>
        <p:spPr bwMode="auto">
          <a:xfrm>
            <a:off x="4648200" y="2800350"/>
            <a:ext cx="0" cy="2343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fontAlgn="base">
              <a:spcBef>
                <a:spcPct val="0"/>
              </a:spcBef>
              <a:spcAft>
                <a:spcPct val="0"/>
              </a:spcAft>
            </a:pPr>
            <a:endParaRPr lang="en-US" sz="1350">
              <a:solidFill>
                <a:srgbClr val="000000"/>
              </a:solidFill>
            </a:endParaRPr>
          </a:p>
        </p:txBody>
      </p:sp>
      <p:sp>
        <p:nvSpPr>
          <p:cNvPr id="12312" name="Line 30"/>
          <p:cNvSpPr>
            <a:spLocks noChangeShapeType="1"/>
          </p:cNvSpPr>
          <p:nvPr/>
        </p:nvSpPr>
        <p:spPr bwMode="auto">
          <a:xfrm>
            <a:off x="7543800" y="2800350"/>
            <a:ext cx="0" cy="2343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457200" fontAlgn="base">
              <a:spcBef>
                <a:spcPct val="0"/>
              </a:spcBef>
              <a:spcAft>
                <a:spcPct val="0"/>
              </a:spcAft>
            </a:pPr>
            <a:endParaRPr lang="en-US" sz="1350">
              <a:solidFill>
                <a:srgbClr val="000000"/>
              </a:solidFill>
            </a:endParaRPr>
          </a:p>
        </p:txBody>
      </p:sp>
    </p:spTree>
    <p:extLst>
      <p:ext uri="{BB962C8B-B14F-4D97-AF65-F5344CB8AC3E}">
        <p14:creationId xmlns:p14="http://schemas.microsoft.com/office/powerpoint/2010/main" val="28385851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4700" y="671900"/>
            <a:ext cx="7922600" cy="5699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63215" y="1050433"/>
            <a:ext cx="6423338" cy="369332"/>
          </a:xfrm>
          <a:prstGeom prst="rect">
            <a:avLst/>
          </a:prstGeom>
          <a:noFill/>
        </p:spPr>
        <p:txBody>
          <a:bodyPr wrap="square" rtlCol="0">
            <a:spAutoFit/>
          </a:bodyPr>
          <a:lstStyle/>
          <a:p>
            <a:pPr defTabSz="457200"/>
            <a:r>
              <a:rPr lang="en-US" dirty="0">
                <a:solidFill>
                  <a:prstClr val="black"/>
                </a:solidFill>
              </a:rPr>
              <a:t>The number and type of barriers matter……</a:t>
            </a:r>
          </a:p>
        </p:txBody>
      </p:sp>
      <p:sp>
        <p:nvSpPr>
          <p:cNvPr id="3" name="TextBox 2"/>
          <p:cNvSpPr txBox="1"/>
          <p:nvPr/>
        </p:nvSpPr>
        <p:spPr>
          <a:xfrm>
            <a:off x="1799771" y="188686"/>
            <a:ext cx="8636000" cy="523220"/>
          </a:xfrm>
          <a:prstGeom prst="rect">
            <a:avLst/>
          </a:prstGeom>
          <a:noFill/>
        </p:spPr>
        <p:txBody>
          <a:bodyPr wrap="square" rtlCol="0">
            <a:spAutoFit/>
          </a:bodyPr>
          <a:lstStyle/>
          <a:p>
            <a:pPr defTabSz="457200"/>
            <a:r>
              <a:rPr lang="en-US" sz="2800" dirty="0">
                <a:solidFill>
                  <a:prstClr val="black"/>
                </a:solidFill>
              </a:rPr>
              <a:t>Navigated patients with barriers have persistent delays</a:t>
            </a:r>
          </a:p>
        </p:txBody>
      </p:sp>
    </p:spTree>
    <p:extLst>
      <p:ext uri="{BB962C8B-B14F-4D97-AF65-F5344CB8AC3E}">
        <p14:creationId xmlns:p14="http://schemas.microsoft.com/office/powerpoint/2010/main" val="2027619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160" y="241980"/>
            <a:ext cx="10885991" cy="1325563"/>
          </a:xfrm>
        </p:spPr>
        <p:txBody>
          <a:bodyPr>
            <a:normAutofit/>
          </a:bodyPr>
          <a:lstStyle/>
          <a:p>
            <a:pPr algn="ctr"/>
            <a:r>
              <a:rPr lang="en-US" sz="4000" b="1" dirty="0" smtClean="0"/>
              <a:t>Objectives</a:t>
            </a:r>
            <a:endParaRPr lang="en-US" sz="4000" b="1" dirty="0"/>
          </a:p>
        </p:txBody>
      </p:sp>
      <p:sp>
        <p:nvSpPr>
          <p:cNvPr id="3" name="Text Placeholder 2"/>
          <p:cNvSpPr>
            <a:spLocks noGrp="1"/>
          </p:cNvSpPr>
          <p:nvPr>
            <p:ph type="body" idx="1"/>
          </p:nvPr>
        </p:nvSpPr>
        <p:spPr>
          <a:xfrm>
            <a:off x="1480457" y="1567543"/>
            <a:ext cx="8781143" cy="4609420"/>
          </a:xfrm>
        </p:spPr>
        <p:txBody>
          <a:bodyPr>
            <a:noAutofit/>
          </a:bodyPr>
          <a:lstStyle/>
          <a:p>
            <a:pPr marL="457200" indent="-457200">
              <a:buFont typeface="+mj-lt"/>
              <a:buAutoNum type="arabicPeriod"/>
            </a:pPr>
            <a:r>
              <a:rPr lang="en-US" sz="3200" dirty="0" smtClean="0"/>
              <a:t>Define Patient Navigation in cancer care</a:t>
            </a:r>
          </a:p>
          <a:p>
            <a:pPr marL="457200" indent="-457200">
              <a:buFont typeface="+mj-lt"/>
              <a:buAutoNum type="arabicPeriod"/>
            </a:pPr>
            <a:r>
              <a:rPr lang="en-US" sz="3200" dirty="0" smtClean="0"/>
              <a:t>Review evidence for navigation in driving cancer care equity</a:t>
            </a:r>
            <a:endParaRPr lang="en-US" sz="3200" dirty="0"/>
          </a:p>
          <a:p>
            <a:pPr marL="457200" indent="-457200">
              <a:buFont typeface="+mj-lt"/>
              <a:buAutoNum type="arabicPeriod"/>
            </a:pPr>
            <a:r>
              <a:rPr lang="en-US" sz="3200" dirty="0" smtClean="0"/>
              <a:t>Outline major challenges to a sustainable navigation workforce</a:t>
            </a:r>
            <a:endParaRPr lang="en-US" sz="3200" dirty="0"/>
          </a:p>
          <a:p>
            <a:pPr marL="457200" indent="-457200">
              <a:buFont typeface="+mj-lt"/>
              <a:buAutoNum type="arabicPeriod"/>
            </a:pPr>
            <a:r>
              <a:rPr lang="en-US" sz="3200" dirty="0" smtClean="0"/>
              <a:t>Share recommendations from the National Navigation Roundtable for a path forward</a:t>
            </a:r>
            <a:endParaRPr lang="en-US" sz="3200" dirty="0"/>
          </a:p>
        </p:txBody>
      </p:sp>
    </p:spTree>
    <p:extLst>
      <p:ext uri="{BB962C8B-B14F-4D97-AF65-F5344CB8AC3E}">
        <p14:creationId xmlns:p14="http://schemas.microsoft.com/office/powerpoint/2010/main" val="335270561"/>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0066" name="Group 2"/>
          <p:cNvGraphicFramePr>
            <a:graphicFrameLocks noGrp="1"/>
          </p:cNvGraphicFramePr>
          <p:nvPr>
            <p:ph idx="4294967295"/>
            <p:extLst/>
          </p:nvPr>
        </p:nvGraphicFramePr>
        <p:xfrm>
          <a:off x="1676400" y="1143001"/>
          <a:ext cx="8763000" cy="5303839"/>
        </p:xfrm>
        <a:graphic>
          <a:graphicData uri="http://schemas.openxmlformats.org/drawingml/2006/table">
            <a:tbl>
              <a:tblPr/>
              <a:tblGrid>
                <a:gridCol w="2413000">
                  <a:extLst>
                    <a:ext uri="{9D8B030D-6E8A-4147-A177-3AD203B41FA5}">
                      <a16:colId xmlns="" xmlns:a16="http://schemas.microsoft.com/office/drawing/2014/main" val="20000"/>
                    </a:ext>
                  </a:extLst>
                </a:gridCol>
                <a:gridCol w="1185863">
                  <a:extLst>
                    <a:ext uri="{9D8B030D-6E8A-4147-A177-3AD203B41FA5}">
                      <a16:colId xmlns="" xmlns:a16="http://schemas.microsoft.com/office/drawing/2014/main" val="20001"/>
                    </a:ext>
                  </a:extLst>
                </a:gridCol>
                <a:gridCol w="1484312">
                  <a:extLst>
                    <a:ext uri="{9D8B030D-6E8A-4147-A177-3AD203B41FA5}">
                      <a16:colId xmlns="" xmlns:a16="http://schemas.microsoft.com/office/drawing/2014/main" val="20002"/>
                    </a:ext>
                  </a:extLst>
                </a:gridCol>
                <a:gridCol w="1292225">
                  <a:extLst>
                    <a:ext uri="{9D8B030D-6E8A-4147-A177-3AD203B41FA5}">
                      <a16:colId xmlns="" xmlns:a16="http://schemas.microsoft.com/office/drawing/2014/main" val="20003"/>
                    </a:ext>
                  </a:extLst>
                </a:gridCol>
                <a:gridCol w="1449388">
                  <a:extLst>
                    <a:ext uri="{9D8B030D-6E8A-4147-A177-3AD203B41FA5}">
                      <a16:colId xmlns="" xmlns:a16="http://schemas.microsoft.com/office/drawing/2014/main" val="20004"/>
                    </a:ext>
                  </a:extLst>
                </a:gridCol>
                <a:gridCol w="938212">
                  <a:extLst>
                    <a:ext uri="{9D8B030D-6E8A-4147-A177-3AD203B41FA5}">
                      <a16:colId xmlns="" xmlns:a16="http://schemas.microsoft.com/office/drawing/2014/main" val="20005"/>
                    </a:ext>
                  </a:extLst>
                </a:gridCol>
              </a:tblGrid>
              <a:tr h="1438742">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800" b="1" i="0" u="none" strike="noStrike" cap="none" normalizeH="0" baseline="0" dirty="0" smtClean="0">
                          <a:ln>
                            <a:noFill/>
                          </a:ln>
                          <a:solidFill>
                            <a:schemeClr val="tx2"/>
                          </a:solidFill>
                          <a:effectLst/>
                          <a:latin typeface="Arial Narrow" pitchFamily="34" charset="0"/>
                        </a:rPr>
                        <a:t>Task/Network</a:t>
                      </a:r>
                    </a:p>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2800" b="1" i="0" u="none" strike="noStrike" cap="none" normalizeH="0" baseline="0" dirty="0" smtClean="0">
                        <a:ln>
                          <a:noFill/>
                        </a:ln>
                        <a:solidFill>
                          <a:schemeClr val="tx2"/>
                        </a:solidFill>
                        <a:effectLst/>
                        <a:latin typeface="Arial Narrow"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600" b="1" i="0" u="none" strike="noStrike" cap="none" normalizeH="0" baseline="0" dirty="0" smtClean="0">
                          <a:ln>
                            <a:noFill/>
                          </a:ln>
                          <a:solidFill>
                            <a:schemeClr val="tx2"/>
                          </a:solidFill>
                          <a:effectLst/>
                          <a:latin typeface="Arial Narrow" pitchFamily="34" charset="0"/>
                        </a:rPr>
                        <a:t>Patient </a:t>
                      </a:r>
                    </a:p>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2600" b="1" i="0" u="none" strike="noStrike" cap="none" normalizeH="0" baseline="0" dirty="0" smtClean="0">
                        <a:ln>
                          <a:noFill/>
                        </a:ln>
                        <a:solidFill>
                          <a:schemeClr val="tx2"/>
                        </a:solidFill>
                        <a:effectLst/>
                        <a:latin typeface="Arial Narrow" pitchFamily="34" charset="0"/>
                      </a:endParaRPr>
                    </a:p>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2600" b="1" i="0" u="none" strike="noStrike" cap="none" normalizeH="0" baseline="0" dirty="0" smtClean="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600" b="1" i="0" u="none" strike="noStrike" cap="none" normalizeH="0" baseline="0" smtClean="0">
                          <a:ln>
                            <a:noFill/>
                          </a:ln>
                          <a:solidFill>
                            <a:schemeClr val="tx2"/>
                          </a:solidFill>
                          <a:effectLst/>
                          <a:latin typeface="Arial Narrow" pitchFamily="34" charset="0"/>
                        </a:rPr>
                        <a:t>Provider</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600" b="1" i="0" u="none" strike="noStrike" cap="none" normalizeH="0" baseline="0" smtClean="0">
                          <a:ln>
                            <a:noFill/>
                          </a:ln>
                          <a:solidFill>
                            <a:schemeClr val="tx2"/>
                          </a:solidFill>
                          <a:effectLst/>
                          <a:latin typeface="Arial Narrow" pitchFamily="34" charset="0"/>
                        </a:rPr>
                        <a:t>Non-Clinical Staff</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600" b="1" i="0" u="none" strike="noStrike" cap="none" normalizeH="0" baseline="0" smtClean="0">
                          <a:ln>
                            <a:noFill/>
                          </a:ln>
                          <a:solidFill>
                            <a:schemeClr val="tx2"/>
                          </a:solidFill>
                          <a:effectLst/>
                          <a:latin typeface="Arial Narrow" pitchFamily="34" charset="0"/>
                        </a:rPr>
                        <a:t>Support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600" b="1" i="0" u="none" strike="noStrike" cap="none" normalizeH="0" baseline="0" smtClean="0">
                          <a:ln>
                            <a:noFill/>
                          </a:ln>
                          <a:solidFill>
                            <a:schemeClr val="tx2"/>
                          </a:solidFill>
                          <a:effectLst/>
                          <a:latin typeface="Arial Narrow" pitchFamily="34" charset="0"/>
                        </a:rPr>
                        <a:t>EMR</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944937">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800" b="1" i="0" u="none" strike="noStrike" cap="none" normalizeH="0" baseline="0" smtClean="0">
                          <a:ln>
                            <a:noFill/>
                          </a:ln>
                          <a:solidFill>
                            <a:schemeClr val="tx2"/>
                          </a:solidFill>
                          <a:effectLst/>
                          <a:latin typeface="Arial Narrow" pitchFamily="34" charset="0"/>
                        </a:rPr>
                        <a:t>Navigate </a:t>
                      </a:r>
                      <a:r>
                        <a:rPr kumimoji="0" lang="en-US" sz="2800" b="1" i="0" u="sng" strike="noStrike" cap="none" normalizeH="0" baseline="0" smtClean="0">
                          <a:ln>
                            <a:noFill/>
                          </a:ln>
                          <a:solidFill>
                            <a:schemeClr val="tx2"/>
                          </a:solidFill>
                          <a:effectLst/>
                          <a:latin typeface="Arial Narrow" pitchFamily="34" charset="0"/>
                        </a:rPr>
                        <a:t>with</a:t>
                      </a:r>
                      <a:r>
                        <a:rPr kumimoji="0" lang="en-US" sz="2800" b="1" i="0" u="none" strike="noStrike" cap="none" normalizeH="0" baseline="0" smtClean="0">
                          <a:ln>
                            <a:noFill/>
                          </a:ln>
                          <a:solidFill>
                            <a:schemeClr val="tx2"/>
                          </a:solidFill>
                          <a:effectLst/>
                          <a:latin typeface="Arial Narrow" pitchFamily="34" charset="0"/>
                        </a:rPr>
                        <a:t> </a:t>
                      </a:r>
                      <a:r>
                        <a:rPr kumimoji="0" lang="en-US" sz="2800" b="0" i="0" u="none" strike="noStrike" cap="none" normalizeH="0" baseline="0" smtClean="0">
                          <a:ln>
                            <a:noFill/>
                          </a:ln>
                          <a:solidFill>
                            <a:schemeClr val="tx2"/>
                          </a:solidFill>
                          <a:effectLst/>
                          <a:latin typeface="Arial Narrow" pitchFamily="34" charset="0"/>
                        </a:rPr>
                        <a:t>specific pt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800" b="0" i="0" u="none" strike="noStrike" cap="none" normalizeH="0" baseline="0" smtClean="0">
                          <a:ln>
                            <a:noFill/>
                          </a:ln>
                          <a:solidFill>
                            <a:schemeClr val="tx2"/>
                          </a:solidFill>
                          <a:effectLst/>
                          <a:latin typeface="Arial Narrow" pitchFamily="34" charset="0"/>
                        </a:rPr>
                        <a:t>YES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pct5">
                      <a:fgClr>
                        <a:srgbClr val="FFFF00"/>
                      </a:fgClr>
                      <a:bgClr>
                        <a:srgbClr val="FFFF00"/>
                      </a:bgClr>
                    </a:patt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smtClean="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smtClean="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smtClean="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smtClean="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1"/>
                  </a:ext>
                </a:extLst>
              </a:tr>
              <a:tr h="944937">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800" b="1" i="0" u="none" strike="noStrike" cap="none" normalizeH="0" baseline="0" smtClean="0">
                          <a:ln>
                            <a:noFill/>
                          </a:ln>
                          <a:solidFill>
                            <a:schemeClr val="tx2"/>
                          </a:solidFill>
                          <a:effectLst/>
                          <a:latin typeface="Arial Narrow" pitchFamily="34" charset="0"/>
                        </a:rPr>
                        <a:t>Facilitate </a:t>
                      </a:r>
                      <a:r>
                        <a:rPr kumimoji="0" lang="en-US" sz="2800" b="1" i="0" u="sng" strike="noStrike" cap="none" normalizeH="0" baseline="0" smtClean="0">
                          <a:ln>
                            <a:noFill/>
                          </a:ln>
                          <a:solidFill>
                            <a:schemeClr val="tx2"/>
                          </a:solidFill>
                          <a:effectLst/>
                          <a:latin typeface="Arial Narrow" pitchFamily="34" charset="0"/>
                        </a:rPr>
                        <a:t>for</a:t>
                      </a:r>
                      <a:r>
                        <a:rPr kumimoji="0" lang="en-US" sz="2800" b="1" i="0" u="none" strike="noStrike" cap="none" normalizeH="0" baseline="0" smtClean="0">
                          <a:ln>
                            <a:noFill/>
                          </a:ln>
                          <a:solidFill>
                            <a:schemeClr val="tx2"/>
                          </a:solidFill>
                          <a:effectLst/>
                          <a:latin typeface="Arial Narrow" pitchFamily="34" charset="0"/>
                        </a:rPr>
                        <a:t> </a:t>
                      </a:r>
                      <a:r>
                        <a:rPr kumimoji="0" lang="en-US" sz="2800" b="0" i="0" u="none" strike="noStrike" cap="none" normalizeH="0" baseline="0" smtClean="0">
                          <a:ln>
                            <a:noFill/>
                          </a:ln>
                          <a:solidFill>
                            <a:schemeClr val="tx2"/>
                          </a:solidFill>
                          <a:effectLst/>
                          <a:latin typeface="Arial Narrow" pitchFamily="34" charset="0"/>
                        </a:rPr>
                        <a:t>specific pt</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smtClean="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800" b="0" i="0" u="none" strike="noStrike" cap="none" normalizeH="0" baseline="0" smtClean="0">
                          <a:ln>
                            <a:noFill/>
                          </a:ln>
                          <a:solidFill>
                            <a:schemeClr val="tx2"/>
                          </a:solidFill>
                          <a:effectLst/>
                          <a:latin typeface="Arial Narrow" pitchFamily="34" charset="0"/>
                        </a:rPr>
                        <a:t>YES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800" b="0" i="0" u="none" strike="noStrike" cap="none" normalizeH="0" baseline="0" smtClean="0">
                          <a:ln>
                            <a:noFill/>
                          </a:ln>
                          <a:solidFill>
                            <a:schemeClr val="tx2"/>
                          </a:solidFill>
                          <a:effectLst/>
                          <a:latin typeface="Arial Narrow" pitchFamily="34" charset="0"/>
                        </a:rPr>
                        <a:t>YES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800" b="0" i="0" u="none" strike="noStrike" cap="none" normalizeH="0" baseline="0" smtClean="0">
                          <a:ln>
                            <a:noFill/>
                          </a:ln>
                          <a:solidFill>
                            <a:schemeClr val="tx2"/>
                          </a:solidFill>
                          <a:effectLst/>
                          <a:latin typeface="Arial Narrow" pitchFamily="34" charset="0"/>
                        </a:rPr>
                        <a:t>YES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smtClean="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 xmlns:a16="http://schemas.microsoft.com/office/drawing/2014/main" val="10002"/>
                  </a:ext>
                </a:extLst>
              </a:tr>
              <a:tr h="944937">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800" b="1" i="0" u="none" strike="noStrike" cap="none" normalizeH="0" baseline="0" smtClean="0">
                          <a:ln>
                            <a:noFill/>
                          </a:ln>
                          <a:solidFill>
                            <a:schemeClr val="tx2"/>
                          </a:solidFill>
                          <a:effectLst/>
                          <a:latin typeface="Arial Narrow" pitchFamily="34" charset="0"/>
                        </a:rPr>
                        <a:t>Maintain system </a:t>
                      </a:r>
                      <a:r>
                        <a:rPr kumimoji="0" lang="en-US" sz="2800" b="0" i="0" u="none" strike="noStrike" cap="none" normalizeH="0" baseline="0" smtClean="0">
                          <a:ln>
                            <a:noFill/>
                          </a:ln>
                          <a:solidFill>
                            <a:schemeClr val="tx2"/>
                          </a:solidFill>
                          <a:effectLst/>
                          <a:latin typeface="Arial Narrow" pitchFamily="34" charset="0"/>
                        </a:rPr>
                        <a:t>for all</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smtClean="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smtClean="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smtClean="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smtClean="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3200" b="0" i="0" u="none" strike="noStrike" cap="none" normalizeH="0" baseline="0" smtClean="0">
                          <a:ln>
                            <a:noFill/>
                          </a:ln>
                          <a:solidFill>
                            <a:schemeClr val="tx2"/>
                          </a:solidFill>
                          <a:effectLst/>
                          <a:latin typeface="Arial" pitchFamily="34" charset="0"/>
                        </a:rPr>
                        <a:t>X</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 xmlns:a16="http://schemas.microsoft.com/office/drawing/2014/main" val="10003"/>
                  </a:ext>
                </a:extLst>
              </a:tr>
              <a:tr h="1030286">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800" b="1" i="0" u="none" strike="noStrike" cap="none" normalizeH="0" baseline="0" smtClean="0">
                          <a:ln>
                            <a:noFill/>
                          </a:ln>
                          <a:solidFill>
                            <a:schemeClr val="tx2"/>
                          </a:solidFill>
                          <a:effectLst/>
                          <a:latin typeface="Arial Narrow" pitchFamily="34" charset="0"/>
                        </a:rPr>
                        <a:t>Document/</a:t>
                      </a:r>
                    </a:p>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2800" b="1" i="0" u="none" strike="noStrike" cap="none" normalizeH="0" baseline="0" smtClean="0">
                          <a:ln>
                            <a:noFill/>
                          </a:ln>
                          <a:solidFill>
                            <a:schemeClr val="tx2"/>
                          </a:solidFill>
                          <a:effectLst/>
                          <a:latin typeface="Arial Narrow" pitchFamily="34" charset="0"/>
                        </a:rPr>
                        <a:t>Review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smtClean="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smtClean="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smtClean="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endParaRPr kumimoji="0" lang="en-US" sz="1500" b="0" i="0" u="none" strike="noStrike" cap="none" normalizeH="0" baseline="0" smtClean="0">
                        <a:ln>
                          <a:noFill/>
                        </a:ln>
                        <a:solidFill>
                          <a:schemeClr val="tx2"/>
                        </a:solidFill>
                        <a:effectLst/>
                        <a:latin typeface="Arial Narrow"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
                          <a:schemeClr val="tx1"/>
                        </a:buClr>
                        <a:buSzPct val="70000"/>
                        <a:buFont typeface="Wingdings" pitchFamily="2" charset="2"/>
                        <a:buNone/>
                        <a:tabLst/>
                      </a:pPr>
                      <a:r>
                        <a:rPr kumimoji="0" lang="en-US" sz="3200" b="0" i="0" u="none" strike="noStrike" cap="none" normalizeH="0" baseline="0" smtClean="0">
                          <a:ln>
                            <a:noFill/>
                          </a:ln>
                          <a:solidFill>
                            <a:schemeClr val="tx2"/>
                          </a:solidFill>
                          <a:effectLst/>
                          <a:latin typeface="Arial" pitchFamily="34" charset="0"/>
                        </a:rPr>
                        <a:t>X</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 xmlns:a16="http://schemas.microsoft.com/office/drawing/2014/main" val="10004"/>
                  </a:ext>
                </a:extLst>
              </a:tr>
            </a:tbl>
          </a:graphicData>
        </a:graphic>
      </p:graphicFrame>
      <p:sp>
        <p:nvSpPr>
          <p:cNvPr id="59438" name="Text Box 46"/>
          <p:cNvSpPr txBox="1">
            <a:spLocks noChangeArrowheads="1"/>
          </p:cNvSpPr>
          <p:nvPr/>
        </p:nvSpPr>
        <p:spPr bwMode="auto">
          <a:xfrm>
            <a:off x="1694543" y="304801"/>
            <a:ext cx="8839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2"/>
                </a:solidFill>
                <a:latin typeface="Arial" panose="020B0604020202020204" pitchFamily="34" charset="0"/>
                <a:sym typeface="Wingdings" panose="05000000000000000000" pitchFamily="2" charset="2"/>
              </a:defRPr>
            </a:lvl1pPr>
            <a:lvl2pPr marL="742950" indent="-285750" eaLnBrk="0" hangingPunct="0">
              <a:defRPr sz="2800">
                <a:solidFill>
                  <a:schemeClr val="tx2"/>
                </a:solidFill>
                <a:latin typeface="Arial" panose="020B0604020202020204" pitchFamily="34" charset="0"/>
                <a:sym typeface="Wingdings" panose="05000000000000000000" pitchFamily="2" charset="2"/>
              </a:defRPr>
            </a:lvl2pPr>
            <a:lvl3pPr marL="1143000" indent="-228600" eaLnBrk="0" hangingPunct="0">
              <a:defRPr sz="2800">
                <a:solidFill>
                  <a:schemeClr val="tx2"/>
                </a:solidFill>
                <a:latin typeface="Arial" panose="020B0604020202020204" pitchFamily="34" charset="0"/>
                <a:sym typeface="Wingdings" panose="05000000000000000000" pitchFamily="2" charset="2"/>
              </a:defRPr>
            </a:lvl3pPr>
            <a:lvl4pPr marL="1600200" indent="-228600" eaLnBrk="0" hangingPunct="0">
              <a:defRPr sz="2800">
                <a:solidFill>
                  <a:schemeClr val="tx2"/>
                </a:solidFill>
                <a:latin typeface="Arial" panose="020B0604020202020204" pitchFamily="34" charset="0"/>
                <a:sym typeface="Wingdings" panose="05000000000000000000" pitchFamily="2" charset="2"/>
              </a:defRPr>
            </a:lvl4pPr>
            <a:lvl5pPr marL="2057400" indent="-228600" eaLnBrk="0" hangingPunct="0">
              <a:defRPr sz="2800">
                <a:solidFill>
                  <a:schemeClr val="tx2"/>
                </a:solidFill>
                <a:latin typeface="Arial" panose="020B0604020202020204" pitchFamily="34" charset="0"/>
                <a:sym typeface="Wingdings" panose="05000000000000000000" pitchFamily="2" charset="2"/>
              </a:defRPr>
            </a:lvl5pPr>
            <a:lvl6pPr marL="25146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6pPr>
            <a:lvl7pPr marL="29718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7pPr>
            <a:lvl8pPr marL="34290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8pPr>
            <a:lvl9pPr marL="3886200" indent="-228600" eaLnBrk="0" fontAlgn="base" hangingPunct="0">
              <a:spcBef>
                <a:spcPct val="0"/>
              </a:spcBef>
              <a:spcAft>
                <a:spcPct val="0"/>
              </a:spcAft>
              <a:defRPr sz="2800">
                <a:solidFill>
                  <a:schemeClr val="tx2"/>
                </a:solidFill>
                <a:latin typeface="Arial" panose="020B0604020202020204" pitchFamily="34" charset="0"/>
                <a:sym typeface="Wingdings" panose="05000000000000000000" pitchFamily="2" charset="2"/>
              </a:defRPr>
            </a:lvl9pPr>
          </a:lstStyle>
          <a:p>
            <a:pPr algn="ctr" defTabSz="457200" eaLnBrk="1" hangingPunct="1">
              <a:spcBef>
                <a:spcPct val="50000"/>
              </a:spcBef>
            </a:pPr>
            <a:r>
              <a:rPr lang="en-US" altLang="en-US" sz="3600" dirty="0">
                <a:solidFill>
                  <a:srgbClr val="44546A"/>
                </a:solidFill>
              </a:rPr>
              <a:t>Which Navigator activities improve care??</a:t>
            </a:r>
          </a:p>
        </p:txBody>
      </p:sp>
    </p:spTree>
    <p:extLst>
      <p:ext uri="{BB962C8B-B14F-4D97-AF65-F5344CB8AC3E}">
        <p14:creationId xmlns:p14="http://schemas.microsoft.com/office/powerpoint/2010/main" val="23664970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115403" y="365127"/>
            <a:ext cx="9238397" cy="1325563"/>
          </a:xfrm>
        </p:spPr>
        <p:txBody>
          <a:bodyPr>
            <a:normAutofit/>
          </a:bodyPr>
          <a:lstStyle/>
          <a:p>
            <a:pPr eaLnBrk="1" hangingPunct="1"/>
            <a:r>
              <a:rPr lang="en-US" altLang="en-US" sz="4400" b="1" dirty="0" smtClean="0"/>
              <a:t>Summary</a:t>
            </a:r>
            <a:endParaRPr lang="en-US" altLang="en-US" sz="4400" b="1" dirty="0" smtClean="0"/>
          </a:p>
        </p:txBody>
      </p:sp>
      <p:sp>
        <p:nvSpPr>
          <p:cNvPr id="27651" name="Content Placeholder 2"/>
          <p:cNvSpPr>
            <a:spLocks noGrp="1"/>
          </p:cNvSpPr>
          <p:nvPr>
            <p:ph idx="1"/>
          </p:nvPr>
        </p:nvSpPr>
        <p:spPr/>
        <p:txBody>
          <a:bodyPr>
            <a:normAutofit/>
          </a:bodyPr>
          <a:lstStyle/>
          <a:p>
            <a:pPr eaLnBrk="1" hangingPunct="1"/>
            <a:r>
              <a:rPr lang="en-US" altLang="en-US" sz="3500" dirty="0" smtClean="0"/>
              <a:t>“Modest” results:</a:t>
            </a:r>
            <a:endParaRPr lang="en-US" altLang="en-US" sz="3500" dirty="0"/>
          </a:p>
          <a:p>
            <a:pPr lvl="1" eaLnBrk="1" hangingPunct="1"/>
            <a:r>
              <a:rPr lang="en-US" altLang="en-US" sz="3500" dirty="0"/>
              <a:t>Reduction in delays in care</a:t>
            </a:r>
          </a:p>
          <a:p>
            <a:pPr lvl="1" eaLnBrk="1" hangingPunct="1"/>
            <a:r>
              <a:rPr lang="en-US" altLang="en-US" sz="3500" dirty="0"/>
              <a:t>Reduction in </a:t>
            </a:r>
            <a:r>
              <a:rPr lang="en-US" altLang="en-US" sz="3500" dirty="0" smtClean="0"/>
              <a:t># </a:t>
            </a:r>
            <a:r>
              <a:rPr lang="en-US" altLang="en-US" sz="3500" dirty="0"/>
              <a:t>who never complete needed </a:t>
            </a:r>
            <a:r>
              <a:rPr lang="en-US" altLang="en-US" sz="3500" dirty="0" smtClean="0"/>
              <a:t>care</a:t>
            </a:r>
          </a:p>
          <a:p>
            <a:pPr lvl="1" eaLnBrk="1" hangingPunct="1"/>
            <a:r>
              <a:rPr lang="en-US" altLang="en-US" sz="3500" dirty="0" smtClean="0"/>
              <a:t>Satisfaction with care</a:t>
            </a:r>
            <a:endParaRPr lang="en-US" altLang="en-US" sz="3500" dirty="0"/>
          </a:p>
          <a:p>
            <a:r>
              <a:rPr lang="en-US" altLang="en-US" sz="3500" dirty="0"/>
              <a:t>Most effective where delays </a:t>
            </a:r>
            <a:r>
              <a:rPr lang="en-US" altLang="en-US" sz="3500" dirty="0" smtClean="0"/>
              <a:t>are </a:t>
            </a:r>
            <a:r>
              <a:rPr lang="en-US" altLang="en-US" sz="3500" dirty="0"/>
              <a:t>the </a:t>
            </a:r>
            <a:r>
              <a:rPr lang="en-US" altLang="en-US" sz="3500" dirty="0" smtClean="0"/>
              <a:t>greatest</a:t>
            </a:r>
          </a:p>
          <a:p>
            <a:r>
              <a:rPr lang="en-US" altLang="en-US" sz="3500" dirty="0" smtClean="0"/>
              <a:t>Navigation activities matter</a:t>
            </a:r>
            <a:endParaRPr lang="en-US" altLang="en-US" sz="3500" dirty="0"/>
          </a:p>
          <a:p>
            <a:r>
              <a:rPr lang="en-US" sz="3500" b="1" i="1" dirty="0" smtClean="0">
                <a:solidFill>
                  <a:srgbClr val="FF0000"/>
                </a:solidFill>
              </a:rPr>
              <a:t>Delays </a:t>
            </a:r>
            <a:r>
              <a:rPr lang="en-US" sz="3500" b="1" i="1" dirty="0">
                <a:solidFill>
                  <a:srgbClr val="FF0000"/>
                </a:solidFill>
              </a:rPr>
              <a:t>persist for those </a:t>
            </a:r>
            <a:r>
              <a:rPr lang="en-US" sz="3500" b="1" i="1" dirty="0" smtClean="0">
                <a:solidFill>
                  <a:srgbClr val="FF0000"/>
                </a:solidFill>
              </a:rPr>
              <a:t>with unaddressed barriers</a:t>
            </a:r>
            <a:endParaRPr lang="en-US" sz="3600" b="1" i="1" dirty="0">
              <a:solidFill>
                <a:srgbClr val="FF0000"/>
              </a:solidFill>
            </a:endParaRPr>
          </a:p>
          <a:p>
            <a:pPr lvl="1" eaLnBrk="1" hangingPunct="1"/>
            <a:endParaRPr lang="en-US" altLang="en-US" sz="3600" dirty="0"/>
          </a:p>
        </p:txBody>
      </p:sp>
      <p:pic>
        <p:nvPicPr>
          <p:cNvPr id="4" name="Picture 3" descr="PNRP_graphic1.JPG"/>
          <p:cNvPicPr>
            <a:picLocks noChangeAspect="1"/>
          </p:cNvPicPr>
          <p:nvPr/>
        </p:nvPicPr>
        <p:blipFill>
          <a:blip r:embed="rId2"/>
          <a:stretch>
            <a:fillRect/>
          </a:stretch>
        </p:blipFill>
        <p:spPr>
          <a:xfrm>
            <a:off x="416150" y="365127"/>
            <a:ext cx="1226457" cy="1228283"/>
          </a:xfrm>
          <a:prstGeom prst="rect">
            <a:avLst/>
          </a:prstGeom>
          <a:ln w="3175">
            <a:solidFill>
              <a:schemeClr val="accent1">
                <a:lumMod val="75000"/>
              </a:schemeClr>
            </a:solidFill>
          </a:ln>
        </p:spPr>
      </p:pic>
    </p:spTree>
    <p:extLst>
      <p:ext uri="{BB962C8B-B14F-4D97-AF65-F5344CB8AC3E}">
        <p14:creationId xmlns:p14="http://schemas.microsoft.com/office/powerpoint/2010/main" val="29829020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Patient Navigation and Cancer (n=2,134)</a:t>
            </a:r>
            <a:endParaRPr lang="en-US" dirty="0"/>
          </a:p>
        </p:txBody>
      </p:sp>
      <p:sp>
        <p:nvSpPr>
          <p:cNvPr id="2" name="Content Placeholder 1"/>
          <p:cNvSpPr>
            <a:spLocks noGrp="1"/>
          </p:cNvSpPr>
          <p:nvPr>
            <p:ph sz="half" idx="1"/>
          </p:nvPr>
        </p:nvSpPr>
        <p:spPr/>
        <p:txBody>
          <a:bodyPr>
            <a:normAutofit lnSpcReduction="10000"/>
          </a:bodyPr>
          <a:lstStyle/>
          <a:p>
            <a:pPr marL="0" indent="0">
              <a:buNone/>
            </a:pPr>
            <a:r>
              <a:rPr lang="en-US" u="sng" dirty="0" smtClean="0"/>
              <a:t>Increase</a:t>
            </a:r>
          </a:p>
          <a:p>
            <a:r>
              <a:rPr lang="en-US" dirty="0" smtClean="0"/>
              <a:t>Screening</a:t>
            </a:r>
          </a:p>
          <a:p>
            <a:r>
              <a:rPr lang="en-US" dirty="0" smtClean="0"/>
              <a:t>Recommended care</a:t>
            </a:r>
          </a:p>
          <a:p>
            <a:r>
              <a:rPr lang="en-US" dirty="0" smtClean="0"/>
              <a:t>Treatment initiation within 30-60 days of diagnosis</a:t>
            </a:r>
          </a:p>
          <a:p>
            <a:r>
              <a:rPr lang="en-US" dirty="0" smtClean="0"/>
              <a:t>Quality of Life</a:t>
            </a:r>
          </a:p>
          <a:p>
            <a:r>
              <a:rPr lang="en-US" dirty="0" smtClean="0"/>
              <a:t>Satisfaction</a:t>
            </a:r>
          </a:p>
          <a:p>
            <a:r>
              <a:rPr lang="en-US" dirty="0" smtClean="0"/>
              <a:t>Clinical Trial enrollment</a:t>
            </a:r>
            <a:endParaRPr lang="en-US" dirty="0"/>
          </a:p>
        </p:txBody>
      </p:sp>
      <p:sp>
        <p:nvSpPr>
          <p:cNvPr id="3" name="Content Placeholder 2"/>
          <p:cNvSpPr>
            <a:spLocks noGrp="1"/>
          </p:cNvSpPr>
          <p:nvPr>
            <p:ph sz="half" idx="2"/>
          </p:nvPr>
        </p:nvSpPr>
        <p:spPr/>
        <p:txBody>
          <a:bodyPr>
            <a:normAutofit lnSpcReduction="10000"/>
          </a:bodyPr>
          <a:lstStyle/>
          <a:p>
            <a:pPr marL="0" indent="0">
              <a:buNone/>
            </a:pPr>
            <a:r>
              <a:rPr lang="en-US" u="sng" dirty="0" smtClean="0"/>
              <a:t>Decrease</a:t>
            </a:r>
          </a:p>
          <a:p>
            <a:r>
              <a:rPr lang="en-US" dirty="0" smtClean="0"/>
              <a:t>Patient Distress</a:t>
            </a:r>
          </a:p>
          <a:p>
            <a:r>
              <a:rPr lang="en-US" dirty="0" smtClean="0"/>
              <a:t>Time to diagnosis</a:t>
            </a:r>
          </a:p>
          <a:p>
            <a:r>
              <a:rPr lang="en-US" dirty="0" smtClean="0"/>
              <a:t>Time to treatment</a:t>
            </a:r>
          </a:p>
          <a:p>
            <a:r>
              <a:rPr lang="en-US" dirty="0" smtClean="0"/>
              <a:t>Lost to follow up</a:t>
            </a:r>
          </a:p>
          <a:p>
            <a:r>
              <a:rPr lang="en-US" dirty="0" smtClean="0"/>
              <a:t>Costs</a:t>
            </a:r>
          </a:p>
          <a:p>
            <a:r>
              <a:rPr lang="en-US" dirty="0" smtClean="0"/>
              <a:t>Healthcare utilization</a:t>
            </a:r>
          </a:p>
          <a:p>
            <a:pPr lvl="1"/>
            <a:r>
              <a:rPr lang="en-US" dirty="0" smtClean="0"/>
              <a:t>No show rates</a:t>
            </a:r>
          </a:p>
          <a:p>
            <a:pPr lvl="1"/>
            <a:r>
              <a:rPr lang="en-US" dirty="0" smtClean="0"/>
              <a:t>ED visits</a:t>
            </a:r>
          </a:p>
          <a:p>
            <a:pPr lvl="1"/>
            <a:r>
              <a:rPr lang="en-US" dirty="0" smtClean="0"/>
              <a:t>Hospitalizations</a:t>
            </a:r>
          </a:p>
          <a:p>
            <a:endParaRPr lang="en-US" dirty="0" smtClean="0"/>
          </a:p>
          <a:p>
            <a:endParaRPr lang="en-US" dirty="0"/>
          </a:p>
        </p:txBody>
      </p:sp>
    </p:spTree>
    <p:extLst>
      <p:ext uri="{BB962C8B-B14F-4D97-AF65-F5344CB8AC3E}">
        <p14:creationId xmlns:p14="http://schemas.microsoft.com/office/powerpoint/2010/main" val="5012242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11496" y="2237049"/>
            <a:ext cx="8993874" cy="2123658"/>
          </a:xfrm>
          <a:prstGeom prst="rect">
            <a:avLst/>
          </a:prstGeom>
          <a:noFill/>
        </p:spPr>
        <p:txBody>
          <a:bodyPr wrap="square" rtlCol="0">
            <a:spAutoFit/>
          </a:bodyPr>
          <a:lstStyle/>
          <a:p>
            <a:pPr algn="ctr"/>
            <a:r>
              <a:rPr lang="en-US" sz="4400" b="1" dirty="0" smtClean="0">
                <a:solidFill>
                  <a:srgbClr val="5B5B5B"/>
                </a:solidFill>
              </a:rPr>
              <a:t>Which is the biggest barrier you face in implementing Patient Navigation?</a:t>
            </a:r>
            <a:r>
              <a:rPr lang="en-US" sz="4400" b="1" dirty="0">
                <a:solidFill>
                  <a:srgbClr val="5B5B5B"/>
                </a:solidFill>
              </a:rPr>
              <a:t>
</a:t>
            </a:r>
            <a:endParaRPr lang="en-US" sz="4400" b="1" dirty="0">
              <a:solidFill>
                <a:srgbClr val="5B5B5B"/>
              </a:solidFill>
            </a:endParaRPr>
          </a:p>
        </p:txBody>
      </p:sp>
      <p:pic>
        <p:nvPicPr>
          <p:cNvPr id="5" name="Picture 4"/>
          <p:cNvPicPr>
            <a:picLocks noChangeAspect="1"/>
          </p:cNvPicPr>
          <p:nvPr/>
        </p:nvPicPr>
        <p:blipFill>
          <a:blip r:embed="rId2"/>
          <a:stretch>
            <a:fillRect/>
          </a:stretch>
        </p:blipFill>
        <p:spPr>
          <a:xfrm>
            <a:off x="309492" y="460738"/>
            <a:ext cx="2402004" cy="2402004"/>
          </a:xfrm>
          <a:prstGeom prst="rect">
            <a:avLst/>
          </a:prstGeom>
        </p:spPr>
      </p:pic>
    </p:spTree>
    <p:extLst>
      <p:ext uri="{BB962C8B-B14F-4D97-AF65-F5344CB8AC3E}">
        <p14:creationId xmlns:p14="http://schemas.microsoft.com/office/powerpoint/2010/main" val="40158825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Barriers to Sustainable </a:t>
            </a:r>
            <a:br>
              <a:rPr lang="en-US" b="1" dirty="0" smtClean="0"/>
            </a:br>
            <a:r>
              <a:rPr lang="en-US" b="1" dirty="0" smtClean="0"/>
              <a:t>Navigation Workforce</a:t>
            </a:r>
            <a:endParaRPr lang="en-US" b="1" dirty="0"/>
          </a:p>
        </p:txBody>
      </p:sp>
      <p:pic>
        <p:nvPicPr>
          <p:cNvPr id="2" name="Picture 1"/>
          <p:cNvPicPr>
            <a:picLocks noChangeAspect="1"/>
          </p:cNvPicPr>
          <p:nvPr/>
        </p:nvPicPr>
        <p:blipFill>
          <a:blip r:embed="rId2"/>
          <a:stretch>
            <a:fillRect/>
          </a:stretch>
        </p:blipFill>
        <p:spPr>
          <a:xfrm>
            <a:off x="5028062" y="980151"/>
            <a:ext cx="1459173" cy="1459173"/>
          </a:xfrm>
          <a:prstGeom prst="rect">
            <a:avLst/>
          </a:prstGeom>
        </p:spPr>
      </p:pic>
      <p:pic>
        <p:nvPicPr>
          <p:cNvPr id="3" name="Picture 2"/>
          <p:cNvPicPr>
            <a:picLocks noChangeAspect="1"/>
          </p:cNvPicPr>
          <p:nvPr/>
        </p:nvPicPr>
        <p:blipFill>
          <a:blip r:embed="rId3"/>
          <a:stretch>
            <a:fillRect/>
          </a:stretch>
        </p:blipFill>
        <p:spPr>
          <a:xfrm>
            <a:off x="3635896" y="4866563"/>
            <a:ext cx="4853011" cy="1584657"/>
          </a:xfrm>
          <a:prstGeom prst="rect">
            <a:avLst/>
          </a:prstGeom>
        </p:spPr>
      </p:pic>
    </p:spTree>
    <p:extLst>
      <p:ext uri="{BB962C8B-B14F-4D97-AF65-F5344CB8AC3E}">
        <p14:creationId xmlns:p14="http://schemas.microsoft.com/office/powerpoint/2010/main" val="3124138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BA3B037C-D0AF-45C3-9987-4440E52B81FB}"/>
              </a:ext>
            </a:extLst>
          </p:cNvPr>
          <p:cNvSpPr>
            <a:spLocks noGrp="1"/>
          </p:cNvSpPr>
          <p:nvPr>
            <p:ph type="body" idx="1"/>
          </p:nvPr>
        </p:nvSpPr>
        <p:spPr>
          <a:xfrm>
            <a:off x="831850" y="1660850"/>
            <a:ext cx="11040360" cy="5197150"/>
          </a:xfrm>
        </p:spPr>
        <p:txBody>
          <a:bodyPr>
            <a:normAutofit/>
          </a:bodyPr>
          <a:lstStyle/>
          <a:p>
            <a:endParaRPr lang="en-US" dirty="0"/>
          </a:p>
          <a:p>
            <a:pPr marL="342900" indent="-342900">
              <a:buFont typeface="Wingdings" panose="05000000000000000000" pitchFamily="2" charset="2"/>
              <a:buChar char="Ø"/>
            </a:pPr>
            <a:r>
              <a:rPr lang="en-US" dirty="0"/>
              <a:t>Launched in 2017 </a:t>
            </a:r>
            <a:endParaRPr lang="en-US" dirty="0" smtClean="0"/>
          </a:p>
          <a:p>
            <a:pPr marL="342900" indent="-342900">
              <a:buFont typeface="Wingdings" panose="05000000000000000000" pitchFamily="2" charset="2"/>
              <a:buChar char="Ø"/>
            </a:pPr>
            <a:r>
              <a:rPr lang="en-US" dirty="0"/>
              <a:t>18 member steering committee including </a:t>
            </a:r>
            <a:r>
              <a:rPr lang="en-US" dirty="0" smtClean="0"/>
              <a:t>Chair/Vice-Chair</a:t>
            </a:r>
          </a:p>
          <a:p>
            <a:pPr marL="342900" indent="-342900">
              <a:buFont typeface="Wingdings" panose="05000000000000000000" pitchFamily="2" charset="2"/>
              <a:buChar char="Ø"/>
            </a:pPr>
            <a:r>
              <a:rPr lang="en-US" dirty="0"/>
              <a:t>Academia, public health, advocacy/survivorship groups, professional societies, industry, training and government </a:t>
            </a:r>
            <a:r>
              <a:rPr lang="en-US" dirty="0" smtClean="0"/>
              <a:t>agencies</a:t>
            </a:r>
          </a:p>
          <a:p>
            <a:pPr marL="342900" indent="-342900">
              <a:buFont typeface="Wingdings" panose="05000000000000000000" pitchFamily="2" charset="2"/>
              <a:buChar char="Ø"/>
            </a:pPr>
            <a:r>
              <a:rPr lang="en-US" dirty="0" smtClean="0"/>
              <a:t>Coalition </a:t>
            </a:r>
            <a:r>
              <a:rPr lang="en-US" dirty="0"/>
              <a:t>of over </a:t>
            </a:r>
            <a:r>
              <a:rPr lang="en-US" dirty="0" smtClean="0"/>
              <a:t>70-member </a:t>
            </a:r>
            <a:r>
              <a:rPr lang="en-US" dirty="0"/>
              <a:t>organizations and invited </a:t>
            </a:r>
            <a:r>
              <a:rPr lang="en-US" dirty="0" smtClean="0"/>
              <a:t>individuals</a:t>
            </a:r>
          </a:p>
          <a:p>
            <a:pPr marL="342900" indent="-342900">
              <a:buFont typeface="Wingdings" panose="05000000000000000000" pitchFamily="2" charset="2"/>
              <a:buChar char="Ø"/>
            </a:pPr>
            <a:endParaRPr lang="en-US" dirty="0"/>
          </a:p>
          <a:p>
            <a:pPr algn="ctr"/>
            <a:r>
              <a:rPr lang="en-US" b="1" i="1" dirty="0" smtClean="0"/>
              <a:t>“dedicated </a:t>
            </a:r>
            <a:r>
              <a:rPr lang="en-US" b="1" i="1" dirty="0"/>
              <a:t>to achieving health equity and access to quality care across the cancer continuum through effective </a:t>
            </a:r>
            <a:r>
              <a:rPr lang="en-US" b="1" i="1" dirty="0">
                <a:solidFill>
                  <a:schemeClr val="accent1"/>
                </a:solidFill>
              </a:rPr>
              <a:t>patient </a:t>
            </a:r>
            <a:r>
              <a:rPr lang="en-US" b="1" i="1" dirty="0" smtClean="0">
                <a:solidFill>
                  <a:schemeClr val="accent1"/>
                </a:solidFill>
              </a:rPr>
              <a:t>navigation</a:t>
            </a:r>
            <a:r>
              <a:rPr lang="en-US" b="1" i="1" dirty="0" smtClean="0"/>
              <a:t>”</a:t>
            </a:r>
            <a:endParaRPr lang="en-US" b="1" i="1" dirty="0"/>
          </a:p>
          <a:p>
            <a:pPr marL="342900" indent="-342900">
              <a:buFont typeface="Wingdings" panose="05000000000000000000" pitchFamily="2" charset="2"/>
              <a:buChar char="Ø"/>
            </a:pPr>
            <a:endParaRPr lang="en-US" dirty="0"/>
          </a:p>
          <a:p>
            <a:pPr marL="342900" indent="-342900">
              <a:buFont typeface="Wingdings" panose="05000000000000000000" pitchFamily="2" charset="2"/>
              <a:buChar char="Ø"/>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3842331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694364-05A6-4831-9F82-E2361CB9F3E5}"/>
              </a:ext>
            </a:extLst>
          </p:cNvPr>
          <p:cNvSpPr>
            <a:spLocks noGrp="1"/>
          </p:cNvSpPr>
          <p:nvPr>
            <p:ph type="title"/>
          </p:nvPr>
        </p:nvSpPr>
        <p:spPr>
          <a:xfrm>
            <a:off x="450574" y="147207"/>
            <a:ext cx="11163299" cy="1055802"/>
          </a:xfrm>
        </p:spPr>
        <p:txBody>
          <a:bodyPr>
            <a:normAutofit/>
          </a:bodyPr>
          <a:lstStyle/>
          <a:p>
            <a:r>
              <a:rPr lang="en-US" dirty="0">
                <a:solidFill>
                  <a:srgbClr val="13BDC6"/>
                </a:solidFill>
              </a:rPr>
              <a:t>Member Organizations</a:t>
            </a:r>
            <a:endParaRPr lang="en-US" dirty="0"/>
          </a:p>
        </p:txBody>
      </p:sp>
      <p:pic>
        <p:nvPicPr>
          <p:cNvPr id="6" name="Picture 5">
            <a:extLst>
              <a:ext uri="{FF2B5EF4-FFF2-40B4-BE49-F238E27FC236}">
                <a16:creationId xmlns="" xmlns:a16="http://schemas.microsoft.com/office/drawing/2014/main" id="{656A172C-7BC1-4CBB-820C-30CDEC2D76F8}"/>
              </a:ext>
            </a:extLst>
          </p:cNvPr>
          <p:cNvPicPr>
            <a:picLocks noChangeAspect="1"/>
          </p:cNvPicPr>
          <p:nvPr/>
        </p:nvPicPr>
        <p:blipFill>
          <a:blip r:embed="rId3"/>
          <a:stretch>
            <a:fillRect/>
          </a:stretch>
        </p:blipFill>
        <p:spPr>
          <a:xfrm>
            <a:off x="542349" y="2185525"/>
            <a:ext cx="1765169" cy="853700"/>
          </a:xfrm>
          <a:prstGeom prst="rect">
            <a:avLst/>
          </a:prstGeom>
        </p:spPr>
      </p:pic>
      <p:pic>
        <p:nvPicPr>
          <p:cNvPr id="7" name="Picture 6">
            <a:extLst>
              <a:ext uri="{FF2B5EF4-FFF2-40B4-BE49-F238E27FC236}">
                <a16:creationId xmlns="" xmlns:a16="http://schemas.microsoft.com/office/drawing/2014/main" id="{20D01E93-705D-44CA-9CBF-F7DA79A9A67D}"/>
              </a:ext>
            </a:extLst>
          </p:cNvPr>
          <p:cNvPicPr>
            <a:picLocks noChangeAspect="1"/>
          </p:cNvPicPr>
          <p:nvPr/>
        </p:nvPicPr>
        <p:blipFill>
          <a:blip r:embed="rId4"/>
          <a:stretch>
            <a:fillRect/>
          </a:stretch>
        </p:blipFill>
        <p:spPr>
          <a:xfrm>
            <a:off x="2355726" y="5025584"/>
            <a:ext cx="1998352" cy="754774"/>
          </a:xfrm>
          <a:prstGeom prst="rect">
            <a:avLst/>
          </a:prstGeom>
        </p:spPr>
      </p:pic>
      <p:pic>
        <p:nvPicPr>
          <p:cNvPr id="8" name="Picture 7">
            <a:extLst>
              <a:ext uri="{FF2B5EF4-FFF2-40B4-BE49-F238E27FC236}">
                <a16:creationId xmlns="" xmlns:a16="http://schemas.microsoft.com/office/drawing/2014/main" id="{DF81EAC9-258E-4984-A1F6-486086583DF5}"/>
              </a:ext>
            </a:extLst>
          </p:cNvPr>
          <p:cNvPicPr>
            <a:picLocks noChangeAspect="1"/>
          </p:cNvPicPr>
          <p:nvPr/>
        </p:nvPicPr>
        <p:blipFill>
          <a:blip r:embed="rId5"/>
          <a:stretch>
            <a:fillRect/>
          </a:stretch>
        </p:blipFill>
        <p:spPr>
          <a:xfrm>
            <a:off x="3518555" y="3072098"/>
            <a:ext cx="2356644" cy="650656"/>
          </a:xfrm>
          <a:prstGeom prst="rect">
            <a:avLst/>
          </a:prstGeom>
        </p:spPr>
      </p:pic>
      <p:pic>
        <p:nvPicPr>
          <p:cNvPr id="9" name="Picture 8">
            <a:extLst>
              <a:ext uri="{FF2B5EF4-FFF2-40B4-BE49-F238E27FC236}">
                <a16:creationId xmlns="" xmlns:a16="http://schemas.microsoft.com/office/drawing/2014/main" id="{B159BBB8-F857-4C83-9ED6-00DCC2EED8A4}"/>
              </a:ext>
            </a:extLst>
          </p:cNvPr>
          <p:cNvPicPr>
            <a:picLocks noChangeAspect="1"/>
          </p:cNvPicPr>
          <p:nvPr/>
        </p:nvPicPr>
        <p:blipFill>
          <a:blip r:embed="rId6"/>
          <a:stretch>
            <a:fillRect/>
          </a:stretch>
        </p:blipFill>
        <p:spPr>
          <a:xfrm>
            <a:off x="87719" y="3930306"/>
            <a:ext cx="1427266" cy="1427266"/>
          </a:xfrm>
          <a:prstGeom prst="rect">
            <a:avLst/>
          </a:prstGeom>
        </p:spPr>
      </p:pic>
      <p:pic>
        <p:nvPicPr>
          <p:cNvPr id="10" name="Picture 9">
            <a:extLst>
              <a:ext uri="{FF2B5EF4-FFF2-40B4-BE49-F238E27FC236}">
                <a16:creationId xmlns="" xmlns:a16="http://schemas.microsoft.com/office/drawing/2014/main" id="{07DE2655-67EE-4B17-845F-23FE4FB5C9EF}"/>
              </a:ext>
            </a:extLst>
          </p:cNvPr>
          <p:cNvPicPr>
            <a:picLocks noChangeAspect="1"/>
          </p:cNvPicPr>
          <p:nvPr/>
        </p:nvPicPr>
        <p:blipFill>
          <a:blip r:embed="rId7"/>
          <a:stretch>
            <a:fillRect/>
          </a:stretch>
        </p:blipFill>
        <p:spPr>
          <a:xfrm>
            <a:off x="2444863" y="3884469"/>
            <a:ext cx="2133600" cy="523875"/>
          </a:xfrm>
          <a:prstGeom prst="rect">
            <a:avLst/>
          </a:prstGeom>
        </p:spPr>
      </p:pic>
      <p:pic>
        <p:nvPicPr>
          <p:cNvPr id="11" name="Picture 10">
            <a:extLst>
              <a:ext uri="{FF2B5EF4-FFF2-40B4-BE49-F238E27FC236}">
                <a16:creationId xmlns="" xmlns:a16="http://schemas.microsoft.com/office/drawing/2014/main" id="{BA42D196-541E-4673-A9CE-09B4672D0198}"/>
              </a:ext>
            </a:extLst>
          </p:cNvPr>
          <p:cNvPicPr>
            <a:picLocks noChangeAspect="1"/>
          </p:cNvPicPr>
          <p:nvPr/>
        </p:nvPicPr>
        <p:blipFill>
          <a:blip r:embed="rId8"/>
          <a:stretch>
            <a:fillRect/>
          </a:stretch>
        </p:blipFill>
        <p:spPr>
          <a:xfrm>
            <a:off x="222133" y="3013254"/>
            <a:ext cx="3118350" cy="694320"/>
          </a:xfrm>
          <a:prstGeom prst="rect">
            <a:avLst/>
          </a:prstGeom>
        </p:spPr>
      </p:pic>
      <p:pic>
        <p:nvPicPr>
          <p:cNvPr id="12" name="Picture 4">
            <a:extLst>
              <a:ext uri="{FF2B5EF4-FFF2-40B4-BE49-F238E27FC236}">
                <a16:creationId xmlns="" xmlns:a16="http://schemas.microsoft.com/office/drawing/2014/main" id="{A0290866-170C-4968-8865-99E0ABD3FE5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624" y="3668987"/>
            <a:ext cx="2186044" cy="5892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 xmlns:a16="http://schemas.microsoft.com/office/drawing/2014/main" id="{902B7181-E00B-4F7A-8A05-603CA8B918E2}"/>
              </a:ext>
            </a:extLst>
          </p:cNvPr>
          <p:cNvPicPr>
            <a:picLocks noChangeAspect="1"/>
          </p:cNvPicPr>
          <p:nvPr/>
        </p:nvPicPr>
        <p:blipFill>
          <a:blip r:embed="rId10"/>
          <a:stretch>
            <a:fillRect/>
          </a:stretch>
        </p:blipFill>
        <p:spPr>
          <a:xfrm>
            <a:off x="10700150" y="4034517"/>
            <a:ext cx="1259476" cy="494311"/>
          </a:xfrm>
          <a:prstGeom prst="rect">
            <a:avLst/>
          </a:prstGeom>
        </p:spPr>
      </p:pic>
      <p:pic>
        <p:nvPicPr>
          <p:cNvPr id="14" name="Picture 13">
            <a:extLst>
              <a:ext uri="{FF2B5EF4-FFF2-40B4-BE49-F238E27FC236}">
                <a16:creationId xmlns="" xmlns:a16="http://schemas.microsoft.com/office/drawing/2014/main" id="{A2D5E3B4-72E1-4E98-9256-AEB60146D272}"/>
              </a:ext>
            </a:extLst>
          </p:cNvPr>
          <p:cNvPicPr>
            <a:picLocks noChangeAspect="1"/>
          </p:cNvPicPr>
          <p:nvPr/>
        </p:nvPicPr>
        <p:blipFill>
          <a:blip r:embed="rId11"/>
          <a:stretch>
            <a:fillRect/>
          </a:stretch>
        </p:blipFill>
        <p:spPr>
          <a:xfrm>
            <a:off x="209667" y="5080380"/>
            <a:ext cx="1998352" cy="645182"/>
          </a:xfrm>
          <a:prstGeom prst="rect">
            <a:avLst/>
          </a:prstGeom>
        </p:spPr>
      </p:pic>
      <p:pic>
        <p:nvPicPr>
          <p:cNvPr id="15" name="Picture 14">
            <a:extLst>
              <a:ext uri="{FF2B5EF4-FFF2-40B4-BE49-F238E27FC236}">
                <a16:creationId xmlns="" xmlns:a16="http://schemas.microsoft.com/office/drawing/2014/main" id="{1C1A306F-4F24-4289-B04D-54C7766843B3}"/>
              </a:ext>
            </a:extLst>
          </p:cNvPr>
          <p:cNvPicPr>
            <a:picLocks noChangeAspect="1"/>
          </p:cNvPicPr>
          <p:nvPr/>
        </p:nvPicPr>
        <p:blipFill>
          <a:blip r:embed="rId12"/>
          <a:stretch>
            <a:fillRect/>
          </a:stretch>
        </p:blipFill>
        <p:spPr>
          <a:xfrm>
            <a:off x="5959069" y="3152599"/>
            <a:ext cx="3573175" cy="762052"/>
          </a:xfrm>
          <a:prstGeom prst="rect">
            <a:avLst/>
          </a:prstGeom>
        </p:spPr>
      </p:pic>
      <p:pic>
        <p:nvPicPr>
          <p:cNvPr id="16" name="Picture 15">
            <a:extLst>
              <a:ext uri="{FF2B5EF4-FFF2-40B4-BE49-F238E27FC236}">
                <a16:creationId xmlns="" xmlns:a16="http://schemas.microsoft.com/office/drawing/2014/main" id="{8FF9EDA8-E1A9-4539-9385-FF2B4AC81DA3}"/>
              </a:ext>
            </a:extLst>
          </p:cNvPr>
          <p:cNvPicPr>
            <a:picLocks noChangeAspect="1"/>
          </p:cNvPicPr>
          <p:nvPr/>
        </p:nvPicPr>
        <p:blipFill>
          <a:blip r:embed="rId13"/>
          <a:stretch>
            <a:fillRect/>
          </a:stretch>
        </p:blipFill>
        <p:spPr>
          <a:xfrm>
            <a:off x="6032224" y="2659879"/>
            <a:ext cx="3849121" cy="619206"/>
          </a:xfrm>
          <a:prstGeom prst="rect">
            <a:avLst/>
          </a:prstGeom>
        </p:spPr>
      </p:pic>
      <p:pic>
        <p:nvPicPr>
          <p:cNvPr id="17" name="Picture 16">
            <a:extLst>
              <a:ext uri="{FF2B5EF4-FFF2-40B4-BE49-F238E27FC236}">
                <a16:creationId xmlns="" xmlns:a16="http://schemas.microsoft.com/office/drawing/2014/main" id="{414E9158-9FAA-40C4-A57F-27C22010900F}"/>
              </a:ext>
            </a:extLst>
          </p:cNvPr>
          <p:cNvPicPr>
            <a:picLocks noChangeAspect="1"/>
          </p:cNvPicPr>
          <p:nvPr/>
        </p:nvPicPr>
        <p:blipFill>
          <a:blip r:embed="rId14"/>
          <a:stretch>
            <a:fillRect/>
          </a:stretch>
        </p:blipFill>
        <p:spPr>
          <a:xfrm>
            <a:off x="4524553" y="4408344"/>
            <a:ext cx="981075" cy="1428750"/>
          </a:xfrm>
          <a:prstGeom prst="rect">
            <a:avLst/>
          </a:prstGeom>
        </p:spPr>
      </p:pic>
      <p:pic>
        <p:nvPicPr>
          <p:cNvPr id="18" name="Picture 17">
            <a:extLst>
              <a:ext uri="{FF2B5EF4-FFF2-40B4-BE49-F238E27FC236}">
                <a16:creationId xmlns="" xmlns:a16="http://schemas.microsoft.com/office/drawing/2014/main" id="{D0EFFFCF-3EDB-4166-A4BF-7B6BFC367BF0}"/>
              </a:ext>
            </a:extLst>
          </p:cNvPr>
          <p:cNvPicPr>
            <a:picLocks noChangeAspect="1"/>
          </p:cNvPicPr>
          <p:nvPr/>
        </p:nvPicPr>
        <p:blipFill>
          <a:blip r:embed="rId15"/>
          <a:stretch>
            <a:fillRect/>
          </a:stretch>
        </p:blipFill>
        <p:spPr>
          <a:xfrm>
            <a:off x="8400241" y="5128388"/>
            <a:ext cx="1807212" cy="701830"/>
          </a:xfrm>
          <a:prstGeom prst="rect">
            <a:avLst/>
          </a:prstGeom>
        </p:spPr>
      </p:pic>
      <p:pic>
        <p:nvPicPr>
          <p:cNvPr id="19" name="Picture 18">
            <a:extLst>
              <a:ext uri="{FF2B5EF4-FFF2-40B4-BE49-F238E27FC236}">
                <a16:creationId xmlns="" xmlns:a16="http://schemas.microsoft.com/office/drawing/2014/main" id="{EE431701-5EFD-4A26-B313-FF775A21D6BB}"/>
              </a:ext>
            </a:extLst>
          </p:cNvPr>
          <p:cNvPicPr>
            <a:picLocks noChangeAspect="1"/>
          </p:cNvPicPr>
          <p:nvPr/>
        </p:nvPicPr>
        <p:blipFill>
          <a:blip r:embed="rId16"/>
          <a:stretch>
            <a:fillRect/>
          </a:stretch>
        </p:blipFill>
        <p:spPr>
          <a:xfrm>
            <a:off x="10182711" y="4764960"/>
            <a:ext cx="1849812" cy="937461"/>
          </a:xfrm>
          <a:prstGeom prst="rect">
            <a:avLst/>
          </a:prstGeom>
        </p:spPr>
      </p:pic>
      <p:pic>
        <p:nvPicPr>
          <p:cNvPr id="20" name="Picture 19">
            <a:extLst>
              <a:ext uri="{FF2B5EF4-FFF2-40B4-BE49-F238E27FC236}">
                <a16:creationId xmlns="" xmlns:a16="http://schemas.microsoft.com/office/drawing/2014/main" id="{9F929D6A-D74B-4E9C-AA06-C67FD8BFD135}"/>
              </a:ext>
            </a:extLst>
          </p:cNvPr>
          <p:cNvPicPr>
            <a:picLocks noChangeAspect="1"/>
          </p:cNvPicPr>
          <p:nvPr/>
        </p:nvPicPr>
        <p:blipFill>
          <a:blip r:embed="rId17"/>
          <a:stretch>
            <a:fillRect/>
          </a:stretch>
        </p:blipFill>
        <p:spPr>
          <a:xfrm>
            <a:off x="5634048" y="4690316"/>
            <a:ext cx="2806667" cy="395192"/>
          </a:xfrm>
          <a:prstGeom prst="rect">
            <a:avLst/>
          </a:prstGeom>
        </p:spPr>
      </p:pic>
      <p:pic>
        <p:nvPicPr>
          <p:cNvPr id="22" name="Picture 21">
            <a:extLst>
              <a:ext uri="{FF2B5EF4-FFF2-40B4-BE49-F238E27FC236}">
                <a16:creationId xmlns="" xmlns:a16="http://schemas.microsoft.com/office/drawing/2014/main" id="{4E027733-9382-4998-B6A4-2B3FC0EF0BDE}"/>
              </a:ext>
            </a:extLst>
          </p:cNvPr>
          <p:cNvPicPr>
            <a:picLocks noChangeAspect="1"/>
          </p:cNvPicPr>
          <p:nvPr/>
        </p:nvPicPr>
        <p:blipFill>
          <a:blip r:embed="rId18"/>
          <a:stretch>
            <a:fillRect/>
          </a:stretch>
        </p:blipFill>
        <p:spPr>
          <a:xfrm>
            <a:off x="9367778" y="3890248"/>
            <a:ext cx="1259476" cy="1018185"/>
          </a:xfrm>
          <a:prstGeom prst="rect">
            <a:avLst/>
          </a:prstGeom>
        </p:spPr>
      </p:pic>
      <p:pic>
        <p:nvPicPr>
          <p:cNvPr id="23" name="Picture 22">
            <a:extLst>
              <a:ext uri="{FF2B5EF4-FFF2-40B4-BE49-F238E27FC236}">
                <a16:creationId xmlns="" xmlns:a16="http://schemas.microsoft.com/office/drawing/2014/main" id="{25ECFE4F-1934-4006-A0C5-C1D361D4A2BE}"/>
              </a:ext>
            </a:extLst>
          </p:cNvPr>
          <p:cNvPicPr>
            <a:picLocks noChangeAspect="1"/>
          </p:cNvPicPr>
          <p:nvPr/>
        </p:nvPicPr>
        <p:blipFill>
          <a:blip r:embed="rId19"/>
          <a:stretch>
            <a:fillRect/>
          </a:stretch>
        </p:blipFill>
        <p:spPr>
          <a:xfrm>
            <a:off x="5579625" y="5267391"/>
            <a:ext cx="2746619" cy="547970"/>
          </a:xfrm>
          <a:prstGeom prst="rect">
            <a:avLst/>
          </a:prstGeom>
        </p:spPr>
      </p:pic>
      <p:pic>
        <p:nvPicPr>
          <p:cNvPr id="24" name="Picture 23">
            <a:extLst>
              <a:ext uri="{FF2B5EF4-FFF2-40B4-BE49-F238E27FC236}">
                <a16:creationId xmlns="" xmlns:a16="http://schemas.microsoft.com/office/drawing/2014/main" id="{C25C7C5F-1237-4ABD-BD8D-5B9D3089E3D2}"/>
              </a:ext>
            </a:extLst>
          </p:cNvPr>
          <p:cNvPicPr>
            <a:picLocks noChangeAspect="1"/>
          </p:cNvPicPr>
          <p:nvPr/>
        </p:nvPicPr>
        <p:blipFill>
          <a:blip r:embed="rId20"/>
          <a:stretch>
            <a:fillRect/>
          </a:stretch>
        </p:blipFill>
        <p:spPr>
          <a:xfrm>
            <a:off x="6547217" y="4034517"/>
            <a:ext cx="2695396" cy="581707"/>
          </a:xfrm>
          <a:prstGeom prst="rect">
            <a:avLst/>
          </a:prstGeom>
        </p:spPr>
      </p:pic>
      <p:pic>
        <p:nvPicPr>
          <p:cNvPr id="25" name="Picture 24">
            <a:extLst>
              <a:ext uri="{FF2B5EF4-FFF2-40B4-BE49-F238E27FC236}">
                <a16:creationId xmlns="" xmlns:a16="http://schemas.microsoft.com/office/drawing/2014/main" id="{0EB89FCC-600C-4010-8705-918F99723771}"/>
              </a:ext>
            </a:extLst>
          </p:cNvPr>
          <p:cNvPicPr>
            <a:picLocks noChangeAspect="1"/>
          </p:cNvPicPr>
          <p:nvPr/>
        </p:nvPicPr>
        <p:blipFill>
          <a:blip r:embed="rId21"/>
          <a:stretch>
            <a:fillRect/>
          </a:stretch>
        </p:blipFill>
        <p:spPr>
          <a:xfrm>
            <a:off x="4610727" y="3728523"/>
            <a:ext cx="1877295" cy="731362"/>
          </a:xfrm>
          <a:prstGeom prst="rect">
            <a:avLst/>
          </a:prstGeom>
        </p:spPr>
      </p:pic>
      <p:pic>
        <p:nvPicPr>
          <p:cNvPr id="26" name="Picture 25">
            <a:extLst>
              <a:ext uri="{FF2B5EF4-FFF2-40B4-BE49-F238E27FC236}">
                <a16:creationId xmlns="" xmlns:a16="http://schemas.microsoft.com/office/drawing/2014/main" id="{FF2D50D7-B7E8-425F-B8FC-7D527EFC8D83}"/>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082786" y="2271424"/>
            <a:ext cx="3829459" cy="498869"/>
          </a:xfrm>
          <a:prstGeom prst="rect">
            <a:avLst/>
          </a:prstGeom>
        </p:spPr>
      </p:pic>
      <p:pic>
        <p:nvPicPr>
          <p:cNvPr id="27" name="Picture 26">
            <a:extLst>
              <a:ext uri="{FF2B5EF4-FFF2-40B4-BE49-F238E27FC236}">
                <a16:creationId xmlns="" xmlns:a16="http://schemas.microsoft.com/office/drawing/2014/main" id="{4844A03D-FE01-44F4-9A25-4B168601F6F5}"/>
              </a:ext>
            </a:extLst>
          </p:cNvPr>
          <p:cNvPicPr>
            <a:picLocks noChangeAspect="1"/>
          </p:cNvPicPr>
          <p:nvPr/>
        </p:nvPicPr>
        <p:blipFill>
          <a:blip r:embed="rId23"/>
          <a:stretch>
            <a:fillRect/>
          </a:stretch>
        </p:blipFill>
        <p:spPr>
          <a:xfrm>
            <a:off x="9902635" y="2874504"/>
            <a:ext cx="2133600" cy="1055802"/>
          </a:xfrm>
          <a:prstGeom prst="rect">
            <a:avLst/>
          </a:prstGeom>
        </p:spPr>
      </p:pic>
      <p:pic>
        <p:nvPicPr>
          <p:cNvPr id="28" name="Picture 8" descr="Sarah Cannon">
            <a:extLst>
              <a:ext uri="{FF2B5EF4-FFF2-40B4-BE49-F238E27FC236}">
                <a16:creationId xmlns="" xmlns:a16="http://schemas.microsoft.com/office/drawing/2014/main" id="{F2278537-18D2-40AE-9F11-72204FEAB5F2}"/>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424934" y="4343795"/>
            <a:ext cx="2435629" cy="74207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GO2 Foundation for Lung Cancer Logo">
            <a:extLst>
              <a:ext uri="{FF2B5EF4-FFF2-40B4-BE49-F238E27FC236}">
                <a16:creationId xmlns="" xmlns:a16="http://schemas.microsoft.com/office/drawing/2014/main" id="{D4E76F79-C741-4EDD-BAB6-E7FCA8B9898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163494" y="2407320"/>
            <a:ext cx="2227551" cy="46380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 xmlns:a16="http://schemas.microsoft.com/office/drawing/2014/main" id="{D22B911A-E508-4D9F-99F4-AF2DDF836008}"/>
              </a:ext>
            </a:extLst>
          </p:cNvPr>
          <p:cNvSpPr txBox="1"/>
          <p:nvPr/>
        </p:nvSpPr>
        <p:spPr>
          <a:xfrm>
            <a:off x="392482" y="1159529"/>
            <a:ext cx="11680081" cy="1015663"/>
          </a:xfrm>
          <a:prstGeom prst="rect">
            <a:avLst/>
          </a:prstGeom>
          <a:noFill/>
        </p:spPr>
        <p:txBody>
          <a:bodyPr wrap="square" rtlCol="0">
            <a:spAutoFit/>
          </a:bodyPr>
          <a:lstStyle/>
          <a:p>
            <a:r>
              <a:rPr lang="en-US" sz="2000" dirty="0">
                <a:solidFill>
                  <a:prstClr val="black"/>
                </a:solidFill>
              </a:rPr>
              <a:t>Over </a:t>
            </a:r>
            <a:r>
              <a:rPr lang="en-US" sz="2000" b="1" dirty="0">
                <a:solidFill>
                  <a:prstClr val="black"/>
                </a:solidFill>
              </a:rPr>
              <a:t>70 member organizations (120 individuals) </a:t>
            </a:r>
            <a:r>
              <a:rPr lang="en-US" sz="2000" dirty="0">
                <a:solidFill>
                  <a:prstClr val="black"/>
                </a:solidFill>
              </a:rPr>
              <a:t>representing  academia, public health, advocacy/survivorship advocacy/survivorship groups, professional societies, industry, training, government agencies and non-profit community-based organizations, </a:t>
            </a:r>
            <a:r>
              <a:rPr lang="en-US" sz="2000" b="1" i="1" dirty="0">
                <a:solidFill>
                  <a:prstClr val="black"/>
                </a:solidFill>
              </a:rPr>
              <a:t>such as</a:t>
            </a:r>
            <a:r>
              <a:rPr lang="en-US" sz="2000" dirty="0">
                <a:solidFill>
                  <a:prstClr val="black"/>
                </a:solidFill>
              </a:rPr>
              <a:t>:  </a:t>
            </a:r>
          </a:p>
        </p:txBody>
      </p:sp>
      <p:sp>
        <p:nvSpPr>
          <p:cNvPr id="3" name="Slide Number Placeholder 2">
            <a:extLst>
              <a:ext uri="{FF2B5EF4-FFF2-40B4-BE49-F238E27FC236}">
                <a16:creationId xmlns="" xmlns:a16="http://schemas.microsoft.com/office/drawing/2014/main" id="{0465AD3A-777C-F744-BA3F-881CD1B865A2}"/>
              </a:ext>
            </a:extLst>
          </p:cNvPr>
          <p:cNvSpPr>
            <a:spLocks noGrp="1"/>
          </p:cNvSpPr>
          <p:nvPr>
            <p:ph type="sldNum" sz="quarter" idx="4"/>
          </p:nvPr>
        </p:nvSpPr>
        <p:spPr/>
        <p:txBody>
          <a:bodyPr/>
          <a:lstStyle/>
          <a:p>
            <a:fld id="{516821A8-9BF0-B347-B061-E39936490533}" type="slidenum">
              <a:rPr lang="en-US" smtClean="0">
                <a:solidFill>
                  <a:prstClr val="white"/>
                </a:solidFill>
              </a:rPr>
              <a:pPr/>
              <a:t>36</a:t>
            </a:fld>
            <a:r>
              <a:rPr lang="en-US" dirty="0">
                <a:solidFill>
                  <a:prstClr val="white"/>
                </a:solidFill>
              </a:rPr>
              <a:t> / 2021 </a:t>
            </a:r>
            <a:r>
              <a:rPr lang="en-US" dirty="0" err="1">
                <a:solidFill>
                  <a:prstClr val="white"/>
                </a:solidFill>
              </a:rPr>
              <a:t>NNRT</a:t>
            </a:r>
            <a:r>
              <a:rPr lang="en-US" dirty="0">
                <a:solidFill>
                  <a:prstClr val="white"/>
                </a:solidFill>
              </a:rPr>
              <a:t> Program</a:t>
            </a:r>
          </a:p>
        </p:txBody>
      </p:sp>
      <p:pic>
        <p:nvPicPr>
          <p:cNvPr id="5" name="Picture 4">
            <a:extLst>
              <a:ext uri="{FF2B5EF4-FFF2-40B4-BE49-F238E27FC236}">
                <a16:creationId xmlns="" xmlns:a16="http://schemas.microsoft.com/office/drawing/2014/main" id="{FFCBB64D-C008-1544-B7DE-DFF55671EC6D}"/>
              </a:ext>
            </a:extLst>
          </p:cNvPr>
          <p:cNvPicPr>
            <a:picLocks noChangeAspect="1"/>
          </p:cNvPicPr>
          <p:nvPr/>
        </p:nvPicPr>
        <p:blipFill>
          <a:blip r:embed="rId26"/>
          <a:stretch>
            <a:fillRect/>
          </a:stretch>
        </p:blipFill>
        <p:spPr>
          <a:xfrm>
            <a:off x="7125792" y="2118742"/>
            <a:ext cx="764810" cy="780744"/>
          </a:xfrm>
          <a:prstGeom prst="rect">
            <a:avLst/>
          </a:prstGeom>
        </p:spPr>
      </p:pic>
    </p:spTree>
    <p:extLst>
      <p:ext uri="{BB962C8B-B14F-4D97-AF65-F5344CB8AC3E}">
        <p14:creationId xmlns:p14="http://schemas.microsoft.com/office/powerpoint/2010/main" val="6419725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22DD743-2DBC-486E-A5C0-30FE9C4426DA}"/>
              </a:ext>
            </a:extLst>
          </p:cNvPr>
          <p:cNvSpPr>
            <a:spLocks noGrp="1"/>
          </p:cNvSpPr>
          <p:nvPr>
            <p:ph type="title"/>
          </p:nvPr>
        </p:nvSpPr>
        <p:spPr>
          <a:xfrm>
            <a:off x="571499" y="139608"/>
            <a:ext cx="5533159" cy="1325563"/>
          </a:xfrm>
        </p:spPr>
        <p:txBody>
          <a:bodyPr>
            <a:normAutofit/>
          </a:bodyPr>
          <a:lstStyle/>
          <a:p>
            <a:r>
              <a:rPr lang="en-US" dirty="0">
                <a:solidFill>
                  <a:srgbClr val="13BDC6"/>
                </a:solidFill>
              </a:rPr>
              <a:t>Core Principles</a:t>
            </a:r>
            <a:endParaRPr lang="en-US" dirty="0"/>
          </a:p>
        </p:txBody>
      </p:sp>
      <p:sp>
        <p:nvSpPr>
          <p:cNvPr id="6" name="TextBox 5">
            <a:extLst>
              <a:ext uri="{FF2B5EF4-FFF2-40B4-BE49-F238E27FC236}">
                <a16:creationId xmlns="" xmlns:a16="http://schemas.microsoft.com/office/drawing/2014/main" id="{92110191-B30A-4178-88C0-6540F804C750}"/>
              </a:ext>
            </a:extLst>
          </p:cNvPr>
          <p:cNvSpPr txBox="1"/>
          <p:nvPr/>
        </p:nvSpPr>
        <p:spPr>
          <a:xfrm>
            <a:off x="6096000" y="1611458"/>
            <a:ext cx="4717313" cy="475335"/>
          </a:xfrm>
          <a:prstGeom prst="rect">
            <a:avLst/>
          </a:prstGeom>
          <a:solidFill>
            <a:srgbClr val="44B8C4"/>
          </a:solid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ctr" defTabSz="1422400">
              <a:lnSpc>
                <a:spcPct val="90000"/>
              </a:lnSpc>
              <a:spcBef>
                <a:spcPct val="0"/>
              </a:spcBef>
              <a:spcAft>
                <a:spcPct val="35000"/>
              </a:spcAft>
            </a:pPr>
            <a:r>
              <a:rPr lang="en-US" sz="2400" dirty="0">
                <a:solidFill>
                  <a:prstClr val="white"/>
                </a:solidFill>
              </a:rPr>
              <a:t>What the Roundtable </a:t>
            </a:r>
            <a:r>
              <a:rPr lang="en-US" sz="2400" u="sng" dirty="0">
                <a:solidFill>
                  <a:prstClr val="white"/>
                </a:solidFill>
              </a:rPr>
              <a:t>Will</a:t>
            </a:r>
            <a:r>
              <a:rPr lang="en-US" sz="2400" dirty="0">
                <a:solidFill>
                  <a:prstClr val="white"/>
                </a:solidFill>
              </a:rPr>
              <a:t> Do</a:t>
            </a:r>
          </a:p>
        </p:txBody>
      </p:sp>
      <p:sp>
        <p:nvSpPr>
          <p:cNvPr id="7" name="Rectangle 6">
            <a:extLst>
              <a:ext uri="{FF2B5EF4-FFF2-40B4-BE49-F238E27FC236}">
                <a16:creationId xmlns="" xmlns:a16="http://schemas.microsoft.com/office/drawing/2014/main" id="{C1BBE112-F566-4970-A197-CA87CC69112E}"/>
              </a:ext>
            </a:extLst>
          </p:cNvPr>
          <p:cNvSpPr/>
          <p:nvPr/>
        </p:nvSpPr>
        <p:spPr>
          <a:xfrm>
            <a:off x="686049" y="2127583"/>
            <a:ext cx="4664099" cy="1882567"/>
          </a:xfrm>
          <a:prstGeom prst="rect">
            <a:avLst/>
          </a:prstGeom>
        </p:spPr>
        <p:txBody>
          <a:bodyPr wrap="square">
            <a:spAutoFit/>
          </a:bodyPr>
          <a:lstStyle/>
          <a:p>
            <a:pPr marL="228600" indent="-228600">
              <a:lnSpc>
                <a:spcPct val="90000"/>
              </a:lnSpc>
              <a:spcBef>
                <a:spcPts val="1000"/>
              </a:spcBef>
              <a:buFont typeface="Arial"/>
              <a:buChar char="•"/>
            </a:pPr>
            <a:r>
              <a:rPr lang="en-US" sz="2400" dirty="0">
                <a:solidFill>
                  <a:srgbClr val="403F41"/>
                </a:solidFill>
                <a:cs typeface="Arial" charset="0"/>
              </a:rPr>
              <a:t>Duplicate </a:t>
            </a:r>
            <a:r>
              <a:rPr lang="en-US" sz="2400" dirty="0" smtClean="0">
                <a:solidFill>
                  <a:srgbClr val="403F41"/>
                </a:solidFill>
                <a:cs typeface="Arial" charset="0"/>
              </a:rPr>
              <a:t>or compete with member </a:t>
            </a:r>
            <a:r>
              <a:rPr lang="en-US" sz="2400" dirty="0">
                <a:solidFill>
                  <a:srgbClr val="403F41"/>
                </a:solidFill>
                <a:cs typeface="Arial" charset="0"/>
              </a:rPr>
              <a:t>organization </a:t>
            </a:r>
            <a:r>
              <a:rPr lang="en-US" sz="2400" dirty="0" smtClean="0">
                <a:solidFill>
                  <a:srgbClr val="403F41"/>
                </a:solidFill>
                <a:cs typeface="Arial" charset="0"/>
              </a:rPr>
              <a:t>activities</a:t>
            </a:r>
            <a:endParaRPr lang="en-US" sz="2400" dirty="0">
              <a:solidFill>
                <a:srgbClr val="403F41"/>
              </a:solidFill>
              <a:cs typeface="Arial" charset="0"/>
            </a:endParaRPr>
          </a:p>
          <a:p>
            <a:pPr marL="228600" indent="-228600">
              <a:lnSpc>
                <a:spcPct val="90000"/>
              </a:lnSpc>
              <a:spcBef>
                <a:spcPts val="1000"/>
              </a:spcBef>
              <a:buFont typeface="Arial"/>
              <a:buChar char="•"/>
            </a:pPr>
            <a:r>
              <a:rPr lang="en-US" sz="2400" dirty="0">
                <a:solidFill>
                  <a:srgbClr val="403F41"/>
                </a:solidFill>
                <a:cs typeface="Arial" charset="0"/>
              </a:rPr>
              <a:t>Take on positions or projects that are in conflict with member organizations</a:t>
            </a:r>
          </a:p>
        </p:txBody>
      </p:sp>
      <p:sp>
        <p:nvSpPr>
          <p:cNvPr id="8" name="Rectangle 7">
            <a:extLst>
              <a:ext uri="{FF2B5EF4-FFF2-40B4-BE49-F238E27FC236}">
                <a16:creationId xmlns="" xmlns:a16="http://schemas.microsoft.com/office/drawing/2014/main" id="{600137BA-9ED3-4859-8DA1-D7AC8F641AFD}"/>
              </a:ext>
            </a:extLst>
          </p:cNvPr>
          <p:cNvSpPr/>
          <p:nvPr/>
        </p:nvSpPr>
        <p:spPr>
          <a:xfrm>
            <a:off x="6087341" y="2113918"/>
            <a:ext cx="5579436" cy="3060325"/>
          </a:xfrm>
          <a:prstGeom prst="rect">
            <a:avLst/>
          </a:prstGeom>
        </p:spPr>
        <p:txBody>
          <a:bodyPr wrap="square">
            <a:spAutoFit/>
          </a:bodyPr>
          <a:lstStyle/>
          <a:p>
            <a:pPr marL="228600" indent="-228600">
              <a:lnSpc>
                <a:spcPct val="90000"/>
              </a:lnSpc>
              <a:spcBef>
                <a:spcPts val="1000"/>
              </a:spcBef>
              <a:buFont typeface="Arial"/>
              <a:buChar char="•"/>
            </a:pPr>
            <a:r>
              <a:rPr lang="en-US" sz="2400" dirty="0">
                <a:solidFill>
                  <a:srgbClr val="403F41"/>
                </a:solidFill>
                <a:cs typeface="Arial" charset="0"/>
              </a:rPr>
              <a:t>Serve as a forum (collective action)</a:t>
            </a:r>
          </a:p>
          <a:p>
            <a:pPr marL="228600" indent="-228600">
              <a:lnSpc>
                <a:spcPct val="90000"/>
              </a:lnSpc>
              <a:spcBef>
                <a:spcPts val="1000"/>
              </a:spcBef>
              <a:buFont typeface="Arial"/>
              <a:buChar char="•"/>
            </a:pPr>
            <a:r>
              <a:rPr lang="en-US" sz="2400" dirty="0">
                <a:solidFill>
                  <a:srgbClr val="403F41"/>
                </a:solidFill>
                <a:cs typeface="Arial" charset="0"/>
              </a:rPr>
              <a:t>Provide the “Big Tent”</a:t>
            </a:r>
          </a:p>
          <a:p>
            <a:pPr marL="228600" indent="-228600">
              <a:lnSpc>
                <a:spcPct val="90000"/>
              </a:lnSpc>
              <a:spcBef>
                <a:spcPts val="1000"/>
              </a:spcBef>
              <a:buFont typeface="Arial"/>
              <a:buChar char="•"/>
            </a:pPr>
            <a:r>
              <a:rPr lang="en-US" sz="2400" dirty="0">
                <a:solidFill>
                  <a:srgbClr val="403F41"/>
                </a:solidFill>
                <a:cs typeface="Arial" charset="0"/>
              </a:rPr>
              <a:t>Identify unmet needs &amp; gaps</a:t>
            </a:r>
          </a:p>
          <a:p>
            <a:pPr marL="228600" indent="-228600">
              <a:lnSpc>
                <a:spcPct val="90000"/>
              </a:lnSpc>
              <a:spcBef>
                <a:spcPts val="1000"/>
              </a:spcBef>
              <a:buFont typeface="Arial"/>
              <a:buChar char="•"/>
            </a:pPr>
            <a:r>
              <a:rPr lang="en-US" sz="2400" dirty="0">
                <a:solidFill>
                  <a:srgbClr val="403F41"/>
                </a:solidFill>
                <a:cs typeface="Arial" charset="0"/>
              </a:rPr>
              <a:t>Stimulate collaboration</a:t>
            </a:r>
          </a:p>
          <a:p>
            <a:pPr marL="228600" indent="-228600">
              <a:lnSpc>
                <a:spcPct val="90000"/>
              </a:lnSpc>
              <a:spcBef>
                <a:spcPts val="1000"/>
              </a:spcBef>
              <a:buFont typeface="Arial"/>
              <a:buChar char="•"/>
            </a:pPr>
            <a:r>
              <a:rPr lang="en-US" sz="2400" dirty="0">
                <a:solidFill>
                  <a:srgbClr val="403F41"/>
                </a:solidFill>
                <a:cs typeface="Arial" charset="0"/>
              </a:rPr>
              <a:t>Support Task Groups made up of experts to carry out key initiatives </a:t>
            </a:r>
          </a:p>
          <a:p>
            <a:pPr marL="228600" indent="-228600">
              <a:lnSpc>
                <a:spcPct val="90000"/>
              </a:lnSpc>
              <a:spcBef>
                <a:spcPts val="1000"/>
              </a:spcBef>
              <a:buFont typeface="Arial"/>
              <a:buChar char="•"/>
            </a:pPr>
            <a:r>
              <a:rPr lang="en-US" sz="2400" dirty="0">
                <a:solidFill>
                  <a:srgbClr val="403F41"/>
                </a:solidFill>
                <a:cs typeface="Arial" charset="0"/>
              </a:rPr>
              <a:t>Prioritize health equity</a:t>
            </a:r>
          </a:p>
        </p:txBody>
      </p:sp>
      <p:sp>
        <p:nvSpPr>
          <p:cNvPr id="11" name="TextBox 10">
            <a:extLst>
              <a:ext uri="{FF2B5EF4-FFF2-40B4-BE49-F238E27FC236}">
                <a16:creationId xmlns="" xmlns:a16="http://schemas.microsoft.com/office/drawing/2014/main" id="{B749E9CC-6BA4-4D19-A9B2-B8CD4B21095D}"/>
              </a:ext>
            </a:extLst>
          </p:cNvPr>
          <p:cNvSpPr txBox="1"/>
          <p:nvPr/>
        </p:nvSpPr>
        <p:spPr>
          <a:xfrm>
            <a:off x="738727" y="1611459"/>
            <a:ext cx="4558745" cy="475335"/>
          </a:xfrm>
          <a:prstGeom prst="rect">
            <a:avLst/>
          </a:prstGeom>
          <a:solidFill>
            <a:srgbClr val="44B8C4"/>
          </a:solidFill>
          <a:ln>
            <a:noFill/>
          </a:ln>
          <a:effectLst/>
        </p:spPr>
        <p:txBody>
          <a:bodyPr spcFirstLastPara="0" vert="horz" wrap="square" lIns="121920" tIns="121920" rIns="121920" bIns="121920" numCol="1" spcCol="1270" anchor="ctr" anchorCtr="0">
            <a:noAutofit/>
          </a:bodyPr>
          <a:lstStyle/>
          <a:p>
            <a:pPr algn="ctr" defTabSz="1422400">
              <a:lnSpc>
                <a:spcPct val="90000"/>
              </a:lnSpc>
              <a:spcBef>
                <a:spcPct val="0"/>
              </a:spcBef>
              <a:spcAft>
                <a:spcPct val="35000"/>
              </a:spcAft>
              <a:defRPr/>
            </a:pPr>
            <a:r>
              <a:rPr lang="en-US" sz="2400" kern="0" dirty="0">
                <a:solidFill>
                  <a:prstClr val="white"/>
                </a:solidFill>
              </a:rPr>
              <a:t>What the Roundtable </a:t>
            </a:r>
            <a:r>
              <a:rPr lang="en-US" sz="2400" u="sng" kern="0" dirty="0">
                <a:solidFill>
                  <a:prstClr val="white"/>
                </a:solidFill>
              </a:rPr>
              <a:t>Won’t</a:t>
            </a:r>
            <a:r>
              <a:rPr lang="en-US" sz="2400" kern="0" dirty="0">
                <a:solidFill>
                  <a:prstClr val="white"/>
                </a:solidFill>
              </a:rPr>
              <a:t> Do</a:t>
            </a:r>
          </a:p>
        </p:txBody>
      </p:sp>
      <p:sp>
        <p:nvSpPr>
          <p:cNvPr id="3" name="Slide Number Placeholder 2">
            <a:extLst>
              <a:ext uri="{FF2B5EF4-FFF2-40B4-BE49-F238E27FC236}">
                <a16:creationId xmlns="" xmlns:a16="http://schemas.microsoft.com/office/drawing/2014/main" id="{A8EBE0C0-2BC2-E346-96AB-ED9DCB373402}"/>
              </a:ext>
            </a:extLst>
          </p:cNvPr>
          <p:cNvSpPr>
            <a:spLocks noGrp="1"/>
          </p:cNvSpPr>
          <p:nvPr>
            <p:ph type="sldNum" sz="quarter" idx="4"/>
          </p:nvPr>
        </p:nvSpPr>
        <p:spPr/>
        <p:txBody>
          <a:bodyPr/>
          <a:lstStyle/>
          <a:p>
            <a:fld id="{516821A8-9BF0-B347-B061-E39936490533}" type="slidenum">
              <a:rPr lang="en-US" smtClean="0">
                <a:solidFill>
                  <a:prstClr val="white"/>
                </a:solidFill>
              </a:rPr>
              <a:pPr/>
              <a:t>37</a:t>
            </a:fld>
            <a:r>
              <a:rPr lang="en-US" dirty="0">
                <a:solidFill>
                  <a:prstClr val="white"/>
                </a:solidFill>
              </a:rPr>
              <a:t> / 2021 </a:t>
            </a:r>
            <a:r>
              <a:rPr lang="en-US" dirty="0" err="1">
                <a:solidFill>
                  <a:prstClr val="white"/>
                </a:solidFill>
              </a:rPr>
              <a:t>NNRT</a:t>
            </a:r>
            <a:r>
              <a:rPr lang="en-US" dirty="0">
                <a:solidFill>
                  <a:prstClr val="white"/>
                </a:solidFill>
              </a:rPr>
              <a:t> Program</a:t>
            </a:r>
          </a:p>
        </p:txBody>
      </p:sp>
    </p:spTree>
    <p:extLst>
      <p:ext uri="{BB962C8B-B14F-4D97-AF65-F5344CB8AC3E}">
        <p14:creationId xmlns:p14="http://schemas.microsoft.com/office/powerpoint/2010/main" val="28976077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55EFD6-3CF1-469D-A6E5-2CA917578D75}"/>
              </a:ext>
            </a:extLst>
          </p:cNvPr>
          <p:cNvSpPr>
            <a:spLocks noGrp="1"/>
          </p:cNvSpPr>
          <p:nvPr>
            <p:ph type="title"/>
          </p:nvPr>
        </p:nvSpPr>
        <p:spPr>
          <a:xfrm>
            <a:off x="5858070" y="207465"/>
            <a:ext cx="4536233" cy="1331259"/>
          </a:xfrm>
        </p:spPr>
        <p:txBody>
          <a:bodyPr>
            <a:normAutofit fontScale="90000"/>
          </a:bodyPr>
          <a:lstStyle/>
          <a:p>
            <a:r>
              <a:rPr lang="en-US" dirty="0" smtClean="0"/>
              <a:t>Major Barriers</a:t>
            </a:r>
            <a:endParaRPr lang="en-US" dirty="0"/>
          </a:p>
        </p:txBody>
      </p:sp>
      <p:sp>
        <p:nvSpPr>
          <p:cNvPr id="3" name="Text Placeholder 2">
            <a:extLst>
              <a:ext uri="{FF2B5EF4-FFF2-40B4-BE49-F238E27FC236}">
                <a16:creationId xmlns="" xmlns:a16="http://schemas.microsoft.com/office/drawing/2014/main" id="{AFD5F437-916F-4FFA-A0D8-4833100CD5B1}"/>
              </a:ext>
            </a:extLst>
          </p:cNvPr>
          <p:cNvSpPr>
            <a:spLocks noGrp="1"/>
          </p:cNvSpPr>
          <p:nvPr>
            <p:ph type="body" idx="1"/>
          </p:nvPr>
        </p:nvSpPr>
        <p:spPr>
          <a:xfrm>
            <a:off x="970383" y="2052736"/>
            <a:ext cx="10060473" cy="4258124"/>
          </a:xfrm>
        </p:spPr>
        <p:txBody>
          <a:bodyPr>
            <a:normAutofit/>
          </a:bodyPr>
          <a:lstStyle/>
          <a:p>
            <a:pPr marL="457200" indent="-457200">
              <a:buFont typeface="+mj-lt"/>
              <a:buAutoNum type="arabicPeriod"/>
            </a:pPr>
            <a:r>
              <a:rPr lang="en-US" dirty="0" smtClean="0"/>
              <a:t>Lack of</a:t>
            </a:r>
            <a:r>
              <a:rPr lang="en-US" dirty="0" smtClean="0"/>
              <a:t> </a:t>
            </a:r>
            <a:r>
              <a:rPr lang="en-US" dirty="0"/>
              <a:t>clearly defined </a:t>
            </a:r>
            <a:r>
              <a:rPr lang="en-US" i="1" dirty="0"/>
              <a:t>professional roles and responsibilities</a:t>
            </a:r>
            <a:r>
              <a:rPr lang="en-US" dirty="0"/>
              <a:t> </a:t>
            </a:r>
            <a:r>
              <a:rPr lang="en-US" dirty="0" smtClean="0"/>
              <a:t>(lay/clinical v professional navigators</a:t>
            </a:r>
            <a:r>
              <a:rPr lang="en-US" dirty="0" smtClean="0"/>
              <a:t>), and </a:t>
            </a:r>
            <a:r>
              <a:rPr lang="en-US" i="1" dirty="0"/>
              <a:t>workforce development </a:t>
            </a:r>
            <a:r>
              <a:rPr lang="en-US" dirty="0"/>
              <a:t>path </a:t>
            </a:r>
            <a:r>
              <a:rPr lang="en-US" dirty="0" smtClean="0"/>
              <a:t>forward</a:t>
            </a:r>
          </a:p>
          <a:p>
            <a:pPr marL="457200" indent="-457200">
              <a:buFont typeface="+mj-lt"/>
              <a:buAutoNum type="arabicPeriod"/>
            </a:pPr>
            <a:r>
              <a:rPr lang="en-US" dirty="0" smtClean="0"/>
              <a:t>Lack of standardized </a:t>
            </a:r>
            <a:r>
              <a:rPr lang="en-US" i="1" dirty="0"/>
              <a:t>outcome metrics </a:t>
            </a:r>
            <a:r>
              <a:rPr lang="en-US" dirty="0" smtClean="0"/>
              <a:t>to continue to document benefits of </a:t>
            </a:r>
            <a:r>
              <a:rPr lang="en-US" dirty="0" smtClean="0"/>
              <a:t>navigation and identify best practices</a:t>
            </a:r>
            <a:endParaRPr lang="en-US" dirty="0"/>
          </a:p>
          <a:p>
            <a:pPr marL="457200" indent="-457200">
              <a:buFont typeface="+mj-lt"/>
              <a:buAutoNum type="arabicPeriod"/>
            </a:pPr>
            <a:r>
              <a:rPr lang="en-US" dirty="0"/>
              <a:t>Need for </a:t>
            </a:r>
            <a:r>
              <a:rPr lang="en-US" dirty="0" smtClean="0"/>
              <a:t>widespread </a:t>
            </a:r>
            <a:r>
              <a:rPr lang="en-US" i="1" dirty="0" smtClean="0"/>
              <a:t>implementation</a:t>
            </a:r>
            <a:r>
              <a:rPr lang="en-US" dirty="0" smtClean="0"/>
              <a:t> of evidence-based practices</a:t>
            </a:r>
            <a:endParaRPr lang="en-US" b="1" dirty="0"/>
          </a:p>
          <a:p>
            <a:pPr marL="457200" indent="-457200">
              <a:buFont typeface="+mj-lt"/>
              <a:buAutoNum type="arabicPeriod"/>
            </a:pPr>
            <a:r>
              <a:rPr lang="en-US" dirty="0" smtClean="0"/>
              <a:t>Lack of a </a:t>
            </a:r>
            <a:r>
              <a:rPr lang="en-US" i="1" dirty="0"/>
              <a:t>sustainable model </a:t>
            </a:r>
            <a:r>
              <a:rPr lang="en-US" i="1" dirty="0" smtClean="0"/>
              <a:t>for funding</a:t>
            </a:r>
            <a:r>
              <a:rPr lang="en-US" dirty="0" smtClean="0"/>
              <a:t>: policy </a:t>
            </a:r>
            <a:r>
              <a:rPr lang="en-US" dirty="0"/>
              <a:t>to establish navigation as a reimbursable service</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4925318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2871D4-7A07-4D08-B875-1074D782033B}"/>
              </a:ext>
            </a:extLst>
          </p:cNvPr>
          <p:cNvSpPr>
            <a:spLocks noGrp="1"/>
          </p:cNvSpPr>
          <p:nvPr>
            <p:ph type="title"/>
          </p:nvPr>
        </p:nvSpPr>
        <p:spPr>
          <a:xfrm>
            <a:off x="571500" y="584201"/>
            <a:ext cx="11048999" cy="1137110"/>
          </a:xfrm>
        </p:spPr>
        <p:txBody>
          <a:bodyPr>
            <a:normAutofit/>
          </a:bodyPr>
          <a:lstStyle/>
          <a:p>
            <a:r>
              <a:rPr lang="en-US" sz="5400" dirty="0">
                <a:solidFill>
                  <a:srgbClr val="13BDC6"/>
                </a:solidFill>
              </a:rPr>
              <a:t>Task Groups</a:t>
            </a:r>
            <a:endParaRPr lang="en-US" sz="5400" dirty="0"/>
          </a:p>
        </p:txBody>
      </p:sp>
      <p:sp>
        <p:nvSpPr>
          <p:cNvPr id="7" name="Rectangle 6" descr="7th Grade Language Arts Writing | Language Arts Blog">
            <a:extLst>
              <a:ext uri="{FF2B5EF4-FFF2-40B4-BE49-F238E27FC236}">
                <a16:creationId xmlns="" xmlns:a16="http://schemas.microsoft.com/office/drawing/2014/main" id="{143E0005-3D8D-47D0-BF56-54D5792D4483}"/>
              </a:ext>
            </a:extLst>
          </p:cNvPr>
          <p:cNvSpPr/>
          <p:nvPr/>
        </p:nvSpPr>
        <p:spPr>
          <a:xfrm>
            <a:off x="1399523" y="1984632"/>
            <a:ext cx="1635635" cy="1652157"/>
          </a:xfrm>
          <a:prstGeom prst="rect">
            <a:avLst/>
          </a:prstGeom>
          <a:blipFill>
            <a:blip r:embed="rId2" cstate="print">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8" name="Group 7">
            <a:extLst>
              <a:ext uri="{FF2B5EF4-FFF2-40B4-BE49-F238E27FC236}">
                <a16:creationId xmlns="" xmlns:a16="http://schemas.microsoft.com/office/drawing/2014/main" id="{A6326E3C-DC94-4C7D-9477-823FE66E489A}"/>
              </a:ext>
            </a:extLst>
          </p:cNvPr>
          <p:cNvGrpSpPr/>
          <p:nvPr/>
        </p:nvGrpSpPr>
        <p:grpSpPr>
          <a:xfrm>
            <a:off x="936208" y="4043528"/>
            <a:ext cx="2892172" cy="1443038"/>
            <a:chOff x="3083894" y="-45680"/>
            <a:chExt cx="3672452" cy="1698415"/>
          </a:xfrm>
        </p:grpSpPr>
        <p:sp>
          <p:nvSpPr>
            <p:cNvPr id="9" name="Rectangle 8">
              <a:extLst>
                <a:ext uri="{FF2B5EF4-FFF2-40B4-BE49-F238E27FC236}">
                  <a16:creationId xmlns="" xmlns:a16="http://schemas.microsoft.com/office/drawing/2014/main" id="{D77F70B6-5EC6-4CAB-B5EE-61B69B909DC6}"/>
                </a:ext>
              </a:extLst>
            </p:cNvPr>
            <p:cNvSpPr/>
            <p:nvPr/>
          </p:nvSpPr>
          <p:spPr>
            <a:xfrm>
              <a:off x="3083894" y="578"/>
              <a:ext cx="3652919" cy="1652157"/>
            </a:xfrm>
            <a:prstGeom prst="rect">
              <a:avLst/>
            </a:prstGeom>
            <a:solidFill>
              <a:srgbClr val="403F4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 xmlns:a16="http://schemas.microsoft.com/office/drawing/2014/main" id="{B0BE6A8E-2744-4A8A-80B2-9B5A50DAC316}"/>
                </a:ext>
              </a:extLst>
            </p:cNvPr>
            <p:cNvSpPr txBox="1"/>
            <p:nvPr/>
          </p:nvSpPr>
          <p:spPr>
            <a:xfrm>
              <a:off x="3103427" y="-45680"/>
              <a:ext cx="3652919" cy="16984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ctr" defTabSz="1422400">
                <a:lnSpc>
                  <a:spcPct val="90000"/>
                </a:lnSpc>
                <a:spcBef>
                  <a:spcPct val="0"/>
                </a:spcBef>
                <a:spcAft>
                  <a:spcPct val="35000"/>
                </a:spcAft>
              </a:pPr>
              <a:r>
                <a:rPr lang="en-US" dirty="0">
                  <a:solidFill>
                    <a:prstClr val="white"/>
                  </a:solidFill>
                  <a:latin typeface="Source Sans Pro Semibold" panose="020B0603030403020204" pitchFamily="34" charset="0"/>
                </a:rPr>
                <a:t>Evidence Based Promising Practices</a:t>
              </a:r>
            </a:p>
            <a:p>
              <a:pPr algn="ctr" defTabSz="1422400">
                <a:lnSpc>
                  <a:spcPct val="90000"/>
                </a:lnSpc>
                <a:spcBef>
                  <a:spcPct val="0"/>
                </a:spcBef>
                <a:spcAft>
                  <a:spcPct val="35000"/>
                </a:spcAft>
              </a:pPr>
              <a:r>
                <a:rPr lang="en-US" sz="1600" dirty="0">
                  <a:solidFill>
                    <a:prstClr val="white"/>
                  </a:solidFill>
                  <a:latin typeface="Source Sans Pro" panose="020B0503030403020204" pitchFamily="34" charset="0"/>
                  <a:ea typeface="Source Sans Pro" panose="020B0503030403020204" pitchFamily="34" charset="0"/>
                </a:rPr>
                <a:t>Beth Calhoun, PhD, Med                                   Electra </a:t>
              </a:r>
              <a:r>
                <a:rPr lang="en-US" sz="1600" dirty="0" err="1">
                  <a:solidFill>
                    <a:prstClr val="white"/>
                  </a:solidFill>
                  <a:latin typeface="Source Sans Pro" panose="020B0503030403020204" pitchFamily="34" charset="0"/>
                  <a:ea typeface="Source Sans Pro" panose="020B0503030403020204" pitchFamily="34" charset="0"/>
                </a:rPr>
                <a:t>Paskett</a:t>
              </a:r>
              <a:r>
                <a:rPr lang="en-US" sz="1600" dirty="0">
                  <a:solidFill>
                    <a:prstClr val="white"/>
                  </a:solidFill>
                  <a:latin typeface="Source Sans Pro" panose="020B0503030403020204" pitchFamily="34" charset="0"/>
                  <a:ea typeface="Source Sans Pro" panose="020B0503030403020204" pitchFamily="34" charset="0"/>
                </a:rPr>
                <a:t>, Ph.D. </a:t>
              </a:r>
            </a:p>
          </p:txBody>
        </p:sp>
      </p:grpSp>
      <p:sp>
        <p:nvSpPr>
          <p:cNvPr id="11" name="TextBox 10">
            <a:extLst>
              <a:ext uri="{FF2B5EF4-FFF2-40B4-BE49-F238E27FC236}">
                <a16:creationId xmlns="" xmlns:a16="http://schemas.microsoft.com/office/drawing/2014/main" id="{93E64762-E5A0-4EEE-84F9-B5227A1600BF}"/>
              </a:ext>
            </a:extLst>
          </p:cNvPr>
          <p:cNvSpPr txBox="1"/>
          <p:nvPr/>
        </p:nvSpPr>
        <p:spPr>
          <a:xfrm>
            <a:off x="4473551" y="4007629"/>
            <a:ext cx="2876789" cy="1403734"/>
          </a:xfrm>
          <a:prstGeom prst="rect">
            <a:avLst/>
          </a:prstGeom>
          <a:solidFill>
            <a:srgbClr val="44B8C4"/>
          </a:solid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ctr" defTabSz="1422400">
              <a:spcBef>
                <a:spcPct val="0"/>
              </a:spcBef>
              <a:spcAft>
                <a:spcPts val="1200"/>
              </a:spcAft>
            </a:pPr>
            <a:endParaRPr lang="en-US" sz="1600" dirty="0">
              <a:solidFill>
                <a:prstClr val="white"/>
              </a:solidFill>
              <a:latin typeface="Source Sans Pro" panose="020B0503030403020204" pitchFamily="34" charset="0"/>
              <a:ea typeface="Source Sans Pro" panose="020B0503030403020204" pitchFamily="34" charset="0"/>
            </a:endParaRPr>
          </a:p>
        </p:txBody>
      </p:sp>
      <p:grpSp>
        <p:nvGrpSpPr>
          <p:cNvPr id="12" name="Group 11">
            <a:extLst>
              <a:ext uri="{FF2B5EF4-FFF2-40B4-BE49-F238E27FC236}">
                <a16:creationId xmlns="" xmlns:a16="http://schemas.microsoft.com/office/drawing/2014/main" id="{B140268F-E376-4250-82EE-0E6538BF5AE2}"/>
              </a:ext>
            </a:extLst>
          </p:cNvPr>
          <p:cNvGrpSpPr/>
          <p:nvPr/>
        </p:nvGrpSpPr>
        <p:grpSpPr>
          <a:xfrm>
            <a:off x="8221916" y="4061447"/>
            <a:ext cx="3090008" cy="1364432"/>
            <a:chOff x="3083894" y="578"/>
            <a:chExt cx="3652919" cy="1652157"/>
          </a:xfrm>
        </p:grpSpPr>
        <p:sp>
          <p:nvSpPr>
            <p:cNvPr id="13" name="Rectangle 12">
              <a:extLst>
                <a:ext uri="{FF2B5EF4-FFF2-40B4-BE49-F238E27FC236}">
                  <a16:creationId xmlns="" xmlns:a16="http://schemas.microsoft.com/office/drawing/2014/main" id="{026A9313-62A3-49C5-9A6C-CC6B54A20961}"/>
                </a:ext>
              </a:extLst>
            </p:cNvPr>
            <p:cNvSpPr/>
            <p:nvPr/>
          </p:nvSpPr>
          <p:spPr>
            <a:xfrm>
              <a:off x="3083894" y="578"/>
              <a:ext cx="3652919" cy="1652157"/>
            </a:xfrm>
            <a:prstGeom prst="rect">
              <a:avLst/>
            </a:prstGeom>
            <a:solidFill>
              <a:srgbClr val="403F4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TextBox 13">
              <a:extLst>
                <a:ext uri="{FF2B5EF4-FFF2-40B4-BE49-F238E27FC236}">
                  <a16:creationId xmlns="" xmlns:a16="http://schemas.microsoft.com/office/drawing/2014/main" id="{66477C9F-A3F2-44FC-AEFA-D3E5E7A1534D}"/>
                </a:ext>
              </a:extLst>
            </p:cNvPr>
            <p:cNvSpPr txBox="1"/>
            <p:nvPr/>
          </p:nvSpPr>
          <p:spPr>
            <a:xfrm>
              <a:off x="3083894" y="578"/>
              <a:ext cx="3652919" cy="16521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algn="ctr" defTabSz="1422400">
                <a:lnSpc>
                  <a:spcPct val="90000"/>
                </a:lnSpc>
                <a:spcBef>
                  <a:spcPct val="0"/>
                </a:spcBef>
                <a:spcAft>
                  <a:spcPct val="35000"/>
                </a:spcAft>
              </a:pPr>
              <a:r>
                <a:rPr lang="en-US" dirty="0">
                  <a:solidFill>
                    <a:prstClr val="white"/>
                  </a:solidFill>
                  <a:latin typeface="Source Sans Pro Semibold" panose="020B0603030403020204" pitchFamily="34" charset="0"/>
                </a:rPr>
                <a:t>Workforce Development</a:t>
              </a:r>
            </a:p>
            <a:p>
              <a:pPr algn="ctr" defTabSz="1422400">
                <a:lnSpc>
                  <a:spcPct val="90000"/>
                </a:lnSpc>
                <a:spcBef>
                  <a:spcPct val="0"/>
                </a:spcBef>
                <a:spcAft>
                  <a:spcPct val="35000"/>
                </a:spcAft>
              </a:pPr>
              <a:r>
                <a:rPr lang="en-US" sz="1600" dirty="0">
                  <a:solidFill>
                    <a:prstClr val="white"/>
                  </a:solidFill>
                  <a:latin typeface="Source Sans Pro" panose="020B0503030403020204" pitchFamily="34" charset="0"/>
                  <a:ea typeface="Source Sans Pro" panose="020B0503030403020204" pitchFamily="34" charset="0"/>
                </a:rPr>
                <a:t>Linda Burhansstipanov, MSPH, DrPH</a:t>
              </a:r>
              <a:br>
                <a:rPr lang="en-US" sz="1600" dirty="0">
                  <a:solidFill>
                    <a:prstClr val="white"/>
                  </a:solidFill>
                  <a:latin typeface="Source Sans Pro" panose="020B0503030403020204" pitchFamily="34" charset="0"/>
                  <a:ea typeface="Source Sans Pro" panose="020B0503030403020204" pitchFamily="34" charset="0"/>
                </a:rPr>
              </a:br>
              <a:r>
                <a:rPr lang="en-US" sz="1600" dirty="0">
                  <a:solidFill>
                    <a:prstClr val="white"/>
                  </a:solidFill>
                  <a:latin typeface="Source Sans Pro" panose="020B0503030403020204" pitchFamily="34" charset="0"/>
                  <a:ea typeface="Source Sans Pro" panose="020B0503030403020204" pitchFamily="34" charset="0"/>
                </a:rPr>
                <a:t>Patti Valverde, PhD, MPH</a:t>
              </a:r>
            </a:p>
          </p:txBody>
        </p:sp>
      </p:grpSp>
      <p:sp>
        <p:nvSpPr>
          <p:cNvPr id="15" name="Rectangle 14" descr="Paralegal Quiz Aptitude Test">
            <a:extLst>
              <a:ext uri="{FF2B5EF4-FFF2-40B4-BE49-F238E27FC236}">
                <a16:creationId xmlns="" xmlns:a16="http://schemas.microsoft.com/office/drawing/2014/main" id="{7DBF9DBE-1BD9-4BB0-9CE5-7ACB222DDA1F}"/>
              </a:ext>
            </a:extLst>
          </p:cNvPr>
          <p:cNvSpPr/>
          <p:nvPr/>
        </p:nvSpPr>
        <p:spPr>
          <a:xfrm>
            <a:off x="8731279" y="2053545"/>
            <a:ext cx="1810024" cy="1652155"/>
          </a:xfrm>
          <a:prstGeom prst="rect">
            <a:avLst/>
          </a:prstGeom>
          <a:blipFill>
            <a:blip r:embed="rId3" cstate="print">
              <a:extLst>
                <a:ext uri="{28A0092B-C50C-407E-A947-70E740481C1C}">
                  <a14:useLocalDpi xmlns:a14="http://schemas.microsoft.com/office/drawing/2010/main" val="0"/>
                </a:ext>
              </a:extLst>
            </a:blip>
            <a:srcRect/>
            <a:stretch>
              <a:fillRect l="-14000" r="-14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6" name="Picture 15">
            <a:extLst>
              <a:ext uri="{FF2B5EF4-FFF2-40B4-BE49-F238E27FC236}">
                <a16:creationId xmlns="" xmlns:a16="http://schemas.microsoft.com/office/drawing/2014/main" id="{F690B86B-9CAD-434F-BD0F-BB00184CFC55}"/>
              </a:ext>
            </a:extLst>
          </p:cNvPr>
          <p:cNvPicPr>
            <a:picLocks noChangeAspect="1"/>
          </p:cNvPicPr>
          <p:nvPr/>
        </p:nvPicPr>
        <p:blipFill>
          <a:blip r:embed="rId4">
            <a:extLst>
              <a:ext uri="{837473B0-CC2E-450A-ABE3-18F120FF3D39}">
                <a1611:picAttrSrcUrl xmlns:a1611="http://schemas.microsoft.com/office/drawing/2016/11/main" xmlns="" r:id="rId5"/>
              </a:ext>
            </a:extLst>
          </a:blip>
          <a:stretch>
            <a:fillRect/>
          </a:stretch>
        </p:blipFill>
        <p:spPr>
          <a:xfrm>
            <a:off x="4771308" y="2029108"/>
            <a:ext cx="2281277" cy="1653926"/>
          </a:xfrm>
          <a:prstGeom prst="rect">
            <a:avLst/>
          </a:prstGeom>
        </p:spPr>
      </p:pic>
      <p:sp>
        <p:nvSpPr>
          <p:cNvPr id="3" name="TextBox 2">
            <a:extLst>
              <a:ext uri="{FF2B5EF4-FFF2-40B4-BE49-F238E27FC236}">
                <a16:creationId xmlns="" xmlns:a16="http://schemas.microsoft.com/office/drawing/2014/main" id="{9126E9F0-F385-4ECE-B79C-2D37B89BAC12}"/>
              </a:ext>
            </a:extLst>
          </p:cNvPr>
          <p:cNvSpPr txBox="1"/>
          <p:nvPr/>
        </p:nvSpPr>
        <p:spPr>
          <a:xfrm>
            <a:off x="4264168" y="4226287"/>
            <a:ext cx="3295553" cy="966418"/>
          </a:xfrm>
          <a:prstGeom prst="rect">
            <a:avLst/>
          </a:prstGeom>
          <a:noFill/>
        </p:spPr>
        <p:txBody>
          <a:bodyPr wrap="square" rtlCol="0">
            <a:spAutoFit/>
          </a:bodyPr>
          <a:lstStyle/>
          <a:p>
            <a:pPr algn="ctr" defTabSz="1422400">
              <a:spcBef>
                <a:spcPct val="0"/>
              </a:spcBef>
              <a:spcAft>
                <a:spcPts val="1200"/>
              </a:spcAft>
            </a:pPr>
            <a:r>
              <a:rPr lang="en-US" dirty="0">
                <a:solidFill>
                  <a:prstClr val="white"/>
                </a:solidFill>
                <a:latin typeface="Source Sans Pro Semibold" panose="020B0603030403020204" pitchFamily="34" charset="0"/>
              </a:rPr>
              <a:t>Policy</a:t>
            </a:r>
          </a:p>
          <a:p>
            <a:pPr algn="ctr" defTabSz="1422400">
              <a:lnSpc>
                <a:spcPct val="90000"/>
              </a:lnSpc>
              <a:spcBef>
                <a:spcPct val="0"/>
              </a:spcBef>
              <a:spcAft>
                <a:spcPct val="35000"/>
              </a:spcAft>
            </a:pPr>
            <a:r>
              <a:rPr lang="en-US" sz="1600" dirty="0">
                <a:solidFill>
                  <a:prstClr val="white"/>
                </a:solidFill>
                <a:latin typeface="Source Sans Pro" panose="020B0503030403020204" pitchFamily="34" charset="0"/>
                <a:ea typeface="Source Sans Pro" panose="020B0503030403020204" pitchFamily="34" charset="0"/>
              </a:rPr>
              <a:t>Elizabeth Franklin, Ph.D., MSW                               Katie Garfield, JD</a:t>
            </a:r>
          </a:p>
        </p:txBody>
      </p:sp>
    </p:spTree>
    <p:extLst>
      <p:ext uri="{BB962C8B-B14F-4D97-AF65-F5344CB8AC3E}">
        <p14:creationId xmlns:p14="http://schemas.microsoft.com/office/powerpoint/2010/main" val="15506480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62316" y="2101601"/>
            <a:ext cx="6737587" cy="4386702"/>
          </a:xfrm>
          <a:prstGeom prst="rect">
            <a:avLst/>
          </a:prstGeom>
        </p:spPr>
      </p:pic>
      <p:sp>
        <p:nvSpPr>
          <p:cNvPr id="3" name="TextBox 2"/>
          <p:cNvSpPr txBox="1"/>
          <p:nvPr/>
        </p:nvSpPr>
        <p:spPr>
          <a:xfrm>
            <a:off x="3179928" y="572911"/>
            <a:ext cx="8993874" cy="2123658"/>
          </a:xfrm>
          <a:prstGeom prst="rect">
            <a:avLst/>
          </a:prstGeom>
          <a:noFill/>
        </p:spPr>
        <p:txBody>
          <a:bodyPr wrap="square" rtlCol="0">
            <a:spAutoFit/>
          </a:bodyPr>
          <a:lstStyle/>
          <a:p>
            <a:pPr algn="ctr"/>
            <a:r>
              <a:rPr lang="en-US" sz="4400" b="1" dirty="0">
                <a:solidFill>
                  <a:srgbClr val="5B5B5B"/>
                </a:solidFill>
              </a:rPr>
              <a:t>What weather pattern describes your mood today?
</a:t>
            </a:r>
            <a:endParaRPr lang="en-US" sz="4400" b="1" dirty="0">
              <a:solidFill>
                <a:srgbClr val="5B5B5B"/>
              </a:solidFill>
            </a:endParaRPr>
          </a:p>
        </p:txBody>
      </p:sp>
      <p:pic>
        <p:nvPicPr>
          <p:cNvPr id="5" name="Picture 4"/>
          <p:cNvPicPr>
            <a:picLocks noChangeAspect="1"/>
          </p:cNvPicPr>
          <p:nvPr/>
        </p:nvPicPr>
        <p:blipFill>
          <a:blip r:embed="rId3"/>
          <a:stretch>
            <a:fillRect/>
          </a:stretch>
        </p:blipFill>
        <p:spPr>
          <a:xfrm>
            <a:off x="405027" y="542624"/>
            <a:ext cx="2402004" cy="2402004"/>
          </a:xfrm>
          <a:prstGeom prst="rect">
            <a:avLst/>
          </a:prstGeom>
        </p:spPr>
      </p:pic>
    </p:spTree>
    <p:extLst>
      <p:ext uri="{BB962C8B-B14F-4D97-AF65-F5344CB8AC3E}">
        <p14:creationId xmlns:p14="http://schemas.microsoft.com/office/powerpoint/2010/main" val="20859045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ody of water&#10;&#10;Description automatically generated">
            <a:extLst>
              <a:ext uri="{FF2B5EF4-FFF2-40B4-BE49-F238E27FC236}">
                <a16:creationId xmlns="" xmlns:a16="http://schemas.microsoft.com/office/drawing/2014/main" id="{BC730C17-B65F-694A-8738-67ABCE28E24B}"/>
              </a:ext>
            </a:extLst>
          </p:cNvPr>
          <p:cNvPicPr>
            <a:picLocks noGrp="1" noChangeAspect="1"/>
          </p:cNvPicPr>
          <p:nvPr>
            <p:ph type="pic" sz="quarter" idx="10"/>
          </p:nvPr>
        </p:nvPicPr>
        <p:blipFill>
          <a:blip r:embed="rId3"/>
          <a:srcRect t="11207" b="11207"/>
          <a:stretch>
            <a:fillRect/>
          </a:stretch>
        </p:blipFill>
        <p:spPr/>
      </p:pic>
      <p:sp>
        <p:nvSpPr>
          <p:cNvPr id="9" name="Rectangle 8">
            <a:extLst>
              <a:ext uri="{FF2B5EF4-FFF2-40B4-BE49-F238E27FC236}">
                <a16:creationId xmlns="" xmlns:a16="http://schemas.microsoft.com/office/drawing/2014/main" id="{7B1A716C-984B-4C40-A4DB-13419CC9FAA5}"/>
              </a:ext>
            </a:extLst>
          </p:cNvPr>
          <p:cNvSpPr/>
          <p:nvPr/>
        </p:nvSpPr>
        <p:spPr>
          <a:xfrm>
            <a:off x="5090072" y="1791861"/>
            <a:ext cx="7005850" cy="3234520"/>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4" name="Title 3">
            <a:extLst>
              <a:ext uri="{FF2B5EF4-FFF2-40B4-BE49-F238E27FC236}">
                <a16:creationId xmlns="" xmlns:a16="http://schemas.microsoft.com/office/drawing/2014/main" id="{41331522-C1EE-5044-ACB1-DA59C822AA44}"/>
              </a:ext>
            </a:extLst>
          </p:cNvPr>
          <p:cNvSpPr>
            <a:spLocks noGrp="1"/>
          </p:cNvSpPr>
          <p:nvPr>
            <p:ph type="title"/>
          </p:nvPr>
        </p:nvSpPr>
        <p:spPr>
          <a:xfrm>
            <a:off x="5456583" y="2266122"/>
            <a:ext cx="6639339" cy="2285999"/>
          </a:xfrm>
        </p:spPr>
        <p:txBody>
          <a:bodyPr>
            <a:noAutofit/>
          </a:bodyPr>
          <a:lstStyle/>
          <a:p>
            <a:r>
              <a:rPr lang="en-US" sz="3200" dirty="0"/>
              <a:t>The Professional Oncology Navigation Task Force </a:t>
            </a:r>
          </a:p>
        </p:txBody>
      </p:sp>
    </p:spTree>
    <p:extLst>
      <p:ext uri="{BB962C8B-B14F-4D97-AF65-F5344CB8AC3E}">
        <p14:creationId xmlns:p14="http://schemas.microsoft.com/office/powerpoint/2010/main" val="31493447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542" y="-87086"/>
            <a:ext cx="3585030" cy="2209716"/>
          </a:xfrm>
          <a:prstGeom prst="rect">
            <a:avLst/>
          </a:prstGeom>
        </p:spPr>
        <p:txBody>
          <a:bodyPr>
            <a:normAutofit/>
          </a:bodyPr>
          <a:lstStyle/>
          <a:p>
            <a:pPr algn="ctr"/>
            <a:r>
              <a:rPr lang="en-US" sz="4800" b="1" dirty="0" smtClean="0"/>
              <a:t>Professional</a:t>
            </a:r>
            <a:br>
              <a:rPr lang="en-US" sz="4800" b="1" dirty="0" smtClean="0"/>
            </a:br>
            <a:r>
              <a:rPr lang="en-US" sz="4800" b="1" dirty="0" smtClean="0"/>
              <a:t>Navigators</a:t>
            </a:r>
            <a:endParaRPr lang="en-US" sz="4800" b="1" dirty="0"/>
          </a:p>
        </p:txBody>
      </p:sp>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376873962"/>
              </p:ext>
            </p:extLst>
          </p:nvPr>
        </p:nvGraphicFramePr>
        <p:xfrm>
          <a:off x="43542" y="438273"/>
          <a:ext cx="11995150" cy="5516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5228317" y="2894600"/>
            <a:ext cx="1625600" cy="1354217"/>
          </a:xfrm>
          <a:prstGeom prst="rect">
            <a:avLst/>
          </a:prstGeom>
          <a:noFill/>
        </p:spPr>
        <p:txBody>
          <a:bodyPr wrap="square" rtlCol="0">
            <a:spAutoFit/>
          </a:bodyPr>
          <a:lstStyle/>
          <a:p>
            <a:endParaRPr lang="en-US" sz="1200" dirty="0"/>
          </a:p>
          <a:p>
            <a:pPr algn="ctr"/>
            <a:r>
              <a:rPr lang="en-US" sz="1400" i="1" dirty="0"/>
              <a:t>P</a:t>
            </a:r>
            <a:r>
              <a:rPr lang="en-US" sz="1400" i="1" dirty="0" smtClean="0"/>
              <a:t>rovides assistance </a:t>
            </a:r>
            <a:r>
              <a:rPr lang="en-US" sz="1400" i="1" dirty="0"/>
              <a:t>to </a:t>
            </a:r>
            <a:r>
              <a:rPr lang="en-US" sz="1400" i="1" dirty="0" smtClean="0"/>
              <a:t>patients/families to improve </a:t>
            </a:r>
            <a:r>
              <a:rPr lang="en-US" sz="1400" i="1" dirty="0"/>
              <a:t>access to healthcare services</a:t>
            </a:r>
          </a:p>
        </p:txBody>
      </p:sp>
      <p:sp>
        <p:nvSpPr>
          <p:cNvPr id="3" name="TextBox 2"/>
          <p:cNvSpPr txBox="1"/>
          <p:nvPr/>
        </p:nvSpPr>
        <p:spPr>
          <a:xfrm>
            <a:off x="7532914" y="6226629"/>
            <a:ext cx="4505778" cy="646331"/>
          </a:xfrm>
          <a:prstGeom prst="rect">
            <a:avLst/>
          </a:prstGeom>
          <a:noFill/>
        </p:spPr>
        <p:txBody>
          <a:bodyPr wrap="square" rtlCol="0">
            <a:spAutoFit/>
          </a:bodyPr>
          <a:lstStyle/>
          <a:p>
            <a:r>
              <a:rPr lang="en-US" dirty="0"/>
              <a:t>JUNE 2022, VOL. 26, NO. 3 </a:t>
            </a:r>
            <a:endParaRPr lang="en-US" dirty="0" smtClean="0"/>
          </a:p>
          <a:p>
            <a:r>
              <a:rPr lang="en-US" dirty="0" smtClean="0"/>
              <a:t>CLINICAL </a:t>
            </a:r>
            <a:r>
              <a:rPr lang="en-US" dirty="0"/>
              <a:t>JOURNAL OF ONCOLOGY NURSING</a:t>
            </a:r>
          </a:p>
        </p:txBody>
      </p:sp>
    </p:spTree>
    <p:extLst>
      <p:ext uri="{BB962C8B-B14F-4D97-AF65-F5344CB8AC3E}">
        <p14:creationId xmlns:p14="http://schemas.microsoft.com/office/powerpoint/2010/main" val="19484659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05373" cy="1325563"/>
          </a:xfrm>
        </p:spPr>
        <p:txBody>
          <a:bodyPr>
            <a:normAutofit/>
          </a:bodyPr>
          <a:lstStyle/>
          <a:p>
            <a:pPr algn="ctr"/>
            <a:r>
              <a:rPr lang="en-US" b="1" dirty="0" smtClean="0"/>
              <a:t>PONT 19 Recommendations for Standards of Practice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41616568"/>
              </p:ext>
            </p:extLst>
          </p:nvPr>
        </p:nvGraphicFramePr>
        <p:xfrm>
          <a:off x="163629" y="1690688"/>
          <a:ext cx="11839074" cy="50084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76028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217" y="355043"/>
            <a:ext cx="7884242" cy="1325563"/>
          </a:xfrm>
        </p:spPr>
        <p:txBody>
          <a:bodyPr>
            <a:noAutofit/>
          </a:bodyPr>
          <a:lstStyle/>
          <a:p>
            <a:pPr algn="ctr"/>
            <a:r>
              <a:rPr lang="en-US" sz="3600" dirty="0" smtClean="0"/>
              <a:t>Further distinction needed between Navigators and Community Health Workers</a:t>
            </a:r>
            <a:endParaRPr lang="en-US" sz="3600" dirty="0"/>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2144361653"/>
              </p:ext>
            </p:extLst>
          </p:nvPr>
        </p:nvGraphicFramePr>
        <p:xfrm>
          <a:off x="119217" y="1848004"/>
          <a:ext cx="11049000" cy="3716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62506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ody of water&#10;&#10;Description automatically generated">
            <a:extLst>
              <a:ext uri="{FF2B5EF4-FFF2-40B4-BE49-F238E27FC236}">
                <a16:creationId xmlns="" xmlns:a16="http://schemas.microsoft.com/office/drawing/2014/main" id="{BC730C17-B65F-694A-8738-67ABCE28E24B}"/>
              </a:ext>
            </a:extLst>
          </p:cNvPr>
          <p:cNvPicPr>
            <a:picLocks noGrp="1" noChangeAspect="1"/>
          </p:cNvPicPr>
          <p:nvPr>
            <p:ph type="pic" sz="quarter" idx="10"/>
          </p:nvPr>
        </p:nvPicPr>
        <p:blipFill>
          <a:blip r:embed="rId3"/>
          <a:srcRect t="11207" b="11207"/>
          <a:stretch>
            <a:fillRect/>
          </a:stretch>
        </p:blipFill>
        <p:spPr/>
      </p:pic>
      <p:sp>
        <p:nvSpPr>
          <p:cNvPr id="9" name="Rectangle 8">
            <a:extLst>
              <a:ext uri="{FF2B5EF4-FFF2-40B4-BE49-F238E27FC236}">
                <a16:creationId xmlns="" xmlns:a16="http://schemas.microsoft.com/office/drawing/2014/main" id="{7B1A716C-984B-4C40-A4DB-13419CC9FAA5}"/>
              </a:ext>
            </a:extLst>
          </p:cNvPr>
          <p:cNvSpPr/>
          <p:nvPr/>
        </p:nvSpPr>
        <p:spPr>
          <a:xfrm>
            <a:off x="5090072" y="1791861"/>
            <a:ext cx="7005850" cy="3234520"/>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4" name="Title 3">
            <a:extLst>
              <a:ext uri="{FF2B5EF4-FFF2-40B4-BE49-F238E27FC236}">
                <a16:creationId xmlns="" xmlns:a16="http://schemas.microsoft.com/office/drawing/2014/main" id="{41331522-C1EE-5044-ACB1-DA59C822AA44}"/>
              </a:ext>
            </a:extLst>
          </p:cNvPr>
          <p:cNvSpPr>
            <a:spLocks noGrp="1"/>
          </p:cNvSpPr>
          <p:nvPr>
            <p:ph type="title"/>
          </p:nvPr>
        </p:nvSpPr>
        <p:spPr>
          <a:xfrm>
            <a:off x="5456583" y="2266122"/>
            <a:ext cx="6639339" cy="2285999"/>
          </a:xfrm>
        </p:spPr>
        <p:txBody>
          <a:bodyPr>
            <a:noAutofit/>
          </a:bodyPr>
          <a:lstStyle/>
          <a:p>
            <a:r>
              <a:rPr lang="en-US" sz="3200" dirty="0" smtClean="0"/>
              <a:t>NNRT National Survey to assess barriers and facilitators to </a:t>
            </a:r>
            <a:endParaRPr lang="en-US" sz="3200" dirty="0"/>
          </a:p>
        </p:txBody>
      </p:sp>
    </p:spTree>
    <p:extLst>
      <p:ext uri="{BB962C8B-B14F-4D97-AF65-F5344CB8AC3E}">
        <p14:creationId xmlns:p14="http://schemas.microsoft.com/office/powerpoint/2010/main" val="21537441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D0E6CF3-56AC-490C-A0AF-3CD4DC6FA7F7}"/>
              </a:ext>
            </a:extLst>
          </p:cNvPr>
          <p:cNvSpPr/>
          <p:nvPr/>
        </p:nvSpPr>
        <p:spPr>
          <a:xfrm>
            <a:off x="304800" y="196782"/>
            <a:ext cx="6371771" cy="6555641"/>
          </a:xfrm>
          <a:prstGeom prst="rect">
            <a:avLst/>
          </a:prstGeom>
        </p:spPr>
        <p:txBody>
          <a:bodyPr wrap="square">
            <a:spAutoFit/>
          </a:bodyPr>
          <a:lstStyle/>
          <a:p>
            <a:pPr algn="ctr"/>
            <a:r>
              <a:rPr lang="en-US" sz="2800" dirty="0" smtClean="0">
                <a:solidFill>
                  <a:srgbClr val="404040"/>
                </a:solidFill>
                <a:cs typeface="Arial" panose="020B0604020202020204" pitchFamily="34" charset="0"/>
              </a:rPr>
              <a:t>750 navigation programs </a:t>
            </a:r>
            <a:r>
              <a:rPr lang="en-US" sz="2800" dirty="0">
                <a:solidFill>
                  <a:srgbClr val="404040"/>
                </a:solidFill>
                <a:cs typeface="Arial" panose="020B0604020202020204" pitchFamily="34" charset="0"/>
              </a:rPr>
              <a:t>from across the country represented </a:t>
            </a:r>
            <a:r>
              <a:rPr lang="en-US" sz="2800" dirty="0" smtClean="0">
                <a:solidFill>
                  <a:srgbClr val="404040"/>
                </a:solidFill>
                <a:cs typeface="Arial" panose="020B0604020202020204" pitchFamily="34" charset="0"/>
              </a:rPr>
              <a:t>continuum </a:t>
            </a:r>
            <a:r>
              <a:rPr lang="en-US" sz="2800" dirty="0">
                <a:solidFill>
                  <a:srgbClr val="404040"/>
                </a:solidFill>
                <a:cs typeface="Arial" panose="020B0604020202020204" pitchFamily="34" charset="0"/>
              </a:rPr>
              <a:t>of </a:t>
            </a:r>
            <a:r>
              <a:rPr lang="en-US" sz="2800" dirty="0" smtClean="0">
                <a:solidFill>
                  <a:srgbClr val="404040"/>
                </a:solidFill>
                <a:cs typeface="Arial" panose="020B0604020202020204" pitchFamily="34" charset="0"/>
              </a:rPr>
              <a:t>care</a:t>
            </a:r>
          </a:p>
          <a:p>
            <a:pPr marL="285750" indent="-285750">
              <a:buFont typeface="Wingdings" panose="05000000000000000000" pitchFamily="2" charset="2"/>
              <a:buChar char="§"/>
            </a:pPr>
            <a:endParaRPr lang="en-US" sz="2800" dirty="0" smtClean="0">
              <a:solidFill>
                <a:srgbClr val="404040"/>
              </a:solidFill>
              <a:cs typeface="Arial" panose="020B0604020202020204" pitchFamily="34" charset="0"/>
            </a:endParaRPr>
          </a:p>
          <a:p>
            <a:r>
              <a:rPr lang="en-US" sz="2800" dirty="0" smtClean="0">
                <a:solidFill>
                  <a:srgbClr val="404040"/>
                </a:solidFill>
                <a:cs typeface="Arial" panose="020B0604020202020204" pitchFamily="34" charset="0"/>
              </a:rPr>
              <a:t>72</a:t>
            </a:r>
            <a:r>
              <a:rPr lang="en-US" sz="2800" dirty="0">
                <a:solidFill>
                  <a:srgbClr val="404040"/>
                </a:solidFill>
                <a:cs typeface="Arial" panose="020B0604020202020204" pitchFamily="34" charset="0"/>
              </a:rPr>
              <a:t>% </a:t>
            </a:r>
            <a:r>
              <a:rPr lang="en-US" sz="2800" dirty="0" smtClean="0">
                <a:solidFill>
                  <a:srgbClr val="404040"/>
                </a:solidFill>
                <a:cs typeface="Arial" panose="020B0604020202020204" pitchFamily="34" charset="0"/>
              </a:rPr>
              <a:t>participate </a:t>
            </a:r>
            <a:r>
              <a:rPr lang="en-US" sz="2800" dirty="0">
                <a:solidFill>
                  <a:srgbClr val="404040"/>
                </a:solidFill>
                <a:cs typeface="Arial" panose="020B0604020202020204" pitchFamily="34" charset="0"/>
              </a:rPr>
              <a:t>in routine data </a:t>
            </a:r>
            <a:r>
              <a:rPr lang="en-US" sz="2800" dirty="0" smtClean="0">
                <a:solidFill>
                  <a:srgbClr val="404040"/>
                </a:solidFill>
                <a:cs typeface="Arial" panose="020B0604020202020204" pitchFamily="34" charset="0"/>
              </a:rPr>
              <a:t>collection</a:t>
            </a:r>
          </a:p>
          <a:p>
            <a:endParaRPr lang="en-US" sz="2800" dirty="0" smtClean="0">
              <a:solidFill>
                <a:srgbClr val="404040"/>
              </a:solidFill>
              <a:cs typeface="Arial" panose="020B0604020202020204" pitchFamily="34" charset="0"/>
            </a:endParaRPr>
          </a:p>
          <a:p>
            <a:r>
              <a:rPr lang="en-US" sz="2800" dirty="0">
                <a:solidFill>
                  <a:srgbClr val="404040"/>
                </a:solidFill>
                <a:cs typeface="Arial" panose="020B0604020202020204" pitchFamily="34" charset="0"/>
              </a:rPr>
              <a:t>42% use two or more data </a:t>
            </a:r>
            <a:r>
              <a:rPr lang="en-US" sz="2800" dirty="0" smtClean="0">
                <a:solidFill>
                  <a:srgbClr val="404040"/>
                </a:solidFill>
                <a:cs typeface="Arial" panose="020B0604020202020204" pitchFamily="34" charset="0"/>
              </a:rPr>
              <a:t>sources</a:t>
            </a:r>
          </a:p>
          <a:p>
            <a:endParaRPr lang="en-US" sz="2800" dirty="0">
              <a:solidFill>
                <a:srgbClr val="404040"/>
              </a:solidFill>
              <a:cs typeface="Arial" panose="020B0604020202020204" pitchFamily="34" charset="0"/>
            </a:endParaRPr>
          </a:p>
          <a:p>
            <a:r>
              <a:rPr lang="en-US" sz="2800" dirty="0" smtClean="0">
                <a:solidFill>
                  <a:srgbClr val="404040"/>
                </a:solidFill>
                <a:cs typeface="Arial" panose="020B0604020202020204" pitchFamily="34" charset="0"/>
              </a:rPr>
              <a:t>50% use the Electronic Health Record</a:t>
            </a:r>
          </a:p>
          <a:p>
            <a:r>
              <a:rPr lang="en-US" sz="2800" dirty="0" smtClean="0">
                <a:solidFill>
                  <a:srgbClr val="404040"/>
                </a:solidFill>
                <a:cs typeface="Arial" panose="020B0604020202020204" pitchFamily="34" charset="0"/>
              </a:rPr>
              <a:t>20% had </a:t>
            </a:r>
            <a:r>
              <a:rPr lang="en-US" sz="2800" dirty="0">
                <a:solidFill>
                  <a:srgbClr val="404040"/>
                </a:solidFill>
                <a:cs typeface="Arial" panose="020B0604020202020204" pitchFamily="34" charset="0"/>
              </a:rPr>
              <a:t>discrete reportable navigation fields and </a:t>
            </a:r>
            <a:r>
              <a:rPr lang="en-US" sz="2800" dirty="0" smtClean="0">
                <a:solidFill>
                  <a:srgbClr val="404040"/>
                </a:solidFill>
                <a:cs typeface="Arial" panose="020B0604020202020204" pitchFamily="34" charset="0"/>
              </a:rPr>
              <a:t>only 13% </a:t>
            </a:r>
            <a:r>
              <a:rPr lang="en-US" sz="2800" dirty="0">
                <a:solidFill>
                  <a:srgbClr val="404040"/>
                </a:solidFill>
                <a:cs typeface="Arial" panose="020B0604020202020204" pitchFamily="34" charset="0"/>
              </a:rPr>
              <a:t>had an identifier for navigated </a:t>
            </a:r>
            <a:r>
              <a:rPr lang="en-US" sz="2800" dirty="0" smtClean="0">
                <a:solidFill>
                  <a:srgbClr val="404040"/>
                </a:solidFill>
                <a:cs typeface="Arial" panose="020B0604020202020204" pitchFamily="34" charset="0"/>
              </a:rPr>
              <a:t>patients</a:t>
            </a:r>
          </a:p>
          <a:p>
            <a:endParaRPr lang="en-US" sz="2800" dirty="0" smtClean="0">
              <a:solidFill>
                <a:srgbClr val="404040"/>
              </a:solidFill>
              <a:cs typeface="Arial" panose="020B0604020202020204" pitchFamily="34" charset="0"/>
            </a:endParaRPr>
          </a:p>
          <a:p>
            <a:r>
              <a:rPr lang="en-US" sz="2800" dirty="0">
                <a:solidFill>
                  <a:srgbClr val="404040"/>
                </a:solidFill>
                <a:cs typeface="Arial" panose="020B0604020202020204" pitchFamily="34" charset="0"/>
              </a:rPr>
              <a:t>Only 38% use data for </a:t>
            </a:r>
            <a:r>
              <a:rPr lang="en-US" sz="2800" dirty="0" smtClean="0">
                <a:solidFill>
                  <a:srgbClr val="404040"/>
                </a:solidFill>
                <a:cs typeface="Arial" panose="020B0604020202020204" pitchFamily="34" charset="0"/>
              </a:rPr>
              <a:t>regular reporting </a:t>
            </a:r>
            <a:r>
              <a:rPr lang="en-US" sz="2800" dirty="0">
                <a:solidFill>
                  <a:srgbClr val="404040"/>
                </a:solidFill>
                <a:cs typeface="Arial" panose="020B0604020202020204" pitchFamily="34" charset="0"/>
              </a:rPr>
              <a:t>purposes</a:t>
            </a:r>
          </a:p>
          <a:p>
            <a:pPr marL="285750" indent="-285750">
              <a:buFont typeface="Wingdings" panose="05000000000000000000" pitchFamily="2" charset="2"/>
              <a:buChar char="§"/>
            </a:pPr>
            <a:endParaRPr lang="en-US" sz="2800" dirty="0">
              <a:solidFill>
                <a:srgbClr val="404040"/>
              </a:solidFill>
            </a:endParaRPr>
          </a:p>
        </p:txBody>
      </p:sp>
      <p:pic>
        <p:nvPicPr>
          <p:cNvPr id="3" name="Picture 2">
            <a:extLst>
              <a:ext uri="{FF2B5EF4-FFF2-40B4-BE49-F238E27FC236}">
                <a16:creationId xmlns="" xmlns:a16="http://schemas.microsoft.com/office/drawing/2014/main" id="{58EA910F-6789-4E43-AA94-AFBE638A2ACF}"/>
              </a:ext>
            </a:extLst>
          </p:cNvPr>
          <p:cNvPicPr>
            <a:picLocks noChangeAspect="1"/>
          </p:cNvPicPr>
          <p:nvPr/>
        </p:nvPicPr>
        <p:blipFill>
          <a:blip r:embed="rId3"/>
          <a:stretch>
            <a:fillRect/>
          </a:stretch>
        </p:blipFill>
        <p:spPr>
          <a:xfrm>
            <a:off x="6904653" y="-124527"/>
            <a:ext cx="5287347" cy="6982528"/>
          </a:xfrm>
          <a:prstGeom prst="rect">
            <a:avLst/>
          </a:prstGeom>
        </p:spPr>
      </p:pic>
    </p:spTree>
    <p:extLst>
      <p:ext uri="{BB962C8B-B14F-4D97-AF65-F5344CB8AC3E}">
        <p14:creationId xmlns:p14="http://schemas.microsoft.com/office/powerpoint/2010/main" val="18735379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7789"/>
            <a:ext cx="7301965" cy="1325563"/>
          </a:xfrm>
        </p:spPr>
        <p:txBody>
          <a:bodyPr>
            <a:normAutofit fontScale="90000"/>
          </a:bodyPr>
          <a:lstStyle/>
          <a:p>
            <a:r>
              <a:rPr lang="en-US" dirty="0" smtClean="0"/>
              <a:t>Barriers and </a:t>
            </a:r>
            <a:r>
              <a:rPr lang="en-US" dirty="0" smtClean="0"/>
              <a:t>Facilitators</a:t>
            </a:r>
            <a:endParaRPr lang="en-US" dirty="0"/>
          </a:p>
        </p:txBody>
      </p:sp>
      <p:graphicFrame>
        <p:nvGraphicFramePr>
          <p:cNvPr id="4" name="Diagram 3"/>
          <p:cNvGraphicFramePr/>
          <p:nvPr>
            <p:extLst>
              <p:ext uri="{D42A27DB-BD31-4B8C-83A1-F6EECF244321}">
                <p14:modId xmlns:p14="http://schemas.microsoft.com/office/powerpoint/2010/main" val="3189188004"/>
              </p:ext>
            </p:extLst>
          </p:nvPr>
        </p:nvGraphicFramePr>
        <p:xfrm>
          <a:off x="5895856" y="1603352"/>
          <a:ext cx="5967663" cy="3940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48988" y="2446102"/>
            <a:ext cx="5846868" cy="3416074"/>
          </a:xfrm>
          <a:prstGeom prst="rect">
            <a:avLst/>
          </a:prstGeom>
        </p:spPr>
      </p:pic>
      <p:sp>
        <p:nvSpPr>
          <p:cNvPr id="6" name="TextBox 5"/>
          <p:cNvSpPr txBox="1"/>
          <p:nvPr/>
        </p:nvSpPr>
        <p:spPr>
          <a:xfrm>
            <a:off x="145143" y="1799771"/>
            <a:ext cx="5750713" cy="646331"/>
          </a:xfrm>
          <a:prstGeom prst="rect">
            <a:avLst/>
          </a:prstGeom>
          <a:noFill/>
        </p:spPr>
        <p:txBody>
          <a:bodyPr wrap="square" rtlCol="0">
            <a:spAutoFit/>
          </a:bodyPr>
          <a:lstStyle/>
          <a:p>
            <a:pPr algn="ctr"/>
            <a:r>
              <a:rPr lang="en-US"/>
              <a:t>Percent of respondents who collect any metric by accreditation status, across the care continuum</a:t>
            </a:r>
            <a:endParaRPr lang="en-US" dirty="0"/>
          </a:p>
        </p:txBody>
      </p:sp>
    </p:spTree>
    <p:extLst>
      <p:ext uri="{BB962C8B-B14F-4D97-AF65-F5344CB8AC3E}">
        <p14:creationId xmlns:p14="http://schemas.microsoft.com/office/powerpoint/2010/main" val="21016914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ody of water&#10;&#10;Description automatically generated">
            <a:extLst>
              <a:ext uri="{FF2B5EF4-FFF2-40B4-BE49-F238E27FC236}">
                <a16:creationId xmlns="" xmlns:a16="http://schemas.microsoft.com/office/drawing/2014/main" id="{BC730C17-B65F-694A-8738-67ABCE28E24B}"/>
              </a:ext>
            </a:extLst>
          </p:cNvPr>
          <p:cNvPicPr>
            <a:picLocks noGrp="1" noChangeAspect="1"/>
          </p:cNvPicPr>
          <p:nvPr>
            <p:ph type="pic" sz="quarter" idx="10"/>
          </p:nvPr>
        </p:nvPicPr>
        <p:blipFill>
          <a:blip r:embed="rId3"/>
          <a:srcRect t="11207" b="11207"/>
          <a:stretch>
            <a:fillRect/>
          </a:stretch>
        </p:blipFill>
        <p:spPr/>
      </p:pic>
      <p:sp>
        <p:nvSpPr>
          <p:cNvPr id="9" name="Rectangle 8">
            <a:extLst>
              <a:ext uri="{FF2B5EF4-FFF2-40B4-BE49-F238E27FC236}">
                <a16:creationId xmlns="" xmlns:a16="http://schemas.microsoft.com/office/drawing/2014/main" id="{7B1A716C-984B-4C40-A4DB-13419CC9FAA5}"/>
              </a:ext>
            </a:extLst>
          </p:cNvPr>
          <p:cNvSpPr/>
          <p:nvPr/>
        </p:nvSpPr>
        <p:spPr>
          <a:xfrm>
            <a:off x="5090072" y="1791861"/>
            <a:ext cx="7005850" cy="3234520"/>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4" name="Title 3">
            <a:extLst>
              <a:ext uri="{FF2B5EF4-FFF2-40B4-BE49-F238E27FC236}">
                <a16:creationId xmlns="" xmlns:a16="http://schemas.microsoft.com/office/drawing/2014/main" id="{41331522-C1EE-5044-ACB1-DA59C822AA44}"/>
              </a:ext>
            </a:extLst>
          </p:cNvPr>
          <p:cNvSpPr>
            <a:spLocks noGrp="1"/>
          </p:cNvSpPr>
          <p:nvPr>
            <p:ph type="title"/>
          </p:nvPr>
        </p:nvSpPr>
        <p:spPr>
          <a:xfrm>
            <a:off x="5456583" y="2266122"/>
            <a:ext cx="6639339" cy="2285999"/>
          </a:xfrm>
        </p:spPr>
        <p:txBody>
          <a:bodyPr>
            <a:noAutofit/>
          </a:bodyPr>
          <a:lstStyle/>
          <a:p>
            <a:r>
              <a:rPr lang="en-US" sz="3200" dirty="0" smtClean="0"/>
              <a:t>Implementation Studies</a:t>
            </a:r>
            <a:endParaRPr lang="en-US" sz="3200" dirty="0"/>
          </a:p>
        </p:txBody>
      </p:sp>
    </p:spTree>
    <p:extLst>
      <p:ext uri="{BB962C8B-B14F-4D97-AF65-F5344CB8AC3E}">
        <p14:creationId xmlns:p14="http://schemas.microsoft.com/office/powerpoint/2010/main" val="9391594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111" y="348482"/>
            <a:ext cx="11272945" cy="1463715"/>
          </a:xfrm>
        </p:spPr>
        <p:txBody>
          <a:bodyPr>
            <a:normAutofit fontScale="90000"/>
          </a:bodyPr>
          <a:lstStyle/>
          <a:p>
            <a:pPr algn="ctr"/>
            <a:r>
              <a:rPr lang="en-US" b="1" i="1" dirty="0" smtClean="0">
                <a:solidFill>
                  <a:srgbClr val="FF0000"/>
                </a:solidFill>
              </a:rPr>
              <a:t>The Problem</a:t>
            </a:r>
            <a:r>
              <a:rPr lang="en-US" b="1" dirty="0" smtClean="0"/>
              <a:t>: Evidence-based </a:t>
            </a:r>
            <a:r>
              <a:rPr lang="en-US" b="1" dirty="0"/>
              <a:t>strategies for </a:t>
            </a:r>
            <a:r>
              <a:rPr lang="en-US" b="1" dirty="0" smtClean="0"/>
              <a:t>combating </a:t>
            </a:r>
            <a:r>
              <a:rPr lang="en-US" b="1" dirty="0" smtClean="0"/>
              <a:t>cancer care delays are </a:t>
            </a:r>
            <a:r>
              <a:rPr lang="en-US" b="1" dirty="0"/>
              <a:t>not systematically implemented within or across hospitals</a:t>
            </a:r>
          </a:p>
        </p:txBody>
      </p:sp>
      <p:grpSp>
        <p:nvGrpSpPr>
          <p:cNvPr id="4" name="Group 3"/>
          <p:cNvGrpSpPr/>
          <p:nvPr/>
        </p:nvGrpSpPr>
        <p:grpSpPr>
          <a:xfrm>
            <a:off x="303769" y="2470246"/>
            <a:ext cx="3408421" cy="3598583"/>
            <a:chOff x="177344" y="1397500"/>
            <a:chExt cx="5003425" cy="4587523"/>
          </a:xfrm>
        </p:grpSpPr>
        <p:sp>
          <p:nvSpPr>
            <p:cNvPr id="5" name="TextBox 4"/>
            <p:cNvSpPr txBox="1"/>
            <p:nvPr/>
          </p:nvSpPr>
          <p:spPr>
            <a:xfrm>
              <a:off x="177344" y="5004129"/>
              <a:ext cx="5003425" cy="980894"/>
            </a:xfrm>
            <a:prstGeom prst="rect">
              <a:avLst/>
            </a:prstGeom>
            <a:noFill/>
          </p:spPr>
          <p:txBody>
            <a:bodyPr wrap="square" rtlCol="0">
              <a:spAutoFit/>
            </a:bodyPr>
            <a:lstStyle/>
            <a:p>
              <a:pPr algn="ctr"/>
              <a:r>
                <a:rPr lang="en-US" sz="2400" b="1" i="1" dirty="0" smtClean="0">
                  <a:solidFill>
                    <a:prstClr val="black"/>
                  </a:solidFill>
                </a:rPr>
                <a:t>Patient </a:t>
              </a:r>
              <a:r>
                <a:rPr lang="en-US" sz="2400" b="1" i="1" dirty="0">
                  <a:solidFill>
                    <a:prstClr val="black"/>
                  </a:solidFill>
                </a:rPr>
                <a:t>Navigation </a:t>
              </a:r>
              <a:r>
                <a:rPr lang="en-US" sz="2000" b="1" dirty="0">
                  <a:solidFill>
                    <a:prstClr val="black"/>
                  </a:solidFill>
                </a:rPr>
                <a:t>to Guide and Support</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4594"/>
            <a:stretch/>
          </p:blipFill>
          <p:spPr>
            <a:xfrm>
              <a:off x="1015252" y="1397500"/>
              <a:ext cx="3635680" cy="3606629"/>
            </a:xfrm>
            <a:prstGeom prst="rect">
              <a:avLst/>
            </a:prstGeom>
          </p:spPr>
        </p:pic>
      </p:grpSp>
      <p:grpSp>
        <p:nvGrpSpPr>
          <p:cNvPr id="7" name="Group 6"/>
          <p:cNvGrpSpPr/>
          <p:nvPr/>
        </p:nvGrpSpPr>
        <p:grpSpPr>
          <a:xfrm>
            <a:off x="3981970" y="2770496"/>
            <a:ext cx="3374173" cy="3194757"/>
            <a:chOff x="3823205" y="2887109"/>
            <a:chExt cx="5005030" cy="3762824"/>
          </a:xfrm>
        </p:grpSpPr>
        <p:sp>
          <p:nvSpPr>
            <p:cNvPr id="8" name="TextBox 7"/>
            <p:cNvSpPr txBox="1"/>
            <p:nvPr/>
          </p:nvSpPr>
          <p:spPr>
            <a:xfrm>
              <a:off x="3823205" y="5743676"/>
              <a:ext cx="5005030" cy="906257"/>
            </a:xfrm>
            <a:prstGeom prst="rect">
              <a:avLst/>
            </a:prstGeom>
            <a:noFill/>
          </p:spPr>
          <p:txBody>
            <a:bodyPr wrap="square" rtlCol="0">
              <a:spAutoFit/>
            </a:bodyPr>
            <a:lstStyle/>
            <a:p>
              <a:pPr algn="ctr"/>
              <a:r>
                <a:rPr lang="en-US" sz="2400" b="1" i="1" dirty="0" smtClean="0">
                  <a:solidFill>
                    <a:prstClr val="black"/>
                  </a:solidFill>
                </a:rPr>
                <a:t>Patient </a:t>
              </a:r>
              <a:r>
                <a:rPr lang="en-US" sz="2400" b="1" i="1" dirty="0">
                  <a:solidFill>
                    <a:prstClr val="black"/>
                  </a:solidFill>
                </a:rPr>
                <a:t>Registry </a:t>
              </a:r>
              <a:r>
                <a:rPr lang="en-US" sz="2000" b="1" dirty="0">
                  <a:solidFill>
                    <a:prstClr val="black"/>
                  </a:solidFill>
                </a:rPr>
                <a:t>to </a:t>
              </a:r>
              <a:r>
                <a:rPr lang="en-US" sz="2000" b="1" dirty="0" smtClean="0">
                  <a:solidFill>
                    <a:prstClr val="black"/>
                  </a:solidFill>
                </a:rPr>
                <a:t>Track</a:t>
              </a:r>
            </a:p>
            <a:p>
              <a:pPr algn="ctr"/>
              <a:r>
                <a:rPr lang="en-US" sz="2000" b="1" dirty="0" smtClean="0">
                  <a:solidFill>
                    <a:prstClr val="black"/>
                  </a:solidFill>
                </a:rPr>
                <a:t> </a:t>
              </a:r>
              <a:r>
                <a:rPr lang="en-US" sz="2000" b="1" dirty="0">
                  <a:solidFill>
                    <a:prstClr val="black"/>
                  </a:solidFill>
                </a:rPr>
                <a:t>at risk Population Over Time</a:t>
              </a:r>
            </a:p>
          </p:txBody>
        </p:sp>
        <p:grpSp>
          <p:nvGrpSpPr>
            <p:cNvPr id="9" name="Group 8"/>
            <p:cNvGrpSpPr/>
            <p:nvPr/>
          </p:nvGrpSpPr>
          <p:grpSpPr>
            <a:xfrm>
              <a:off x="4825999" y="2887109"/>
              <a:ext cx="2747311" cy="2196518"/>
              <a:chOff x="5331944" y="2861111"/>
              <a:chExt cx="2156700" cy="1656104"/>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4307" t="33729" r="35862" b="38268"/>
              <a:stretch/>
            </p:blipFill>
            <p:spPr>
              <a:xfrm>
                <a:off x="5535592" y="2908550"/>
                <a:ext cx="1947334" cy="1608665"/>
              </a:xfrm>
              <a:prstGeom prst="rect">
                <a:avLst/>
              </a:prstGeom>
            </p:spPr>
          </p:pic>
          <p:sp>
            <p:nvSpPr>
              <p:cNvPr id="11" name="Rectangle 10"/>
              <p:cNvSpPr/>
              <p:nvPr/>
            </p:nvSpPr>
            <p:spPr>
              <a:xfrm>
                <a:off x="5331944" y="2861111"/>
                <a:ext cx="241177" cy="8517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p:cNvSpPr/>
              <p:nvPr/>
            </p:nvSpPr>
            <p:spPr>
              <a:xfrm>
                <a:off x="7247467" y="2928816"/>
                <a:ext cx="241177" cy="8517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grpSp>
        <p:nvGrpSpPr>
          <p:cNvPr id="13" name="Group 12"/>
          <p:cNvGrpSpPr/>
          <p:nvPr/>
        </p:nvGrpSpPr>
        <p:grpSpPr>
          <a:xfrm>
            <a:off x="7785100" y="2007389"/>
            <a:ext cx="3649555" cy="4714594"/>
            <a:chOff x="7623484" y="1525769"/>
            <a:chExt cx="5003424" cy="5646880"/>
          </a:xfrm>
        </p:grpSpPr>
        <p:sp>
          <p:nvSpPr>
            <p:cNvPr id="14" name="TextBox 13"/>
            <p:cNvSpPr txBox="1"/>
            <p:nvPr/>
          </p:nvSpPr>
          <p:spPr>
            <a:xfrm>
              <a:off x="7623484" y="5480946"/>
              <a:ext cx="5003424" cy="1691703"/>
            </a:xfrm>
            <a:prstGeom prst="rect">
              <a:avLst/>
            </a:prstGeom>
            <a:noFill/>
          </p:spPr>
          <p:txBody>
            <a:bodyPr wrap="square" rtlCol="0">
              <a:spAutoFit/>
            </a:bodyPr>
            <a:lstStyle/>
            <a:p>
              <a:pPr algn="ctr"/>
              <a:r>
                <a:rPr lang="en-US" sz="2000" b="1" dirty="0" smtClean="0">
                  <a:solidFill>
                    <a:prstClr val="black"/>
                  </a:solidFill>
                </a:rPr>
                <a:t>Systematic </a:t>
              </a:r>
              <a:r>
                <a:rPr lang="en-US" sz="2000" b="1" dirty="0">
                  <a:solidFill>
                    <a:prstClr val="black"/>
                  </a:solidFill>
                </a:rPr>
                <a:t>screening </a:t>
              </a:r>
              <a:r>
                <a:rPr lang="en-US" sz="2000" b="1" dirty="0" smtClean="0">
                  <a:solidFill>
                    <a:prstClr val="black"/>
                  </a:solidFill>
                </a:rPr>
                <a:t>to address </a:t>
              </a:r>
              <a:r>
                <a:rPr lang="en-US" sz="2400" b="1" i="1" dirty="0">
                  <a:solidFill>
                    <a:prstClr val="black"/>
                  </a:solidFill>
                </a:rPr>
                <a:t>Social Barriers</a:t>
              </a:r>
              <a:r>
                <a:rPr lang="en-US" sz="2400" b="1" dirty="0">
                  <a:solidFill>
                    <a:prstClr val="black"/>
                  </a:solidFill>
                </a:rPr>
                <a:t> </a:t>
              </a:r>
              <a:r>
                <a:rPr lang="en-US" sz="2000" b="1" dirty="0">
                  <a:solidFill>
                    <a:prstClr val="black"/>
                  </a:solidFill>
                </a:rPr>
                <a:t>to Care</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5816" y="1525769"/>
              <a:ext cx="4195440" cy="3779675"/>
            </a:xfrm>
            <a:prstGeom prst="rect">
              <a:avLst/>
            </a:prstGeom>
          </p:spPr>
        </p:pic>
      </p:grpSp>
      <p:sp>
        <p:nvSpPr>
          <p:cNvPr id="16" name="Slide Number Placeholder 15"/>
          <p:cNvSpPr>
            <a:spLocks noGrp="1"/>
          </p:cNvSpPr>
          <p:nvPr>
            <p:ph type="sldNum" sz="quarter" idx="12"/>
          </p:nvPr>
        </p:nvSpPr>
        <p:spPr/>
        <p:txBody>
          <a:bodyPr/>
          <a:lstStyle/>
          <a:p>
            <a:fld id="{E860F963-8068-41FF-8F08-0BCAC939B687}" type="slidenum">
              <a:rPr lang="en-US" smtClean="0"/>
              <a:t>48</a:t>
            </a:fld>
            <a:endParaRPr lang="en-US" dirty="0"/>
          </a:p>
        </p:txBody>
      </p:sp>
    </p:spTree>
    <p:extLst>
      <p:ext uri="{BB962C8B-B14F-4D97-AF65-F5344CB8AC3E}">
        <p14:creationId xmlns:p14="http://schemas.microsoft.com/office/powerpoint/2010/main" val="13030067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346" y="1218711"/>
            <a:ext cx="12211346" cy="5639289"/>
          </a:xfrm>
          <a:prstGeom prst="rect">
            <a:avLst/>
          </a:prstGeom>
        </p:spPr>
      </p:pic>
      <p:pic>
        <p:nvPicPr>
          <p:cNvPr id="4" name="Picture 3" descr="C:\Users\COWINKLE\Desktop\TRIP Logo_220X277.png">
            <a:extLst>
              <a:ext uri="{FF2B5EF4-FFF2-40B4-BE49-F238E27FC236}">
                <a16:creationId xmlns="" xmlns:a16="http://schemas.microsoft.com/office/drawing/2014/main" id="{59EDC41E-CC38-5141-BAEE-AAFD9AC4AA76}"/>
              </a:ext>
            </a:extLst>
          </p:cNvPr>
          <p:cNvPicPr/>
          <p:nvPr/>
        </p:nvPicPr>
        <p:blipFill rotWithShape="1">
          <a:blip r:embed="rId4">
            <a:extLst>
              <a:ext uri="{28A0092B-C50C-407E-A947-70E740481C1C}">
                <a14:useLocalDpi xmlns:a14="http://schemas.microsoft.com/office/drawing/2010/main" val="0"/>
              </a:ext>
            </a:extLst>
          </a:blip>
          <a:srcRect t="31765" b="30980"/>
          <a:stretch/>
        </p:blipFill>
        <p:spPr bwMode="auto">
          <a:xfrm>
            <a:off x="10392759" y="115888"/>
            <a:ext cx="1651000" cy="631825"/>
          </a:xfrm>
          <a:prstGeom prst="rect">
            <a:avLst/>
          </a:prstGeom>
          <a:noFill/>
          <a:ln>
            <a:noFill/>
          </a:ln>
          <a:extLst>
            <a:ext uri="{53640926-AAD7-44D8-BBD7-CCE9431645EC}">
              <a14:shadowObscured xmlns:a14="http://schemas.microsoft.com/office/drawing/2010/main"/>
            </a:ext>
          </a:extLst>
        </p:spPr>
      </p:pic>
      <p:sp>
        <p:nvSpPr>
          <p:cNvPr id="8" name="Title 1">
            <a:extLst>
              <a:ext uri="{FF2B5EF4-FFF2-40B4-BE49-F238E27FC236}">
                <a16:creationId xmlns="" xmlns:a16="http://schemas.microsoft.com/office/drawing/2014/main" id="{5E4D7E72-743C-5841-BEDA-C69B218309E6}"/>
              </a:ext>
            </a:extLst>
          </p:cNvPr>
          <p:cNvSpPr>
            <a:spLocks noGrp="1"/>
          </p:cNvSpPr>
          <p:nvPr>
            <p:ph type="title"/>
          </p:nvPr>
        </p:nvSpPr>
        <p:spPr>
          <a:xfrm>
            <a:off x="581392" y="101400"/>
            <a:ext cx="10515600" cy="1325563"/>
          </a:xfrm>
        </p:spPr>
        <p:txBody>
          <a:bodyPr/>
          <a:lstStyle/>
          <a:p>
            <a:r>
              <a:rPr lang="en-US" b="1" dirty="0" smtClean="0"/>
              <a:t>City-Wide Collaboration</a:t>
            </a:r>
            <a:endParaRPr lang="en-US" b="1" dirty="0"/>
          </a:p>
        </p:txBody>
      </p:sp>
      <p:pic>
        <p:nvPicPr>
          <p:cNvPr id="3" name="Picture 2"/>
          <p:cNvPicPr>
            <a:picLocks noChangeAspect="1"/>
          </p:cNvPicPr>
          <p:nvPr/>
        </p:nvPicPr>
        <p:blipFill>
          <a:blip r:embed="rId5"/>
          <a:stretch>
            <a:fillRect/>
          </a:stretch>
        </p:blipFill>
        <p:spPr>
          <a:xfrm>
            <a:off x="665168" y="1680597"/>
            <a:ext cx="10553091" cy="1322947"/>
          </a:xfrm>
          <a:prstGeom prst="rect">
            <a:avLst/>
          </a:prstGeom>
        </p:spPr>
      </p:pic>
      <p:pic>
        <p:nvPicPr>
          <p:cNvPr id="6" name="Picture 5"/>
          <p:cNvPicPr>
            <a:picLocks noChangeAspect="1"/>
          </p:cNvPicPr>
          <p:nvPr/>
        </p:nvPicPr>
        <p:blipFill rotWithShape="1">
          <a:blip r:embed="rId6"/>
          <a:srcRect l="-2153" t="5024" r="45558" b="-4747"/>
          <a:stretch/>
        </p:blipFill>
        <p:spPr>
          <a:xfrm>
            <a:off x="152398" y="3608357"/>
            <a:ext cx="6310669" cy="2133978"/>
          </a:xfrm>
          <a:prstGeom prst="rect">
            <a:avLst/>
          </a:prstGeom>
        </p:spPr>
      </p:pic>
      <p:pic>
        <p:nvPicPr>
          <p:cNvPr id="10" name="Picture 9"/>
          <p:cNvPicPr>
            <a:picLocks noChangeAspect="1"/>
          </p:cNvPicPr>
          <p:nvPr/>
        </p:nvPicPr>
        <p:blipFill>
          <a:blip r:embed="rId7"/>
          <a:stretch>
            <a:fillRect/>
          </a:stretch>
        </p:blipFill>
        <p:spPr>
          <a:xfrm>
            <a:off x="665168" y="5742335"/>
            <a:ext cx="8650974" cy="1115665"/>
          </a:xfrm>
          <a:prstGeom prst="rect">
            <a:avLst/>
          </a:prstGeom>
        </p:spPr>
      </p:pic>
      <p:pic>
        <p:nvPicPr>
          <p:cNvPr id="12" name="Picture 11"/>
          <p:cNvPicPr>
            <a:picLocks noChangeAspect="1"/>
          </p:cNvPicPr>
          <p:nvPr/>
        </p:nvPicPr>
        <p:blipFill>
          <a:blip r:embed="rId8"/>
          <a:stretch>
            <a:fillRect/>
          </a:stretch>
        </p:blipFill>
        <p:spPr>
          <a:xfrm>
            <a:off x="511052" y="3220498"/>
            <a:ext cx="3164098" cy="646232"/>
          </a:xfrm>
          <a:prstGeom prst="rect">
            <a:avLst/>
          </a:prstGeom>
        </p:spPr>
      </p:pic>
      <p:pic>
        <p:nvPicPr>
          <p:cNvPr id="5" name="Picture 4"/>
          <p:cNvPicPr>
            <a:picLocks noChangeAspect="1"/>
          </p:cNvPicPr>
          <p:nvPr/>
        </p:nvPicPr>
        <p:blipFill>
          <a:blip r:embed="rId9"/>
          <a:stretch>
            <a:fillRect/>
          </a:stretch>
        </p:blipFill>
        <p:spPr>
          <a:xfrm>
            <a:off x="6634811" y="4399843"/>
            <a:ext cx="2755631" cy="835224"/>
          </a:xfrm>
          <a:prstGeom prst="rect">
            <a:avLst/>
          </a:prstGeom>
        </p:spPr>
      </p:pic>
      <p:pic>
        <p:nvPicPr>
          <p:cNvPr id="7" name="Picture 6"/>
          <p:cNvPicPr>
            <a:picLocks noChangeAspect="1"/>
          </p:cNvPicPr>
          <p:nvPr/>
        </p:nvPicPr>
        <p:blipFill>
          <a:blip r:embed="rId10"/>
          <a:stretch>
            <a:fillRect/>
          </a:stretch>
        </p:blipFill>
        <p:spPr>
          <a:xfrm>
            <a:off x="9660016" y="4384734"/>
            <a:ext cx="2383743" cy="695004"/>
          </a:xfrm>
          <a:prstGeom prst="rect">
            <a:avLst/>
          </a:prstGeom>
        </p:spPr>
      </p:pic>
      <p:pic>
        <p:nvPicPr>
          <p:cNvPr id="9" name="Picture 8"/>
          <p:cNvPicPr>
            <a:picLocks noChangeAspect="1"/>
          </p:cNvPicPr>
          <p:nvPr/>
        </p:nvPicPr>
        <p:blipFill>
          <a:blip r:embed="rId11"/>
          <a:stretch>
            <a:fillRect/>
          </a:stretch>
        </p:blipFill>
        <p:spPr>
          <a:xfrm>
            <a:off x="6926481" y="3648957"/>
            <a:ext cx="1694835" cy="810838"/>
          </a:xfrm>
          <a:prstGeom prst="rect">
            <a:avLst/>
          </a:prstGeom>
        </p:spPr>
      </p:pic>
      <p:pic>
        <p:nvPicPr>
          <p:cNvPr id="13" name="Picture 12"/>
          <p:cNvPicPr>
            <a:picLocks noChangeAspect="1"/>
          </p:cNvPicPr>
          <p:nvPr/>
        </p:nvPicPr>
        <p:blipFill>
          <a:blip r:embed="rId12"/>
          <a:stretch>
            <a:fillRect/>
          </a:stretch>
        </p:blipFill>
        <p:spPr>
          <a:xfrm>
            <a:off x="9143736" y="3526758"/>
            <a:ext cx="3048264" cy="926672"/>
          </a:xfrm>
          <a:prstGeom prst="rect">
            <a:avLst/>
          </a:prstGeom>
        </p:spPr>
      </p:pic>
      <p:pic>
        <p:nvPicPr>
          <p:cNvPr id="14" name="Picture 13"/>
          <p:cNvPicPr>
            <a:picLocks noChangeAspect="1"/>
          </p:cNvPicPr>
          <p:nvPr/>
        </p:nvPicPr>
        <p:blipFill>
          <a:blip r:embed="rId13"/>
          <a:stretch>
            <a:fillRect/>
          </a:stretch>
        </p:blipFill>
        <p:spPr>
          <a:xfrm>
            <a:off x="9408076" y="5170168"/>
            <a:ext cx="2328874" cy="402371"/>
          </a:xfrm>
          <a:prstGeom prst="rect">
            <a:avLst/>
          </a:prstGeom>
        </p:spPr>
      </p:pic>
      <p:pic>
        <p:nvPicPr>
          <p:cNvPr id="15" name="Picture 14"/>
          <p:cNvPicPr>
            <a:picLocks noChangeAspect="1"/>
          </p:cNvPicPr>
          <p:nvPr/>
        </p:nvPicPr>
        <p:blipFill>
          <a:blip r:embed="rId14"/>
          <a:stretch>
            <a:fillRect/>
          </a:stretch>
        </p:blipFill>
        <p:spPr>
          <a:xfrm>
            <a:off x="7165208" y="5170168"/>
            <a:ext cx="1694835" cy="317019"/>
          </a:xfrm>
          <a:prstGeom prst="rect">
            <a:avLst/>
          </a:prstGeom>
        </p:spPr>
      </p:pic>
      <p:sp>
        <p:nvSpPr>
          <p:cNvPr id="18" name="TextBox 17"/>
          <p:cNvSpPr txBox="1"/>
          <p:nvPr/>
        </p:nvSpPr>
        <p:spPr>
          <a:xfrm>
            <a:off x="6311932" y="3265472"/>
            <a:ext cx="4267707" cy="461665"/>
          </a:xfrm>
          <a:prstGeom prst="rect">
            <a:avLst/>
          </a:prstGeom>
          <a:noFill/>
        </p:spPr>
        <p:txBody>
          <a:bodyPr wrap="none" rtlCol="0">
            <a:spAutoFit/>
          </a:bodyPr>
          <a:lstStyle/>
          <a:p>
            <a:r>
              <a:rPr lang="en-US" sz="2400" b="1" dirty="0" smtClean="0"/>
              <a:t>Local Academic Medical Centers</a:t>
            </a:r>
            <a:endParaRPr lang="en-US" sz="2400" b="1" dirty="0"/>
          </a:p>
        </p:txBody>
      </p:sp>
      <p:sp>
        <p:nvSpPr>
          <p:cNvPr id="17" name="TextBox 16"/>
          <p:cNvSpPr txBox="1"/>
          <p:nvPr/>
        </p:nvSpPr>
        <p:spPr>
          <a:xfrm>
            <a:off x="581392" y="1236365"/>
            <a:ext cx="2133084" cy="461665"/>
          </a:xfrm>
          <a:prstGeom prst="rect">
            <a:avLst/>
          </a:prstGeom>
          <a:noFill/>
        </p:spPr>
        <p:txBody>
          <a:bodyPr wrap="none" rtlCol="0">
            <a:spAutoFit/>
          </a:bodyPr>
          <a:lstStyle/>
          <a:p>
            <a:r>
              <a:rPr lang="en-US" sz="2400" b="1" dirty="0" smtClean="0"/>
              <a:t>Research Leads</a:t>
            </a:r>
            <a:endParaRPr lang="en-US" sz="2400" b="1" dirty="0"/>
          </a:p>
        </p:txBody>
      </p:sp>
    </p:spTree>
    <p:extLst>
      <p:ext uri="{BB962C8B-B14F-4D97-AF65-F5344CB8AC3E}">
        <p14:creationId xmlns:p14="http://schemas.microsoft.com/office/powerpoint/2010/main" val="38678428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Defining Patient Navigation</a:t>
            </a:r>
            <a:endParaRPr lang="en-US" b="1" dirty="0"/>
          </a:p>
        </p:txBody>
      </p:sp>
      <p:pic>
        <p:nvPicPr>
          <p:cNvPr id="3" name="Picture 2"/>
          <p:cNvPicPr>
            <a:picLocks noChangeAspect="1"/>
          </p:cNvPicPr>
          <p:nvPr/>
        </p:nvPicPr>
        <p:blipFill>
          <a:blip r:embed="rId2"/>
          <a:stretch>
            <a:fillRect/>
          </a:stretch>
        </p:blipFill>
        <p:spPr>
          <a:xfrm>
            <a:off x="1713610" y="791569"/>
            <a:ext cx="3745623" cy="2492777"/>
          </a:xfrm>
          <a:prstGeom prst="rect">
            <a:avLst/>
          </a:prstGeom>
        </p:spPr>
      </p:pic>
      <p:pic>
        <p:nvPicPr>
          <p:cNvPr id="7" name="Picture 6"/>
          <p:cNvPicPr>
            <a:picLocks noChangeAspect="1"/>
          </p:cNvPicPr>
          <p:nvPr/>
        </p:nvPicPr>
        <p:blipFill>
          <a:blip r:embed="rId3"/>
          <a:stretch>
            <a:fillRect/>
          </a:stretch>
        </p:blipFill>
        <p:spPr>
          <a:xfrm>
            <a:off x="5783966" y="1166419"/>
            <a:ext cx="2619375" cy="1743075"/>
          </a:xfrm>
          <a:prstGeom prst="rect">
            <a:avLst/>
          </a:prstGeom>
        </p:spPr>
      </p:pic>
    </p:spTree>
    <p:extLst>
      <p:ext uri="{BB962C8B-B14F-4D97-AF65-F5344CB8AC3E}">
        <p14:creationId xmlns:p14="http://schemas.microsoft.com/office/powerpoint/2010/main" val="1750506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5728" y="161714"/>
            <a:ext cx="8045128" cy="1325563"/>
          </a:xfrm>
        </p:spPr>
        <p:txBody>
          <a:bodyPr>
            <a:normAutofit/>
          </a:bodyPr>
          <a:lstStyle/>
          <a:p>
            <a:pPr algn="ctr"/>
            <a:r>
              <a:rPr lang="en-US" sz="4000" b="1" dirty="0" smtClean="0"/>
              <a:t>The Research Question</a:t>
            </a:r>
            <a:endParaRPr lang="en-US" sz="4000" b="1" dirty="0"/>
          </a:p>
        </p:txBody>
      </p:sp>
      <p:sp>
        <p:nvSpPr>
          <p:cNvPr id="3" name="Content Placeholder 2"/>
          <p:cNvSpPr>
            <a:spLocks noGrp="1"/>
          </p:cNvSpPr>
          <p:nvPr>
            <p:ph idx="1"/>
          </p:nvPr>
        </p:nvSpPr>
        <p:spPr>
          <a:xfrm>
            <a:off x="907895" y="1828978"/>
            <a:ext cx="10515600" cy="1858011"/>
          </a:xfrm>
        </p:spPr>
        <p:txBody>
          <a:bodyPr>
            <a:noAutofit/>
          </a:bodyPr>
          <a:lstStyle/>
          <a:p>
            <a:pPr marL="0" indent="0" algn="ctr">
              <a:buNone/>
            </a:pPr>
            <a:r>
              <a:rPr lang="en-US" sz="3600" dirty="0" smtClean="0">
                <a:solidFill>
                  <a:schemeClr val="bg1"/>
                </a:solidFill>
              </a:rPr>
              <a:t>“</a:t>
            </a:r>
            <a:r>
              <a:rPr lang="en-US" sz="3600" dirty="0">
                <a:solidFill>
                  <a:schemeClr val="bg1"/>
                </a:solidFill>
              </a:rPr>
              <a:t>Can we </a:t>
            </a:r>
            <a:r>
              <a:rPr lang="en-US" sz="3600" u="sng" dirty="0" smtClean="0">
                <a:solidFill>
                  <a:schemeClr val="bg1"/>
                </a:solidFill>
              </a:rPr>
              <a:t>systematically implement </a:t>
            </a:r>
            <a:r>
              <a:rPr lang="en-US" sz="3600" dirty="0" smtClean="0">
                <a:solidFill>
                  <a:schemeClr val="bg1"/>
                </a:solidFill>
              </a:rPr>
              <a:t> evidence-based  </a:t>
            </a:r>
            <a:r>
              <a:rPr lang="en-US" sz="3600" dirty="0">
                <a:solidFill>
                  <a:schemeClr val="bg1"/>
                </a:solidFill>
              </a:rPr>
              <a:t>coordination of care </a:t>
            </a:r>
            <a:r>
              <a:rPr lang="en-US" sz="3600" u="sng" dirty="0">
                <a:solidFill>
                  <a:schemeClr val="bg1"/>
                </a:solidFill>
              </a:rPr>
              <a:t>across the city of </a:t>
            </a:r>
            <a:r>
              <a:rPr lang="en-US" sz="3600" u="sng" dirty="0" smtClean="0">
                <a:solidFill>
                  <a:schemeClr val="bg1"/>
                </a:solidFill>
              </a:rPr>
              <a:t>Boston </a:t>
            </a:r>
            <a:r>
              <a:rPr lang="en-US" sz="3600" dirty="0" smtClean="0">
                <a:solidFill>
                  <a:schemeClr val="bg1"/>
                </a:solidFill>
              </a:rPr>
              <a:t>to reduce delays for the most vulnerable women?”</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fld id="{749D563A-11F8-43A6-83B7-796F7E364536}" type="slidenum">
              <a:rPr lang="en-US" smtClean="0"/>
              <a:t>50</a:t>
            </a:fld>
            <a:endParaRPr lang="en-US" dirty="0"/>
          </a:p>
        </p:txBody>
      </p:sp>
      <p:sp>
        <p:nvSpPr>
          <p:cNvPr id="18" name="Content Placeholder 2"/>
          <p:cNvSpPr txBox="1">
            <a:spLocks/>
          </p:cNvSpPr>
          <p:nvPr/>
        </p:nvSpPr>
        <p:spPr>
          <a:xfrm>
            <a:off x="710028" y="1143670"/>
            <a:ext cx="10654991" cy="1797157"/>
          </a:xfrm>
          <a:prstGeom prst="rect">
            <a:avLst/>
          </a:prstGeom>
          <a:solidFill>
            <a:schemeClr val="accent6"/>
          </a:solidFill>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dirty="0">
                <a:solidFill>
                  <a:schemeClr val="bg1"/>
                </a:solidFill>
              </a:rPr>
              <a:t>“Can we </a:t>
            </a:r>
            <a:r>
              <a:rPr lang="en-US" sz="3600" u="sng" dirty="0">
                <a:solidFill>
                  <a:schemeClr val="bg1"/>
                </a:solidFill>
              </a:rPr>
              <a:t>systematically implement</a:t>
            </a:r>
            <a:r>
              <a:rPr lang="en-US" sz="3600" dirty="0">
                <a:solidFill>
                  <a:schemeClr val="bg1"/>
                </a:solidFill>
              </a:rPr>
              <a:t> evidence-based  </a:t>
            </a:r>
            <a:r>
              <a:rPr lang="en-US" sz="3600" dirty="0" smtClean="0">
                <a:solidFill>
                  <a:schemeClr val="bg1"/>
                </a:solidFill>
              </a:rPr>
              <a:t>navigation </a:t>
            </a:r>
            <a:r>
              <a:rPr lang="en-US" sz="3600" u="sng" dirty="0" smtClean="0">
                <a:solidFill>
                  <a:schemeClr val="bg1"/>
                </a:solidFill>
              </a:rPr>
              <a:t>across </a:t>
            </a:r>
            <a:r>
              <a:rPr lang="en-US" sz="3600" u="sng" dirty="0">
                <a:solidFill>
                  <a:schemeClr val="bg1"/>
                </a:solidFill>
              </a:rPr>
              <a:t>the city of Boston </a:t>
            </a:r>
            <a:r>
              <a:rPr lang="en-US" sz="3600" dirty="0">
                <a:solidFill>
                  <a:schemeClr val="bg1"/>
                </a:solidFill>
              </a:rPr>
              <a:t>to reduce delays in care </a:t>
            </a:r>
            <a:r>
              <a:rPr lang="en-US" sz="3600" dirty="0" smtClean="0">
                <a:solidFill>
                  <a:schemeClr val="bg1"/>
                </a:solidFill>
              </a:rPr>
              <a:t>for </a:t>
            </a:r>
            <a:r>
              <a:rPr lang="en-US" sz="3600" dirty="0">
                <a:solidFill>
                  <a:schemeClr val="bg1"/>
                </a:solidFill>
              </a:rPr>
              <a:t>women?”</a:t>
            </a:r>
          </a:p>
        </p:txBody>
      </p:sp>
      <p:pic>
        <p:nvPicPr>
          <p:cNvPr id="15" name="Picture 14" descr="C:\Users\COWINKLE\Desktop\TRIP Logo_220X277.png">
            <a:extLst>
              <a:ext uri="{FF2B5EF4-FFF2-40B4-BE49-F238E27FC236}">
                <a16:creationId xmlns="" xmlns:a16="http://schemas.microsoft.com/office/drawing/2014/main" id="{59EDC41E-CC38-5141-BAEE-AAFD9AC4AA76}"/>
              </a:ext>
            </a:extLst>
          </p:cNvPr>
          <p:cNvPicPr/>
          <p:nvPr/>
        </p:nvPicPr>
        <p:blipFill rotWithShape="1">
          <a:blip r:embed="rId2">
            <a:extLst>
              <a:ext uri="{28A0092B-C50C-407E-A947-70E740481C1C}">
                <a14:useLocalDpi xmlns:a14="http://schemas.microsoft.com/office/drawing/2010/main" val="0"/>
              </a:ext>
            </a:extLst>
          </a:blip>
          <a:srcRect t="31765" b="30980"/>
          <a:stretch/>
        </p:blipFill>
        <p:spPr bwMode="auto">
          <a:xfrm>
            <a:off x="10392759" y="115888"/>
            <a:ext cx="1651000" cy="631825"/>
          </a:xfrm>
          <a:prstGeom prst="rect">
            <a:avLst/>
          </a:prstGeom>
          <a:noFill/>
          <a:ln>
            <a:noFill/>
          </a:ln>
          <a:extLst>
            <a:ext uri="{53640926-AAD7-44D8-BBD7-CCE9431645EC}">
              <a14:shadowObscured xmlns:a14="http://schemas.microsoft.com/office/drawing/2010/main"/>
            </a:ext>
          </a:extLst>
        </p:spPr>
      </p:pic>
      <p:grpSp>
        <p:nvGrpSpPr>
          <p:cNvPr id="5" name="Group 4"/>
          <p:cNvGrpSpPr/>
          <p:nvPr/>
        </p:nvGrpSpPr>
        <p:grpSpPr>
          <a:xfrm>
            <a:off x="1369170" y="3066561"/>
            <a:ext cx="9336705" cy="3631057"/>
            <a:chOff x="687927" y="2309931"/>
            <a:chExt cx="10127169" cy="3938469"/>
          </a:xfrm>
        </p:grpSpPr>
        <p:sp>
          <p:nvSpPr>
            <p:cNvPr id="16" name="Freeform 15"/>
            <p:cNvSpPr/>
            <p:nvPr/>
          </p:nvSpPr>
          <p:spPr>
            <a:xfrm>
              <a:off x="7505564" y="2598738"/>
              <a:ext cx="3309532" cy="3649662"/>
            </a:xfrm>
            <a:custGeom>
              <a:avLst/>
              <a:gdLst>
                <a:gd name="connsiteX0" fmla="*/ 0 w 3309532"/>
                <a:gd name="connsiteY0" fmla="*/ 330953 h 3649662"/>
                <a:gd name="connsiteX1" fmla="*/ 330953 w 3309532"/>
                <a:gd name="connsiteY1" fmla="*/ 0 h 3649662"/>
                <a:gd name="connsiteX2" fmla="*/ 2978579 w 3309532"/>
                <a:gd name="connsiteY2" fmla="*/ 0 h 3649662"/>
                <a:gd name="connsiteX3" fmla="*/ 3309532 w 3309532"/>
                <a:gd name="connsiteY3" fmla="*/ 330953 h 3649662"/>
                <a:gd name="connsiteX4" fmla="*/ 3309532 w 3309532"/>
                <a:gd name="connsiteY4" fmla="*/ 3318709 h 3649662"/>
                <a:gd name="connsiteX5" fmla="*/ 2978579 w 3309532"/>
                <a:gd name="connsiteY5" fmla="*/ 3649662 h 3649662"/>
                <a:gd name="connsiteX6" fmla="*/ 330953 w 3309532"/>
                <a:gd name="connsiteY6" fmla="*/ 3649662 h 3649662"/>
                <a:gd name="connsiteX7" fmla="*/ 0 w 3309532"/>
                <a:gd name="connsiteY7" fmla="*/ 3318709 h 3649662"/>
                <a:gd name="connsiteX8" fmla="*/ 0 w 3309532"/>
                <a:gd name="connsiteY8" fmla="*/ 330953 h 364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9532" h="3649662">
                  <a:moveTo>
                    <a:pt x="0" y="330953"/>
                  </a:moveTo>
                  <a:cubicBezTo>
                    <a:pt x="0" y="148173"/>
                    <a:pt x="148173" y="0"/>
                    <a:pt x="330953" y="0"/>
                  </a:cubicBezTo>
                  <a:lnTo>
                    <a:pt x="2978579" y="0"/>
                  </a:lnTo>
                  <a:cubicBezTo>
                    <a:pt x="3161359" y="0"/>
                    <a:pt x="3309532" y="148173"/>
                    <a:pt x="3309532" y="330953"/>
                  </a:cubicBezTo>
                  <a:lnTo>
                    <a:pt x="3309532" y="3318709"/>
                  </a:lnTo>
                  <a:cubicBezTo>
                    <a:pt x="3309532" y="3501489"/>
                    <a:pt x="3161359" y="3649662"/>
                    <a:pt x="2978579" y="3649662"/>
                  </a:cubicBezTo>
                  <a:lnTo>
                    <a:pt x="330953" y="3649662"/>
                  </a:lnTo>
                  <a:cubicBezTo>
                    <a:pt x="148173" y="3649662"/>
                    <a:pt x="0" y="3501489"/>
                    <a:pt x="0" y="3318709"/>
                  </a:cubicBezTo>
                  <a:lnTo>
                    <a:pt x="0" y="330953"/>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5128" tIns="1594992" rIns="135128" bIns="865062" numCol="1" spcCol="1270" anchor="t" anchorCtr="1">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endParaRPr lang="en-US" sz="1900" dirty="0">
                <a:solidFill>
                  <a:prstClr val="black">
                    <a:hueOff val="0"/>
                    <a:satOff val="0"/>
                    <a:lumOff val="0"/>
                    <a:alphaOff val="0"/>
                  </a:prstClr>
                </a:solidFill>
                <a:latin typeface="Calibri" panose="020F0502020204030204"/>
              </a:endParaRPr>
            </a:p>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black">
                      <a:hueOff val="0"/>
                      <a:satOff val="0"/>
                      <a:lumOff val="0"/>
                      <a:alphaOff val="0"/>
                    </a:prstClr>
                  </a:solidFill>
                  <a:effectLst/>
                  <a:uLnTx/>
                  <a:uFillTx/>
                  <a:latin typeface="Calibri" panose="020F0502020204030204"/>
                  <a:ea typeface="+mn-ea"/>
                  <a:cs typeface="+mn-cs"/>
                </a:rPr>
                <a:t>Social </a:t>
              </a:r>
              <a:r>
                <a:rPr kumimoji="0" lang="en-US" sz="1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needs </a:t>
              </a:r>
              <a:r>
                <a:rPr lang="en-US" sz="1900" dirty="0" smtClean="0">
                  <a:solidFill>
                    <a:prstClr val="black">
                      <a:hueOff val="0"/>
                      <a:satOff val="0"/>
                      <a:lumOff val="0"/>
                      <a:alphaOff val="0"/>
                    </a:prstClr>
                  </a:solidFill>
                  <a:latin typeface="Calibri" panose="020F0502020204030204"/>
                </a:rPr>
                <a:t>assessment and referral</a:t>
              </a:r>
            </a:p>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black">
                      <a:hueOff val="0"/>
                      <a:satOff val="0"/>
                      <a:lumOff val="0"/>
                      <a:alphaOff val="0"/>
                    </a:prstClr>
                  </a:solidFill>
                  <a:effectLst/>
                  <a:uLnTx/>
                  <a:uFillTx/>
                  <a:latin typeface="Calibri" panose="020F0502020204030204"/>
                  <a:ea typeface="+mn-ea"/>
                  <a:cs typeface="+mn-cs"/>
                </a:rPr>
                <a:t>(Individual </a:t>
              </a:r>
              <a:r>
                <a:rPr kumimoji="0" lang="en-US" sz="1900" b="0" i="0" u="none" strike="noStrike" kern="1200" cap="none" spc="0" normalizeH="0" baseline="0" noProof="0" dirty="0" err="1" smtClean="0">
                  <a:ln>
                    <a:noFill/>
                  </a:ln>
                  <a:solidFill>
                    <a:prstClr val="black">
                      <a:hueOff val="0"/>
                      <a:satOff val="0"/>
                      <a:lumOff val="0"/>
                      <a:alphaOff val="0"/>
                    </a:prstClr>
                  </a:solidFill>
                  <a:effectLst/>
                  <a:uLnTx/>
                  <a:uFillTx/>
                  <a:latin typeface="Calibri" panose="020F0502020204030204"/>
                  <a:ea typeface="+mn-ea"/>
                  <a:cs typeface="+mn-cs"/>
                </a:rPr>
                <a:t>Pateint</a:t>
              </a:r>
              <a:r>
                <a:rPr kumimoji="0" lang="en-US" sz="1900" b="0" i="0" u="none" strike="noStrike" kern="1200" cap="none" spc="0" normalizeH="0" baseline="0" noProof="0" dirty="0" smtClean="0">
                  <a:ln>
                    <a:noFill/>
                  </a:ln>
                  <a:solidFill>
                    <a:prstClr val="black">
                      <a:hueOff val="0"/>
                      <a:satOff val="0"/>
                      <a:lumOff val="0"/>
                      <a:alphaOff val="0"/>
                    </a:prstClr>
                  </a:solidFill>
                  <a:effectLst/>
                  <a:uLnTx/>
                  <a:uFillTx/>
                  <a:latin typeface="Calibri" panose="020F0502020204030204"/>
                  <a:ea typeface="+mn-ea"/>
                  <a:cs typeface="+mn-cs"/>
                </a:rPr>
                <a:t>)</a:t>
              </a:r>
              <a:endParaRPr kumimoji="0" lang="en-US" sz="1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1369" y="2531978"/>
              <a:ext cx="2397922" cy="2182963"/>
            </a:xfrm>
            <a:prstGeom prst="rect">
              <a:avLst/>
            </a:prstGeom>
            <a:ln w="19050">
              <a:solidFill>
                <a:schemeClr val="accent3"/>
              </a:solidFill>
            </a:ln>
          </p:spPr>
        </p:pic>
        <p:sp>
          <p:nvSpPr>
            <p:cNvPr id="20" name="Freeform 19"/>
            <p:cNvSpPr/>
            <p:nvPr/>
          </p:nvSpPr>
          <p:spPr>
            <a:xfrm>
              <a:off x="4096746" y="2598738"/>
              <a:ext cx="3309532" cy="3649662"/>
            </a:xfrm>
            <a:custGeom>
              <a:avLst/>
              <a:gdLst>
                <a:gd name="connsiteX0" fmla="*/ 0 w 3309532"/>
                <a:gd name="connsiteY0" fmla="*/ 330953 h 3649662"/>
                <a:gd name="connsiteX1" fmla="*/ 330953 w 3309532"/>
                <a:gd name="connsiteY1" fmla="*/ 0 h 3649662"/>
                <a:gd name="connsiteX2" fmla="*/ 2978579 w 3309532"/>
                <a:gd name="connsiteY2" fmla="*/ 0 h 3649662"/>
                <a:gd name="connsiteX3" fmla="*/ 3309532 w 3309532"/>
                <a:gd name="connsiteY3" fmla="*/ 330953 h 3649662"/>
                <a:gd name="connsiteX4" fmla="*/ 3309532 w 3309532"/>
                <a:gd name="connsiteY4" fmla="*/ 3318709 h 3649662"/>
                <a:gd name="connsiteX5" fmla="*/ 2978579 w 3309532"/>
                <a:gd name="connsiteY5" fmla="*/ 3649662 h 3649662"/>
                <a:gd name="connsiteX6" fmla="*/ 330953 w 3309532"/>
                <a:gd name="connsiteY6" fmla="*/ 3649662 h 3649662"/>
                <a:gd name="connsiteX7" fmla="*/ 0 w 3309532"/>
                <a:gd name="connsiteY7" fmla="*/ 3318709 h 3649662"/>
                <a:gd name="connsiteX8" fmla="*/ 0 w 3309532"/>
                <a:gd name="connsiteY8" fmla="*/ 330953 h 364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9532" h="3649662">
                  <a:moveTo>
                    <a:pt x="0" y="330953"/>
                  </a:moveTo>
                  <a:cubicBezTo>
                    <a:pt x="0" y="148173"/>
                    <a:pt x="148173" y="0"/>
                    <a:pt x="330953" y="0"/>
                  </a:cubicBezTo>
                  <a:lnTo>
                    <a:pt x="2978579" y="0"/>
                  </a:lnTo>
                  <a:cubicBezTo>
                    <a:pt x="3161359" y="0"/>
                    <a:pt x="3309532" y="148173"/>
                    <a:pt x="3309532" y="330953"/>
                  </a:cubicBezTo>
                  <a:lnTo>
                    <a:pt x="3309532" y="3318709"/>
                  </a:lnTo>
                  <a:cubicBezTo>
                    <a:pt x="3309532" y="3501489"/>
                    <a:pt x="3161359" y="3649662"/>
                    <a:pt x="2978579" y="3649662"/>
                  </a:cubicBezTo>
                  <a:lnTo>
                    <a:pt x="330953" y="3649662"/>
                  </a:lnTo>
                  <a:cubicBezTo>
                    <a:pt x="148173" y="3649662"/>
                    <a:pt x="0" y="3501489"/>
                    <a:pt x="0" y="3318709"/>
                  </a:cubicBezTo>
                  <a:lnTo>
                    <a:pt x="0" y="330953"/>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5128" tIns="1594992" rIns="135128" bIns="865062" numCol="1" spcCol="1270" anchor="t" anchorCtr="1">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endParaRPr lang="en-US" sz="1900" dirty="0">
                <a:solidFill>
                  <a:prstClr val="black">
                    <a:hueOff val="0"/>
                    <a:satOff val="0"/>
                    <a:lumOff val="0"/>
                    <a:alphaOff val="0"/>
                  </a:prstClr>
                </a:solidFill>
                <a:latin typeface="Calibri" panose="020F0502020204030204"/>
              </a:endParaRPr>
            </a:p>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black">
                      <a:hueOff val="0"/>
                      <a:satOff val="0"/>
                      <a:lumOff val="0"/>
                      <a:alphaOff val="0"/>
                    </a:prstClr>
                  </a:solidFill>
                  <a:effectLst/>
                  <a:uLnTx/>
                  <a:uFillTx/>
                  <a:latin typeface="Calibri" panose="020F0502020204030204"/>
                  <a:ea typeface="+mn-ea"/>
                  <a:cs typeface="+mn-cs"/>
                </a:rPr>
                <a:t>Shared registry</a:t>
              </a:r>
            </a:p>
            <a:p>
              <a:pPr marL="0" marR="0" lvl="0" indent="0" algn="l" defTabSz="844550" rtl="0" eaLnBrk="1" fontAlgn="auto" latinLnBrk="0" hangingPunct="1">
                <a:lnSpc>
                  <a:spcPct val="90000"/>
                </a:lnSpc>
                <a:spcBef>
                  <a:spcPct val="0"/>
                </a:spcBef>
                <a:spcAft>
                  <a:spcPct val="35000"/>
                </a:spcAft>
                <a:buClrTx/>
                <a:buSzTx/>
                <a:buFontTx/>
                <a:buNone/>
                <a:tabLst/>
                <a:defRPr/>
              </a:pPr>
              <a:r>
                <a:rPr lang="en-US" sz="1900" dirty="0" smtClean="0">
                  <a:solidFill>
                    <a:prstClr val="black">
                      <a:hueOff val="0"/>
                      <a:satOff val="0"/>
                      <a:lumOff val="0"/>
                      <a:alphaOff val="0"/>
                    </a:prstClr>
                  </a:solidFill>
                  <a:latin typeface="Calibri" panose="020F0502020204030204"/>
                </a:rPr>
                <a:t>(Health System)</a:t>
              </a:r>
              <a:endParaRPr kumimoji="0" lang="en-US" sz="19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36235" t="33729" r="37322" b="45348"/>
            <a:stretch/>
          </p:blipFill>
          <p:spPr>
            <a:xfrm>
              <a:off x="4501167" y="2865995"/>
              <a:ext cx="2493906" cy="1808012"/>
            </a:xfrm>
            <a:prstGeom prst="rect">
              <a:avLst/>
            </a:prstGeom>
            <a:ln w="19050">
              <a:solidFill>
                <a:schemeClr val="accent3"/>
              </a:solidFill>
            </a:ln>
          </p:spPr>
        </p:pic>
        <p:sp>
          <p:nvSpPr>
            <p:cNvPr id="22" name="Freeform 21"/>
            <p:cNvSpPr/>
            <p:nvPr/>
          </p:nvSpPr>
          <p:spPr>
            <a:xfrm>
              <a:off x="687927" y="2598738"/>
              <a:ext cx="3309532" cy="3649662"/>
            </a:xfrm>
            <a:custGeom>
              <a:avLst/>
              <a:gdLst>
                <a:gd name="connsiteX0" fmla="*/ 0 w 3309532"/>
                <a:gd name="connsiteY0" fmla="*/ 330953 h 3649662"/>
                <a:gd name="connsiteX1" fmla="*/ 330953 w 3309532"/>
                <a:gd name="connsiteY1" fmla="*/ 0 h 3649662"/>
                <a:gd name="connsiteX2" fmla="*/ 2978579 w 3309532"/>
                <a:gd name="connsiteY2" fmla="*/ 0 h 3649662"/>
                <a:gd name="connsiteX3" fmla="*/ 3309532 w 3309532"/>
                <a:gd name="connsiteY3" fmla="*/ 330953 h 3649662"/>
                <a:gd name="connsiteX4" fmla="*/ 3309532 w 3309532"/>
                <a:gd name="connsiteY4" fmla="*/ 3318709 h 3649662"/>
                <a:gd name="connsiteX5" fmla="*/ 2978579 w 3309532"/>
                <a:gd name="connsiteY5" fmla="*/ 3649662 h 3649662"/>
                <a:gd name="connsiteX6" fmla="*/ 330953 w 3309532"/>
                <a:gd name="connsiteY6" fmla="*/ 3649662 h 3649662"/>
                <a:gd name="connsiteX7" fmla="*/ 0 w 3309532"/>
                <a:gd name="connsiteY7" fmla="*/ 3318709 h 3649662"/>
                <a:gd name="connsiteX8" fmla="*/ 0 w 3309532"/>
                <a:gd name="connsiteY8" fmla="*/ 330953 h 364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9532" h="3649662">
                  <a:moveTo>
                    <a:pt x="0" y="330953"/>
                  </a:moveTo>
                  <a:cubicBezTo>
                    <a:pt x="0" y="148173"/>
                    <a:pt x="148173" y="0"/>
                    <a:pt x="330953" y="0"/>
                  </a:cubicBezTo>
                  <a:lnTo>
                    <a:pt x="2978579" y="0"/>
                  </a:lnTo>
                  <a:cubicBezTo>
                    <a:pt x="3161359" y="0"/>
                    <a:pt x="3309532" y="148173"/>
                    <a:pt x="3309532" y="330953"/>
                  </a:cubicBezTo>
                  <a:lnTo>
                    <a:pt x="3309532" y="3318709"/>
                  </a:lnTo>
                  <a:cubicBezTo>
                    <a:pt x="3309532" y="3501489"/>
                    <a:pt x="3161359" y="3649662"/>
                    <a:pt x="2978579" y="3649662"/>
                  </a:cubicBezTo>
                  <a:lnTo>
                    <a:pt x="330953" y="3649662"/>
                  </a:lnTo>
                  <a:cubicBezTo>
                    <a:pt x="148173" y="3649662"/>
                    <a:pt x="0" y="3501489"/>
                    <a:pt x="0" y="3318709"/>
                  </a:cubicBezTo>
                  <a:lnTo>
                    <a:pt x="0" y="330953"/>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5128" tIns="1594992" rIns="135128" bIns="865062" numCol="1" spcCol="1270" anchor="t" anchorCtr="1">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endParaRPr lang="en-US" sz="1900" dirty="0">
                <a:solidFill>
                  <a:prstClr val="black">
                    <a:hueOff val="0"/>
                    <a:satOff val="0"/>
                    <a:lumOff val="0"/>
                    <a:alphaOff val="0"/>
                  </a:prstClr>
                </a:solidFill>
                <a:latin typeface="Calibri" panose="020F0502020204030204"/>
              </a:endParaRPr>
            </a:p>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dirty="0" smtClean="0">
                  <a:ln>
                    <a:noFill/>
                  </a:ln>
                  <a:solidFill>
                    <a:prstClr val="black">
                      <a:hueOff val="0"/>
                      <a:satOff val="0"/>
                      <a:lumOff val="0"/>
                      <a:alphaOff val="0"/>
                    </a:prstClr>
                  </a:solidFill>
                  <a:effectLst/>
                  <a:uLnTx/>
                  <a:uFillTx/>
                  <a:latin typeface="Calibri" panose="020F0502020204030204"/>
                  <a:ea typeface="+mn-ea"/>
                  <a:cs typeface="+mn-cs"/>
                </a:rPr>
                <a:t>Patient navigation network</a:t>
              </a:r>
            </a:p>
            <a:p>
              <a:pPr marL="0" marR="0" lvl="0" indent="0" algn="ctr" defTabSz="844550" rtl="0" eaLnBrk="1" fontAlgn="auto" latinLnBrk="0" hangingPunct="1">
                <a:lnSpc>
                  <a:spcPct val="90000"/>
                </a:lnSpc>
                <a:spcBef>
                  <a:spcPct val="0"/>
                </a:spcBef>
                <a:spcAft>
                  <a:spcPct val="35000"/>
                </a:spcAft>
                <a:buClrTx/>
                <a:buSzTx/>
                <a:buFontTx/>
                <a:buNone/>
                <a:tabLst/>
                <a:defRPr/>
              </a:pPr>
              <a:r>
                <a:rPr lang="en-US" sz="1900" dirty="0" smtClean="0">
                  <a:solidFill>
                    <a:prstClr val="black">
                      <a:hueOff val="0"/>
                      <a:satOff val="0"/>
                      <a:lumOff val="0"/>
                      <a:alphaOff val="0"/>
                    </a:prstClr>
                  </a:solidFill>
                  <a:latin typeface="Calibri" panose="020F0502020204030204"/>
                </a:rPr>
                <a:t>(Provider/Care Teams)</a:t>
              </a:r>
              <a:endParaRPr lang="en-US" sz="1500" dirty="0">
                <a:solidFill>
                  <a:prstClr val="black">
                    <a:hueOff val="0"/>
                    <a:satOff val="0"/>
                    <a:lumOff val="0"/>
                    <a:alphaOff val="0"/>
                  </a:prstClr>
                </a:solidFill>
                <a:latin typeface="Calibri" panose="020F0502020204030204"/>
              </a:endParaRPr>
            </a:p>
            <a:p>
              <a:pPr marL="0" marR="0" lvl="0" indent="0" algn="l" defTabSz="844550" rtl="0" eaLnBrk="1" fontAlgn="auto" latinLnBrk="0" hangingPunct="1">
                <a:lnSpc>
                  <a:spcPct val="90000"/>
                </a:lnSpc>
                <a:spcBef>
                  <a:spcPct val="0"/>
                </a:spcBef>
                <a:spcAft>
                  <a:spcPct val="35000"/>
                </a:spcAft>
                <a:buClrTx/>
                <a:buSzTx/>
                <a:buFontTx/>
                <a:buNone/>
                <a:tabLst/>
                <a:defRPr/>
              </a:pPr>
              <a:endParaRPr kumimoji="0" lang="en-US" sz="1900" b="0" i="0" u="none" strike="noStrike" kern="1200" cap="none" spc="0" normalizeH="0" baseline="0" noProof="0" dirty="0" smtClean="0">
                <a:ln>
                  <a:noFill/>
                </a:ln>
                <a:solidFill>
                  <a:prstClr val="black">
                    <a:hueOff val="0"/>
                    <a:satOff val="0"/>
                    <a:lumOff val="0"/>
                    <a:alphaOff val="0"/>
                  </a:prstClr>
                </a:solidFill>
                <a:effectLst/>
                <a:uLnTx/>
                <a:uFillTx/>
                <a:latin typeface="Calibri" panose="020F0502020204030204"/>
                <a:ea typeface="+mn-ea"/>
                <a:cs typeface="+mn-cs"/>
              </a:endParaRPr>
            </a:p>
          </p:txBody>
        </p:sp>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t="14594"/>
            <a:stretch/>
          </p:blipFill>
          <p:spPr>
            <a:xfrm>
              <a:off x="1273488" y="2309931"/>
              <a:ext cx="2177329" cy="2405010"/>
            </a:xfrm>
            <a:prstGeom prst="rect">
              <a:avLst/>
            </a:prstGeom>
            <a:ln w="19050">
              <a:solidFill>
                <a:schemeClr val="accent3"/>
              </a:solidFill>
            </a:ln>
          </p:spPr>
        </p:pic>
        <p:sp>
          <p:nvSpPr>
            <p:cNvPr id="24" name="Left-Right Arrow 23"/>
            <p:cNvSpPr/>
            <p:nvPr/>
          </p:nvSpPr>
          <p:spPr>
            <a:xfrm>
              <a:off x="1038380" y="5700951"/>
              <a:ext cx="9320910" cy="547449"/>
            </a:xfrm>
            <a:prstGeom prst="leftRightArrow">
              <a:avLst/>
            </a:prstGeom>
          </p:spPr>
          <p:style>
            <a:lnRef idx="2">
              <a:schemeClr val="lt1">
                <a:hueOff val="0"/>
                <a:satOff val="0"/>
                <a:lumOff val="0"/>
                <a:alphaOff val="0"/>
              </a:schemeClr>
            </a:lnRef>
            <a:fillRef idx="1">
              <a:schemeClr val="accent3">
                <a:tint val="60000"/>
                <a:hueOff val="0"/>
                <a:satOff val="0"/>
                <a:lumOff val="0"/>
                <a:alphaOff val="0"/>
              </a:schemeClr>
            </a:fillRef>
            <a:effectRef idx="0">
              <a:schemeClr val="accent3">
                <a:tint val="60000"/>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25405527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521" y="220412"/>
            <a:ext cx="7295147" cy="1054601"/>
          </a:xfrm>
        </p:spPr>
        <p:txBody>
          <a:bodyPr>
            <a:normAutofit/>
          </a:bodyPr>
          <a:lstStyle/>
          <a:p>
            <a:r>
              <a:rPr lang="en-US" sz="4000" b="1" dirty="0" smtClean="0"/>
              <a:t>New Standard of Care Approach</a:t>
            </a:r>
            <a:endParaRPr lang="en-US" sz="4000" b="1" dirty="0"/>
          </a:p>
        </p:txBody>
      </p:sp>
      <p:pic>
        <p:nvPicPr>
          <p:cNvPr id="5" name="Picture 4" descr="C:\Users\COWINKLE\Desktop\TRIP Logo_220X277.png">
            <a:extLst>
              <a:ext uri="{FF2B5EF4-FFF2-40B4-BE49-F238E27FC236}">
                <a16:creationId xmlns="" xmlns:a16="http://schemas.microsoft.com/office/drawing/2014/main" id="{59EDC41E-CC38-5141-BAEE-AAFD9AC4AA76}"/>
              </a:ext>
            </a:extLst>
          </p:cNvPr>
          <p:cNvPicPr/>
          <p:nvPr/>
        </p:nvPicPr>
        <p:blipFill rotWithShape="1">
          <a:blip r:embed="rId2">
            <a:extLst>
              <a:ext uri="{28A0092B-C50C-407E-A947-70E740481C1C}">
                <a14:useLocalDpi xmlns:a14="http://schemas.microsoft.com/office/drawing/2010/main" val="0"/>
              </a:ext>
            </a:extLst>
          </a:blip>
          <a:srcRect t="31765" b="30980"/>
          <a:stretch/>
        </p:blipFill>
        <p:spPr bwMode="auto">
          <a:xfrm>
            <a:off x="10392759" y="115888"/>
            <a:ext cx="1651000" cy="631825"/>
          </a:xfrm>
          <a:prstGeom prst="rect">
            <a:avLst/>
          </a:prstGeom>
          <a:noFill/>
          <a:ln>
            <a:noFill/>
          </a:ln>
          <a:extLst>
            <a:ext uri="{53640926-AAD7-44D8-BBD7-CCE9431645EC}">
              <a14:shadowObscured xmlns:a14="http://schemas.microsoft.com/office/drawing/2010/main"/>
            </a:ext>
          </a:extLst>
        </p:spPr>
      </p:pic>
      <p:pic>
        <p:nvPicPr>
          <p:cNvPr id="6" name="Picture 5"/>
          <p:cNvPicPr>
            <a:picLocks noChangeAspect="1"/>
          </p:cNvPicPr>
          <p:nvPr/>
        </p:nvPicPr>
        <p:blipFill>
          <a:blip r:embed="rId3"/>
          <a:stretch>
            <a:fillRect/>
          </a:stretch>
        </p:blipFill>
        <p:spPr>
          <a:xfrm>
            <a:off x="641444" y="1615781"/>
            <a:ext cx="10809027" cy="4034355"/>
          </a:xfrm>
          <a:prstGeom prst="rect">
            <a:avLst/>
          </a:prstGeom>
          <a:ln>
            <a:solidFill>
              <a:schemeClr val="tx1"/>
            </a:solidFill>
          </a:ln>
        </p:spPr>
      </p:pic>
    </p:spTree>
    <p:extLst>
      <p:ext uri="{BB962C8B-B14F-4D97-AF65-F5344CB8AC3E}">
        <p14:creationId xmlns:p14="http://schemas.microsoft.com/office/powerpoint/2010/main" val="25042899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088" y="171655"/>
            <a:ext cx="7907824" cy="1325563"/>
          </a:xfrm>
        </p:spPr>
        <p:txBody>
          <a:bodyPr>
            <a:normAutofit/>
          </a:bodyPr>
          <a:lstStyle/>
          <a:p>
            <a:pPr algn="ctr"/>
            <a:r>
              <a:rPr lang="en-US" sz="4000" b="1" dirty="0" smtClean="0"/>
              <a:t>Research Methods</a:t>
            </a:r>
            <a:endParaRPr lang="en-US" sz="4000" b="1" dirty="0"/>
          </a:p>
        </p:txBody>
      </p:sp>
      <p:sp>
        <p:nvSpPr>
          <p:cNvPr id="3" name="Content Placeholder 2"/>
          <p:cNvSpPr>
            <a:spLocks noGrp="1"/>
          </p:cNvSpPr>
          <p:nvPr>
            <p:ph idx="1"/>
          </p:nvPr>
        </p:nvSpPr>
        <p:spPr/>
        <p:txBody>
          <a:bodyPr>
            <a:normAutofit lnSpcReduction="10000"/>
          </a:bodyPr>
          <a:lstStyle/>
          <a:p>
            <a:r>
              <a:rPr lang="en-US" u="sng" dirty="0" smtClean="0"/>
              <a:t>Community-engaged implementation science:</a:t>
            </a:r>
            <a:r>
              <a:rPr lang="en-US" dirty="0" smtClean="0"/>
              <a:t> </a:t>
            </a:r>
            <a:r>
              <a:rPr lang="en-US" dirty="0"/>
              <a:t>I</a:t>
            </a:r>
            <a:r>
              <a:rPr lang="en-US" dirty="0" smtClean="0"/>
              <a:t>ntegrating evidence-based interventions in partnership with key stakeholders</a:t>
            </a:r>
          </a:p>
          <a:p>
            <a:pPr marL="0" indent="0">
              <a:buNone/>
            </a:pPr>
            <a:endParaRPr lang="en-US" dirty="0" smtClean="0"/>
          </a:p>
          <a:p>
            <a:r>
              <a:rPr lang="en-US" u="sng" dirty="0" smtClean="0"/>
              <a:t>Type </a:t>
            </a:r>
            <a:r>
              <a:rPr lang="en-US" u="sng" dirty="0"/>
              <a:t>1 hybrid clinical effectiveness-implementation </a:t>
            </a:r>
            <a:r>
              <a:rPr lang="en-US" u="sng" dirty="0" smtClean="0"/>
              <a:t>trial:</a:t>
            </a:r>
          </a:p>
          <a:p>
            <a:pPr lvl="1"/>
            <a:r>
              <a:rPr lang="en-US" sz="2800" i="1" dirty="0" smtClean="0">
                <a:solidFill>
                  <a:srgbClr val="FF0000"/>
                </a:solidFill>
              </a:rPr>
              <a:t>Clinical outcomes</a:t>
            </a:r>
            <a:r>
              <a:rPr lang="en-US" sz="2800" dirty="0" smtClean="0"/>
              <a:t>: time to initiation of treatment; quality of care</a:t>
            </a:r>
          </a:p>
          <a:p>
            <a:pPr lvl="1"/>
            <a:r>
              <a:rPr lang="en-US" sz="2800" i="1" dirty="0" smtClean="0">
                <a:solidFill>
                  <a:srgbClr val="0070C0"/>
                </a:solidFill>
              </a:rPr>
              <a:t>Implementation outcomes</a:t>
            </a:r>
            <a:r>
              <a:rPr lang="en-US" sz="2800" dirty="0" smtClean="0"/>
              <a:t>: acceptability, adoption, fidelity to protocol, sustainability, and cost</a:t>
            </a:r>
          </a:p>
          <a:p>
            <a:pPr marL="457200" lvl="1" indent="0">
              <a:buNone/>
            </a:pPr>
            <a:endParaRPr lang="en-US" sz="2800" dirty="0"/>
          </a:p>
          <a:p>
            <a:r>
              <a:rPr lang="en-US" u="sng" dirty="0"/>
              <a:t>Pragmatic clinical trial:</a:t>
            </a:r>
            <a:r>
              <a:rPr lang="en-US" dirty="0"/>
              <a:t> Cluster stepped wedge study design allows for rolling out iteratively in real life practice settings</a:t>
            </a:r>
          </a:p>
          <a:p>
            <a:pPr marL="457200" lvl="1" indent="0">
              <a:buNone/>
            </a:pPr>
            <a:endParaRPr lang="en-US" sz="2800" dirty="0" smtClean="0"/>
          </a:p>
          <a:p>
            <a:endParaRPr lang="en-US" dirty="0" smtClean="0"/>
          </a:p>
          <a:p>
            <a:endParaRPr lang="en-US" b="1" i="1" dirty="0" smtClean="0"/>
          </a:p>
        </p:txBody>
      </p:sp>
      <p:sp>
        <p:nvSpPr>
          <p:cNvPr id="4" name="Slide Number Placeholder 3"/>
          <p:cNvSpPr>
            <a:spLocks noGrp="1"/>
          </p:cNvSpPr>
          <p:nvPr>
            <p:ph type="sldNum" sz="quarter" idx="12"/>
          </p:nvPr>
        </p:nvSpPr>
        <p:spPr/>
        <p:txBody>
          <a:bodyPr/>
          <a:lstStyle/>
          <a:p>
            <a:fld id="{749D563A-11F8-43A6-83B7-796F7E364536}" type="slidenum">
              <a:rPr lang="en-US" smtClean="0"/>
              <a:t>52</a:t>
            </a:fld>
            <a:endParaRPr lang="en-US" dirty="0"/>
          </a:p>
        </p:txBody>
      </p:sp>
      <p:pic>
        <p:nvPicPr>
          <p:cNvPr id="7" name="Picture 6" descr="C:\Users\COWINKLE\Desktop\TRIP Logo_220X277.png"/>
          <p:cNvPicPr/>
          <p:nvPr/>
        </p:nvPicPr>
        <p:blipFill rotWithShape="1">
          <a:blip r:embed="rId2">
            <a:extLst>
              <a:ext uri="{28A0092B-C50C-407E-A947-70E740481C1C}">
                <a14:useLocalDpi xmlns:a14="http://schemas.microsoft.com/office/drawing/2010/main" val="0"/>
              </a:ext>
            </a:extLst>
          </a:blip>
          <a:srcRect t="31765" b="30980"/>
          <a:stretch/>
        </p:blipFill>
        <p:spPr bwMode="auto">
          <a:xfrm>
            <a:off x="333371" y="234589"/>
            <a:ext cx="2062357" cy="81697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86348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479531064"/>
              </p:ext>
            </p:extLst>
          </p:nvPr>
        </p:nvGraphicFramePr>
        <p:xfrm>
          <a:off x="838200" y="704171"/>
          <a:ext cx="10515600" cy="5740685"/>
        </p:xfrm>
        <a:graphic>
          <a:graphicData uri="http://schemas.openxmlformats.org/drawingml/2006/table">
            <a:tbl>
              <a:tblPr firstRow="1" firstCol="1" bandRow="1">
                <a:tableStyleId>{93296810-A885-4BE3-A3E7-6D5BEEA58F35}</a:tableStyleId>
              </a:tblPr>
              <a:tblGrid>
                <a:gridCol w="2628900">
                  <a:extLst>
                    <a:ext uri="{9D8B030D-6E8A-4147-A177-3AD203B41FA5}">
                      <a16:colId xmlns="" xmlns:a16="http://schemas.microsoft.com/office/drawing/2014/main" val="1898625263"/>
                    </a:ext>
                  </a:extLst>
                </a:gridCol>
                <a:gridCol w="2628900">
                  <a:extLst>
                    <a:ext uri="{9D8B030D-6E8A-4147-A177-3AD203B41FA5}">
                      <a16:colId xmlns="" xmlns:a16="http://schemas.microsoft.com/office/drawing/2014/main" val="2140969239"/>
                    </a:ext>
                  </a:extLst>
                </a:gridCol>
                <a:gridCol w="2628900">
                  <a:extLst>
                    <a:ext uri="{9D8B030D-6E8A-4147-A177-3AD203B41FA5}">
                      <a16:colId xmlns="" xmlns:a16="http://schemas.microsoft.com/office/drawing/2014/main" val="829325769"/>
                    </a:ext>
                  </a:extLst>
                </a:gridCol>
                <a:gridCol w="2628900">
                  <a:extLst>
                    <a:ext uri="{9D8B030D-6E8A-4147-A177-3AD203B41FA5}">
                      <a16:colId xmlns="" xmlns:a16="http://schemas.microsoft.com/office/drawing/2014/main" val="2124528508"/>
                    </a:ext>
                  </a:extLst>
                </a:gridCol>
              </a:tblGrid>
              <a:tr h="352437">
                <a:tc gridSpan="2">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1800" dirty="0"/>
                    </a:p>
                  </a:txBody>
                  <a:tcPr/>
                </a:tc>
                <a:tc>
                  <a:txBody>
                    <a:bodyPr/>
                    <a:lstStyle/>
                    <a:p>
                      <a:pPr algn="ctr"/>
                      <a:r>
                        <a:rPr lang="en-US" sz="2000" dirty="0" smtClean="0"/>
                        <a:t>Intervention </a:t>
                      </a:r>
                    </a:p>
                    <a:p>
                      <a:pPr algn="ctr"/>
                      <a:r>
                        <a:rPr lang="en-US" sz="2000" dirty="0" smtClean="0"/>
                        <a:t>(n=616)</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Historical Control</a:t>
                      </a:r>
                      <a:r>
                        <a:rPr lang="en-US" sz="2000" baseline="0" dirty="0" smtClean="0"/>
                        <a:t> </a:t>
                      </a:r>
                    </a:p>
                    <a:p>
                      <a:pPr algn="ctr"/>
                      <a:r>
                        <a:rPr lang="en-US" sz="2000" baseline="0" dirty="0" smtClean="0"/>
                        <a:t>(n=595)</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505782283"/>
                  </a:ext>
                </a:extLst>
              </a:tr>
              <a:tr h="311815">
                <a:tc rowSpan="3">
                  <a:txBody>
                    <a:bodyPr/>
                    <a:lstStyle/>
                    <a:p>
                      <a:pPr algn="ctr"/>
                      <a:r>
                        <a:rPr lang="en-US" sz="2000" b="1" dirty="0" smtClean="0"/>
                        <a:t>Age Category</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u="none" strike="noStrike" dirty="0" smtClean="0">
                          <a:effectLst/>
                        </a:rPr>
                        <a:t>&lt;50</a:t>
                      </a:r>
                      <a:endParaRPr lang="en-US" sz="2000" b="1"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2000" dirty="0" smtClean="0"/>
                        <a:t>25%</a:t>
                      </a:r>
                    </a:p>
                  </a:txBody>
                  <a:tcPr marL="24130" marR="241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smtClean="0"/>
                        <a:t>27%</a:t>
                      </a:r>
                      <a:endParaRPr lang="en-US" dirty="0"/>
                    </a:p>
                  </a:txBody>
                  <a:tcPr marL="24130" marR="241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3268086470"/>
                  </a:ext>
                </a:extLst>
              </a:tr>
              <a:tr h="311815">
                <a:tc vMerge="1">
                  <a:txBody>
                    <a:bodyPr/>
                    <a:lstStyle/>
                    <a:p>
                      <a:pPr algn="ctr"/>
                      <a:endParaRPr lang="en-US" b="1" dirty="0"/>
                    </a:p>
                  </a:txBody>
                  <a:tcPr anchor="ctr"/>
                </a:tc>
                <a:tc>
                  <a:txBody>
                    <a:bodyPr/>
                    <a:lstStyle/>
                    <a:p>
                      <a:pPr algn="ctr" fontAlgn="ctr"/>
                      <a:r>
                        <a:rPr lang="en-US" sz="2000" b="1" u="none" strike="noStrike" dirty="0" smtClean="0">
                          <a:effectLst/>
                        </a:rPr>
                        <a:t>50-65</a:t>
                      </a:r>
                      <a:endParaRPr lang="en-US" sz="2000" b="1"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2000" dirty="0" smtClean="0"/>
                        <a:t>43%</a:t>
                      </a:r>
                      <a:endParaRPr lang="en-US" sz="2000" dirty="0"/>
                    </a:p>
                  </a:txBody>
                  <a:tcPr marL="24130" marR="241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dirty="0" smtClean="0"/>
                        <a:t>38%</a:t>
                      </a:r>
                      <a:endParaRPr lang="en-US" dirty="0"/>
                    </a:p>
                  </a:txBody>
                  <a:tcPr marL="24130" marR="241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537462236"/>
                  </a:ext>
                </a:extLst>
              </a:tr>
              <a:tr h="324770">
                <a:tc vMerge="1">
                  <a:txBody>
                    <a:bodyPr/>
                    <a:lstStyle/>
                    <a:p>
                      <a:pPr algn="ctr"/>
                      <a:endParaRPr lang="en-US" b="1" dirty="0"/>
                    </a:p>
                  </a:txBody>
                  <a:tcPr anchor="ctr"/>
                </a:tc>
                <a:tc>
                  <a:txBody>
                    <a:bodyPr/>
                    <a:lstStyle/>
                    <a:p>
                      <a:pPr algn="ctr" fontAlgn="ctr"/>
                      <a:r>
                        <a:rPr lang="en-US" sz="2000" b="1" u="none" strike="noStrike" dirty="0" smtClean="0">
                          <a:effectLst/>
                        </a:rPr>
                        <a:t>&gt;65</a:t>
                      </a:r>
                      <a:endParaRPr lang="en-US" sz="2000" b="1"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000" dirty="0" smtClean="0"/>
                        <a:t>32%</a:t>
                      </a:r>
                      <a:endParaRPr lang="en-US" sz="2000" dirty="0"/>
                    </a:p>
                  </a:txBody>
                  <a:tcPr marL="24130" marR="241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smtClean="0"/>
                        <a:t>35%</a:t>
                      </a:r>
                      <a:endParaRPr lang="en-US" dirty="0"/>
                    </a:p>
                  </a:txBody>
                  <a:tcPr marL="24130" marR="241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805383741"/>
                  </a:ext>
                </a:extLst>
              </a:tr>
              <a:tr h="311815">
                <a:tc rowSpan="5">
                  <a:txBody>
                    <a:bodyPr/>
                    <a:lstStyle/>
                    <a:p>
                      <a:pPr algn="ctr"/>
                      <a:r>
                        <a:rPr lang="en-US" sz="2000" b="1" dirty="0" smtClean="0"/>
                        <a:t>Race</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2000" b="1" u="none" strike="noStrike" dirty="0" smtClean="0">
                          <a:effectLst/>
                        </a:rPr>
                        <a:t>White Non-Hispanic</a:t>
                      </a:r>
                      <a:endParaRPr lang="en-US" sz="2000" b="1"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smtClean="0"/>
                        <a:t>12%</a:t>
                      </a:r>
                      <a:endParaRPr lang="en-US" dirty="0"/>
                    </a:p>
                  </a:txBody>
                  <a:tcPr marL="24130" marR="241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smtClean="0"/>
                        <a:t>17%</a:t>
                      </a:r>
                      <a:endParaRPr lang="en-US" dirty="0"/>
                    </a:p>
                  </a:txBody>
                  <a:tcPr marL="24130" marR="241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3969633202"/>
                  </a:ext>
                </a:extLst>
              </a:tr>
              <a:tr h="311815">
                <a:tc vMerge="1">
                  <a:txBody>
                    <a:bodyPr/>
                    <a:lstStyle/>
                    <a:p>
                      <a:pPr algn="ctr"/>
                      <a:endParaRPr lang="en-US" b="1" dirty="0"/>
                    </a:p>
                  </a:txBody>
                  <a:tcPr anchor="ctr"/>
                </a:tc>
                <a:tc>
                  <a:txBody>
                    <a:bodyPr/>
                    <a:lstStyle/>
                    <a:p>
                      <a:pPr algn="ctr" fontAlgn="ctr"/>
                      <a:r>
                        <a:rPr lang="en-US" sz="2000" b="1" u="none" strike="noStrike" dirty="0" smtClean="0">
                          <a:effectLst/>
                        </a:rPr>
                        <a:t>Black Non-Hispanic</a:t>
                      </a:r>
                      <a:endParaRPr lang="en-US" sz="2000" b="1"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dirty="0" smtClean="0"/>
                        <a:t>45%</a:t>
                      </a:r>
                      <a:endParaRPr lang="en-US" dirty="0"/>
                    </a:p>
                  </a:txBody>
                  <a:tcPr marL="24130" marR="241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dirty="0" smtClean="0"/>
                        <a:t>42%</a:t>
                      </a:r>
                      <a:endParaRPr lang="en-US" dirty="0"/>
                    </a:p>
                  </a:txBody>
                  <a:tcPr marL="24130" marR="241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821746577"/>
                  </a:ext>
                </a:extLst>
              </a:tr>
              <a:tr h="311815">
                <a:tc vMerge="1">
                  <a:txBody>
                    <a:bodyPr/>
                    <a:lstStyle/>
                    <a:p>
                      <a:pPr algn="ctr"/>
                      <a:endParaRPr lang="en-US" b="1" dirty="0"/>
                    </a:p>
                  </a:txBody>
                  <a:tcPr anchor="ctr"/>
                </a:tc>
                <a:tc>
                  <a:txBody>
                    <a:bodyPr/>
                    <a:lstStyle/>
                    <a:p>
                      <a:pPr algn="ctr" fontAlgn="ctr"/>
                      <a:r>
                        <a:rPr lang="en-US" sz="2000" b="1" u="none" strike="noStrike" dirty="0" smtClean="0">
                          <a:effectLst/>
                        </a:rPr>
                        <a:t>Asian Non-Hispanic</a:t>
                      </a:r>
                      <a:endParaRPr lang="en-US" sz="2000" b="1"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dirty="0" smtClean="0"/>
                        <a:t>12%</a:t>
                      </a:r>
                      <a:endParaRPr lang="en-US" dirty="0"/>
                    </a:p>
                  </a:txBody>
                  <a:tcPr marL="24130" marR="241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dirty="0" smtClean="0"/>
                        <a:t>12%</a:t>
                      </a:r>
                      <a:endParaRPr lang="en-US" dirty="0"/>
                    </a:p>
                  </a:txBody>
                  <a:tcPr marL="24130" marR="241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1628855699"/>
                  </a:ext>
                </a:extLst>
              </a:tr>
              <a:tr h="311815">
                <a:tc vMerge="1">
                  <a:txBody>
                    <a:bodyPr/>
                    <a:lstStyle/>
                    <a:p>
                      <a:pPr algn="ctr"/>
                      <a:endParaRPr lang="en-US" b="1" dirty="0"/>
                    </a:p>
                  </a:txBody>
                  <a:tcPr anchor="ctr"/>
                </a:tc>
                <a:tc>
                  <a:txBody>
                    <a:bodyPr/>
                    <a:lstStyle/>
                    <a:p>
                      <a:pPr algn="ctr" fontAlgn="ctr"/>
                      <a:r>
                        <a:rPr lang="en-US" sz="2000" b="1" u="none" strike="noStrike" dirty="0" smtClean="0">
                          <a:effectLst/>
                        </a:rPr>
                        <a:t>Hispanic</a:t>
                      </a:r>
                      <a:endParaRPr lang="en-US" sz="2000" b="1"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dirty="0" smtClean="0"/>
                        <a:t>27%</a:t>
                      </a:r>
                      <a:endParaRPr lang="en-US" dirty="0"/>
                    </a:p>
                  </a:txBody>
                  <a:tcPr marL="24130" marR="241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dirty="0" smtClean="0"/>
                        <a:t>25%</a:t>
                      </a:r>
                      <a:endParaRPr lang="en-US" dirty="0"/>
                    </a:p>
                  </a:txBody>
                  <a:tcPr marL="24130" marR="241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3620315641"/>
                  </a:ext>
                </a:extLst>
              </a:tr>
              <a:tr h="311815">
                <a:tc vMerge="1">
                  <a:txBody>
                    <a:bodyPr/>
                    <a:lstStyle/>
                    <a:p>
                      <a:endParaRPr lang="en-US"/>
                    </a:p>
                  </a:txBody>
                  <a:tcPr/>
                </a:tc>
                <a:tc>
                  <a:txBody>
                    <a:bodyPr/>
                    <a:lstStyle/>
                    <a:p>
                      <a:pPr algn="ctr" fontAlgn="ctr"/>
                      <a:r>
                        <a:rPr lang="en-US" sz="2000" b="1" i="0" u="none" strike="noStrike" dirty="0" smtClean="0">
                          <a:solidFill>
                            <a:srgbClr val="000000"/>
                          </a:solidFill>
                          <a:effectLst/>
                          <a:latin typeface="+mn-lt"/>
                        </a:rPr>
                        <a:t>Other Race</a:t>
                      </a:r>
                      <a:endParaRPr lang="en-US" sz="2000" b="1"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smtClean="0"/>
                        <a:t>3%</a:t>
                      </a:r>
                      <a:endParaRPr lang="en-US" dirty="0"/>
                    </a:p>
                  </a:txBody>
                  <a:tcPr marL="24130" marR="241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smtClean="0"/>
                        <a:t>1%</a:t>
                      </a:r>
                      <a:endParaRPr lang="en-US" dirty="0"/>
                    </a:p>
                  </a:txBody>
                  <a:tcPr marL="24130" marR="2413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92795077"/>
                  </a:ext>
                </a:extLst>
              </a:tr>
              <a:tr h="311815">
                <a:tc rowSpan="2">
                  <a:txBody>
                    <a:bodyPr/>
                    <a:lstStyle/>
                    <a:p>
                      <a:pPr algn="ctr"/>
                      <a:r>
                        <a:rPr lang="en-US" sz="2000" b="1" dirty="0" smtClean="0"/>
                        <a:t>Language</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1" u="none" strike="noStrike" dirty="0">
                          <a:effectLst/>
                        </a:rPr>
                        <a:t>English</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smtClean="0"/>
                        <a:t>52%</a:t>
                      </a:r>
                      <a:endParaRPr lang="en-US"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smtClean="0"/>
                        <a:t>53%</a:t>
                      </a:r>
                      <a:endParaRPr lang="en-US"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3441532933"/>
                  </a:ext>
                </a:extLst>
              </a:tr>
              <a:tr h="311815">
                <a:tc vMerge="1">
                  <a:txBody>
                    <a:bodyPr/>
                    <a:lstStyle/>
                    <a:p>
                      <a:endParaRPr lang="en-US" dirty="0"/>
                    </a:p>
                  </a:txBody>
                  <a:tcPr/>
                </a:tc>
                <a:tc>
                  <a:txBody>
                    <a:bodyPr/>
                    <a:lstStyle/>
                    <a:p>
                      <a:pPr algn="ctr" fontAlgn="ctr"/>
                      <a:r>
                        <a:rPr lang="en-US" sz="2000" b="1" u="none" strike="noStrike" dirty="0">
                          <a:effectLst/>
                        </a:rPr>
                        <a:t>Not English</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smtClean="0"/>
                        <a:t>48%</a:t>
                      </a:r>
                      <a:endParaRPr lang="en-US"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smtClean="0"/>
                        <a:t>47%</a:t>
                      </a:r>
                      <a:endParaRPr lang="en-US"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27885744"/>
                  </a:ext>
                </a:extLst>
              </a:tr>
              <a:tr h="311815">
                <a:tc rowSpan="2">
                  <a:txBody>
                    <a:bodyPr/>
                    <a:lstStyle/>
                    <a:p>
                      <a:pPr algn="ctr"/>
                      <a:r>
                        <a:rPr lang="en-US" sz="2000" b="1" dirty="0" smtClean="0"/>
                        <a:t>Region</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1" u="none" strike="noStrike" dirty="0">
                          <a:effectLst/>
                        </a:rPr>
                        <a:t>Boston</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smtClean="0"/>
                        <a:t>62%</a:t>
                      </a:r>
                      <a:endParaRPr lang="en-US"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smtClean="0"/>
                        <a:t>65%</a:t>
                      </a:r>
                      <a:endParaRPr lang="en-US"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802684941"/>
                  </a:ext>
                </a:extLst>
              </a:tr>
              <a:tr h="311815">
                <a:tc vMerge="1">
                  <a:txBody>
                    <a:bodyPr/>
                    <a:lstStyle/>
                    <a:p>
                      <a:endParaRPr lang="en-US" dirty="0"/>
                    </a:p>
                  </a:txBody>
                  <a:tcPr/>
                </a:tc>
                <a:tc>
                  <a:txBody>
                    <a:bodyPr/>
                    <a:lstStyle/>
                    <a:p>
                      <a:pPr algn="ctr" fontAlgn="ctr"/>
                      <a:r>
                        <a:rPr lang="en-US" sz="2000" b="1" u="none" strike="noStrike" dirty="0">
                          <a:effectLst/>
                        </a:rPr>
                        <a:t>Greater Boston</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smtClean="0"/>
                        <a:t>38%</a:t>
                      </a:r>
                      <a:endParaRPr lang="en-US"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smtClean="0"/>
                        <a:t>35%</a:t>
                      </a:r>
                      <a:endParaRPr lang="en-US"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692921604"/>
                  </a:ext>
                </a:extLst>
              </a:tr>
              <a:tr h="311815">
                <a:tc rowSpan="4">
                  <a:txBody>
                    <a:bodyPr/>
                    <a:lstStyle/>
                    <a:p>
                      <a:pPr algn="ctr"/>
                      <a:r>
                        <a:rPr lang="en-US" sz="2000" b="1" dirty="0" smtClean="0"/>
                        <a:t>Insurance</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000" b="1" u="none" strike="noStrike" dirty="0">
                          <a:effectLst/>
                        </a:rPr>
                        <a:t>Private</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smtClean="0"/>
                        <a:t>37%</a:t>
                      </a:r>
                      <a:endParaRPr lang="en-US"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dirty="0" smtClean="0"/>
                        <a:t>36%</a:t>
                      </a:r>
                      <a:endParaRPr lang="en-US"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870146537"/>
                  </a:ext>
                </a:extLst>
              </a:tr>
              <a:tr h="311815">
                <a:tc vMerge="1">
                  <a:txBody>
                    <a:bodyPr/>
                    <a:lstStyle/>
                    <a:p>
                      <a:endParaRPr lang="en-US" dirty="0"/>
                    </a:p>
                  </a:txBody>
                  <a:tcPr/>
                </a:tc>
                <a:tc>
                  <a:txBody>
                    <a:bodyPr/>
                    <a:lstStyle/>
                    <a:p>
                      <a:pPr algn="ctr" fontAlgn="ctr"/>
                      <a:r>
                        <a:rPr lang="en-US" sz="2000" b="1" u="none" strike="noStrike" dirty="0">
                          <a:effectLst/>
                        </a:rPr>
                        <a:t>Medicare</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dirty="0" smtClean="0"/>
                        <a:t>16%</a:t>
                      </a:r>
                      <a:endParaRPr lang="en-US"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dirty="0" smtClean="0"/>
                        <a:t>18%</a:t>
                      </a:r>
                      <a:endParaRPr lang="en-US"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258868714"/>
                  </a:ext>
                </a:extLst>
              </a:tr>
              <a:tr h="311815">
                <a:tc vMerge="1">
                  <a:txBody>
                    <a:bodyPr/>
                    <a:lstStyle/>
                    <a:p>
                      <a:endParaRPr lang="en-US" dirty="0"/>
                    </a:p>
                  </a:txBody>
                  <a:tcPr/>
                </a:tc>
                <a:tc>
                  <a:txBody>
                    <a:bodyPr/>
                    <a:lstStyle/>
                    <a:p>
                      <a:pPr algn="ctr" fontAlgn="ctr"/>
                      <a:r>
                        <a:rPr lang="en-US" sz="2000" b="1" u="none" strike="noStrike" dirty="0">
                          <a:effectLst/>
                        </a:rPr>
                        <a:t>Medicaid</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dirty="0" smtClean="0"/>
                        <a:t>45%</a:t>
                      </a:r>
                      <a:endParaRPr lang="en-US"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dirty="0" smtClean="0"/>
                        <a:t>44%</a:t>
                      </a:r>
                      <a:endParaRPr lang="en-US"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 xmlns:a16="http://schemas.microsoft.com/office/drawing/2014/main" val="288941636"/>
                  </a:ext>
                </a:extLst>
              </a:tr>
              <a:tr h="311815">
                <a:tc vMerge="1">
                  <a:txBody>
                    <a:bodyPr/>
                    <a:lstStyle/>
                    <a:p>
                      <a:endParaRPr lang="en-US"/>
                    </a:p>
                  </a:txBody>
                  <a:tcPr/>
                </a:tc>
                <a:tc>
                  <a:txBody>
                    <a:bodyPr/>
                    <a:lstStyle/>
                    <a:p>
                      <a:pPr algn="ctr" fontAlgn="ctr"/>
                      <a:r>
                        <a:rPr lang="en-US" sz="2000" b="1" i="0" u="none" strike="noStrike" dirty="0" smtClean="0">
                          <a:solidFill>
                            <a:srgbClr val="000000"/>
                          </a:solidFill>
                          <a:effectLst/>
                          <a:latin typeface="Calibri" panose="020F0502020204030204" pitchFamily="34" charset="0"/>
                        </a:rPr>
                        <a:t>Uninsured</a:t>
                      </a:r>
                      <a:endParaRPr lang="en-US"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smtClean="0"/>
                        <a:t>1%</a:t>
                      </a:r>
                      <a:endParaRPr lang="en-US"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dirty="0" smtClean="0"/>
                        <a:t>2%</a:t>
                      </a:r>
                      <a:endParaRPr lang="en-US" dirty="0"/>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501767389"/>
                  </a:ext>
                </a:extLst>
              </a:tr>
            </a:tbl>
          </a:graphicData>
        </a:graphic>
      </p:graphicFrame>
      <p:sp>
        <p:nvSpPr>
          <p:cNvPr id="9" name="TextBox 8"/>
          <p:cNvSpPr txBox="1"/>
          <p:nvPr/>
        </p:nvSpPr>
        <p:spPr>
          <a:xfrm>
            <a:off x="0" y="6488668"/>
            <a:ext cx="5502727" cy="369332"/>
          </a:xfrm>
          <a:prstGeom prst="rect">
            <a:avLst/>
          </a:prstGeom>
          <a:noFill/>
        </p:spPr>
        <p:txBody>
          <a:bodyPr wrap="square" rtlCol="0">
            <a:spAutoFit/>
          </a:bodyPr>
          <a:lstStyle/>
          <a:p>
            <a:r>
              <a:rPr lang="en-US" dirty="0" smtClean="0"/>
              <a:t>Data as of</a:t>
            </a:r>
            <a:r>
              <a:rPr lang="en-US" dirty="0"/>
              <a:t> </a:t>
            </a:r>
            <a:r>
              <a:rPr lang="en-US" dirty="0" smtClean="0"/>
              <a:t>11/30/2021</a:t>
            </a:r>
            <a:endParaRPr lang="en-US" sz="2400" dirty="0">
              <a:latin typeface="Times New Roman" panose="02020603050405020304" pitchFamily="18" charset="0"/>
              <a:ea typeface="Times New Roman" panose="02020603050405020304" pitchFamily="18" charset="0"/>
            </a:endParaRPr>
          </a:p>
        </p:txBody>
      </p:sp>
      <p:sp>
        <p:nvSpPr>
          <p:cNvPr id="2" name="Title 1"/>
          <p:cNvSpPr>
            <a:spLocks noGrp="1"/>
          </p:cNvSpPr>
          <p:nvPr>
            <p:ph type="title"/>
          </p:nvPr>
        </p:nvSpPr>
        <p:spPr>
          <a:xfrm>
            <a:off x="838200" y="-72570"/>
            <a:ext cx="10515600" cy="935665"/>
          </a:xfrm>
        </p:spPr>
        <p:txBody>
          <a:bodyPr/>
          <a:lstStyle/>
          <a:p>
            <a:pPr algn="ctr"/>
            <a:r>
              <a:rPr lang="en-US" b="1" dirty="0" smtClean="0"/>
              <a:t>TRIP Study Participants (N=1,211)</a:t>
            </a:r>
            <a:endParaRPr lang="en-US" b="1" dirty="0"/>
          </a:p>
        </p:txBody>
      </p:sp>
    </p:spTree>
    <p:extLst>
      <p:ext uri="{BB962C8B-B14F-4D97-AF65-F5344CB8AC3E}">
        <p14:creationId xmlns:p14="http://schemas.microsoft.com/office/powerpoint/2010/main" val="15601934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Preliminary Implementation Data:</a:t>
            </a:r>
            <a:br>
              <a:rPr lang="en-US" b="1" dirty="0" smtClean="0"/>
            </a:br>
            <a:r>
              <a:rPr lang="en-US" b="1" dirty="0" smtClean="0"/>
              <a:t> Interviews and Field Observations</a:t>
            </a:r>
            <a:endParaRPr lang="en-US" b="1" dirty="0"/>
          </a:p>
        </p:txBody>
      </p:sp>
      <p:pic>
        <p:nvPicPr>
          <p:cNvPr id="5" name="Picture 4" descr="C:\Users\COWINKLE\Desktop\TRIP Logo_220X277.png">
            <a:extLst>
              <a:ext uri="{FF2B5EF4-FFF2-40B4-BE49-F238E27FC236}">
                <a16:creationId xmlns="" xmlns:a16="http://schemas.microsoft.com/office/drawing/2014/main" id="{59EDC41E-CC38-5141-BAEE-AAFD9AC4AA76}"/>
              </a:ext>
            </a:extLst>
          </p:cNvPr>
          <p:cNvPicPr/>
          <p:nvPr/>
        </p:nvPicPr>
        <p:blipFill rotWithShape="1">
          <a:blip r:embed="rId3">
            <a:extLst>
              <a:ext uri="{28A0092B-C50C-407E-A947-70E740481C1C}">
                <a14:useLocalDpi xmlns:a14="http://schemas.microsoft.com/office/drawing/2010/main" val="0"/>
              </a:ext>
            </a:extLst>
          </a:blip>
          <a:srcRect t="31765" b="30980"/>
          <a:stretch/>
        </p:blipFill>
        <p:spPr bwMode="auto">
          <a:xfrm>
            <a:off x="10392759" y="115888"/>
            <a:ext cx="1651000" cy="631825"/>
          </a:xfrm>
          <a:prstGeom prst="rect">
            <a:avLst/>
          </a:prstGeom>
          <a:noFill/>
          <a:ln>
            <a:noFill/>
          </a:ln>
          <a:extLst>
            <a:ext uri="{53640926-AAD7-44D8-BBD7-CCE9431645EC}">
              <a14:shadowObscured xmlns:a14="http://schemas.microsoft.com/office/drawing/2010/main"/>
            </a:ext>
          </a:extLst>
        </p:spPr>
      </p:pic>
      <p:graphicFrame>
        <p:nvGraphicFramePr>
          <p:cNvPr id="4" name="Content Placeholder 3"/>
          <p:cNvGraphicFramePr>
            <a:graphicFrameLocks noGrp="1"/>
          </p:cNvGraphicFramePr>
          <p:nvPr>
            <p:ph idx="1"/>
            <p:extLst>
              <p:ext uri="{D42A27DB-BD31-4B8C-83A1-F6EECF244321}">
                <p14:modId xmlns:p14="http://schemas.microsoft.com/office/powerpoint/2010/main" val="3258129898"/>
              </p:ext>
            </p:extLst>
          </p:nvPr>
        </p:nvGraphicFramePr>
        <p:xfrm>
          <a:off x="838200" y="1825625"/>
          <a:ext cx="10515600" cy="4572000"/>
        </p:xfrm>
        <a:graphic>
          <a:graphicData uri="http://schemas.openxmlformats.org/drawingml/2006/table">
            <a:tbl>
              <a:tblPr firstRow="1" bandRow="1">
                <a:tableStyleId>{93296810-A885-4BE3-A3E7-6D5BEEA58F35}</a:tableStyleId>
              </a:tblPr>
              <a:tblGrid>
                <a:gridCol w="3505200">
                  <a:extLst>
                    <a:ext uri="{9D8B030D-6E8A-4147-A177-3AD203B41FA5}">
                      <a16:colId xmlns="" xmlns:a16="http://schemas.microsoft.com/office/drawing/2014/main" val="20000"/>
                    </a:ext>
                  </a:extLst>
                </a:gridCol>
                <a:gridCol w="3505200">
                  <a:extLst>
                    <a:ext uri="{9D8B030D-6E8A-4147-A177-3AD203B41FA5}">
                      <a16:colId xmlns="" xmlns:a16="http://schemas.microsoft.com/office/drawing/2014/main" val="20001"/>
                    </a:ext>
                  </a:extLst>
                </a:gridCol>
                <a:gridCol w="3505200">
                  <a:extLst>
                    <a:ext uri="{9D8B030D-6E8A-4147-A177-3AD203B41FA5}">
                      <a16:colId xmlns="" xmlns:a16="http://schemas.microsoft.com/office/drawing/2014/main" val="20002"/>
                    </a:ext>
                  </a:extLst>
                </a:gridCol>
              </a:tblGrid>
              <a:tr h="370840">
                <a:tc>
                  <a:txBody>
                    <a:bodyPr/>
                    <a:lstStyle/>
                    <a:p>
                      <a:pPr algn="ctr"/>
                      <a:r>
                        <a:rPr lang="en-US" sz="2400" dirty="0" smtClean="0"/>
                        <a:t>Barriers</a:t>
                      </a:r>
                      <a:endParaRPr lang="en-US" sz="2400" dirty="0"/>
                    </a:p>
                  </a:txBody>
                  <a:tcPr/>
                </a:tc>
                <a:tc>
                  <a:txBody>
                    <a:bodyPr/>
                    <a:lstStyle/>
                    <a:p>
                      <a:pPr algn="ctr"/>
                      <a:r>
                        <a:rPr lang="en-US" sz="2400" dirty="0" smtClean="0"/>
                        <a:t>Facilitators</a:t>
                      </a:r>
                      <a:endParaRPr lang="en-US" sz="2400" dirty="0"/>
                    </a:p>
                  </a:txBody>
                  <a:tcPr/>
                </a:tc>
                <a:tc>
                  <a:txBody>
                    <a:bodyPr/>
                    <a:lstStyle/>
                    <a:p>
                      <a:pPr algn="ctr"/>
                      <a:r>
                        <a:rPr lang="en-US" sz="2400" dirty="0" smtClean="0"/>
                        <a:t>Value Added</a:t>
                      </a:r>
                      <a:endParaRPr lang="en-US" sz="2400" dirty="0"/>
                    </a:p>
                  </a:txBody>
                  <a:tcPr/>
                </a:tc>
                <a:extLst>
                  <a:ext uri="{0D108BD9-81ED-4DB2-BD59-A6C34878D82A}">
                    <a16:rowId xmlns="" xmlns:a16="http://schemas.microsoft.com/office/drawing/2014/main" val="10000"/>
                  </a:ext>
                </a:extLst>
              </a:tr>
              <a:tr h="370840">
                <a:tc>
                  <a:txBody>
                    <a:bodyPr/>
                    <a:lstStyle/>
                    <a:p>
                      <a:pPr marL="342900" indent="-342900" rtl="0" eaLnBrk="1" fontAlgn="t" latinLnBrk="0" hangingPunct="1">
                        <a:buFont typeface="Arial" panose="020B0604020202020204" pitchFamily="34" charset="0"/>
                        <a:buChar char="•"/>
                      </a:pPr>
                      <a:r>
                        <a:rPr lang="en-US" sz="2400" b="0" i="0" u="none" strike="noStrike" kern="1200" baseline="0" dirty="0" smtClean="0">
                          <a:solidFill>
                            <a:schemeClr val="tx1"/>
                          </a:solidFill>
                          <a:effectLst/>
                          <a:latin typeface="+mn-lt"/>
                          <a:ea typeface="+mn-ea"/>
                          <a:cs typeface="+mn-cs"/>
                        </a:rPr>
                        <a:t>Competing demands partners (COVID)</a:t>
                      </a:r>
                    </a:p>
                    <a:p>
                      <a:pPr marL="342900" indent="-342900" rtl="0" eaLnBrk="1" fontAlgn="t" latinLnBrk="0" hangingPunct="1">
                        <a:buFont typeface="Arial" panose="020B0604020202020204" pitchFamily="34" charset="0"/>
                        <a:buChar char="•"/>
                      </a:pPr>
                      <a:r>
                        <a:rPr lang="en-US" sz="2400" b="0" i="0" u="none" strike="noStrike" kern="1200" dirty="0" smtClean="0">
                          <a:solidFill>
                            <a:schemeClr val="tx1"/>
                          </a:solidFill>
                          <a:effectLst/>
                          <a:latin typeface="+mn-lt"/>
                          <a:ea typeface="+mn-ea"/>
                          <a:cs typeface="+mn-cs"/>
                        </a:rPr>
                        <a:t>Relative priority of TRIP</a:t>
                      </a:r>
                    </a:p>
                    <a:p>
                      <a:pPr marL="342900" indent="-342900" rtl="0" eaLnBrk="1" fontAlgn="t" latinLnBrk="0" hangingPunct="1">
                        <a:buFont typeface="Arial" panose="020B0604020202020204" pitchFamily="34" charset="0"/>
                        <a:buChar char="•"/>
                      </a:pPr>
                      <a:r>
                        <a:rPr lang="en-US" sz="2400" b="0" i="0" u="none" strike="noStrike" kern="1200" dirty="0" smtClean="0">
                          <a:solidFill>
                            <a:schemeClr val="tx1"/>
                          </a:solidFill>
                          <a:effectLst/>
                          <a:latin typeface="+mn-lt"/>
                          <a:ea typeface="+mn-ea"/>
                          <a:cs typeface="+mn-cs"/>
                        </a:rPr>
                        <a:t>Tension</a:t>
                      </a:r>
                      <a:r>
                        <a:rPr lang="en-US" sz="2400" b="0" i="0" u="none" strike="noStrike" kern="1200" baseline="0" dirty="0" smtClean="0">
                          <a:solidFill>
                            <a:schemeClr val="tx1"/>
                          </a:solidFill>
                          <a:effectLst/>
                          <a:latin typeface="+mn-lt"/>
                          <a:ea typeface="+mn-ea"/>
                          <a:cs typeface="+mn-cs"/>
                        </a:rPr>
                        <a:t> for change related to scope of navigation</a:t>
                      </a:r>
                    </a:p>
                    <a:p>
                      <a:pPr marL="342900" indent="-342900" rtl="0" eaLnBrk="1" fontAlgn="t" latinLnBrk="0" hangingPunct="1">
                        <a:buFont typeface="Arial" panose="020B0604020202020204" pitchFamily="34" charset="0"/>
                        <a:buChar char="•"/>
                      </a:pPr>
                      <a:r>
                        <a:rPr lang="en-US" sz="2400" b="0" i="0" u="none" strike="noStrike" kern="1200" baseline="0" dirty="0" smtClean="0">
                          <a:solidFill>
                            <a:schemeClr val="tx1"/>
                          </a:solidFill>
                          <a:effectLst/>
                          <a:latin typeface="+mn-lt"/>
                          <a:ea typeface="+mn-ea"/>
                          <a:cs typeface="+mn-cs"/>
                        </a:rPr>
                        <a:t>Navigator turnover</a:t>
                      </a:r>
                      <a:endParaRPr lang="en-US" sz="2400" b="0" i="0" u="none" strike="noStrike" kern="1200" dirty="0" smtClean="0">
                        <a:solidFill>
                          <a:schemeClr val="tx1"/>
                        </a:solidFill>
                        <a:effectLst/>
                        <a:latin typeface="+mn-lt"/>
                        <a:ea typeface="+mn-ea"/>
                        <a:cs typeface="+mn-cs"/>
                      </a:endParaRPr>
                    </a:p>
                    <a:p>
                      <a:pPr marL="342900" indent="-342900" rtl="0" eaLnBrk="1" fontAlgn="t" latinLnBrk="0" hangingPunct="1">
                        <a:buFont typeface="Arial" panose="020B0604020202020204" pitchFamily="34" charset="0"/>
                        <a:buChar char="•"/>
                      </a:pPr>
                      <a:r>
                        <a:rPr lang="en-US" sz="2400" b="0" i="0" u="none" strike="noStrike" kern="1200" dirty="0" smtClean="0">
                          <a:solidFill>
                            <a:schemeClr val="tx1"/>
                          </a:solidFill>
                          <a:effectLst/>
                          <a:latin typeface="+mn-lt"/>
                          <a:ea typeface="+mn-ea"/>
                          <a:cs typeface="+mn-cs"/>
                        </a:rPr>
                        <a:t>Incompatible</a:t>
                      </a:r>
                      <a:r>
                        <a:rPr lang="en-US" sz="2400" b="0" i="0" u="none" strike="noStrike" kern="1200" baseline="0" dirty="0" smtClean="0">
                          <a:solidFill>
                            <a:schemeClr val="tx1"/>
                          </a:solidFill>
                          <a:effectLst/>
                          <a:latin typeface="+mn-lt"/>
                          <a:ea typeface="+mn-ea"/>
                          <a:cs typeface="+mn-cs"/>
                        </a:rPr>
                        <a:t> data systems leading to duplication of effort</a:t>
                      </a:r>
                      <a:endParaRPr lang="en-US" sz="2400" b="0" i="0" u="none" strike="noStrike" kern="1200" dirty="0" smtClean="0">
                        <a:solidFill>
                          <a:schemeClr val="tx1"/>
                        </a:solidFill>
                        <a:effectLst/>
                        <a:latin typeface="+mn-lt"/>
                        <a:ea typeface="+mn-ea"/>
                        <a:cs typeface="+mn-cs"/>
                      </a:endParaRPr>
                    </a:p>
                    <a:p>
                      <a:pPr marL="342900" indent="-342900">
                        <a:buFont typeface="Arial" panose="020B0604020202020204" pitchFamily="34" charset="0"/>
                        <a:buChar char="•"/>
                      </a:pPr>
                      <a:endParaRPr lang="en-US" sz="2400" b="0" dirty="0"/>
                    </a:p>
                  </a:txBody>
                  <a:tcPr/>
                </a:tc>
                <a:tc>
                  <a:txBody>
                    <a:bodyPr/>
                    <a:lstStyle/>
                    <a:p>
                      <a:pPr marL="342900" indent="-342900" rtl="0" eaLnBrk="1" fontAlgn="t" latinLnBrk="0" hangingPunct="1">
                        <a:buFont typeface="Arial" panose="020B0604020202020204" pitchFamily="34" charset="0"/>
                        <a:buChar char="•"/>
                      </a:pPr>
                      <a:r>
                        <a:rPr lang="en-US" sz="2400" b="0" i="0" u="none" strike="noStrike" kern="1200" dirty="0" smtClean="0">
                          <a:solidFill>
                            <a:schemeClr val="tx1"/>
                          </a:solidFill>
                          <a:effectLst/>
                          <a:latin typeface="+mn-lt"/>
                          <a:ea typeface="+mn-ea"/>
                          <a:cs typeface="+mn-cs"/>
                        </a:rPr>
                        <a:t>Compatibility with existing workflow</a:t>
                      </a:r>
                    </a:p>
                    <a:p>
                      <a:pPr marL="342900" indent="-342900" rtl="0" eaLnBrk="1" fontAlgn="t" latinLnBrk="0" hangingPunct="1">
                        <a:buFont typeface="Arial" panose="020B0604020202020204" pitchFamily="34" charset="0"/>
                        <a:buChar char="•"/>
                      </a:pPr>
                      <a:r>
                        <a:rPr lang="en-US" sz="2400" b="0" i="0" u="none" strike="noStrike" kern="1200" dirty="0" smtClean="0">
                          <a:solidFill>
                            <a:schemeClr val="tx1"/>
                          </a:solidFill>
                          <a:effectLst/>
                          <a:latin typeface="+mn-lt"/>
                          <a:ea typeface="+mn-ea"/>
                          <a:cs typeface="+mn-cs"/>
                        </a:rPr>
                        <a:t>Adapting protocol to existing workflow</a:t>
                      </a:r>
                    </a:p>
                    <a:p>
                      <a:pPr marL="342900" indent="-342900" rtl="0" eaLnBrk="1" fontAlgn="auto" latinLnBrk="0" hangingPunct="1">
                        <a:buFont typeface="Arial" panose="020B0604020202020204" pitchFamily="34" charset="0"/>
                        <a:buChar char="•"/>
                      </a:pPr>
                      <a:r>
                        <a:rPr lang="en-US" sz="2400" b="0" i="0" u="none" strike="noStrike" kern="1200" dirty="0" smtClean="0">
                          <a:solidFill>
                            <a:schemeClr val="tx1"/>
                          </a:solidFill>
                          <a:effectLst/>
                          <a:latin typeface="+mn-lt"/>
                          <a:ea typeface="+mn-ea"/>
                          <a:cs typeface="+mn-cs"/>
                        </a:rPr>
                        <a:t>Continuous support and response to feedback</a:t>
                      </a:r>
                    </a:p>
                    <a:p>
                      <a:pPr marL="342900" indent="-342900" rtl="0" eaLnBrk="1" fontAlgn="auto" latinLnBrk="0" hangingPunct="1">
                        <a:buFont typeface="Arial" panose="020B0604020202020204" pitchFamily="34" charset="0"/>
                        <a:buChar char="•"/>
                      </a:pPr>
                      <a:r>
                        <a:rPr lang="en-US" sz="2400" b="0" i="0" u="none" strike="noStrike" kern="1200" dirty="0" smtClean="0">
                          <a:solidFill>
                            <a:schemeClr val="tx1"/>
                          </a:solidFill>
                          <a:effectLst/>
                          <a:latin typeface="+mn-lt"/>
                          <a:ea typeface="+mn-ea"/>
                          <a:cs typeface="+mn-cs"/>
                        </a:rPr>
                        <a:t>Clinical Champions</a:t>
                      </a:r>
                    </a:p>
                    <a:p>
                      <a:pPr marL="342900" indent="-342900">
                        <a:buFont typeface="Arial" panose="020B0604020202020204" pitchFamily="34" charset="0"/>
                        <a:buChar char="•"/>
                      </a:pPr>
                      <a:endParaRPr lang="en-US" sz="2400" b="0" dirty="0"/>
                    </a:p>
                  </a:txBody>
                  <a:tcPr/>
                </a:tc>
                <a:tc>
                  <a:txBody>
                    <a:bodyPr/>
                    <a:lstStyle/>
                    <a:p>
                      <a:pPr marL="342900" indent="-342900" rtl="0" eaLnBrk="1" fontAlgn="t" latinLnBrk="0" hangingPunct="1">
                        <a:buFont typeface="Arial" panose="020B0604020202020204" pitchFamily="34" charset="0"/>
                        <a:buChar char="•"/>
                      </a:pPr>
                      <a:r>
                        <a:rPr lang="en-US" sz="2400" b="0" i="0" u="none" strike="noStrike" kern="1200" dirty="0" smtClean="0">
                          <a:solidFill>
                            <a:schemeClr val="tx1"/>
                          </a:solidFill>
                          <a:effectLst/>
                          <a:latin typeface="+mn-lt"/>
                          <a:ea typeface="+mn-ea"/>
                          <a:cs typeface="+mn-cs"/>
                        </a:rPr>
                        <a:t>Formalizing evidence-based navigation process</a:t>
                      </a:r>
                    </a:p>
                    <a:p>
                      <a:pPr marL="342900" indent="-342900" rtl="0" eaLnBrk="1" fontAlgn="t" latinLnBrk="0" hangingPunct="1">
                        <a:buFont typeface="Arial" panose="020B0604020202020204" pitchFamily="34" charset="0"/>
                        <a:buChar char="•"/>
                      </a:pPr>
                      <a:r>
                        <a:rPr lang="en-US" sz="2400" b="0" i="0" u="none" strike="noStrike" kern="1200" dirty="0" smtClean="0">
                          <a:solidFill>
                            <a:schemeClr val="tx1"/>
                          </a:solidFill>
                          <a:effectLst/>
                          <a:latin typeface="+mn-lt"/>
                          <a:ea typeface="+mn-ea"/>
                          <a:cs typeface="+mn-cs"/>
                        </a:rPr>
                        <a:t>Regional approach to care</a:t>
                      </a:r>
                    </a:p>
                    <a:p>
                      <a:pPr marL="342900" indent="-342900" rtl="0" eaLnBrk="1" fontAlgn="t" latinLnBrk="0" hangingPunct="1">
                        <a:buFont typeface="Arial" panose="020B0604020202020204" pitchFamily="34" charset="0"/>
                        <a:buChar char="•"/>
                      </a:pPr>
                      <a:r>
                        <a:rPr lang="en-US" sz="2400" b="0" i="0" u="none" strike="noStrike" kern="1200" dirty="0" smtClean="0">
                          <a:solidFill>
                            <a:schemeClr val="tx1"/>
                          </a:solidFill>
                          <a:effectLst/>
                          <a:latin typeface="+mn-lt"/>
                          <a:ea typeface="+mn-ea"/>
                          <a:cs typeface="+mn-cs"/>
                        </a:rPr>
                        <a:t>Communication across systems</a:t>
                      </a:r>
                    </a:p>
                    <a:p>
                      <a:pPr marL="0" indent="0" rtl="0" eaLnBrk="1" fontAlgn="t" latinLnBrk="0" hangingPunct="1">
                        <a:buFont typeface="Arial" panose="020B0604020202020204" pitchFamily="34" charset="0"/>
                        <a:buNone/>
                      </a:pPr>
                      <a:endParaRPr lang="en-US" sz="2400" b="0" i="0" u="none" strike="noStrike" kern="1200" dirty="0" smtClean="0">
                        <a:solidFill>
                          <a:schemeClr val="tx1"/>
                        </a:solidFill>
                        <a:effectLst/>
                        <a:latin typeface="+mn-lt"/>
                        <a:ea typeface="+mn-ea"/>
                        <a:cs typeface="+mn-cs"/>
                      </a:endParaRPr>
                    </a:p>
                    <a:p>
                      <a:pPr marL="342900" indent="-342900">
                        <a:buFont typeface="Arial" panose="020B0604020202020204" pitchFamily="34" charset="0"/>
                        <a:buChar char="•"/>
                      </a:pPr>
                      <a:endParaRPr lang="en-US" sz="2400" b="0" dirty="0"/>
                    </a:p>
                  </a:txBody>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3793697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ody of water&#10;&#10;Description automatically generated">
            <a:extLst>
              <a:ext uri="{FF2B5EF4-FFF2-40B4-BE49-F238E27FC236}">
                <a16:creationId xmlns="" xmlns:a16="http://schemas.microsoft.com/office/drawing/2014/main" id="{BC730C17-B65F-694A-8738-67ABCE28E24B}"/>
              </a:ext>
            </a:extLst>
          </p:cNvPr>
          <p:cNvPicPr>
            <a:picLocks noGrp="1" noChangeAspect="1"/>
          </p:cNvPicPr>
          <p:nvPr>
            <p:ph type="pic" sz="quarter" idx="10"/>
          </p:nvPr>
        </p:nvPicPr>
        <p:blipFill>
          <a:blip r:embed="rId3"/>
          <a:srcRect t="11207" b="11207"/>
          <a:stretch>
            <a:fillRect/>
          </a:stretch>
        </p:blipFill>
        <p:spPr/>
      </p:pic>
      <p:sp>
        <p:nvSpPr>
          <p:cNvPr id="9" name="Rectangle 8">
            <a:extLst>
              <a:ext uri="{FF2B5EF4-FFF2-40B4-BE49-F238E27FC236}">
                <a16:creationId xmlns="" xmlns:a16="http://schemas.microsoft.com/office/drawing/2014/main" id="{7B1A716C-984B-4C40-A4DB-13419CC9FAA5}"/>
              </a:ext>
            </a:extLst>
          </p:cNvPr>
          <p:cNvSpPr/>
          <p:nvPr/>
        </p:nvSpPr>
        <p:spPr>
          <a:xfrm>
            <a:off x="5090072" y="1791861"/>
            <a:ext cx="7005850" cy="3234520"/>
          </a:xfrm>
          <a:prstGeom prst="rect">
            <a:avLst/>
          </a:prstGeom>
          <a:solidFill>
            <a:srgbClr val="13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highlight>
                <a:srgbClr val="FFFF00"/>
              </a:highlight>
            </a:endParaRPr>
          </a:p>
        </p:txBody>
      </p:sp>
      <p:sp>
        <p:nvSpPr>
          <p:cNvPr id="4" name="Title 3">
            <a:extLst>
              <a:ext uri="{FF2B5EF4-FFF2-40B4-BE49-F238E27FC236}">
                <a16:creationId xmlns="" xmlns:a16="http://schemas.microsoft.com/office/drawing/2014/main" id="{41331522-C1EE-5044-ACB1-DA59C822AA44}"/>
              </a:ext>
            </a:extLst>
          </p:cNvPr>
          <p:cNvSpPr>
            <a:spLocks noGrp="1"/>
          </p:cNvSpPr>
          <p:nvPr>
            <p:ph type="title"/>
          </p:nvPr>
        </p:nvSpPr>
        <p:spPr>
          <a:xfrm>
            <a:off x="5456583" y="2266122"/>
            <a:ext cx="6639339" cy="2285999"/>
          </a:xfrm>
        </p:spPr>
        <p:txBody>
          <a:bodyPr>
            <a:noAutofit/>
          </a:bodyPr>
          <a:lstStyle/>
          <a:p>
            <a:r>
              <a:rPr lang="en-US" sz="3200" dirty="0"/>
              <a:t>Patient Navigation in Cancer Care</a:t>
            </a:r>
            <a:br>
              <a:rPr lang="en-US" sz="3200" dirty="0"/>
            </a:br>
            <a:r>
              <a:rPr lang="en-US" sz="3200" dirty="0"/>
              <a:t>Review of Payment Models for a Sustainable Future</a:t>
            </a:r>
            <a:endParaRPr lang="en-US" sz="3200" dirty="0"/>
          </a:p>
        </p:txBody>
      </p:sp>
    </p:spTree>
    <p:extLst>
      <p:ext uri="{BB962C8B-B14F-4D97-AF65-F5344CB8AC3E}">
        <p14:creationId xmlns:p14="http://schemas.microsoft.com/office/powerpoint/2010/main" val="33449587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8875"/>
            <a:ext cx="11788877" cy="548376"/>
          </a:xfrm>
        </p:spPr>
        <p:txBody>
          <a:bodyPr/>
          <a:lstStyle/>
          <a:p>
            <a:r>
              <a:rPr lang="en-US" dirty="0" smtClean="0"/>
              <a:t>Short-Term </a:t>
            </a:r>
            <a:r>
              <a:rPr lang="en-US" dirty="0" smtClean="0"/>
              <a:t>Funding </a:t>
            </a:r>
            <a:r>
              <a:rPr lang="en-US" dirty="0" smtClean="0"/>
              <a:t>Models</a:t>
            </a:r>
            <a:endParaRPr lang="en-US" dirty="0"/>
          </a:p>
        </p:txBody>
      </p:sp>
      <p:graphicFrame>
        <p:nvGraphicFramePr>
          <p:cNvPr id="6" name="Diagram 5"/>
          <p:cNvGraphicFramePr/>
          <p:nvPr>
            <p:extLst>
              <p:ext uri="{D42A27DB-BD31-4B8C-83A1-F6EECF244321}">
                <p14:modId xmlns:p14="http://schemas.microsoft.com/office/powerpoint/2010/main" val="754012366"/>
              </p:ext>
            </p:extLst>
          </p:nvPr>
        </p:nvGraphicFramePr>
        <p:xfrm>
          <a:off x="1884515" y="747251"/>
          <a:ext cx="8596671" cy="5823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132611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98875"/>
            <a:ext cx="11788877" cy="548376"/>
          </a:xfrm>
        </p:spPr>
        <p:txBody>
          <a:bodyPr/>
          <a:lstStyle/>
          <a:p>
            <a:r>
              <a:rPr lang="en-US" dirty="0" smtClean="0"/>
              <a:t>Long-Term Funding </a:t>
            </a:r>
            <a:r>
              <a:rPr lang="en-US" dirty="0" smtClean="0"/>
              <a:t>Models</a:t>
            </a:r>
            <a:endParaRPr lang="en-US" dirty="0"/>
          </a:p>
        </p:txBody>
      </p:sp>
      <p:graphicFrame>
        <p:nvGraphicFramePr>
          <p:cNvPr id="6" name="Diagram 5"/>
          <p:cNvGraphicFramePr/>
          <p:nvPr>
            <p:extLst/>
          </p:nvPr>
        </p:nvGraphicFramePr>
        <p:xfrm>
          <a:off x="1884515" y="747251"/>
          <a:ext cx="8596671" cy="5823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22508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07031" y="885920"/>
            <a:ext cx="8993874" cy="1446550"/>
          </a:xfrm>
          <a:prstGeom prst="rect">
            <a:avLst/>
          </a:prstGeom>
          <a:noFill/>
        </p:spPr>
        <p:txBody>
          <a:bodyPr wrap="square" rtlCol="0">
            <a:spAutoFit/>
          </a:bodyPr>
          <a:lstStyle/>
          <a:p>
            <a:pPr algn="ctr"/>
            <a:r>
              <a:rPr lang="en-US" sz="4400" b="1" dirty="0">
                <a:solidFill>
                  <a:srgbClr val="5B5B5B"/>
                </a:solidFill>
              </a:rPr>
              <a:t>
</a:t>
            </a:r>
            <a:endParaRPr lang="en-US" sz="4400" b="1" dirty="0">
              <a:solidFill>
                <a:srgbClr val="5B5B5B"/>
              </a:solidFill>
            </a:endParaRPr>
          </a:p>
        </p:txBody>
      </p:sp>
      <p:pic>
        <p:nvPicPr>
          <p:cNvPr id="5" name="Picture 4"/>
          <p:cNvPicPr>
            <a:picLocks noChangeAspect="1"/>
          </p:cNvPicPr>
          <p:nvPr/>
        </p:nvPicPr>
        <p:blipFill>
          <a:blip r:embed="rId2"/>
          <a:stretch>
            <a:fillRect/>
          </a:stretch>
        </p:blipFill>
        <p:spPr>
          <a:xfrm>
            <a:off x="309492" y="460738"/>
            <a:ext cx="2402004" cy="2402004"/>
          </a:xfrm>
          <a:prstGeom prst="rect">
            <a:avLst/>
          </a:prstGeom>
        </p:spPr>
      </p:pic>
      <p:sp>
        <p:nvSpPr>
          <p:cNvPr id="7" name="Title 6"/>
          <p:cNvSpPr>
            <a:spLocks noGrp="1"/>
          </p:cNvSpPr>
          <p:nvPr>
            <p:ph type="title"/>
          </p:nvPr>
        </p:nvSpPr>
        <p:spPr/>
        <p:txBody>
          <a:bodyPr/>
          <a:lstStyle/>
          <a:p>
            <a:r>
              <a:rPr lang="en-US" b="1" dirty="0" smtClean="0">
                <a:solidFill>
                  <a:srgbClr val="5B5B5B"/>
                </a:solidFill>
              </a:rPr>
              <a:t>		How </a:t>
            </a:r>
            <a:r>
              <a:rPr lang="en-US" b="1" dirty="0">
                <a:solidFill>
                  <a:srgbClr val="5B5B5B"/>
                </a:solidFill>
              </a:rPr>
              <a:t>do you fund your navigation </a:t>
            </a:r>
            <a:r>
              <a:rPr lang="en-US" b="1" dirty="0" smtClean="0">
                <a:solidFill>
                  <a:srgbClr val="5B5B5B"/>
                </a:solidFill>
              </a:rPr>
              <a:t>				programs</a:t>
            </a:r>
            <a:r>
              <a:rPr lang="en-US" b="1" dirty="0">
                <a:solidFill>
                  <a:srgbClr val="5B5B5B"/>
                </a:solidFill>
              </a:rPr>
              <a:t>?</a:t>
            </a:r>
            <a:endParaRPr lang="en-US" dirty="0"/>
          </a:p>
        </p:txBody>
      </p:sp>
      <p:sp>
        <p:nvSpPr>
          <p:cNvPr id="8" name="Content Placeholder 7"/>
          <p:cNvSpPr>
            <a:spLocks noGrp="1"/>
          </p:cNvSpPr>
          <p:nvPr>
            <p:ph idx="1"/>
          </p:nvPr>
        </p:nvSpPr>
        <p:spPr>
          <a:xfrm>
            <a:off x="3261814" y="1825625"/>
            <a:ext cx="8091985" cy="4351338"/>
          </a:xfrm>
        </p:spPr>
        <p:txBody>
          <a:bodyPr>
            <a:normAutofit/>
          </a:bodyPr>
          <a:lstStyle/>
          <a:p>
            <a:pPr marL="0" indent="0">
              <a:buNone/>
            </a:pPr>
            <a:endParaRPr lang="en-US" dirty="0"/>
          </a:p>
          <a:p>
            <a:r>
              <a:rPr lang="en-US" dirty="0" smtClean="0"/>
              <a:t>Private Grants</a:t>
            </a:r>
          </a:p>
          <a:p>
            <a:r>
              <a:rPr lang="en-US" dirty="0" smtClean="0"/>
              <a:t>Federal Grants</a:t>
            </a:r>
          </a:p>
          <a:p>
            <a:r>
              <a:rPr lang="en-US" dirty="0" smtClean="0"/>
              <a:t>Operating Budget</a:t>
            </a:r>
          </a:p>
          <a:p>
            <a:r>
              <a:rPr lang="en-US" dirty="0" smtClean="0"/>
              <a:t>Philanthropy</a:t>
            </a:r>
          </a:p>
          <a:p>
            <a:r>
              <a:rPr lang="en-US" dirty="0" smtClean="0"/>
              <a:t>Fee for Service</a:t>
            </a:r>
          </a:p>
          <a:p>
            <a:r>
              <a:rPr lang="en-US" dirty="0" smtClean="0"/>
              <a:t>Value-based payment model (ACO, bundled)</a:t>
            </a:r>
          </a:p>
          <a:p>
            <a:r>
              <a:rPr lang="en-US" dirty="0" smtClean="0"/>
              <a:t>Other</a:t>
            </a:r>
          </a:p>
          <a:p>
            <a:endParaRPr lang="en-US" dirty="0"/>
          </a:p>
        </p:txBody>
      </p:sp>
    </p:spTree>
    <p:extLst>
      <p:ext uri="{BB962C8B-B14F-4D97-AF65-F5344CB8AC3E}">
        <p14:creationId xmlns:p14="http://schemas.microsoft.com/office/powerpoint/2010/main" val="9338153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87683" y="2738439"/>
            <a:ext cx="10515600" cy="2275408"/>
          </a:xfrm>
        </p:spPr>
        <p:txBody>
          <a:bodyPr>
            <a:normAutofit fontScale="90000"/>
          </a:bodyPr>
          <a:lstStyle/>
          <a:p>
            <a:pPr algn="ctr"/>
            <a:r>
              <a:rPr lang="en-US" b="1" dirty="0"/>
              <a:t>National Navigation </a:t>
            </a:r>
            <a:r>
              <a:rPr lang="en-US" b="1" dirty="0" smtClean="0"/>
              <a:t>Roundtable: </a:t>
            </a:r>
            <a:r>
              <a:rPr lang="en-US" b="1" dirty="0"/>
              <a:t>r</a:t>
            </a:r>
            <a:r>
              <a:rPr lang="en-US" b="1" dirty="0" smtClean="0"/>
              <a:t>ecommendations for </a:t>
            </a:r>
            <a:r>
              <a:rPr lang="en-US" b="1" dirty="0"/>
              <a:t>a path forward</a:t>
            </a:r>
          </a:p>
        </p:txBody>
      </p:sp>
      <p:pic>
        <p:nvPicPr>
          <p:cNvPr id="7" name="Picture 6"/>
          <p:cNvPicPr>
            <a:picLocks noChangeAspect="1"/>
          </p:cNvPicPr>
          <p:nvPr/>
        </p:nvPicPr>
        <p:blipFill>
          <a:blip r:embed="rId2"/>
          <a:stretch>
            <a:fillRect/>
          </a:stretch>
        </p:blipFill>
        <p:spPr>
          <a:xfrm>
            <a:off x="3216533" y="531682"/>
            <a:ext cx="2462072" cy="2462072"/>
          </a:xfrm>
          <a:prstGeom prst="rect">
            <a:avLst/>
          </a:prstGeom>
        </p:spPr>
      </p:pic>
      <p:pic>
        <p:nvPicPr>
          <p:cNvPr id="8" name="Picture 7"/>
          <p:cNvPicPr>
            <a:picLocks noChangeAspect="1"/>
          </p:cNvPicPr>
          <p:nvPr/>
        </p:nvPicPr>
        <p:blipFill>
          <a:blip r:embed="rId3"/>
          <a:stretch>
            <a:fillRect/>
          </a:stretch>
        </p:blipFill>
        <p:spPr>
          <a:xfrm>
            <a:off x="6781194" y="894817"/>
            <a:ext cx="1809750" cy="2098937"/>
          </a:xfrm>
          <a:prstGeom prst="rect">
            <a:avLst/>
          </a:prstGeom>
        </p:spPr>
      </p:pic>
    </p:spTree>
    <p:extLst>
      <p:ext uri="{BB962C8B-B14F-4D97-AF65-F5344CB8AC3E}">
        <p14:creationId xmlns:p14="http://schemas.microsoft.com/office/powerpoint/2010/main" val="2570937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1"/>
          <p:cNvSpPr/>
          <p:nvPr/>
        </p:nvSpPr>
        <p:spPr>
          <a:xfrm>
            <a:off x="3944203" y="2523364"/>
            <a:ext cx="7738461" cy="6531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35" name="Text Box 4"/>
          <p:cNvSpPr txBox="1">
            <a:spLocks noChangeArrowheads="1"/>
          </p:cNvSpPr>
          <p:nvPr/>
        </p:nvSpPr>
        <p:spPr bwMode="auto">
          <a:xfrm>
            <a:off x="3881010" y="3419640"/>
            <a:ext cx="7801654" cy="1175706"/>
          </a:xfrm>
          <a:prstGeom prst="rect">
            <a:avLst/>
          </a:prstGeom>
          <a:noFill/>
          <a:ln w="9525">
            <a:noFill/>
            <a:miter lim="800000"/>
            <a:headEnd/>
            <a:tailEnd/>
          </a:ln>
        </p:spPr>
        <p:txBody>
          <a:bodyPr wrap="square">
            <a:spAutoFit/>
          </a:bodyPr>
          <a:lstStyle/>
          <a:p>
            <a:pPr algn="ctr">
              <a:lnSpc>
                <a:spcPct val="110000"/>
              </a:lnSpc>
              <a:spcBef>
                <a:spcPct val="50000"/>
              </a:spcBef>
            </a:pPr>
            <a:r>
              <a:rPr lang="en-US" altLang="en-US" sz="3200" dirty="0" smtClean="0">
                <a:solidFill>
                  <a:srgbClr val="000000"/>
                </a:solidFill>
                <a:sym typeface="Wingdings" pitchFamily="2" charset="2"/>
              </a:rPr>
              <a:t>Critical </a:t>
            </a:r>
            <a:r>
              <a:rPr lang="en-US" altLang="en-US" sz="3200" i="1" dirty="0">
                <a:solidFill>
                  <a:srgbClr val="FF0000"/>
                </a:solidFill>
                <a:sym typeface="Wingdings" pitchFamily="2" charset="2"/>
              </a:rPr>
              <a:t>disconnect</a:t>
            </a:r>
            <a:r>
              <a:rPr lang="en-US" altLang="en-US" sz="3200" dirty="0">
                <a:solidFill>
                  <a:srgbClr val="000000"/>
                </a:solidFill>
                <a:sym typeface="Wingdings" pitchFamily="2" charset="2"/>
              </a:rPr>
              <a:t> between cancer discoveries </a:t>
            </a:r>
            <a:r>
              <a:rPr lang="en-US" altLang="en-US" sz="3200" dirty="0" smtClean="0">
                <a:solidFill>
                  <a:srgbClr val="000000"/>
                </a:solidFill>
                <a:sym typeface="Wingdings" pitchFamily="2" charset="2"/>
              </a:rPr>
              <a:t>and </a:t>
            </a:r>
            <a:r>
              <a:rPr lang="en-US" altLang="en-US" sz="3200" dirty="0">
                <a:solidFill>
                  <a:srgbClr val="000000"/>
                </a:solidFill>
                <a:sym typeface="Wingdings" pitchFamily="2" charset="2"/>
              </a:rPr>
              <a:t>care delivery to all </a:t>
            </a:r>
            <a:r>
              <a:rPr lang="en-US" altLang="en-US" sz="3200" dirty="0" smtClean="0">
                <a:solidFill>
                  <a:srgbClr val="000000"/>
                </a:solidFill>
                <a:sym typeface="Wingdings" pitchFamily="2" charset="2"/>
              </a:rPr>
              <a:t>patients*</a:t>
            </a:r>
            <a:endParaRPr lang="en-US" altLang="en-US" sz="3200" dirty="0">
              <a:solidFill>
                <a:srgbClr val="000000"/>
              </a:solidFill>
              <a:sym typeface="Wingdings" pitchFamily="2" charset="2"/>
            </a:endParaRPr>
          </a:p>
        </p:txBody>
      </p:sp>
      <p:sp>
        <p:nvSpPr>
          <p:cNvPr id="18437" name="Text Box 6"/>
          <p:cNvSpPr txBox="1">
            <a:spLocks noChangeArrowheads="1"/>
          </p:cNvSpPr>
          <p:nvPr/>
        </p:nvSpPr>
        <p:spPr bwMode="auto">
          <a:xfrm>
            <a:off x="4109614" y="2640061"/>
            <a:ext cx="1492250" cy="369332"/>
          </a:xfrm>
          <a:prstGeom prst="rect">
            <a:avLst/>
          </a:prstGeom>
          <a:noFill/>
          <a:ln w="9525">
            <a:noFill/>
            <a:miter lim="800000"/>
            <a:headEnd/>
            <a:tailEnd/>
          </a:ln>
        </p:spPr>
        <p:txBody>
          <a:bodyPr>
            <a:spAutoFit/>
          </a:bodyPr>
          <a:lstStyle/>
          <a:p>
            <a:pPr algn="ctr"/>
            <a:r>
              <a:rPr lang="en-US" altLang="en-US" dirty="0">
                <a:solidFill>
                  <a:srgbClr val="E6FFFF"/>
                </a:solidFill>
                <a:latin typeface="Verdana" pitchFamily="34" charset="0"/>
                <a:sym typeface="Wingdings" pitchFamily="2" charset="2"/>
              </a:rPr>
              <a:t>Discovery</a:t>
            </a:r>
          </a:p>
        </p:txBody>
      </p:sp>
      <p:sp>
        <p:nvSpPr>
          <p:cNvPr id="18438" name="Text Box 7"/>
          <p:cNvSpPr txBox="1">
            <a:spLocks noChangeArrowheads="1"/>
          </p:cNvSpPr>
          <p:nvPr/>
        </p:nvSpPr>
        <p:spPr bwMode="auto">
          <a:xfrm>
            <a:off x="6246568" y="2665269"/>
            <a:ext cx="1785938" cy="369332"/>
          </a:xfrm>
          <a:prstGeom prst="rect">
            <a:avLst/>
          </a:prstGeom>
          <a:noFill/>
          <a:ln w="9525">
            <a:noFill/>
            <a:miter lim="800000"/>
            <a:headEnd/>
            <a:tailEnd/>
          </a:ln>
        </p:spPr>
        <p:txBody>
          <a:bodyPr>
            <a:spAutoFit/>
          </a:bodyPr>
          <a:lstStyle/>
          <a:p>
            <a:pPr algn="ctr"/>
            <a:r>
              <a:rPr lang="en-US" altLang="en-US" dirty="0">
                <a:solidFill>
                  <a:srgbClr val="E6FFFF"/>
                </a:solidFill>
                <a:latin typeface="Verdana" pitchFamily="34" charset="0"/>
                <a:sym typeface="Wingdings" pitchFamily="2" charset="2"/>
              </a:rPr>
              <a:t>Development</a:t>
            </a:r>
          </a:p>
        </p:txBody>
      </p:sp>
      <p:sp>
        <p:nvSpPr>
          <p:cNvPr id="18439" name="Text Box 8"/>
          <p:cNvSpPr txBox="1">
            <a:spLocks noChangeArrowheads="1"/>
          </p:cNvSpPr>
          <p:nvPr/>
        </p:nvSpPr>
        <p:spPr bwMode="auto">
          <a:xfrm>
            <a:off x="10014968" y="2665269"/>
            <a:ext cx="1306513" cy="369332"/>
          </a:xfrm>
          <a:prstGeom prst="rect">
            <a:avLst/>
          </a:prstGeom>
          <a:noFill/>
          <a:ln w="9525">
            <a:noFill/>
            <a:miter lim="800000"/>
            <a:headEnd/>
            <a:tailEnd/>
          </a:ln>
        </p:spPr>
        <p:txBody>
          <a:bodyPr>
            <a:spAutoFit/>
          </a:bodyPr>
          <a:lstStyle/>
          <a:p>
            <a:pPr algn="ctr"/>
            <a:r>
              <a:rPr lang="en-US" altLang="en-US" dirty="0">
                <a:solidFill>
                  <a:schemeClr val="bg1"/>
                </a:solidFill>
                <a:latin typeface="Verdana" pitchFamily="34" charset="0"/>
                <a:sym typeface="Wingdings" pitchFamily="2" charset="2"/>
              </a:rPr>
              <a:t>Delivery</a:t>
            </a:r>
          </a:p>
        </p:txBody>
      </p:sp>
      <p:sp>
        <p:nvSpPr>
          <p:cNvPr id="4" name="Multiply 3"/>
          <p:cNvSpPr/>
          <p:nvPr/>
        </p:nvSpPr>
        <p:spPr>
          <a:xfrm>
            <a:off x="8376075" y="2229813"/>
            <a:ext cx="1277709" cy="1189827"/>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ectangle 2"/>
          <p:cNvSpPr txBox="1">
            <a:spLocks noChangeArrowheads="1"/>
          </p:cNvSpPr>
          <p:nvPr/>
        </p:nvSpPr>
        <p:spPr>
          <a:xfrm>
            <a:off x="1223682" y="283696"/>
            <a:ext cx="9744635" cy="1143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i="1" dirty="0" smtClean="0">
                <a:solidFill>
                  <a:srgbClr val="C00000"/>
                </a:solidFill>
              </a:rPr>
              <a:t>The Problem</a:t>
            </a:r>
            <a:r>
              <a:rPr lang="en-US" altLang="en-US" sz="4000" b="1" dirty="0" smtClean="0">
                <a:solidFill>
                  <a:srgbClr val="C00000"/>
                </a:solidFill>
              </a:rPr>
              <a:t>: Care Delivery Disparities*</a:t>
            </a:r>
            <a:endParaRPr lang="en-US" altLang="en-US" sz="4000" b="1" dirty="0">
              <a:solidFill>
                <a:srgbClr val="C00000"/>
              </a:solidFill>
            </a:endParaRPr>
          </a:p>
        </p:txBody>
      </p:sp>
      <p:sp>
        <p:nvSpPr>
          <p:cNvPr id="3" name="TextBox 2"/>
          <p:cNvSpPr txBox="1"/>
          <p:nvPr/>
        </p:nvSpPr>
        <p:spPr>
          <a:xfrm>
            <a:off x="5849258" y="6211669"/>
            <a:ext cx="6078764" cy="646331"/>
          </a:xfrm>
          <a:prstGeom prst="rect">
            <a:avLst/>
          </a:prstGeom>
          <a:noFill/>
        </p:spPr>
        <p:txBody>
          <a:bodyPr wrap="square" rtlCol="0">
            <a:spAutoFit/>
          </a:bodyPr>
          <a:lstStyle/>
          <a:p>
            <a:r>
              <a:rPr lang="en-US" dirty="0" smtClean="0"/>
              <a:t>*2013 </a:t>
            </a:r>
            <a:r>
              <a:rPr lang="en-US" dirty="0"/>
              <a:t>IOM </a:t>
            </a:r>
            <a:r>
              <a:rPr lang="en-US" dirty="0" smtClean="0"/>
              <a:t>Report: The </a:t>
            </a:r>
            <a:r>
              <a:rPr lang="en-US" dirty="0"/>
              <a:t>Cancer Care Delivery System is in Crisis </a:t>
            </a:r>
            <a:br>
              <a:rPr lang="en-US" dirty="0"/>
            </a:br>
            <a:endParaRPr lang="en-US" dirty="0"/>
          </a:p>
        </p:txBody>
      </p:sp>
      <p:pic>
        <p:nvPicPr>
          <p:cNvPr id="5" name="Picture 4"/>
          <p:cNvPicPr>
            <a:picLocks noChangeAspect="1"/>
          </p:cNvPicPr>
          <p:nvPr/>
        </p:nvPicPr>
        <p:blipFill>
          <a:blip r:embed="rId3"/>
          <a:stretch>
            <a:fillRect/>
          </a:stretch>
        </p:blipFill>
        <p:spPr>
          <a:xfrm>
            <a:off x="291381" y="1197917"/>
            <a:ext cx="3578705" cy="5368058"/>
          </a:xfrm>
          <a:prstGeom prst="rect">
            <a:avLst/>
          </a:prstGeom>
        </p:spPr>
      </p:pic>
    </p:spTree>
    <p:extLst>
      <p:ext uri="{BB962C8B-B14F-4D97-AF65-F5344CB8AC3E}">
        <p14:creationId xmlns:p14="http://schemas.microsoft.com/office/powerpoint/2010/main" val="3668852593"/>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3AE39218-D4C2-483A-BAC5-CB374C8DA56A}"/>
              </a:ext>
            </a:extLst>
          </p:cNvPr>
          <p:cNvPicPr>
            <a:picLocks noChangeAspect="1"/>
          </p:cNvPicPr>
          <p:nvPr/>
        </p:nvPicPr>
        <p:blipFill>
          <a:blip r:embed="rId2"/>
          <a:stretch>
            <a:fillRect/>
          </a:stretch>
        </p:blipFill>
        <p:spPr>
          <a:xfrm>
            <a:off x="1306371" y="1448972"/>
            <a:ext cx="9579257" cy="4837527"/>
          </a:xfrm>
          <a:prstGeom prst="rect">
            <a:avLst/>
          </a:prstGeom>
          <a:noFill/>
        </p:spPr>
      </p:pic>
      <p:sp>
        <p:nvSpPr>
          <p:cNvPr id="2" name="Title 1"/>
          <p:cNvSpPr>
            <a:spLocks noGrp="1"/>
          </p:cNvSpPr>
          <p:nvPr>
            <p:ph type="title"/>
          </p:nvPr>
        </p:nvSpPr>
        <p:spPr>
          <a:xfrm>
            <a:off x="571499" y="591107"/>
            <a:ext cx="11048999" cy="548376"/>
          </a:xfrm>
        </p:spPr>
        <p:txBody>
          <a:bodyPr anchor="ctr" anchorCtr="0">
            <a:normAutofit/>
          </a:bodyPr>
          <a:lstStyle/>
          <a:p>
            <a:r>
              <a:rPr lang="en-US" sz="3000"/>
              <a:t>NNRT 5 Year Aim</a:t>
            </a:r>
          </a:p>
        </p:txBody>
      </p:sp>
      <p:sp>
        <p:nvSpPr>
          <p:cNvPr id="6" name="Slide Number Placeholder 13" hidden="1">
            <a:extLst>
              <a:ext uri="{FF2B5EF4-FFF2-40B4-BE49-F238E27FC236}">
                <a16:creationId xmlns="" xmlns:a16="http://schemas.microsoft.com/office/drawing/2014/main" id="{C1208AE8-333B-9D47-98EA-B89D8E36A9DE}"/>
              </a:ext>
            </a:extLst>
          </p:cNvPr>
          <p:cNvSpPr>
            <a:spLocks noGrp="1"/>
          </p:cNvSpPr>
          <p:nvPr>
            <p:ph type="sldNum" sz="quarter" idx="4294967295"/>
          </p:nvPr>
        </p:nvSpPr>
        <p:spPr>
          <a:xfrm>
            <a:off x="777922" y="5887092"/>
            <a:ext cx="1787857" cy="523233"/>
          </a:xfrm>
          <a:prstGeom prst="rect">
            <a:avLst/>
          </a:prstGeom>
        </p:spPr>
        <p:txBody>
          <a:bodyPr vert="horz" lIns="91440" tIns="45720" rIns="91440" bIns="45720" rtlCol="0" anchor="ctr"/>
          <a:lstStyle>
            <a:lvl1pPr algn="l">
              <a:defRPr sz="1200">
                <a:solidFill>
                  <a:schemeClr val="bg1"/>
                </a:solidFill>
              </a:defRPr>
            </a:lvl1pPr>
          </a:lstStyle>
          <a:p>
            <a:pPr>
              <a:spcAft>
                <a:spcPts val="600"/>
              </a:spcAft>
            </a:pPr>
            <a:fld id="{516821A8-9BF0-B347-B061-E39936490533}" type="slidenum">
              <a:rPr lang="en-US" smtClean="0">
                <a:solidFill>
                  <a:prstClr val="white"/>
                </a:solidFill>
              </a:rPr>
              <a:pPr>
                <a:spcAft>
                  <a:spcPts val="600"/>
                </a:spcAft>
              </a:pPr>
              <a:t>60</a:t>
            </a:fld>
            <a:r>
              <a:rPr lang="en-US">
                <a:solidFill>
                  <a:prstClr val="white"/>
                </a:solidFill>
              </a:rPr>
              <a:t> / 2020 NNRT Program</a:t>
            </a:r>
          </a:p>
        </p:txBody>
      </p:sp>
    </p:spTree>
    <p:extLst>
      <p:ext uri="{BB962C8B-B14F-4D97-AF65-F5344CB8AC3E}">
        <p14:creationId xmlns:p14="http://schemas.microsoft.com/office/powerpoint/2010/main" val="12622738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 xmlns:a16="http://schemas.microsoft.com/office/drawing/2014/main" id="{19D32F93-50AC-4C46-A5DB-291C60DDB7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ight Triangle 24">
            <a:extLst>
              <a:ext uri="{FF2B5EF4-FFF2-40B4-BE49-F238E27FC236}">
                <a16:creationId xmlns="" xmlns:a16="http://schemas.microsoft.com/office/drawing/2014/main" id="{827DC2C4-B485-428A-BF4A-472D2967F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26">
            <a:extLst>
              <a:ext uri="{FF2B5EF4-FFF2-40B4-BE49-F238E27FC236}">
                <a16:creationId xmlns="" xmlns:a16="http://schemas.microsoft.com/office/drawing/2014/main" id="{EE04B5EB-F158-4507-90DD-BD23620C7C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 xmlns:a16="http://schemas.microsoft.com/office/drawing/2014/main" id="{BAB94BD8-8C77-4260-AF66-AAFC40519A50}"/>
              </a:ext>
            </a:extLst>
          </p:cNvPr>
          <p:cNvSpPr>
            <a:spLocks noGrp="1"/>
          </p:cNvSpPr>
          <p:nvPr>
            <p:ph type="title"/>
          </p:nvPr>
        </p:nvSpPr>
        <p:spPr>
          <a:xfrm>
            <a:off x="965201" y="1036674"/>
            <a:ext cx="3689096" cy="3514364"/>
          </a:xfrm>
        </p:spPr>
        <p:txBody>
          <a:bodyPr vert="horz" lIns="91440" tIns="45720" rIns="91440" bIns="45720" rtlCol="0" anchor="b">
            <a:normAutofit/>
          </a:bodyPr>
          <a:lstStyle/>
          <a:p>
            <a:pPr algn="r"/>
            <a:r>
              <a:rPr lang="en-US" sz="5000" kern="1200" dirty="0">
                <a:solidFill>
                  <a:schemeClr val="tx1"/>
                </a:solidFill>
                <a:latin typeface="+mj-lt"/>
                <a:ea typeface="+mj-ea"/>
                <a:cs typeface="+mj-cs"/>
              </a:rPr>
              <a:t>Sustainability Model </a:t>
            </a:r>
            <a:r>
              <a:rPr lang="en-US" sz="2800" kern="1200" dirty="0">
                <a:solidFill>
                  <a:schemeClr val="tx1"/>
                </a:solidFill>
                <a:latin typeface="+mj-lt"/>
                <a:ea typeface="+mj-ea"/>
                <a:cs typeface="+mj-cs"/>
              </a:rPr>
              <a:t>(ASTHO)</a:t>
            </a:r>
            <a:endParaRPr lang="en-US" sz="5000" kern="1200" dirty="0">
              <a:solidFill>
                <a:schemeClr val="tx1"/>
              </a:solidFill>
              <a:latin typeface="+mj-lt"/>
              <a:ea typeface="+mj-ea"/>
              <a:cs typeface="+mj-cs"/>
            </a:endParaRPr>
          </a:p>
        </p:txBody>
      </p:sp>
      <p:graphicFrame>
        <p:nvGraphicFramePr>
          <p:cNvPr id="7" name="Content Placeholder 3">
            <a:extLst>
              <a:ext uri="{FF2B5EF4-FFF2-40B4-BE49-F238E27FC236}">
                <a16:creationId xmlns="" xmlns:a16="http://schemas.microsoft.com/office/drawing/2014/main" id="{B0C8A28F-45FC-4B85-885C-D2F9B28FC09F}"/>
              </a:ext>
            </a:extLst>
          </p:cNvPr>
          <p:cNvGraphicFramePr>
            <a:graphicFrameLocks/>
          </p:cNvGraphicFramePr>
          <p:nvPr/>
        </p:nvGraphicFramePr>
        <p:xfrm>
          <a:off x="5392132" y="1536569"/>
          <a:ext cx="4762603" cy="3261229"/>
        </p:xfrm>
        <a:graphic>
          <a:graphicData uri="http://schemas.openxmlformats.org/drawingml/2006/table">
            <a:tbl>
              <a:tblPr firstRow="1" firstCol="1" bandRow="1">
                <a:solidFill>
                  <a:schemeClr val="bg1"/>
                </a:solidFill>
                <a:tableStyleId>{5C22544A-7EE6-4342-B048-85BDC9FD1C3A}</a:tableStyleId>
              </a:tblPr>
              <a:tblGrid>
                <a:gridCol w="1734829">
                  <a:extLst>
                    <a:ext uri="{9D8B030D-6E8A-4147-A177-3AD203B41FA5}">
                      <a16:colId xmlns="" xmlns:a16="http://schemas.microsoft.com/office/drawing/2014/main" val="3764993237"/>
                    </a:ext>
                  </a:extLst>
                </a:gridCol>
                <a:gridCol w="3027774">
                  <a:extLst>
                    <a:ext uri="{9D8B030D-6E8A-4147-A177-3AD203B41FA5}">
                      <a16:colId xmlns="" xmlns:a16="http://schemas.microsoft.com/office/drawing/2014/main" val="665878806"/>
                    </a:ext>
                  </a:extLst>
                </a:gridCol>
              </a:tblGrid>
              <a:tr h="456334">
                <a:tc>
                  <a:txBody>
                    <a:bodyPr/>
                    <a:lstStyle/>
                    <a:p>
                      <a:pPr marL="0" marR="0">
                        <a:lnSpc>
                          <a:spcPct val="107000"/>
                        </a:lnSpc>
                        <a:spcBef>
                          <a:spcPts val="0"/>
                        </a:spcBef>
                        <a:spcAft>
                          <a:spcPts val="0"/>
                        </a:spcAft>
                      </a:pPr>
                      <a:r>
                        <a:rPr lang="en-US" sz="1500" b="0" cap="none" spc="0" dirty="0">
                          <a:solidFill>
                            <a:schemeClr val="bg1"/>
                          </a:solidFill>
                          <a:effectLst/>
                        </a:rPr>
                        <a:t>Recommendation</a:t>
                      </a:r>
                      <a:endParaRPr lang="en-US" sz="15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23669" marR="71348" marT="95130" marB="95130"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marL="0" marR="0">
                        <a:lnSpc>
                          <a:spcPct val="107000"/>
                        </a:lnSpc>
                        <a:spcBef>
                          <a:spcPts val="0"/>
                        </a:spcBef>
                        <a:spcAft>
                          <a:spcPts val="0"/>
                        </a:spcAft>
                      </a:pPr>
                      <a:r>
                        <a:rPr lang="en-US" sz="1500" b="0" cap="none" spc="0">
                          <a:solidFill>
                            <a:schemeClr val="bg1"/>
                          </a:solidFill>
                          <a:effectLst/>
                        </a:rPr>
                        <a:t>Goal</a:t>
                      </a:r>
                      <a:endParaRPr lang="en-US" sz="1500" b="0" cap="none" spc="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23669" marR="71348" marT="95130" marB="95130"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 xmlns:a16="http://schemas.microsoft.com/office/drawing/2014/main" val="916493816"/>
                  </a:ext>
                </a:extLst>
              </a:tr>
              <a:tr h="1174280">
                <a:tc>
                  <a:txBody>
                    <a:bodyPr/>
                    <a:lstStyle/>
                    <a:p>
                      <a:pPr marL="0" marR="0">
                        <a:lnSpc>
                          <a:spcPct val="107000"/>
                        </a:lnSpc>
                        <a:spcBef>
                          <a:spcPts val="0"/>
                        </a:spcBef>
                        <a:spcAft>
                          <a:spcPts val="0"/>
                        </a:spcAft>
                      </a:pPr>
                      <a:r>
                        <a:rPr lang="en-US" sz="1500" cap="none" spc="0" dirty="0">
                          <a:solidFill>
                            <a:schemeClr val="tx1"/>
                          </a:solidFill>
                          <a:effectLst/>
                        </a:rPr>
                        <a:t>Workforce Development</a:t>
                      </a:r>
                      <a:endParaRPr lang="en-US"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23669" marR="71348" marT="95130" marB="95130">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marL="0" marR="0">
                        <a:lnSpc>
                          <a:spcPct val="107000"/>
                        </a:lnSpc>
                        <a:spcBef>
                          <a:spcPts val="0"/>
                        </a:spcBef>
                        <a:spcAft>
                          <a:spcPts val="0"/>
                        </a:spcAft>
                      </a:pPr>
                      <a:r>
                        <a:rPr lang="en-US" sz="1500" cap="none" spc="0" dirty="0">
                          <a:solidFill>
                            <a:schemeClr val="tx1"/>
                          </a:solidFill>
                          <a:effectLst/>
                        </a:rPr>
                        <a:t>Support standardized training and certification of PN </a:t>
                      </a:r>
                      <a:r>
                        <a:rPr lang="en-US" sz="1500" cap="none" spc="0" dirty="0" smtClean="0">
                          <a:solidFill>
                            <a:schemeClr val="tx1"/>
                          </a:solidFill>
                          <a:effectLst/>
                        </a:rPr>
                        <a:t>and </a:t>
                      </a:r>
                    </a:p>
                    <a:p>
                      <a:pPr marL="0" marR="0">
                        <a:lnSpc>
                          <a:spcPct val="107000"/>
                        </a:lnSpc>
                        <a:spcBef>
                          <a:spcPts val="0"/>
                        </a:spcBef>
                        <a:spcAft>
                          <a:spcPts val="0"/>
                        </a:spcAft>
                      </a:pPr>
                      <a:r>
                        <a:rPr lang="en-US" sz="1500" cap="none" spc="0" dirty="0" smtClean="0">
                          <a:solidFill>
                            <a:schemeClr val="tx1"/>
                          </a:solidFill>
                          <a:effectLst/>
                        </a:rPr>
                        <a:t>Community Health Workers (CHWs)</a:t>
                      </a:r>
                      <a:endParaRPr lang="en-US"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23669" marR="71348" marT="95130" marB="95130">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 xmlns:a16="http://schemas.microsoft.com/office/drawing/2014/main" val="1266413270"/>
                  </a:ext>
                </a:extLst>
              </a:tr>
              <a:tr h="934965">
                <a:tc>
                  <a:txBody>
                    <a:bodyPr/>
                    <a:lstStyle/>
                    <a:p>
                      <a:pPr marL="0" marR="0">
                        <a:lnSpc>
                          <a:spcPct val="107000"/>
                        </a:lnSpc>
                        <a:spcBef>
                          <a:spcPts val="0"/>
                        </a:spcBef>
                        <a:spcAft>
                          <a:spcPts val="0"/>
                        </a:spcAft>
                      </a:pPr>
                      <a:r>
                        <a:rPr lang="en-US" sz="1500" cap="none" spc="0">
                          <a:solidFill>
                            <a:schemeClr val="tx1"/>
                          </a:solidFill>
                          <a:effectLst/>
                        </a:rPr>
                        <a:t>Occupational Associations</a:t>
                      </a:r>
                      <a:endParaRPr lang="en-US" sz="1500"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23669" marR="71348" marT="95130" marB="95130">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marL="0" marR="0">
                        <a:lnSpc>
                          <a:spcPct val="107000"/>
                        </a:lnSpc>
                        <a:spcBef>
                          <a:spcPts val="0"/>
                        </a:spcBef>
                        <a:spcAft>
                          <a:spcPts val="0"/>
                        </a:spcAft>
                      </a:pPr>
                      <a:r>
                        <a:rPr lang="en-US" sz="1500" cap="none" spc="0" dirty="0">
                          <a:solidFill>
                            <a:schemeClr val="tx1"/>
                          </a:solidFill>
                          <a:effectLst/>
                        </a:rPr>
                        <a:t>Create occupational networks to strengthen PN and CHW </a:t>
                      </a:r>
                    </a:p>
                    <a:p>
                      <a:pPr marL="0" marR="0">
                        <a:lnSpc>
                          <a:spcPct val="107000"/>
                        </a:lnSpc>
                        <a:spcBef>
                          <a:spcPts val="0"/>
                        </a:spcBef>
                        <a:spcAft>
                          <a:spcPts val="0"/>
                        </a:spcAft>
                      </a:pPr>
                      <a:r>
                        <a:rPr lang="en-US" sz="1500" cap="none" spc="0" dirty="0">
                          <a:solidFill>
                            <a:schemeClr val="tx1"/>
                          </a:solidFill>
                          <a:effectLst/>
                        </a:rPr>
                        <a:t>effectiveness in the workforce.</a:t>
                      </a:r>
                      <a:endParaRPr lang="en-US"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23669" marR="71348" marT="95130" marB="95130">
                    <a:lnL w="19050" cap="flat" cmpd="sng" algn="ctr">
                      <a:solidFill>
                        <a:schemeClr val="tx1"/>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 xmlns:a16="http://schemas.microsoft.com/office/drawing/2014/main" val="3801356767"/>
                  </a:ext>
                </a:extLst>
              </a:tr>
              <a:tr h="695650">
                <a:tc>
                  <a:txBody>
                    <a:bodyPr/>
                    <a:lstStyle/>
                    <a:p>
                      <a:pPr marL="0" marR="0">
                        <a:lnSpc>
                          <a:spcPct val="107000"/>
                        </a:lnSpc>
                        <a:spcBef>
                          <a:spcPts val="0"/>
                        </a:spcBef>
                        <a:spcAft>
                          <a:spcPts val="0"/>
                        </a:spcAft>
                      </a:pPr>
                      <a:r>
                        <a:rPr lang="en-US" sz="1500" cap="none" spc="0" dirty="0">
                          <a:solidFill>
                            <a:schemeClr val="tx1"/>
                          </a:solidFill>
                          <a:effectLst/>
                        </a:rPr>
                        <a:t>Long Term Financing	</a:t>
                      </a:r>
                      <a:endParaRPr lang="en-US"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23669" marR="71348" marT="95130" marB="95130">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a:txBody>
                    <a:bodyPr/>
                    <a:lstStyle/>
                    <a:p>
                      <a:pPr marL="0" marR="0">
                        <a:lnSpc>
                          <a:spcPct val="107000"/>
                        </a:lnSpc>
                        <a:spcBef>
                          <a:spcPts val="0"/>
                        </a:spcBef>
                        <a:spcAft>
                          <a:spcPts val="0"/>
                        </a:spcAft>
                      </a:pPr>
                      <a:r>
                        <a:rPr lang="en-US" sz="1500" cap="none" spc="0" dirty="0">
                          <a:solidFill>
                            <a:schemeClr val="tx1"/>
                          </a:solidFill>
                          <a:effectLst/>
                        </a:rPr>
                        <a:t>Support standard reimbursement for PN and CHW services</a:t>
                      </a:r>
                      <a:endParaRPr lang="en-US" sz="15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23669" marR="71348" marT="95130" marB="95130">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 xmlns:a16="http://schemas.microsoft.com/office/drawing/2014/main" val="986496002"/>
                  </a:ext>
                </a:extLst>
              </a:tr>
            </a:tbl>
          </a:graphicData>
        </a:graphic>
      </p:graphicFrame>
    </p:spTree>
    <p:extLst>
      <p:ext uri="{BB962C8B-B14F-4D97-AF65-F5344CB8AC3E}">
        <p14:creationId xmlns:p14="http://schemas.microsoft.com/office/powerpoint/2010/main" val="405588241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ight Triangle 9">
            <a:extLst>
              <a:ext uri="{FF2B5EF4-FFF2-40B4-BE49-F238E27FC236}">
                <a16:creationId xmlns="" xmlns:a16="http://schemas.microsoft.com/office/drawing/2014/main"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ectangle 11">
            <a:extLst>
              <a:ext uri="{FF2B5EF4-FFF2-40B4-BE49-F238E27FC236}">
                <a16:creationId xmlns=""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 xmlns:a16="http://schemas.microsoft.com/office/drawing/2014/main" id="{ADFB319E-2200-408D-A5D3-836E54BA2311}"/>
              </a:ext>
            </a:extLst>
          </p:cNvPr>
          <p:cNvSpPr>
            <a:spLocks noGrp="1"/>
          </p:cNvSpPr>
          <p:nvPr>
            <p:ph type="title"/>
          </p:nvPr>
        </p:nvSpPr>
        <p:spPr>
          <a:xfrm>
            <a:off x="962025" y="95251"/>
            <a:ext cx="10265299" cy="2573834"/>
          </a:xfrm>
        </p:spPr>
        <p:txBody>
          <a:bodyPr anchor="ctr">
            <a:normAutofit/>
          </a:bodyPr>
          <a:lstStyle/>
          <a:p>
            <a:r>
              <a:rPr lang="en-US" dirty="0"/>
              <a:t>Sustainability Framework Constructs </a:t>
            </a:r>
            <a:r>
              <a:rPr lang="en-US" sz="2400" dirty="0"/>
              <a:t>(Wash U)</a:t>
            </a:r>
            <a:endParaRPr lang="en-US" sz="5000" dirty="0"/>
          </a:p>
        </p:txBody>
      </p:sp>
      <p:sp>
        <p:nvSpPr>
          <p:cNvPr id="3" name="Content Placeholder 2">
            <a:extLst>
              <a:ext uri="{FF2B5EF4-FFF2-40B4-BE49-F238E27FC236}">
                <a16:creationId xmlns="" xmlns:a16="http://schemas.microsoft.com/office/drawing/2014/main" id="{2B70ACF1-F5AD-4E1C-AA2F-09E7BEE9711E}"/>
              </a:ext>
            </a:extLst>
          </p:cNvPr>
          <p:cNvSpPr>
            <a:spLocks noGrp="1"/>
          </p:cNvSpPr>
          <p:nvPr>
            <p:ph idx="1"/>
          </p:nvPr>
        </p:nvSpPr>
        <p:spPr>
          <a:xfrm>
            <a:off x="962025" y="1676400"/>
            <a:ext cx="10163175" cy="4093465"/>
          </a:xfrm>
        </p:spPr>
        <p:txBody>
          <a:bodyPr anchor="t">
            <a:normAutofit fontScale="92500" lnSpcReduction="20000"/>
          </a:bodyPr>
          <a:lstStyle/>
          <a:p>
            <a:pPr marL="0" indent="0">
              <a:buNone/>
            </a:pPr>
            <a:r>
              <a:rPr lang="en-US" sz="2400" b="1" dirty="0"/>
              <a:t>1. Funding Stability = making long-term plans based on a stable funding environment</a:t>
            </a:r>
            <a:endParaRPr lang="en-US" sz="2400" dirty="0"/>
          </a:p>
          <a:p>
            <a:pPr marL="0" indent="0">
              <a:buNone/>
            </a:pPr>
            <a:r>
              <a:rPr lang="en-US" sz="2400" dirty="0"/>
              <a:t>2. Partnerships = connection between program and community</a:t>
            </a:r>
          </a:p>
          <a:p>
            <a:pPr marL="0" indent="0">
              <a:buNone/>
            </a:pPr>
            <a:r>
              <a:rPr lang="en-US" sz="2400" dirty="0"/>
              <a:t>3. Organizational Capacity = resources needed to effectively manage the program and its activities</a:t>
            </a:r>
          </a:p>
          <a:p>
            <a:pPr marL="0" indent="0">
              <a:buNone/>
            </a:pPr>
            <a:r>
              <a:rPr lang="en-US" sz="2400" dirty="0"/>
              <a:t>4. Program Evaluation = monitoring and evaluation of process and outcome data associated with program activities</a:t>
            </a:r>
          </a:p>
          <a:p>
            <a:pPr marL="0" indent="0">
              <a:buNone/>
            </a:pPr>
            <a:r>
              <a:rPr lang="en-US" sz="2400" dirty="0"/>
              <a:t>5. Program Adaptation = ability to adapt and improve in order to ensure effectiveness</a:t>
            </a:r>
          </a:p>
          <a:p>
            <a:pPr marL="0" indent="0">
              <a:buNone/>
            </a:pPr>
            <a:r>
              <a:rPr lang="en-US" sz="2400" dirty="0"/>
              <a:t>6. Communications = strategic dissemination of program outcomes and activities with stakeholders, decision-makers, and the public</a:t>
            </a:r>
          </a:p>
          <a:p>
            <a:pPr marL="0" indent="0">
              <a:buNone/>
            </a:pPr>
            <a:r>
              <a:rPr lang="en-US" sz="2400" dirty="0"/>
              <a:t>7. Strategic Planning = process that defines the program direction, goals, and strategies </a:t>
            </a:r>
          </a:p>
          <a:p>
            <a:pPr marL="0" indent="0">
              <a:buNone/>
            </a:pPr>
            <a:r>
              <a:rPr lang="en-US" sz="2400" b="1" dirty="0"/>
              <a:t>8. Environmental Support = internal and external political environment which influences program funding, initiatives, and acceptance.</a:t>
            </a:r>
            <a:endParaRPr lang="en-US" sz="2400" dirty="0"/>
          </a:p>
          <a:p>
            <a:endParaRPr lang="en-US" sz="1100" dirty="0"/>
          </a:p>
        </p:txBody>
      </p:sp>
    </p:spTree>
    <p:extLst>
      <p:ext uri="{BB962C8B-B14F-4D97-AF65-F5344CB8AC3E}">
        <p14:creationId xmlns:p14="http://schemas.microsoft.com/office/powerpoint/2010/main" val="24306937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Shape 9">
            <a:extLst>
              <a:ext uri="{FF2B5EF4-FFF2-40B4-BE49-F238E27FC236}">
                <a16:creationId xmlns="" xmlns:a16="http://schemas.microsoft.com/office/drawing/2014/main" id="{A4026A73-1F7F-49F2-B319-8CA3B3D532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sp>
        <p:nvSpPr>
          <p:cNvPr id="12" name="Right Triangle 11">
            <a:extLst>
              <a:ext uri="{FF2B5EF4-FFF2-40B4-BE49-F238E27FC236}">
                <a16:creationId xmlns="" xmlns:a16="http://schemas.microsoft.com/office/drawing/2014/main"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a:extLst>
              <a:ext uri="{FF2B5EF4-FFF2-40B4-BE49-F238E27FC236}">
                <a16:creationId xmlns="" xmlns:a16="http://schemas.microsoft.com/office/drawing/2014/main"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 xmlns:a16="http://schemas.microsoft.com/office/drawing/2014/main" id="{28C5F4EE-8D34-4B3E-9B30-F89AEE078212}"/>
              </a:ext>
            </a:extLst>
          </p:cNvPr>
          <p:cNvSpPr>
            <a:spLocks noGrp="1"/>
          </p:cNvSpPr>
          <p:nvPr>
            <p:ph type="title"/>
          </p:nvPr>
        </p:nvSpPr>
        <p:spPr>
          <a:xfrm>
            <a:off x="1006900" y="1188637"/>
            <a:ext cx="3141430" cy="4480726"/>
          </a:xfrm>
        </p:spPr>
        <p:txBody>
          <a:bodyPr>
            <a:normAutofit/>
          </a:bodyPr>
          <a:lstStyle/>
          <a:p>
            <a:pPr algn="r"/>
            <a:r>
              <a:rPr lang="en-US" sz="6600"/>
              <a:t>NNRT: Where We’re Headed</a:t>
            </a:r>
          </a:p>
        </p:txBody>
      </p:sp>
      <p:cxnSp>
        <p:nvCxnSpPr>
          <p:cNvPr id="16" name="Straight Connector 15">
            <a:extLst>
              <a:ext uri="{FF2B5EF4-FFF2-40B4-BE49-F238E27FC236}">
                <a16:creationId xmlns="" xmlns:a16="http://schemas.microsoft.com/office/drawing/2014/main"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9B48BBBA-4D05-4F49-8FB3-8940A1F3AA18}"/>
              </a:ext>
            </a:extLst>
          </p:cNvPr>
          <p:cNvSpPr>
            <a:spLocks noGrp="1"/>
          </p:cNvSpPr>
          <p:nvPr>
            <p:ph idx="1"/>
          </p:nvPr>
        </p:nvSpPr>
        <p:spPr>
          <a:xfrm>
            <a:off x="4707314" y="887869"/>
            <a:ext cx="5452871" cy="4895996"/>
          </a:xfrm>
        </p:spPr>
        <p:txBody>
          <a:bodyPr anchor="ctr">
            <a:normAutofit/>
          </a:bodyPr>
          <a:lstStyle/>
          <a:p>
            <a:r>
              <a:rPr lang="en-US" sz="2300" dirty="0" smtClean="0"/>
              <a:t>Work </a:t>
            </a:r>
            <a:r>
              <a:rPr lang="en-US" sz="2300" dirty="0"/>
              <a:t>with its membership and leadership to develop a 5 year blueprint to lead to the creation of a stable funding environment for patient navigation at all levels.</a:t>
            </a:r>
          </a:p>
          <a:p>
            <a:r>
              <a:rPr lang="en-US" sz="2300" dirty="0"/>
              <a:t>Continue to convene our member organizations to support alignment with 5 Year Aim.</a:t>
            </a:r>
          </a:p>
          <a:p>
            <a:r>
              <a:rPr lang="en-US" sz="2300" dirty="0"/>
              <a:t>Continue to connect and promote the work of member organizations in the sustainability constructs.  </a:t>
            </a:r>
          </a:p>
          <a:p>
            <a:endParaRPr lang="en-US" sz="1500" dirty="0"/>
          </a:p>
        </p:txBody>
      </p:sp>
    </p:spTree>
    <p:extLst>
      <p:ext uri="{BB962C8B-B14F-4D97-AF65-F5344CB8AC3E}">
        <p14:creationId xmlns:p14="http://schemas.microsoft.com/office/powerpoint/2010/main" val="25616800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057" y="0"/>
            <a:ext cx="10515600" cy="1325563"/>
          </a:xfrm>
        </p:spPr>
        <p:txBody>
          <a:bodyPr/>
          <a:lstStyle/>
          <a:p>
            <a:r>
              <a:rPr lang="en-US" b="1" dirty="0" smtClean="0"/>
              <a:t>Call </a:t>
            </a:r>
            <a:r>
              <a:rPr lang="en-US" b="1" dirty="0" smtClean="0"/>
              <a:t>to Action</a:t>
            </a:r>
            <a:endParaRPr lang="en-US" b="1" dirty="0"/>
          </a:p>
        </p:txBody>
      </p:sp>
      <p:sp>
        <p:nvSpPr>
          <p:cNvPr id="3" name="Content Placeholder 2"/>
          <p:cNvSpPr>
            <a:spLocks noGrp="1"/>
          </p:cNvSpPr>
          <p:nvPr>
            <p:ph idx="1"/>
          </p:nvPr>
        </p:nvSpPr>
        <p:spPr>
          <a:xfrm>
            <a:off x="693057" y="1524000"/>
            <a:ext cx="10660743" cy="4652963"/>
          </a:xfrm>
        </p:spPr>
        <p:txBody>
          <a:bodyPr>
            <a:normAutofit fontScale="92500"/>
          </a:bodyPr>
          <a:lstStyle/>
          <a:p>
            <a:r>
              <a:rPr lang="en-US" dirty="0" smtClean="0"/>
              <a:t>Increase </a:t>
            </a:r>
            <a:r>
              <a:rPr lang="en-US" dirty="0"/>
              <a:t>recognition that navigation is a process that must extend across the care continuum to achieve its promise to reduce inequities in care delivery</a:t>
            </a:r>
          </a:p>
          <a:p>
            <a:r>
              <a:rPr lang="en-US" dirty="0" smtClean="0"/>
              <a:t>We must </a:t>
            </a:r>
            <a:r>
              <a:rPr lang="en-US" dirty="0"/>
              <a:t>come together now to adopt clear and consistent job titles and occupational </a:t>
            </a:r>
            <a:r>
              <a:rPr lang="en-US" dirty="0" smtClean="0"/>
              <a:t>identities</a:t>
            </a:r>
          </a:p>
          <a:p>
            <a:r>
              <a:rPr lang="en-US" dirty="0"/>
              <a:t>M</a:t>
            </a:r>
            <a:r>
              <a:rPr lang="en-US" dirty="0" smtClean="0"/>
              <a:t>ove </a:t>
            </a:r>
            <a:r>
              <a:rPr lang="en-US" dirty="0"/>
              <a:t>toward professionalization of each of these positions and classify workers into occupational categories in cancer </a:t>
            </a:r>
            <a:r>
              <a:rPr lang="en-US" dirty="0" smtClean="0"/>
              <a:t>care</a:t>
            </a:r>
          </a:p>
          <a:p>
            <a:r>
              <a:rPr lang="en-US" dirty="0" smtClean="0"/>
              <a:t>Sustainability </a:t>
            </a:r>
            <a:r>
              <a:rPr lang="en-US" dirty="0"/>
              <a:t>of patient navigation in oncology requires routine data </a:t>
            </a:r>
            <a:r>
              <a:rPr lang="en-US" dirty="0" smtClean="0"/>
              <a:t>collection: the right analytics with the right technology</a:t>
            </a:r>
            <a:endParaRPr lang="en-US" dirty="0"/>
          </a:p>
          <a:p>
            <a:r>
              <a:rPr lang="en-US" dirty="0" smtClean="0"/>
              <a:t>Purse funding models that support successful </a:t>
            </a:r>
            <a:r>
              <a:rPr lang="en-US" dirty="0"/>
              <a:t>transition to value-based care</a:t>
            </a:r>
          </a:p>
          <a:p>
            <a:r>
              <a:rPr lang="en-US" dirty="0" smtClean="0"/>
              <a:t>Become </a:t>
            </a:r>
            <a:r>
              <a:rPr lang="en-US" dirty="0"/>
              <a:t>a member of NNRT: </a:t>
            </a:r>
            <a:r>
              <a:rPr lang="en-US" dirty="0">
                <a:hlinkClick r:id="rId2"/>
              </a:rPr>
              <a:t>https://</a:t>
            </a:r>
            <a:r>
              <a:rPr lang="en-US" dirty="0" smtClean="0">
                <a:hlinkClick r:id="rId2"/>
              </a:rPr>
              <a:t>navigationroundtable.org</a:t>
            </a:r>
            <a:endParaRPr lang="en-US" dirty="0" smtClean="0"/>
          </a:p>
          <a:p>
            <a:endParaRPr lang="en-US" dirty="0" smtClean="0"/>
          </a:p>
          <a:p>
            <a:endParaRPr lang="en-US" dirty="0"/>
          </a:p>
        </p:txBody>
      </p:sp>
    </p:spTree>
    <p:extLst>
      <p:ext uri="{BB962C8B-B14F-4D97-AF65-F5344CB8AC3E}">
        <p14:creationId xmlns:p14="http://schemas.microsoft.com/office/powerpoint/2010/main" val="196772504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781050" y="131278"/>
            <a:ext cx="10515600" cy="1325563"/>
          </a:xfrm>
        </p:spPr>
        <p:txBody>
          <a:bodyPr/>
          <a:lstStyle/>
          <a:p>
            <a:r>
              <a:rPr lang="en-US" altLang="en-US" b="1" dirty="0"/>
              <a:t>Final </a:t>
            </a:r>
            <a:r>
              <a:rPr lang="en-US" altLang="en-US" b="1" dirty="0" smtClean="0"/>
              <a:t>Thoughts</a:t>
            </a:r>
            <a:endParaRPr lang="en-US" altLang="en-US" b="1" dirty="0"/>
          </a:p>
        </p:txBody>
      </p:sp>
      <p:sp>
        <p:nvSpPr>
          <p:cNvPr id="54275" name="Rectangle 3"/>
          <p:cNvSpPr>
            <a:spLocks noGrp="1" noChangeArrowheads="1"/>
          </p:cNvSpPr>
          <p:nvPr>
            <p:ph type="body" idx="1"/>
          </p:nvPr>
        </p:nvSpPr>
        <p:spPr>
          <a:xfrm>
            <a:off x="781050" y="1456841"/>
            <a:ext cx="11087100" cy="5098942"/>
          </a:xfrm>
        </p:spPr>
        <p:txBody>
          <a:bodyPr>
            <a:noAutofit/>
          </a:bodyPr>
          <a:lstStyle/>
          <a:p>
            <a:pPr>
              <a:lnSpc>
                <a:spcPct val="100000"/>
              </a:lnSpc>
            </a:pPr>
            <a:r>
              <a:rPr lang="en-US" dirty="0" smtClean="0"/>
              <a:t>Community partnerships </a:t>
            </a:r>
            <a:r>
              <a:rPr lang="en-US" dirty="0" smtClean="0"/>
              <a:t>and collective action are </a:t>
            </a:r>
            <a:r>
              <a:rPr lang="en-US" dirty="0" smtClean="0"/>
              <a:t>necessary to address the complex challenges to equitable care delivery</a:t>
            </a:r>
            <a:endParaRPr lang="en-US" dirty="0"/>
          </a:p>
          <a:p>
            <a:pPr>
              <a:lnSpc>
                <a:spcPct val="100000"/>
              </a:lnSpc>
            </a:pPr>
            <a:r>
              <a:rPr lang="en-US" altLang="en-US" dirty="0" smtClean="0"/>
              <a:t>Next </a:t>
            </a:r>
            <a:r>
              <a:rPr lang="en-US" altLang="en-US" dirty="0" smtClean="0"/>
              <a:t>steps require ongoing partnership to address persistent obstacles to implementing best practices</a:t>
            </a:r>
          </a:p>
          <a:p>
            <a:pPr>
              <a:lnSpc>
                <a:spcPct val="100000"/>
              </a:lnSpc>
            </a:pPr>
            <a:r>
              <a:rPr lang="en-US" altLang="en-US" dirty="0" smtClean="0">
                <a:sym typeface="Wingdings" panose="05000000000000000000" pitchFamily="2" charset="2"/>
              </a:rPr>
              <a:t>The expertise we bring from our lived experiences are powerful vehicles to achieving equity </a:t>
            </a:r>
            <a:endParaRPr lang="en-US" altLang="en-US" dirty="0"/>
          </a:p>
        </p:txBody>
      </p:sp>
      <p:pic>
        <p:nvPicPr>
          <p:cNvPr id="2" name="Picture 1"/>
          <p:cNvPicPr>
            <a:picLocks noChangeAspect="1"/>
          </p:cNvPicPr>
          <p:nvPr/>
        </p:nvPicPr>
        <p:blipFill>
          <a:blip r:embed="rId3"/>
          <a:stretch>
            <a:fillRect/>
          </a:stretch>
        </p:blipFill>
        <p:spPr>
          <a:xfrm>
            <a:off x="7053942" y="4386942"/>
            <a:ext cx="2471057" cy="2471057"/>
          </a:xfrm>
          <a:prstGeom prst="rect">
            <a:avLst/>
          </a:prstGeom>
        </p:spPr>
      </p:pic>
    </p:spTree>
    <p:extLst>
      <p:ext uri="{BB962C8B-B14F-4D97-AF65-F5344CB8AC3E}">
        <p14:creationId xmlns:p14="http://schemas.microsoft.com/office/powerpoint/2010/main" val="15860474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 TB</a:t>
            </a:r>
            <a:endParaRPr lang="en-US" dirty="0"/>
          </a:p>
        </p:txBody>
      </p:sp>
      <p:sp>
        <p:nvSpPr>
          <p:cNvPr id="3" name="Content Placeholder 2"/>
          <p:cNvSpPr>
            <a:spLocks noGrp="1"/>
          </p:cNvSpPr>
          <p:nvPr>
            <p:ph idx="1"/>
          </p:nvPr>
        </p:nvSpPr>
        <p:spPr>
          <a:xfrm>
            <a:off x="477673" y="1555846"/>
            <a:ext cx="11714328" cy="5302154"/>
          </a:xfrm>
        </p:spPr>
        <p:txBody>
          <a:bodyPr>
            <a:normAutofit lnSpcReduction="10000"/>
          </a:bodyPr>
          <a:lstStyle/>
          <a:p>
            <a:r>
              <a:rPr lang="en-US" dirty="0" smtClean="0"/>
              <a:t>48 year old White female physician</a:t>
            </a:r>
          </a:p>
          <a:p>
            <a:r>
              <a:rPr lang="en-US" dirty="0" smtClean="0"/>
              <a:t>No FH breast cancer, personal h/o Hodgkin’s Lymphoma </a:t>
            </a:r>
          </a:p>
          <a:p>
            <a:r>
              <a:rPr lang="en-US" dirty="0" smtClean="0"/>
              <a:t>Last screening </a:t>
            </a:r>
            <a:r>
              <a:rPr lang="en-US" dirty="0" smtClean="0"/>
              <a:t>mammogram: 18 months ago</a:t>
            </a:r>
            <a:endParaRPr lang="en-US" dirty="0" smtClean="0"/>
          </a:p>
          <a:p>
            <a:pPr marL="0" indent="0">
              <a:buNone/>
            </a:pPr>
            <a:r>
              <a:rPr lang="en-US" dirty="0" smtClean="0">
                <a:solidFill>
                  <a:srgbClr val="FF0000"/>
                </a:solidFill>
              </a:rPr>
              <a:t>May 5, 2018</a:t>
            </a:r>
            <a:r>
              <a:rPr lang="en-US" dirty="0" smtClean="0"/>
              <a:t>: </a:t>
            </a:r>
            <a:r>
              <a:rPr lang="en-US" dirty="0" smtClean="0"/>
              <a:t>self palpated left breast mass</a:t>
            </a:r>
          </a:p>
          <a:p>
            <a:pPr marL="0" indent="0">
              <a:buNone/>
            </a:pPr>
            <a:r>
              <a:rPr lang="en-US" dirty="0"/>
              <a:t> </a:t>
            </a:r>
            <a:r>
              <a:rPr lang="en-US" dirty="0" smtClean="0"/>
              <a:t>    </a:t>
            </a:r>
            <a:r>
              <a:rPr lang="en-US" dirty="0" smtClean="0"/>
              <a:t>May 7: </a:t>
            </a:r>
            <a:r>
              <a:rPr lang="en-US" dirty="0" smtClean="0"/>
              <a:t>diagnostic mammogram, Ultrasound, </a:t>
            </a:r>
            <a:r>
              <a:rPr lang="en-US" dirty="0" smtClean="0"/>
              <a:t>biopsy</a:t>
            </a:r>
            <a:endParaRPr lang="en-US" dirty="0" smtClean="0"/>
          </a:p>
          <a:p>
            <a:pPr marL="0" indent="0">
              <a:buNone/>
            </a:pPr>
            <a:r>
              <a:rPr lang="en-US" dirty="0" smtClean="0"/>
              <a:t>          May 9</a:t>
            </a:r>
            <a:r>
              <a:rPr lang="en-US" dirty="0" smtClean="0"/>
              <a:t>: ER- PR- Her2+ Invasive Ductal, </a:t>
            </a:r>
            <a:r>
              <a:rPr lang="en-US" sz="2600" dirty="0" smtClean="0"/>
              <a:t>Genetics </a:t>
            </a:r>
            <a:r>
              <a:rPr lang="en-US" sz="2600" dirty="0" smtClean="0"/>
              <a:t>and</a:t>
            </a:r>
            <a:r>
              <a:rPr lang="en-US" sz="2600" dirty="0" smtClean="0"/>
              <a:t> </a:t>
            </a:r>
            <a:r>
              <a:rPr lang="en-US" sz="2600" dirty="0" smtClean="0"/>
              <a:t>Surgical </a:t>
            </a:r>
            <a:r>
              <a:rPr lang="en-US" sz="2600" dirty="0" smtClean="0"/>
              <a:t>consult</a:t>
            </a:r>
            <a:endParaRPr lang="en-US" sz="2600" dirty="0" smtClean="0"/>
          </a:p>
          <a:p>
            <a:pPr marL="0" indent="0">
              <a:buNone/>
            </a:pPr>
            <a:r>
              <a:rPr lang="en-US" dirty="0" smtClean="0"/>
              <a:t>               May 16: </a:t>
            </a:r>
            <a:r>
              <a:rPr lang="en-US" dirty="0" smtClean="0"/>
              <a:t>Second opinion </a:t>
            </a:r>
            <a:r>
              <a:rPr lang="en-US" dirty="0" smtClean="0"/>
              <a:t>consult Medical </a:t>
            </a:r>
            <a:r>
              <a:rPr lang="en-US" dirty="0" smtClean="0"/>
              <a:t>and </a:t>
            </a:r>
            <a:r>
              <a:rPr lang="en-US" dirty="0" smtClean="0"/>
              <a:t>Surgical oncology</a:t>
            </a:r>
          </a:p>
          <a:p>
            <a:pPr marL="0" indent="0">
              <a:buNone/>
            </a:pPr>
            <a:r>
              <a:rPr lang="en-US" dirty="0" smtClean="0"/>
              <a:t>                    May 21: Staging work up – Stage 1</a:t>
            </a:r>
            <a:endParaRPr lang="en-US" dirty="0" smtClean="0"/>
          </a:p>
          <a:p>
            <a:pPr marL="0" indent="0">
              <a:buNone/>
            </a:pPr>
            <a:r>
              <a:rPr lang="en-US" dirty="0"/>
              <a:t> </a:t>
            </a:r>
            <a:r>
              <a:rPr lang="en-US" dirty="0" smtClean="0"/>
              <a:t>                        </a:t>
            </a:r>
            <a:r>
              <a:rPr lang="en-US" dirty="0" smtClean="0">
                <a:solidFill>
                  <a:srgbClr val="FF0000"/>
                </a:solidFill>
              </a:rPr>
              <a:t>May 28, 2018</a:t>
            </a:r>
            <a:r>
              <a:rPr lang="en-US" dirty="0" smtClean="0"/>
              <a:t>: Started neo-adjuvant chemotherapy</a:t>
            </a:r>
          </a:p>
          <a:p>
            <a:pPr marL="0" indent="0">
              <a:buNone/>
            </a:pPr>
            <a:endParaRPr lang="en-US" dirty="0" smtClean="0"/>
          </a:p>
          <a:p>
            <a:pPr marL="0" indent="0" algn="ctr">
              <a:buNone/>
            </a:pPr>
            <a:r>
              <a:rPr lang="en-US" sz="3200" b="1" dirty="0" smtClean="0">
                <a:solidFill>
                  <a:srgbClr val="FF0000"/>
                </a:solidFill>
              </a:rPr>
              <a:t>23 days </a:t>
            </a:r>
            <a:r>
              <a:rPr lang="en-US" dirty="0" smtClean="0">
                <a:solidFill>
                  <a:srgbClr val="FF0000"/>
                </a:solidFill>
              </a:rPr>
              <a:t>from symptoms to treatment initiation</a:t>
            </a:r>
            <a:endParaRPr lang="en-US" dirty="0" smtClean="0">
              <a:solidFill>
                <a:srgbClr val="FF0000"/>
              </a:solidFill>
            </a:endParaRPr>
          </a:p>
          <a:p>
            <a:endParaRPr lang="en-US" dirty="0">
              <a:solidFill>
                <a:srgbClr val="FF0000"/>
              </a:solidFill>
            </a:endParaRPr>
          </a:p>
        </p:txBody>
      </p:sp>
      <p:pic>
        <p:nvPicPr>
          <p:cNvPr id="4" name="Picture 3"/>
          <p:cNvPicPr>
            <a:picLocks noChangeAspect="1"/>
          </p:cNvPicPr>
          <p:nvPr/>
        </p:nvPicPr>
        <p:blipFill>
          <a:blip r:embed="rId2"/>
          <a:stretch>
            <a:fillRect/>
          </a:stretch>
        </p:blipFill>
        <p:spPr>
          <a:xfrm>
            <a:off x="9224576" y="365125"/>
            <a:ext cx="2828789" cy="1761897"/>
          </a:xfrm>
          <a:prstGeom prst="rect">
            <a:avLst/>
          </a:prstGeom>
        </p:spPr>
      </p:pic>
    </p:spTree>
    <p:extLst>
      <p:ext uri="{BB962C8B-B14F-4D97-AF65-F5344CB8AC3E}">
        <p14:creationId xmlns:p14="http://schemas.microsoft.com/office/powerpoint/2010/main" val="33369757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Case #2: </a:t>
            </a:r>
            <a:r>
              <a:rPr lang="en-US" dirty="0" smtClean="0"/>
              <a:t>HH</a:t>
            </a:r>
            <a:endParaRPr lang="en-US" dirty="0"/>
          </a:p>
        </p:txBody>
      </p:sp>
      <p:sp>
        <p:nvSpPr>
          <p:cNvPr id="3" name="Content Placeholder 2"/>
          <p:cNvSpPr>
            <a:spLocks noGrp="1"/>
          </p:cNvSpPr>
          <p:nvPr>
            <p:ph idx="1"/>
          </p:nvPr>
        </p:nvSpPr>
        <p:spPr>
          <a:xfrm>
            <a:off x="723331" y="1201003"/>
            <a:ext cx="11468669" cy="4580175"/>
          </a:xfrm>
        </p:spPr>
        <p:txBody>
          <a:bodyPr>
            <a:noAutofit/>
          </a:bodyPr>
          <a:lstStyle/>
          <a:p>
            <a:r>
              <a:rPr lang="en-US" dirty="0" smtClean="0"/>
              <a:t>68</a:t>
            </a:r>
            <a:r>
              <a:rPr lang="en-US" dirty="0" smtClean="0"/>
              <a:t> </a:t>
            </a:r>
            <a:r>
              <a:rPr lang="en-US" dirty="0" smtClean="0"/>
              <a:t>year old Black female </a:t>
            </a:r>
            <a:r>
              <a:rPr lang="en-US" dirty="0" smtClean="0"/>
              <a:t>retired bus driver</a:t>
            </a:r>
            <a:endParaRPr lang="en-US" dirty="0" smtClean="0"/>
          </a:p>
          <a:p>
            <a:r>
              <a:rPr lang="en-US" dirty="0" smtClean="0"/>
              <a:t>FH of breast </a:t>
            </a:r>
            <a:r>
              <a:rPr lang="en-US" dirty="0" smtClean="0"/>
              <a:t>cancer in half sibling, </a:t>
            </a:r>
            <a:r>
              <a:rPr lang="en-US" dirty="0" smtClean="0"/>
              <a:t>SUD, homeless, T2DM</a:t>
            </a:r>
          </a:p>
          <a:p>
            <a:r>
              <a:rPr lang="en-US" dirty="0" smtClean="0"/>
              <a:t>Last screening mammogram: 18 months ago</a:t>
            </a:r>
            <a:endParaRPr lang="en-US" dirty="0" smtClean="0"/>
          </a:p>
          <a:p>
            <a:pPr marL="0" indent="0">
              <a:buNone/>
            </a:pPr>
            <a:r>
              <a:rPr lang="en-US" dirty="0" smtClean="0">
                <a:solidFill>
                  <a:srgbClr val="FF0000"/>
                </a:solidFill>
              </a:rPr>
              <a:t>Jan 2019 </a:t>
            </a:r>
            <a:r>
              <a:rPr lang="en-US" dirty="0" smtClean="0"/>
              <a:t>noticed change on self exam, pain</a:t>
            </a:r>
          </a:p>
          <a:p>
            <a:pPr marL="0" indent="0">
              <a:buNone/>
            </a:pPr>
            <a:r>
              <a:rPr lang="en-US" dirty="0" smtClean="0"/>
              <a:t>     July 2019: reported symptoms to PCP during routine exam</a:t>
            </a:r>
            <a:endParaRPr lang="en-US" dirty="0"/>
          </a:p>
          <a:p>
            <a:pPr marL="0" indent="0">
              <a:buNone/>
            </a:pPr>
            <a:r>
              <a:rPr lang="en-US" dirty="0" smtClean="0"/>
              <a:t>          Dec 2019: </a:t>
            </a:r>
            <a:r>
              <a:rPr lang="en-US" dirty="0"/>
              <a:t>diagnostic </a:t>
            </a:r>
            <a:r>
              <a:rPr lang="en-US" dirty="0" smtClean="0"/>
              <a:t>mammogram </a:t>
            </a:r>
            <a:r>
              <a:rPr lang="en-US" dirty="0"/>
              <a:t>highly suspicious.</a:t>
            </a:r>
          </a:p>
          <a:p>
            <a:pPr marL="0" indent="0">
              <a:buNone/>
            </a:pPr>
            <a:r>
              <a:rPr lang="en-US" dirty="0" smtClean="0"/>
              <a:t>               Jan </a:t>
            </a:r>
            <a:r>
              <a:rPr lang="en-US" dirty="0"/>
              <a:t>2020: </a:t>
            </a:r>
            <a:r>
              <a:rPr lang="en-US" dirty="0" smtClean="0"/>
              <a:t>biopsy ER- PR- Her2 -</a:t>
            </a:r>
          </a:p>
          <a:p>
            <a:pPr marL="0" indent="0">
              <a:buNone/>
            </a:pPr>
            <a:r>
              <a:rPr lang="en-US" dirty="0" smtClean="0"/>
              <a:t>                    Feb, </a:t>
            </a:r>
            <a:r>
              <a:rPr lang="en-US" dirty="0"/>
              <a:t>2020  Staging </a:t>
            </a:r>
            <a:r>
              <a:rPr lang="en-US" dirty="0" smtClean="0"/>
              <a:t>work up</a:t>
            </a:r>
          </a:p>
          <a:p>
            <a:pPr marL="0" indent="0">
              <a:buNone/>
            </a:pPr>
            <a:r>
              <a:rPr lang="en-US" dirty="0" smtClean="0"/>
              <a:t>                         March </a:t>
            </a:r>
            <a:r>
              <a:rPr lang="en-US" dirty="0"/>
              <a:t>2020 - second </a:t>
            </a:r>
            <a:r>
              <a:rPr lang="en-US" dirty="0" smtClean="0"/>
              <a:t>opinion</a:t>
            </a:r>
          </a:p>
          <a:p>
            <a:pPr marL="0" indent="0">
              <a:buNone/>
            </a:pPr>
            <a:r>
              <a:rPr lang="en-US" dirty="0" smtClean="0"/>
              <a:t>                               </a:t>
            </a:r>
            <a:r>
              <a:rPr lang="en-US" dirty="0" smtClean="0">
                <a:solidFill>
                  <a:srgbClr val="FF0000"/>
                </a:solidFill>
              </a:rPr>
              <a:t>March 5, 2020</a:t>
            </a:r>
            <a:r>
              <a:rPr lang="en-US" dirty="0" smtClean="0"/>
              <a:t>: started chemotherapy</a:t>
            </a:r>
          </a:p>
          <a:p>
            <a:pPr marL="0" indent="0" algn="ctr">
              <a:buNone/>
            </a:pPr>
            <a:r>
              <a:rPr lang="en-US" sz="3200" b="1" dirty="0" smtClean="0">
                <a:solidFill>
                  <a:srgbClr val="FF0000"/>
                </a:solidFill>
              </a:rPr>
              <a:t>14 months</a:t>
            </a:r>
            <a:r>
              <a:rPr lang="en-US" dirty="0" smtClean="0">
                <a:solidFill>
                  <a:srgbClr val="FF0000"/>
                </a:solidFill>
              </a:rPr>
              <a:t> from symptoms to treatment initiation</a:t>
            </a:r>
            <a:endParaRPr lang="en-US" dirty="0">
              <a:solidFill>
                <a:srgbClr val="FF0000"/>
              </a:solidFill>
            </a:endParaRPr>
          </a:p>
          <a:p>
            <a:endParaRPr lang="en-US" dirty="0"/>
          </a:p>
        </p:txBody>
      </p:sp>
      <p:pic>
        <p:nvPicPr>
          <p:cNvPr id="4" name="Picture 3"/>
          <p:cNvPicPr>
            <a:picLocks noChangeAspect="1"/>
          </p:cNvPicPr>
          <p:nvPr/>
        </p:nvPicPr>
        <p:blipFill>
          <a:blip r:embed="rId3"/>
          <a:stretch>
            <a:fillRect/>
          </a:stretch>
        </p:blipFill>
        <p:spPr>
          <a:xfrm>
            <a:off x="9290184" y="261758"/>
            <a:ext cx="2755631" cy="1835055"/>
          </a:xfrm>
          <a:prstGeom prst="rect">
            <a:avLst/>
          </a:prstGeom>
        </p:spPr>
      </p:pic>
    </p:spTree>
    <p:extLst>
      <p:ext uri="{BB962C8B-B14F-4D97-AF65-F5344CB8AC3E}">
        <p14:creationId xmlns:p14="http://schemas.microsoft.com/office/powerpoint/2010/main" val="25605096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ltLang="en-US" sz="4000" b="1" dirty="0"/>
              <a:t>Compared to White women, Black </a:t>
            </a:r>
            <a:r>
              <a:rPr lang="en-US" altLang="en-US" sz="4000" b="1" dirty="0" smtClean="0"/>
              <a:t>women are:</a:t>
            </a:r>
            <a:endParaRPr lang="en-US" sz="4000" b="1" dirty="0"/>
          </a:p>
        </p:txBody>
      </p:sp>
      <p:sp>
        <p:nvSpPr>
          <p:cNvPr id="3" name="Text Placeholder 2"/>
          <p:cNvSpPr>
            <a:spLocks noGrp="1"/>
          </p:cNvSpPr>
          <p:nvPr>
            <p:ph type="body" idx="1"/>
          </p:nvPr>
        </p:nvSpPr>
        <p:spPr/>
        <p:txBody>
          <a:bodyPr>
            <a:normAutofit/>
          </a:bodyPr>
          <a:lstStyle/>
          <a:p>
            <a:r>
              <a:rPr lang="en-US" sz="3200" dirty="0" smtClean="0"/>
              <a:t>Less likely to: </a:t>
            </a:r>
            <a:endParaRPr lang="en-US" sz="3200" dirty="0"/>
          </a:p>
        </p:txBody>
      </p:sp>
      <p:sp>
        <p:nvSpPr>
          <p:cNvPr id="4" name="Content Placeholder 3"/>
          <p:cNvSpPr>
            <a:spLocks noGrp="1"/>
          </p:cNvSpPr>
          <p:nvPr>
            <p:ph sz="half" idx="2"/>
          </p:nvPr>
        </p:nvSpPr>
        <p:spPr>
          <a:xfrm>
            <a:off x="682388" y="2505075"/>
            <a:ext cx="5315187" cy="3684588"/>
          </a:xfrm>
        </p:spPr>
        <p:txBody>
          <a:bodyPr>
            <a:normAutofit/>
          </a:bodyPr>
          <a:lstStyle/>
          <a:p>
            <a:r>
              <a:rPr lang="en-US" dirty="0"/>
              <a:t>h</a:t>
            </a:r>
            <a:r>
              <a:rPr lang="en-US" dirty="0" smtClean="0"/>
              <a:t>ave BRCA testing</a:t>
            </a:r>
          </a:p>
          <a:p>
            <a:r>
              <a:rPr lang="en-US" dirty="0" smtClean="0"/>
              <a:t>receive mammogram screening</a:t>
            </a:r>
          </a:p>
          <a:p>
            <a:r>
              <a:rPr lang="en-US" dirty="0"/>
              <a:t>receive breast conserving surgery </a:t>
            </a:r>
          </a:p>
          <a:p>
            <a:r>
              <a:rPr lang="en-US" altLang="en-US" dirty="0" smtClean="0"/>
              <a:t>receive </a:t>
            </a:r>
            <a:r>
              <a:rPr lang="en-US" altLang="en-US" dirty="0"/>
              <a:t>breast r</a:t>
            </a:r>
            <a:r>
              <a:rPr lang="en-US" altLang="en-US" dirty="0" smtClean="0"/>
              <a:t>econstruction</a:t>
            </a:r>
          </a:p>
          <a:p>
            <a:r>
              <a:rPr lang="en-US" dirty="0"/>
              <a:t>have </a:t>
            </a:r>
            <a:r>
              <a:rPr lang="en-US" dirty="0" err="1"/>
              <a:t>oncotype</a:t>
            </a:r>
            <a:r>
              <a:rPr lang="en-US" dirty="0"/>
              <a:t> DX </a:t>
            </a:r>
            <a:r>
              <a:rPr lang="en-US" dirty="0" smtClean="0"/>
              <a:t>testing</a:t>
            </a:r>
            <a:endParaRPr lang="en-US" dirty="0"/>
          </a:p>
          <a:p>
            <a:r>
              <a:rPr lang="en-US" dirty="0" smtClean="0"/>
              <a:t>complete </a:t>
            </a:r>
            <a:r>
              <a:rPr lang="en-US" dirty="0"/>
              <a:t>chemotherapy </a:t>
            </a:r>
          </a:p>
          <a:p>
            <a:r>
              <a:rPr lang="en-US" dirty="0" smtClean="0"/>
              <a:t>adhere </a:t>
            </a:r>
            <a:r>
              <a:rPr lang="en-US" dirty="0"/>
              <a:t>to oral </a:t>
            </a:r>
            <a:r>
              <a:rPr lang="en-US" dirty="0" smtClean="0"/>
              <a:t>medications</a:t>
            </a:r>
          </a:p>
          <a:p>
            <a:endParaRPr lang="en-US" dirty="0"/>
          </a:p>
        </p:txBody>
      </p:sp>
      <p:sp>
        <p:nvSpPr>
          <p:cNvPr id="5" name="Text Placeholder 4"/>
          <p:cNvSpPr>
            <a:spLocks noGrp="1"/>
          </p:cNvSpPr>
          <p:nvPr>
            <p:ph type="body" sz="quarter" idx="3"/>
          </p:nvPr>
        </p:nvSpPr>
        <p:spPr/>
        <p:txBody>
          <a:bodyPr>
            <a:normAutofit/>
          </a:bodyPr>
          <a:lstStyle/>
          <a:p>
            <a:r>
              <a:rPr lang="en-US" sz="3200" dirty="0" smtClean="0"/>
              <a:t>More likely to: </a:t>
            </a:r>
            <a:endParaRPr lang="en-US" sz="3200" dirty="0"/>
          </a:p>
        </p:txBody>
      </p:sp>
      <p:sp>
        <p:nvSpPr>
          <p:cNvPr id="6" name="Content Placeholder 5"/>
          <p:cNvSpPr>
            <a:spLocks noGrp="1"/>
          </p:cNvSpPr>
          <p:nvPr>
            <p:ph sz="quarter" idx="4"/>
          </p:nvPr>
        </p:nvSpPr>
        <p:spPr>
          <a:xfrm>
            <a:off x="6172199" y="2505075"/>
            <a:ext cx="5551228" cy="3684588"/>
          </a:xfrm>
        </p:spPr>
        <p:txBody>
          <a:bodyPr>
            <a:normAutofit/>
          </a:bodyPr>
          <a:lstStyle/>
          <a:p>
            <a:r>
              <a:rPr lang="en-US" dirty="0" smtClean="0"/>
              <a:t>experience social barriers to care</a:t>
            </a:r>
          </a:p>
          <a:p>
            <a:r>
              <a:rPr lang="en-US" dirty="0" smtClean="0"/>
              <a:t>detect cancer </a:t>
            </a:r>
            <a:r>
              <a:rPr lang="en-US" dirty="0"/>
              <a:t>by self exam </a:t>
            </a:r>
            <a:endParaRPr lang="en-US" dirty="0" smtClean="0"/>
          </a:p>
          <a:p>
            <a:r>
              <a:rPr lang="en-US" dirty="0" smtClean="0"/>
              <a:t>have delays in diagnosis</a:t>
            </a:r>
            <a:endParaRPr lang="en-US" dirty="0"/>
          </a:p>
          <a:p>
            <a:r>
              <a:rPr lang="en-US" dirty="0" smtClean="0"/>
              <a:t>have </a:t>
            </a:r>
            <a:r>
              <a:rPr lang="en-US" dirty="0"/>
              <a:t>advanced stage at </a:t>
            </a:r>
            <a:r>
              <a:rPr lang="en-US" dirty="0" smtClean="0"/>
              <a:t>diagnosis</a:t>
            </a:r>
          </a:p>
          <a:p>
            <a:r>
              <a:rPr lang="en-US" dirty="0"/>
              <a:t>have dose delays in chemo</a:t>
            </a:r>
          </a:p>
          <a:p>
            <a:r>
              <a:rPr lang="en-US" dirty="0" smtClean="0"/>
              <a:t>miss treatment appointments </a:t>
            </a:r>
            <a:endParaRPr lang="en-US" dirty="0"/>
          </a:p>
          <a:p>
            <a:r>
              <a:rPr lang="en-US" dirty="0" smtClean="0"/>
              <a:t>Have premature mortality</a:t>
            </a:r>
            <a:endParaRPr lang="en-US" dirty="0"/>
          </a:p>
          <a:p>
            <a:endParaRPr lang="en-US" dirty="0"/>
          </a:p>
        </p:txBody>
      </p:sp>
    </p:spTree>
    <p:extLst>
      <p:ext uri="{BB962C8B-B14F-4D97-AF65-F5344CB8AC3E}">
        <p14:creationId xmlns:p14="http://schemas.microsoft.com/office/powerpoint/2010/main" val="92549990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LIDO_APP_VERSION" val="1.2.2.2731"/>
  <p:tag name="SLIDO_PRESENTATION_ID" val="00000000-0000-0000-0000-000000000000"/>
  <p:tag name="SLIDO_EVENT_UUID" val="c2197009-f852-42fb-85bf-99f60cb1ae6d"/>
  <p:tag name="SLIDO_EVENT_SECTION_UUID" val="e389961d-5746-41f3-828c-a76da5de5ee7"/>
</p:tagLst>
</file>

<file path=ppt/tags/tag2.xml><?xml version="1.0" encoding="utf-8"?>
<p:tagLst xmlns:a="http://schemas.openxmlformats.org/drawingml/2006/main" xmlns:r="http://schemas.openxmlformats.org/officeDocument/2006/relationships" xmlns:p="http://schemas.openxmlformats.org/presentationml/2006/main">
  <p:tag name="TIMING" val="|49.3|15.3|21.2|18.9|0.4|10.4"/>
</p:tagLst>
</file>

<file path=ppt/theme/_rels/theme9.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Echo">
  <a:themeElements>
    <a:clrScheme name="1_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fontScheme name="1_Ech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2"/>
            </a:solidFill>
            <a:effectLst/>
            <a:latin typeface="Arial" pitchFamily="34" charset="0"/>
            <a:sym typeface="Wingdings" pitchFamily="2"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2"/>
            </a:solidFill>
            <a:effectLst/>
            <a:latin typeface="Arial" pitchFamily="34" charset="0"/>
            <a:sym typeface="Wingdings" pitchFamily="2" charset="2"/>
          </a:defRPr>
        </a:defPPr>
      </a:lstStyle>
    </a:lnDef>
  </a:objectDefaults>
  <a:extraClrSchemeLst>
    <a:extraClrScheme>
      <a:clrScheme name="1_Echo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1_Echo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1_Echo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1_Echo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cho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cho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1_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1_Echo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1_Echo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1_Echo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RT Introduction-DW (1)" id="{711571BF-AC7C-BD48-9245-B864E0808C14}" vid="{FBAE3FE4-1CCE-9D4B-AA11-3DDBE413721E}"/>
    </a:ext>
  </a:extLst>
</a:theme>
</file>

<file path=ppt/theme/theme15.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3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RT Introduction-DW (1)" id="{711571BF-AC7C-BD48-9245-B864E0808C14}" vid="{FBAE3FE4-1CCE-9D4B-AA11-3DDBE413721E}"/>
    </a:ext>
  </a:extLst>
</a:theme>
</file>

<file path=ppt/theme/theme18.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5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RT Introduction-DW (1)" id="{711571BF-AC7C-BD48-9245-B864E0808C14}" vid="{FBAE3FE4-1CCE-9D4B-AA11-3DDBE413721E}"/>
    </a:ext>
  </a:extLst>
</a:theme>
</file>

<file path=ppt/theme/theme2.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RT Introduction-DW (1)" id="{711571BF-AC7C-BD48-9245-B864E0808C14}" vid="{FBAE3FE4-1CCE-9D4B-AA11-3DDBE413721E}"/>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RT Introduction-DW (1)" id="{711571BF-AC7C-BD48-9245-B864E0808C14}" vid="{FBAE3FE4-1CCE-9D4B-AA11-3DDBE413721E}"/>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RT Introduction-DW (1)" id="{711571BF-AC7C-BD48-9245-B864E0808C14}" vid="{FBAE3FE4-1CCE-9D4B-AA11-3DDBE413721E}"/>
    </a:ext>
  </a:extLst>
</a:theme>
</file>

<file path=ppt/theme/theme7.xml><?xml version="1.0" encoding="utf-8"?>
<a:theme xmlns:a="http://schemas.openxmlformats.org/drawingml/2006/main" name="6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RT Introduction-DW (1)" id="{711571BF-AC7C-BD48-9245-B864E0808C14}" vid="{FBAE3FE4-1CCE-9D4B-AA11-3DDBE413721E}"/>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Ion Boardroom">
  <a:themeElements>
    <a:clrScheme name="Custom 3">
      <a:dk1>
        <a:srgbClr val="FFFFFF"/>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otalTime>16213</TotalTime>
  <Words>3322</Words>
  <Application>Microsoft Office PowerPoint</Application>
  <PresentationFormat>Widescreen</PresentationFormat>
  <Paragraphs>662</Paragraphs>
  <Slides>65</Slides>
  <Notes>28</Notes>
  <HiddenSlides>0</HiddenSlides>
  <MMClips>0</MMClips>
  <ScaleCrop>false</ScaleCrop>
  <HeadingPairs>
    <vt:vector size="6" baseType="variant">
      <vt:variant>
        <vt:lpstr>Fonts Used</vt:lpstr>
      </vt:variant>
      <vt:variant>
        <vt:i4>18</vt:i4>
      </vt:variant>
      <vt:variant>
        <vt:lpstr>Theme</vt:lpstr>
      </vt:variant>
      <vt:variant>
        <vt:i4>19</vt:i4>
      </vt:variant>
      <vt:variant>
        <vt:lpstr>Slide Titles</vt:lpstr>
      </vt:variant>
      <vt:variant>
        <vt:i4>65</vt:i4>
      </vt:variant>
    </vt:vector>
  </HeadingPairs>
  <TitlesOfParts>
    <vt:vector size="102" baseType="lpstr">
      <vt:lpstr>ＭＳ Ｐゴシック</vt:lpstr>
      <vt:lpstr>Arial</vt:lpstr>
      <vt:lpstr>Arial Narrow</vt:lpstr>
      <vt:lpstr>Calibri</vt:lpstr>
      <vt:lpstr>Calibri Light</vt:lpstr>
      <vt:lpstr>Century Gothic</vt:lpstr>
      <vt:lpstr>Courier New</vt:lpstr>
      <vt:lpstr>Dense</vt:lpstr>
      <vt:lpstr>Source Sans Pro</vt:lpstr>
      <vt:lpstr>Source Sans Pro Light</vt:lpstr>
      <vt:lpstr>Source Sans Pro Semibold</vt:lpstr>
      <vt:lpstr>Source Sans Pro Semibold</vt:lpstr>
      <vt:lpstr>System Font Regular</vt:lpstr>
      <vt:lpstr>Times</vt:lpstr>
      <vt:lpstr>Times New Roman</vt:lpstr>
      <vt:lpstr>Verdana</vt:lpstr>
      <vt:lpstr>Wingdings</vt:lpstr>
      <vt:lpstr>Wingdings 3</vt:lpstr>
      <vt:lpstr>Office Theme</vt:lpstr>
      <vt:lpstr>1_Office Theme</vt:lpstr>
      <vt:lpstr>2_Office Theme</vt:lpstr>
      <vt:lpstr>3_Office Theme</vt:lpstr>
      <vt:lpstr>4_Office Theme</vt:lpstr>
      <vt:lpstr>5_Office Theme</vt:lpstr>
      <vt:lpstr>6_Office Theme</vt:lpstr>
      <vt:lpstr>7_Office Theme</vt:lpstr>
      <vt:lpstr>Ion Boardroom</vt:lpstr>
      <vt:lpstr>2_Echo</vt:lpstr>
      <vt:lpstr>8_Office Theme</vt:lpstr>
      <vt:lpstr>9_Office Theme</vt:lpstr>
      <vt:lpstr>10_Office Theme</vt:lpstr>
      <vt:lpstr>11_Office Theme</vt:lpstr>
      <vt:lpstr>12_Office Theme</vt:lpstr>
      <vt:lpstr>Custom Design</vt:lpstr>
      <vt:lpstr>13_Office Theme</vt:lpstr>
      <vt:lpstr>14_Office Theme</vt:lpstr>
      <vt:lpstr>15_Office Theme</vt:lpstr>
      <vt:lpstr>A Path Forward:  Driving Sustainability in Patient Navigation for Cancer Care Equity</vt:lpstr>
      <vt:lpstr>“Personal” Disclosure</vt:lpstr>
      <vt:lpstr>Objectives</vt:lpstr>
      <vt:lpstr>PowerPoint Presentation</vt:lpstr>
      <vt:lpstr>Defining Patient Navigation</vt:lpstr>
      <vt:lpstr>PowerPoint Presentation</vt:lpstr>
      <vt:lpstr>Case #1: TB</vt:lpstr>
      <vt:lpstr>Case #2: HH</vt:lpstr>
      <vt:lpstr>Compared to White women, Black women are:</vt:lpstr>
      <vt:lpstr>PowerPoint Presentation</vt:lpstr>
      <vt:lpstr>PowerPoint Presentation</vt:lpstr>
      <vt:lpstr>Patient Navigation: The Origins</vt:lpstr>
      <vt:lpstr>Patient Navigation</vt:lpstr>
      <vt:lpstr>Patient Navigation</vt:lpstr>
      <vt:lpstr>PowerPoint Presentation</vt:lpstr>
      <vt:lpstr>Patient Navigation Position Statement of ONS, AOSW, and NASW*  </vt:lpstr>
      <vt:lpstr>Patient Navigator</vt:lpstr>
      <vt:lpstr>Patient Navigation is a process not a person</vt:lpstr>
      <vt:lpstr>PowerPoint Presentation</vt:lpstr>
      <vt:lpstr>Evidence for Patient Navigation and Cancer Equity</vt:lpstr>
      <vt:lpstr>Impact of Lay Navigation on Breast Cancer Outcomes in Harlem, NYC</vt:lpstr>
      <vt:lpstr>Patient Navigation Research Program (PNRP)</vt:lpstr>
      <vt:lpstr>PNRP Main Questions</vt:lpstr>
      <vt:lpstr>PNRP Methods</vt:lpstr>
      <vt:lpstr>Barriers Targeted by  Patient Navigation</vt:lpstr>
      <vt:lpstr>PowerPoint Presentation</vt:lpstr>
      <vt:lpstr>Meta-analysis: Diagnostic Resolution at 365 days</vt:lpstr>
      <vt:lpstr>PowerPoint Presentation</vt:lpstr>
      <vt:lpstr>PowerPoint Presentation</vt:lpstr>
      <vt:lpstr>PowerPoint Presentation</vt:lpstr>
      <vt:lpstr>Summary</vt:lpstr>
      <vt:lpstr>Patient Navigation and Cancer (n=2,134)</vt:lpstr>
      <vt:lpstr>PowerPoint Presentation</vt:lpstr>
      <vt:lpstr>Barriers to Sustainable  Navigation Workforce</vt:lpstr>
      <vt:lpstr>PowerPoint Presentation</vt:lpstr>
      <vt:lpstr>Member Organizations</vt:lpstr>
      <vt:lpstr>Core Principles</vt:lpstr>
      <vt:lpstr>Major Barriers</vt:lpstr>
      <vt:lpstr>Task Groups</vt:lpstr>
      <vt:lpstr>The Professional Oncology Navigation Task Force </vt:lpstr>
      <vt:lpstr>Professional Navigators</vt:lpstr>
      <vt:lpstr>PONT 19 Recommendations for Standards of Practice </vt:lpstr>
      <vt:lpstr>Further distinction needed between Navigators and Community Health Workers</vt:lpstr>
      <vt:lpstr>NNRT National Survey to assess barriers and facilitators to </vt:lpstr>
      <vt:lpstr>PowerPoint Presentation</vt:lpstr>
      <vt:lpstr>Barriers and Facilitators</vt:lpstr>
      <vt:lpstr>Implementation Studies</vt:lpstr>
      <vt:lpstr>The Problem: Evidence-based strategies for combating cancer care delays are not systematically implemented within or across hospitals</vt:lpstr>
      <vt:lpstr>City-Wide Collaboration</vt:lpstr>
      <vt:lpstr>The Research Question</vt:lpstr>
      <vt:lpstr>New Standard of Care Approach</vt:lpstr>
      <vt:lpstr>Research Methods</vt:lpstr>
      <vt:lpstr>TRIP Study Participants (N=1,211)</vt:lpstr>
      <vt:lpstr>Preliminary Implementation Data:  Interviews and Field Observations</vt:lpstr>
      <vt:lpstr>Patient Navigation in Cancer Care Review of Payment Models for a Sustainable Future</vt:lpstr>
      <vt:lpstr>Short-Term Funding Models</vt:lpstr>
      <vt:lpstr>Long-Term Funding Models</vt:lpstr>
      <vt:lpstr>  How do you fund your navigation     programs?</vt:lpstr>
      <vt:lpstr>National Navigation Roundtable: recommendations for a path forward</vt:lpstr>
      <vt:lpstr>NNRT 5 Year Aim</vt:lpstr>
      <vt:lpstr>Sustainability Model (ASTHO)</vt:lpstr>
      <vt:lpstr>Sustainability Framework Constructs (Wash U)</vt:lpstr>
      <vt:lpstr>NNRT: Where We’re Headed</vt:lpstr>
      <vt:lpstr>Call to Action</vt:lpstr>
      <vt:lpstr>Final Thoughts</vt:lpstr>
    </vt:vector>
  </TitlesOfParts>
  <Company>Boston Medical Center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TRIP Clinical Advisory Panel Monthly Meeting</dc:title>
  <dc:creator>Casanova, Nicole</dc:creator>
  <cp:lastModifiedBy>Battaglia, Tracy MD, MPH</cp:lastModifiedBy>
  <cp:revision>516</cp:revision>
  <cp:lastPrinted>2022-03-09T19:41:22Z</cp:lastPrinted>
  <dcterms:created xsi:type="dcterms:W3CDTF">2019-06-06T19:12:11Z</dcterms:created>
  <dcterms:modified xsi:type="dcterms:W3CDTF">2022-04-20T01:38:51Z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oAppVersion">
    <vt:lpwstr>1.2.2.2731</vt:lpwstr>
  </property>
</Properties>
</file>