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5" r:id="rId3"/>
  </p:sldMasterIdLst>
  <p:notesMasterIdLst>
    <p:notesMasterId r:id="rId57"/>
  </p:notesMasterIdLst>
  <p:handoutMasterIdLst>
    <p:handoutMasterId r:id="rId58"/>
  </p:handoutMasterIdLst>
  <p:sldIdLst>
    <p:sldId id="257" r:id="rId4"/>
    <p:sldId id="258" r:id="rId5"/>
    <p:sldId id="259" r:id="rId6"/>
    <p:sldId id="260" r:id="rId7"/>
    <p:sldId id="349" r:id="rId8"/>
    <p:sldId id="264" r:id="rId9"/>
    <p:sldId id="265" r:id="rId10"/>
    <p:sldId id="284" r:id="rId11"/>
    <p:sldId id="350" r:id="rId12"/>
    <p:sldId id="351" r:id="rId13"/>
    <p:sldId id="270" r:id="rId14"/>
    <p:sldId id="354" r:id="rId15"/>
    <p:sldId id="413" r:id="rId16"/>
    <p:sldId id="281" r:id="rId17"/>
    <p:sldId id="358" r:id="rId18"/>
    <p:sldId id="359" r:id="rId19"/>
    <p:sldId id="360" r:id="rId20"/>
    <p:sldId id="291" r:id="rId21"/>
    <p:sldId id="374" r:id="rId22"/>
    <p:sldId id="364" r:id="rId23"/>
    <p:sldId id="367" r:id="rId24"/>
    <p:sldId id="370" r:id="rId25"/>
    <p:sldId id="372" r:id="rId26"/>
    <p:sldId id="375" r:id="rId27"/>
    <p:sldId id="298" r:id="rId28"/>
    <p:sldId id="300" r:id="rId29"/>
    <p:sldId id="380" r:id="rId30"/>
    <p:sldId id="403" r:id="rId31"/>
    <p:sldId id="305" r:id="rId32"/>
    <p:sldId id="306" r:id="rId33"/>
    <p:sldId id="384" r:id="rId34"/>
    <p:sldId id="421" r:id="rId35"/>
    <p:sldId id="381" r:id="rId36"/>
    <p:sldId id="416" r:id="rId37"/>
    <p:sldId id="418" r:id="rId38"/>
    <p:sldId id="401" r:id="rId39"/>
    <p:sldId id="392" r:id="rId40"/>
    <p:sldId id="333" r:id="rId41"/>
    <p:sldId id="394" r:id="rId42"/>
    <p:sldId id="395" r:id="rId43"/>
    <p:sldId id="396" r:id="rId44"/>
    <p:sldId id="397" r:id="rId45"/>
    <p:sldId id="398" r:id="rId46"/>
    <p:sldId id="399" r:id="rId47"/>
    <p:sldId id="420" r:id="rId48"/>
    <p:sldId id="400" r:id="rId49"/>
    <p:sldId id="322" r:id="rId50"/>
    <p:sldId id="409" r:id="rId51"/>
    <p:sldId id="410" r:id="rId52"/>
    <p:sldId id="411" r:id="rId53"/>
    <p:sldId id="412" r:id="rId54"/>
    <p:sldId id="339" r:id="rId55"/>
    <p:sldId id="419"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taglia, Tracy MD, MPH" initials="BTMM" lastIdx="1" clrIdx="0">
    <p:extLst>
      <p:ext uri="{19B8F6BF-5375-455C-9EA6-DF929625EA0E}">
        <p15:presenceInfo xmlns:p15="http://schemas.microsoft.com/office/powerpoint/2012/main" userId="S-1-5-21-1013449540-720069183-311576647-7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43B4"/>
    <a:srgbClr val="C6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3786" autoAdjust="0"/>
  </p:normalViewPr>
  <p:slideViewPr>
    <p:cSldViewPr snapToGrid="0">
      <p:cViewPr varScale="1">
        <p:scale>
          <a:sx n="106" d="100"/>
          <a:sy n="106" d="100"/>
        </p:scale>
        <p:origin x="108" y="198"/>
      </p:cViewPr>
      <p:guideLst/>
    </p:cSldViewPr>
  </p:slideViewPr>
  <p:notesTextViewPr>
    <p:cViewPr>
      <p:scale>
        <a:sx n="1" d="1"/>
        <a:sy n="1" d="1"/>
      </p:scale>
      <p:origin x="0" y="0"/>
    </p:cViewPr>
  </p:notesTextViewPr>
  <p:sorterViewPr>
    <p:cViewPr>
      <p:scale>
        <a:sx n="75" d="100"/>
        <a:sy n="75" d="100"/>
      </p:scale>
      <p:origin x="0" y="-61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F4A2A-6F4D-42C5-9DB4-DABC5E47261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922B866F-AA37-4109-864D-5733CF7E5A2A}">
      <dgm:prSet phldrT="[Text]"/>
      <dgm:spPr/>
      <dgm:t>
        <a:bodyPr/>
        <a:lstStyle/>
        <a:p>
          <a:r>
            <a:rPr lang="en-US" dirty="0" smtClean="0"/>
            <a:t>BIOLOGIC</a:t>
          </a:r>
          <a:endParaRPr lang="en-US" dirty="0"/>
        </a:p>
      </dgm:t>
    </dgm:pt>
    <dgm:pt modelId="{C3B81D45-AC6F-40D2-8556-A87C5DAD8DC3}" type="parTrans" cxnId="{0D88030C-16D8-4679-8FD5-D2311927295E}">
      <dgm:prSet/>
      <dgm:spPr/>
      <dgm:t>
        <a:bodyPr/>
        <a:lstStyle/>
        <a:p>
          <a:endParaRPr lang="en-US"/>
        </a:p>
      </dgm:t>
    </dgm:pt>
    <dgm:pt modelId="{976F9D75-3938-4503-8A5D-832EB2D0B6C8}" type="sibTrans" cxnId="{0D88030C-16D8-4679-8FD5-D2311927295E}">
      <dgm:prSet/>
      <dgm:spPr/>
      <dgm:t>
        <a:bodyPr/>
        <a:lstStyle/>
        <a:p>
          <a:endParaRPr lang="en-US"/>
        </a:p>
      </dgm:t>
    </dgm:pt>
    <dgm:pt modelId="{4A1F289F-2BF8-485B-8466-F77C4B6FBB12}">
      <dgm:prSet phldrT="[Text]"/>
      <dgm:spPr/>
      <dgm:t>
        <a:bodyPr/>
        <a:lstStyle/>
        <a:p>
          <a:r>
            <a:rPr lang="en-US" smtClean="0"/>
            <a:t>PROVIDER</a:t>
          </a:r>
          <a:endParaRPr lang="en-US" dirty="0"/>
        </a:p>
      </dgm:t>
    </dgm:pt>
    <dgm:pt modelId="{739BDC1F-8966-431D-A4A5-22933C41D80E}" type="parTrans" cxnId="{51CAD754-B544-41D3-8F6C-62DC53140D44}">
      <dgm:prSet/>
      <dgm:spPr/>
      <dgm:t>
        <a:bodyPr/>
        <a:lstStyle/>
        <a:p>
          <a:endParaRPr lang="en-US"/>
        </a:p>
      </dgm:t>
    </dgm:pt>
    <dgm:pt modelId="{7E126142-2154-40B6-9DEA-6285CE13939A}" type="sibTrans" cxnId="{51CAD754-B544-41D3-8F6C-62DC53140D44}">
      <dgm:prSet/>
      <dgm:spPr/>
      <dgm:t>
        <a:bodyPr/>
        <a:lstStyle/>
        <a:p>
          <a:endParaRPr lang="en-US"/>
        </a:p>
      </dgm:t>
    </dgm:pt>
    <dgm:pt modelId="{F1579518-5095-4FB6-A9BC-CFAA56AE2AC4}">
      <dgm:prSet phldrT="[Text]"/>
      <dgm:spPr/>
      <dgm:t>
        <a:bodyPr/>
        <a:lstStyle/>
        <a:p>
          <a:r>
            <a:rPr lang="en-US" dirty="0" smtClean="0"/>
            <a:t>SYSTEM</a:t>
          </a:r>
          <a:endParaRPr lang="en-US" dirty="0"/>
        </a:p>
      </dgm:t>
    </dgm:pt>
    <dgm:pt modelId="{C1ECE1F5-5EC9-43A9-B727-1B7AD87E3302}" type="parTrans" cxnId="{1911C577-10FF-4B43-9DEE-C0BC46870F8B}">
      <dgm:prSet/>
      <dgm:spPr/>
      <dgm:t>
        <a:bodyPr/>
        <a:lstStyle/>
        <a:p>
          <a:endParaRPr lang="en-US"/>
        </a:p>
      </dgm:t>
    </dgm:pt>
    <dgm:pt modelId="{5E814515-B7F7-4C3D-AA58-2E2A2AE387BC}" type="sibTrans" cxnId="{1911C577-10FF-4B43-9DEE-C0BC46870F8B}">
      <dgm:prSet/>
      <dgm:spPr/>
      <dgm:t>
        <a:bodyPr/>
        <a:lstStyle/>
        <a:p>
          <a:endParaRPr lang="en-US"/>
        </a:p>
      </dgm:t>
    </dgm:pt>
    <dgm:pt modelId="{EA3D5F94-2284-44E0-835E-5DBFBF547BD6}">
      <dgm:prSet phldrT="[Text]"/>
      <dgm:spPr/>
      <dgm:t>
        <a:bodyPr/>
        <a:lstStyle/>
        <a:p>
          <a:r>
            <a:rPr lang="en-US" dirty="0" smtClean="0"/>
            <a:t>PATIENT</a:t>
          </a:r>
          <a:endParaRPr lang="en-US" dirty="0"/>
        </a:p>
      </dgm:t>
    </dgm:pt>
    <dgm:pt modelId="{9E9DF755-3360-4C33-B488-33F173D2A5F2}" type="parTrans" cxnId="{4A34F005-9F96-44F1-A0AD-BBFF0360D6AF}">
      <dgm:prSet/>
      <dgm:spPr/>
      <dgm:t>
        <a:bodyPr/>
        <a:lstStyle/>
        <a:p>
          <a:endParaRPr lang="en-US"/>
        </a:p>
      </dgm:t>
    </dgm:pt>
    <dgm:pt modelId="{B879A3BB-9FBC-4FE8-BD7D-E9E49265C278}" type="sibTrans" cxnId="{4A34F005-9F96-44F1-A0AD-BBFF0360D6AF}">
      <dgm:prSet/>
      <dgm:spPr/>
      <dgm:t>
        <a:bodyPr/>
        <a:lstStyle/>
        <a:p>
          <a:endParaRPr lang="en-US"/>
        </a:p>
      </dgm:t>
    </dgm:pt>
    <dgm:pt modelId="{A6373572-E44E-4041-9E59-0D818BEB2F96}" type="pres">
      <dgm:prSet presAssocID="{F03F4A2A-6F4D-42C5-9DB4-DABC5E472614}" presName="cycle" presStyleCnt="0">
        <dgm:presLayoutVars>
          <dgm:dir/>
          <dgm:resizeHandles val="exact"/>
        </dgm:presLayoutVars>
      </dgm:prSet>
      <dgm:spPr/>
      <dgm:t>
        <a:bodyPr/>
        <a:lstStyle/>
        <a:p>
          <a:endParaRPr lang="en-US"/>
        </a:p>
      </dgm:t>
    </dgm:pt>
    <dgm:pt modelId="{F359D5CF-86F5-4696-AD0D-5C677D05D2CD}" type="pres">
      <dgm:prSet presAssocID="{922B866F-AA37-4109-864D-5733CF7E5A2A}" presName="node" presStyleLbl="node1" presStyleIdx="0" presStyleCnt="4" custRadScaleRad="100129" custRadScaleInc="-9257">
        <dgm:presLayoutVars>
          <dgm:bulletEnabled val="1"/>
        </dgm:presLayoutVars>
      </dgm:prSet>
      <dgm:spPr/>
      <dgm:t>
        <a:bodyPr/>
        <a:lstStyle/>
        <a:p>
          <a:endParaRPr lang="en-US"/>
        </a:p>
      </dgm:t>
    </dgm:pt>
    <dgm:pt modelId="{7535B891-3665-4B56-9FDB-C9ED8B86D616}" type="pres">
      <dgm:prSet presAssocID="{922B866F-AA37-4109-864D-5733CF7E5A2A}" presName="spNode" presStyleCnt="0"/>
      <dgm:spPr/>
    </dgm:pt>
    <dgm:pt modelId="{0339E9A2-B9CB-4ECF-8CBB-466CC6914311}" type="pres">
      <dgm:prSet presAssocID="{976F9D75-3938-4503-8A5D-832EB2D0B6C8}" presName="sibTrans" presStyleLbl="sibTrans1D1" presStyleIdx="0" presStyleCnt="4"/>
      <dgm:spPr/>
      <dgm:t>
        <a:bodyPr/>
        <a:lstStyle/>
        <a:p>
          <a:endParaRPr lang="en-US"/>
        </a:p>
      </dgm:t>
    </dgm:pt>
    <dgm:pt modelId="{904E1339-2A83-4C85-8E98-AB1525C0AFFF}" type="pres">
      <dgm:prSet presAssocID="{4A1F289F-2BF8-485B-8466-F77C4B6FBB12}" presName="node" presStyleLbl="node1" presStyleIdx="1" presStyleCnt="4">
        <dgm:presLayoutVars>
          <dgm:bulletEnabled val="1"/>
        </dgm:presLayoutVars>
      </dgm:prSet>
      <dgm:spPr/>
      <dgm:t>
        <a:bodyPr/>
        <a:lstStyle/>
        <a:p>
          <a:endParaRPr lang="en-US"/>
        </a:p>
      </dgm:t>
    </dgm:pt>
    <dgm:pt modelId="{1EFD2ACC-9E89-4FFD-BC48-9BD349F454E9}" type="pres">
      <dgm:prSet presAssocID="{4A1F289F-2BF8-485B-8466-F77C4B6FBB12}" presName="spNode" presStyleCnt="0"/>
      <dgm:spPr/>
    </dgm:pt>
    <dgm:pt modelId="{13EAAB1C-5DEF-4D5B-8D35-CA4D47513E5A}" type="pres">
      <dgm:prSet presAssocID="{7E126142-2154-40B6-9DEA-6285CE13939A}" presName="sibTrans" presStyleLbl="sibTrans1D1" presStyleIdx="1" presStyleCnt="4"/>
      <dgm:spPr/>
      <dgm:t>
        <a:bodyPr/>
        <a:lstStyle/>
        <a:p>
          <a:endParaRPr lang="en-US"/>
        </a:p>
      </dgm:t>
    </dgm:pt>
    <dgm:pt modelId="{91AE6002-8B12-4E48-B5D0-75A12E6D276E}" type="pres">
      <dgm:prSet presAssocID="{F1579518-5095-4FB6-A9BC-CFAA56AE2AC4}" presName="node" presStyleLbl="node1" presStyleIdx="2" presStyleCnt="4">
        <dgm:presLayoutVars>
          <dgm:bulletEnabled val="1"/>
        </dgm:presLayoutVars>
      </dgm:prSet>
      <dgm:spPr/>
      <dgm:t>
        <a:bodyPr/>
        <a:lstStyle/>
        <a:p>
          <a:endParaRPr lang="en-US"/>
        </a:p>
      </dgm:t>
    </dgm:pt>
    <dgm:pt modelId="{FE074068-EE2B-4A10-AED2-AC421F82E3D2}" type="pres">
      <dgm:prSet presAssocID="{F1579518-5095-4FB6-A9BC-CFAA56AE2AC4}" presName="spNode" presStyleCnt="0"/>
      <dgm:spPr/>
    </dgm:pt>
    <dgm:pt modelId="{2350B094-D2E0-4698-A3FD-945D281D462D}" type="pres">
      <dgm:prSet presAssocID="{5E814515-B7F7-4C3D-AA58-2E2A2AE387BC}" presName="sibTrans" presStyleLbl="sibTrans1D1" presStyleIdx="2" presStyleCnt="4"/>
      <dgm:spPr/>
      <dgm:t>
        <a:bodyPr/>
        <a:lstStyle/>
        <a:p>
          <a:endParaRPr lang="en-US"/>
        </a:p>
      </dgm:t>
    </dgm:pt>
    <dgm:pt modelId="{4CF76470-5E8A-4003-8785-DF173F61E00A}" type="pres">
      <dgm:prSet presAssocID="{EA3D5F94-2284-44E0-835E-5DBFBF547BD6}" presName="node" presStyleLbl="node1" presStyleIdx="3" presStyleCnt="4">
        <dgm:presLayoutVars>
          <dgm:bulletEnabled val="1"/>
        </dgm:presLayoutVars>
      </dgm:prSet>
      <dgm:spPr/>
      <dgm:t>
        <a:bodyPr/>
        <a:lstStyle/>
        <a:p>
          <a:endParaRPr lang="en-US"/>
        </a:p>
      </dgm:t>
    </dgm:pt>
    <dgm:pt modelId="{64012C07-AE62-4D88-A1E3-5D4AFBE0ABFE}" type="pres">
      <dgm:prSet presAssocID="{EA3D5F94-2284-44E0-835E-5DBFBF547BD6}" presName="spNode" presStyleCnt="0"/>
      <dgm:spPr/>
    </dgm:pt>
    <dgm:pt modelId="{B5FDA1F4-7B82-4184-8DC4-256657724155}" type="pres">
      <dgm:prSet presAssocID="{B879A3BB-9FBC-4FE8-BD7D-E9E49265C278}" presName="sibTrans" presStyleLbl="sibTrans1D1" presStyleIdx="3" presStyleCnt="4"/>
      <dgm:spPr/>
      <dgm:t>
        <a:bodyPr/>
        <a:lstStyle/>
        <a:p>
          <a:endParaRPr lang="en-US"/>
        </a:p>
      </dgm:t>
    </dgm:pt>
  </dgm:ptLst>
  <dgm:cxnLst>
    <dgm:cxn modelId="{7958B41E-7CAB-4E29-A0BB-5A06871F3BEB}" type="presOf" srcId="{4A1F289F-2BF8-485B-8466-F77C4B6FBB12}" destId="{904E1339-2A83-4C85-8E98-AB1525C0AFFF}" srcOrd="0" destOrd="0" presId="urn:microsoft.com/office/officeart/2005/8/layout/cycle6"/>
    <dgm:cxn modelId="{4A34F005-9F96-44F1-A0AD-BBFF0360D6AF}" srcId="{F03F4A2A-6F4D-42C5-9DB4-DABC5E472614}" destId="{EA3D5F94-2284-44E0-835E-5DBFBF547BD6}" srcOrd="3" destOrd="0" parTransId="{9E9DF755-3360-4C33-B488-33F173D2A5F2}" sibTransId="{B879A3BB-9FBC-4FE8-BD7D-E9E49265C278}"/>
    <dgm:cxn modelId="{983E9AA9-D4DF-47DD-AB44-612BE2C8D163}" type="presOf" srcId="{F1579518-5095-4FB6-A9BC-CFAA56AE2AC4}" destId="{91AE6002-8B12-4E48-B5D0-75A12E6D276E}" srcOrd="0" destOrd="0" presId="urn:microsoft.com/office/officeart/2005/8/layout/cycle6"/>
    <dgm:cxn modelId="{0D88030C-16D8-4679-8FD5-D2311927295E}" srcId="{F03F4A2A-6F4D-42C5-9DB4-DABC5E472614}" destId="{922B866F-AA37-4109-864D-5733CF7E5A2A}" srcOrd="0" destOrd="0" parTransId="{C3B81D45-AC6F-40D2-8556-A87C5DAD8DC3}" sibTransId="{976F9D75-3938-4503-8A5D-832EB2D0B6C8}"/>
    <dgm:cxn modelId="{0B08FD94-FC68-4629-B945-375B180CCA80}" type="presOf" srcId="{5E814515-B7F7-4C3D-AA58-2E2A2AE387BC}" destId="{2350B094-D2E0-4698-A3FD-945D281D462D}" srcOrd="0" destOrd="0" presId="urn:microsoft.com/office/officeart/2005/8/layout/cycle6"/>
    <dgm:cxn modelId="{B60819F4-624D-4D07-BC92-E2B728BE4A71}" type="presOf" srcId="{7E126142-2154-40B6-9DEA-6285CE13939A}" destId="{13EAAB1C-5DEF-4D5B-8D35-CA4D47513E5A}" srcOrd="0" destOrd="0" presId="urn:microsoft.com/office/officeart/2005/8/layout/cycle6"/>
    <dgm:cxn modelId="{E2124A09-5BA4-453E-AB94-8B63509B3E03}" type="presOf" srcId="{EA3D5F94-2284-44E0-835E-5DBFBF547BD6}" destId="{4CF76470-5E8A-4003-8785-DF173F61E00A}" srcOrd="0" destOrd="0" presId="urn:microsoft.com/office/officeart/2005/8/layout/cycle6"/>
    <dgm:cxn modelId="{15E852EE-2387-49E4-A523-7C8EDA8B8C94}" type="presOf" srcId="{F03F4A2A-6F4D-42C5-9DB4-DABC5E472614}" destId="{A6373572-E44E-4041-9E59-0D818BEB2F96}" srcOrd="0" destOrd="0" presId="urn:microsoft.com/office/officeart/2005/8/layout/cycle6"/>
    <dgm:cxn modelId="{CB29B24B-561A-4F49-ABD6-CA7088F5FB54}" type="presOf" srcId="{922B866F-AA37-4109-864D-5733CF7E5A2A}" destId="{F359D5CF-86F5-4696-AD0D-5C677D05D2CD}" srcOrd="0" destOrd="0" presId="urn:microsoft.com/office/officeart/2005/8/layout/cycle6"/>
    <dgm:cxn modelId="{1911C577-10FF-4B43-9DEE-C0BC46870F8B}" srcId="{F03F4A2A-6F4D-42C5-9DB4-DABC5E472614}" destId="{F1579518-5095-4FB6-A9BC-CFAA56AE2AC4}" srcOrd="2" destOrd="0" parTransId="{C1ECE1F5-5EC9-43A9-B727-1B7AD87E3302}" sibTransId="{5E814515-B7F7-4C3D-AA58-2E2A2AE387BC}"/>
    <dgm:cxn modelId="{51CAD754-B544-41D3-8F6C-62DC53140D44}" srcId="{F03F4A2A-6F4D-42C5-9DB4-DABC5E472614}" destId="{4A1F289F-2BF8-485B-8466-F77C4B6FBB12}" srcOrd="1" destOrd="0" parTransId="{739BDC1F-8966-431D-A4A5-22933C41D80E}" sibTransId="{7E126142-2154-40B6-9DEA-6285CE13939A}"/>
    <dgm:cxn modelId="{FBD0858E-AE60-437F-99DA-E9E75901B932}" type="presOf" srcId="{B879A3BB-9FBC-4FE8-BD7D-E9E49265C278}" destId="{B5FDA1F4-7B82-4184-8DC4-256657724155}" srcOrd="0" destOrd="0" presId="urn:microsoft.com/office/officeart/2005/8/layout/cycle6"/>
    <dgm:cxn modelId="{6E5D4273-50DC-48BE-9D55-A826857B01D2}" type="presOf" srcId="{976F9D75-3938-4503-8A5D-832EB2D0B6C8}" destId="{0339E9A2-B9CB-4ECF-8CBB-466CC6914311}" srcOrd="0" destOrd="0" presId="urn:microsoft.com/office/officeart/2005/8/layout/cycle6"/>
    <dgm:cxn modelId="{6783B4F3-FB16-4497-A5D8-6A6B98ABFDF0}" type="presParOf" srcId="{A6373572-E44E-4041-9E59-0D818BEB2F96}" destId="{F359D5CF-86F5-4696-AD0D-5C677D05D2CD}" srcOrd="0" destOrd="0" presId="urn:microsoft.com/office/officeart/2005/8/layout/cycle6"/>
    <dgm:cxn modelId="{7155DF82-BEE2-4417-B068-540D5AC2C330}" type="presParOf" srcId="{A6373572-E44E-4041-9E59-0D818BEB2F96}" destId="{7535B891-3665-4B56-9FDB-C9ED8B86D616}" srcOrd="1" destOrd="0" presId="urn:microsoft.com/office/officeart/2005/8/layout/cycle6"/>
    <dgm:cxn modelId="{652CD3DA-AD55-4C67-979E-7C50B66E472A}" type="presParOf" srcId="{A6373572-E44E-4041-9E59-0D818BEB2F96}" destId="{0339E9A2-B9CB-4ECF-8CBB-466CC6914311}" srcOrd="2" destOrd="0" presId="urn:microsoft.com/office/officeart/2005/8/layout/cycle6"/>
    <dgm:cxn modelId="{AFCBE6B8-6B36-44F7-9655-0C3882324B30}" type="presParOf" srcId="{A6373572-E44E-4041-9E59-0D818BEB2F96}" destId="{904E1339-2A83-4C85-8E98-AB1525C0AFFF}" srcOrd="3" destOrd="0" presId="urn:microsoft.com/office/officeart/2005/8/layout/cycle6"/>
    <dgm:cxn modelId="{DA79658C-6EBF-45C3-AD1F-ED7442E4A9DD}" type="presParOf" srcId="{A6373572-E44E-4041-9E59-0D818BEB2F96}" destId="{1EFD2ACC-9E89-4FFD-BC48-9BD349F454E9}" srcOrd="4" destOrd="0" presId="urn:microsoft.com/office/officeart/2005/8/layout/cycle6"/>
    <dgm:cxn modelId="{5E4DA3DD-FEDD-49BA-9EDE-C41DBC978EBF}" type="presParOf" srcId="{A6373572-E44E-4041-9E59-0D818BEB2F96}" destId="{13EAAB1C-5DEF-4D5B-8D35-CA4D47513E5A}" srcOrd="5" destOrd="0" presId="urn:microsoft.com/office/officeart/2005/8/layout/cycle6"/>
    <dgm:cxn modelId="{102EF4B9-C3A2-4445-9ED5-126DAF496595}" type="presParOf" srcId="{A6373572-E44E-4041-9E59-0D818BEB2F96}" destId="{91AE6002-8B12-4E48-B5D0-75A12E6D276E}" srcOrd="6" destOrd="0" presId="urn:microsoft.com/office/officeart/2005/8/layout/cycle6"/>
    <dgm:cxn modelId="{02714219-8A24-4926-934E-A35809F6D3F2}" type="presParOf" srcId="{A6373572-E44E-4041-9E59-0D818BEB2F96}" destId="{FE074068-EE2B-4A10-AED2-AC421F82E3D2}" srcOrd="7" destOrd="0" presId="urn:microsoft.com/office/officeart/2005/8/layout/cycle6"/>
    <dgm:cxn modelId="{BDC031FE-28D9-4652-819B-20A9D3D8E50D}" type="presParOf" srcId="{A6373572-E44E-4041-9E59-0D818BEB2F96}" destId="{2350B094-D2E0-4698-A3FD-945D281D462D}" srcOrd="8" destOrd="0" presId="urn:microsoft.com/office/officeart/2005/8/layout/cycle6"/>
    <dgm:cxn modelId="{0E6F532B-4F7B-4470-ACB5-03FFF0688E65}" type="presParOf" srcId="{A6373572-E44E-4041-9E59-0D818BEB2F96}" destId="{4CF76470-5E8A-4003-8785-DF173F61E00A}" srcOrd="9" destOrd="0" presId="urn:microsoft.com/office/officeart/2005/8/layout/cycle6"/>
    <dgm:cxn modelId="{29222EBE-0928-4D60-A6A1-0F5DCC226702}" type="presParOf" srcId="{A6373572-E44E-4041-9E59-0D818BEB2F96}" destId="{64012C07-AE62-4D88-A1E3-5D4AFBE0ABFE}" srcOrd="10" destOrd="0" presId="urn:microsoft.com/office/officeart/2005/8/layout/cycle6"/>
    <dgm:cxn modelId="{60FCF82D-E902-4046-9056-C07C13D823B1}" type="presParOf" srcId="{A6373572-E44E-4041-9E59-0D818BEB2F96}" destId="{B5FDA1F4-7B82-4184-8DC4-2566577241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F4A2A-6F4D-42C5-9DB4-DABC5E47261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922B866F-AA37-4109-864D-5733CF7E5A2A}">
      <dgm:prSet phldrT="[Text]"/>
      <dgm:spPr/>
      <dgm:t>
        <a:bodyPr/>
        <a:lstStyle/>
        <a:p>
          <a:r>
            <a:rPr lang="en-US" dirty="0" smtClean="0"/>
            <a:t>BIOLOGIC</a:t>
          </a:r>
          <a:endParaRPr lang="en-US" dirty="0"/>
        </a:p>
      </dgm:t>
    </dgm:pt>
    <dgm:pt modelId="{C3B81D45-AC6F-40D2-8556-A87C5DAD8DC3}" type="parTrans" cxnId="{0D88030C-16D8-4679-8FD5-D2311927295E}">
      <dgm:prSet/>
      <dgm:spPr/>
      <dgm:t>
        <a:bodyPr/>
        <a:lstStyle/>
        <a:p>
          <a:endParaRPr lang="en-US"/>
        </a:p>
      </dgm:t>
    </dgm:pt>
    <dgm:pt modelId="{976F9D75-3938-4503-8A5D-832EB2D0B6C8}" type="sibTrans" cxnId="{0D88030C-16D8-4679-8FD5-D2311927295E}">
      <dgm:prSet/>
      <dgm:spPr/>
      <dgm:t>
        <a:bodyPr/>
        <a:lstStyle/>
        <a:p>
          <a:endParaRPr lang="en-US"/>
        </a:p>
      </dgm:t>
    </dgm:pt>
    <dgm:pt modelId="{4A1F289F-2BF8-485B-8466-F77C4B6FBB12}">
      <dgm:prSet phldrT="[Text]"/>
      <dgm:spPr/>
      <dgm:t>
        <a:bodyPr/>
        <a:lstStyle/>
        <a:p>
          <a:r>
            <a:rPr lang="en-US" smtClean="0"/>
            <a:t>PROVIDER</a:t>
          </a:r>
          <a:endParaRPr lang="en-US" dirty="0"/>
        </a:p>
      </dgm:t>
    </dgm:pt>
    <dgm:pt modelId="{739BDC1F-8966-431D-A4A5-22933C41D80E}" type="parTrans" cxnId="{51CAD754-B544-41D3-8F6C-62DC53140D44}">
      <dgm:prSet/>
      <dgm:spPr/>
      <dgm:t>
        <a:bodyPr/>
        <a:lstStyle/>
        <a:p>
          <a:endParaRPr lang="en-US"/>
        </a:p>
      </dgm:t>
    </dgm:pt>
    <dgm:pt modelId="{7E126142-2154-40B6-9DEA-6285CE13939A}" type="sibTrans" cxnId="{51CAD754-B544-41D3-8F6C-62DC53140D44}">
      <dgm:prSet/>
      <dgm:spPr/>
      <dgm:t>
        <a:bodyPr/>
        <a:lstStyle/>
        <a:p>
          <a:endParaRPr lang="en-US"/>
        </a:p>
      </dgm:t>
    </dgm:pt>
    <dgm:pt modelId="{F1579518-5095-4FB6-A9BC-CFAA56AE2AC4}">
      <dgm:prSet phldrT="[Text]"/>
      <dgm:spPr/>
      <dgm:t>
        <a:bodyPr/>
        <a:lstStyle/>
        <a:p>
          <a:r>
            <a:rPr lang="en-US" dirty="0" smtClean="0"/>
            <a:t>SYSTEM</a:t>
          </a:r>
          <a:endParaRPr lang="en-US" dirty="0"/>
        </a:p>
      </dgm:t>
    </dgm:pt>
    <dgm:pt modelId="{C1ECE1F5-5EC9-43A9-B727-1B7AD87E3302}" type="parTrans" cxnId="{1911C577-10FF-4B43-9DEE-C0BC46870F8B}">
      <dgm:prSet/>
      <dgm:spPr/>
      <dgm:t>
        <a:bodyPr/>
        <a:lstStyle/>
        <a:p>
          <a:endParaRPr lang="en-US"/>
        </a:p>
      </dgm:t>
    </dgm:pt>
    <dgm:pt modelId="{5E814515-B7F7-4C3D-AA58-2E2A2AE387BC}" type="sibTrans" cxnId="{1911C577-10FF-4B43-9DEE-C0BC46870F8B}">
      <dgm:prSet/>
      <dgm:spPr/>
      <dgm:t>
        <a:bodyPr/>
        <a:lstStyle/>
        <a:p>
          <a:endParaRPr lang="en-US"/>
        </a:p>
      </dgm:t>
    </dgm:pt>
    <dgm:pt modelId="{EA3D5F94-2284-44E0-835E-5DBFBF547BD6}">
      <dgm:prSet phldrT="[Text]"/>
      <dgm:spPr/>
      <dgm:t>
        <a:bodyPr/>
        <a:lstStyle/>
        <a:p>
          <a:r>
            <a:rPr lang="en-US" dirty="0" smtClean="0"/>
            <a:t>PATIENT</a:t>
          </a:r>
          <a:endParaRPr lang="en-US" dirty="0"/>
        </a:p>
      </dgm:t>
    </dgm:pt>
    <dgm:pt modelId="{9E9DF755-3360-4C33-B488-33F173D2A5F2}" type="parTrans" cxnId="{4A34F005-9F96-44F1-A0AD-BBFF0360D6AF}">
      <dgm:prSet/>
      <dgm:spPr/>
      <dgm:t>
        <a:bodyPr/>
        <a:lstStyle/>
        <a:p>
          <a:endParaRPr lang="en-US"/>
        </a:p>
      </dgm:t>
    </dgm:pt>
    <dgm:pt modelId="{B879A3BB-9FBC-4FE8-BD7D-E9E49265C278}" type="sibTrans" cxnId="{4A34F005-9F96-44F1-A0AD-BBFF0360D6AF}">
      <dgm:prSet/>
      <dgm:spPr/>
      <dgm:t>
        <a:bodyPr/>
        <a:lstStyle/>
        <a:p>
          <a:endParaRPr lang="en-US"/>
        </a:p>
      </dgm:t>
    </dgm:pt>
    <dgm:pt modelId="{A6373572-E44E-4041-9E59-0D818BEB2F96}" type="pres">
      <dgm:prSet presAssocID="{F03F4A2A-6F4D-42C5-9DB4-DABC5E472614}" presName="cycle" presStyleCnt="0">
        <dgm:presLayoutVars>
          <dgm:dir/>
          <dgm:resizeHandles val="exact"/>
        </dgm:presLayoutVars>
      </dgm:prSet>
      <dgm:spPr/>
      <dgm:t>
        <a:bodyPr/>
        <a:lstStyle/>
        <a:p>
          <a:endParaRPr lang="en-US"/>
        </a:p>
      </dgm:t>
    </dgm:pt>
    <dgm:pt modelId="{F359D5CF-86F5-4696-AD0D-5C677D05D2CD}" type="pres">
      <dgm:prSet presAssocID="{922B866F-AA37-4109-864D-5733CF7E5A2A}" presName="node" presStyleLbl="node1" presStyleIdx="0" presStyleCnt="4" custRadScaleRad="100129" custRadScaleInc="-9257">
        <dgm:presLayoutVars>
          <dgm:bulletEnabled val="1"/>
        </dgm:presLayoutVars>
      </dgm:prSet>
      <dgm:spPr/>
      <dgm:t>
        <a:bodyPr/>
        <a:lstStyle/>
        <a:p>
          <a:endParaRPr lang="en-US"/>
        </a:p>
      </dgm:t>
    </dgm:pt>
    <dgm:pt modelId="{7535B891-3665-4B56-9FDB-C9ED8B86D616}" type="pres">
      <dgm:prSet presAssocID="{922B866F-AA37-4109-864D-5733CF7E5A2A}" presName="spNode" presStyleCnt="0"/>
      <dgm:spPr/>
    </dgm:pt>
    <dgm:pt modelId="{0339E9A2-B9CB-4ECF-8CBB-466CC6914311}" type="pres">
      <dgm:prSet presAssocID="{976F9D75-3938-4503-8A5D-832EB2D0B6C8}" presName="sibTrans" presStyleLbl="sibTrans1D1" presStyleIdx="0" presStyleCnt="4"/>
      <dgm:spPr/>
      <dgm:t>
        <a:bodyPr/>
        <a:lstStyle/>
        <a:p>
          <a:endParaRPr lang="en-US"/>
        </a:p>
      </dgm:t>
    </dgm:pt>
    <dgm:pt modelId="{904E1339-2A83-4C85-8E98-AB1525C0AFFF}" type="pres">
      <dgm:prSet presAssocID="{4A1F289F-2BF8-485B-8466-F77C4B6FBB12}" presName="node" presStyleLbl="node1" presStyleIdx="1" presStyleCnt="4">
        <dgm:presLayoutVars>
          <dgm:bulletEnabled val="1"/>
        </dgm:presLayoutVars>
      </dgm:prSet>
      <dgm:spPr/>
      <dgm:t>
        <a:bodyPr/>
        <a:lstStyle/>
        <a:p>
          <a:endParaRPr lang="en-US"/>
        </a:p>
      </dgm:t>
    </dgm:pt>
    <dgm:pt modelId="{1EFD2ACC-9E89-4FFD-BC48-9BD349F454E9}" type="pres">
      <dgm:prSet presAssocID="{4A1F289F-2BF8-485B-8466-F77C4B6FBB12}" presName="spNode" presStyleCnt="0"/>
      <dgm:spPr/>
    </dgm:pt>
    <dgm:pt modelId="{13EAAB1C-5DEF-4D5B-8D35-CA4D47513E5A}" type="pres">
      <dgm:prSet presAssocID="{7E126142-2154-40B6-9DEA-6285CE13939A}" presName="sibTrans" presStyleLbl="sibTrans1D1" presStyleIdx="1" presStyleCnt="4"/>
      <dgm:spPr/>
      <dgm:t>
        <a:bodyPr/>
        <a:lstStyle/>
        <a:p>
          <a:endParaRPr lang="en-US"/>
        </a:p>
      </dgm:t>
    </dgm:pt>
    <dgm:pt modelId="{91AE6002-8B12-4E48-B5D0-75A12E6D276E}" type="pres">
      <dgm:prSet presAssocID="{F1579518-5095-4FB6-A9BC-CFAA56AE2AC4}" presName="node" presStyleLbl="node1" presStyleIdx="2" presStyleCnt="4">
        <dgm:presLayoutVars>
          <dgm:bulletEnabled val="1"/>
        </dgm:presLayoutVars>
      </dgm:prSet>
      <dgm:spPr/>
      <dgm:t>
        <a:bodyPr/>
        <a:lstStyle/>
        <a:p>
          <a:endParaRPr lang="en-US"/>
        </a:p>
      </dgm:t>
    </dgm:pt>
    <dgm:pt modelId="{FE074068-EE2B-4A10-AED2-AC421F82E3D2}" type="pres">
      <dgm:prSet presAssocID="{F1579518-5095-4FB6-A9BC-CFAA56AE2AC4}" presName="spNode" presStyleCnt="0"/>
      <dgm:spPr/>
    </dgm:pt>
    <dgm:pt modelId="{2350B094-D2E0-4698-A3FD-945D281D462D}" type="pres">
      <dgm:prSet presAssocID="{5E814515-B7F7-4C3D-AA58-2E2A2AE387BC}" presName="sibTrans" presStyleLbl="sibTrans1D1" presStyleIdx="2" presStyleCnt="4"/>
      <dgm:spPr/>
      <dgm:t>
        <a:bodyPr/>
        <a:lstStyle/>
        <a:p>
          <a:endParaRPr lang="en-US"/>
        </a:p>
      </dgm:t>
    </dgm:pt>
    <dgm:pt modelId="{4CF76470-5E8A-4003-8785-DF173F61E00A}" type="pres">
      <dgm:prSet presAssocID="{EA3D5F94-2284-44E0-835E-5DBFBF547BD6}" presName="node" presStyleLbl="node1" presStyleIdx="3" presStyleCnt="4">
        <dgm:presLayoutVars>
          <dgm:bulletEnabled val="1"/>
        </dgm:presLayoutVars>
      </dgm:prSet>
      <dgm:spPr/>
      <dgm:t>
        <a:bodyPr/>
        <a:lstStyle/>
        <a:p>
          <a:endParaRPr lang="en-US"/>
        </a:p>
      </dgm:t>
    </dgm:pt>
    <dgm:pt modelId="{64012C07-AE62-4D88-A1E3-5D4AFBE0ABFE}" type="pres">
      <dgm:prSet presAssocID="{EA3D5F94-2284-44E0-835E-5DBFBF547BD6}" presName="spNode" presStyleCnt="0"/>
      <dgm:spPr/>
    </dgm:pt>
    <dgm:pt modelId="{B5FDA1F4-7B82-4184-8DC4-256657724155}" type="pres">
      <dgm:prSet presAssocID="{B879A3BB-9FBC-4FE8-BD7D-E9E49265C278}" presName="sibTrans" presStyleLbl="sibTrans1D1" presStyleIdx="3" presStyleCnt="4"/>
      <dgm:spPr/>
      <dgm:t>
        <a:bodyPr/>
        <a:lstStyle/>
        <a:p>
          <a:endParaRPr lang="en-US"/>
        </a:p>
      </dgm:t>
    </dgm:pt>
  </dgm:ptLst>
  <dgm:cxnLst>
    <dgm:cxn modelId="{4A34F005-9F96-44F1-A0AD-BBFF0360D6AF}" srcId="{F03F4A2A-6F4D-42C5-9DB4-DABC5E472614}" destId="{EA3D5F94-2284-44E0-835E-5DBFBF547BD6}" srcOrd="3" destOrd="0" parTransId="{9E9DF755-3360-4C33-B488-33F173D2A5F2}" sibTransId="{B879A3BB-9FBC-4FE8-BD7D-E9E49265C278}"/>
    <dgm:cxn modelId="{6017E1E0-AA03-4532-A65E-B155E1D32181}" type="presOf" srcId="{EA3D5F94-2284-44E0-835E-5DBFBF547BD6}" destId="{4CF76470-5E8A-4003-8785-DF173F61E00A}" srcOrd="0" destOrd="0" presId="urn:microsoft.com/office/officeart/2005/8/layout/cycle6"/>
    <dgm:cxn modelId="{0D88030C-16D8-4679-8FD5-D2311927295E}" srcId="{F03F4A2A-6F4D-42C5-9DB4-DABC5E472614}" destId="{922B866F-AA37-4109-864D-5733CF7E5A2A}" srcOrd="0" destOrd="0" parTransId="{C3B81D45-AC6F-40D2-8556-A87C5DAD8DC3}" sibTransId="{976F9D75-3938-4503-8A5D-832EB2D0B6C8}"/>
    <dgm:cxn modelId="{88055A6D-9771-4183-8DB1-CCF9173BC595}" type="presOf" srcId="{F1579518-5095-4FB6-A9BC-CFAA56AE2AC4}" destId="{91AE6002-8B12-4E48-B5D0-75A12E6D276E}" srcOrd="0" destOrd="0" presId="urn:microsoft.com/office/officeart/2005/8/layout/cycle6"/>
    <dgm:cxn modelId="{CB8B6F41-9F51-43A3-8F21-2E2D40A9595B}" type="presOf" srcId="{5E814515-B7F7-4C3D-AA58-2E2A2AE387BC}" destId="{2350B094-D2E0-4698-A3FD-945D281D462D}" srcOrd="0" destOrd="0" presId="urn:microsoft.com/office/officeart/2005/8/layout/cycle6"/>
    <dgm:cxn modelId="{1911C577-10FF-4B43-9DEE-C0BC46870F8B}" srcId="{F03F4A2A-6F4D-42C5-9DB4-DABC5E472614}" destId="{F1579518-5095-4FB6-A9BC-CFAA56AE2AC4}" srcOrd="2" destOrd="0" parTransId="{C1ECE1F5-5EC9-43A9-B727-1B7AD87E3302}" sibTransId="{5E814515-B7F7-4C3D-AA58-2E2A2AE387BC}"/>
    <dgm:cxn modelId="{93D02E1D-677E-4200-9206-31EDBD4E7902}" type="presOf" srcId="{7E126142-2154-40B6-9DEA-6285CE13939A}" destId="{13EAAB1C-5DEF-4D5B-8D35-CA4D47513E5A}" srcOrd="0" destOrd="0" presId="urn:microsoft.com/office/officeart/2005/8/layout/cycle6"/>
    <dgm:cxn modelId="{70C1B4A6-F474-4430-B9A1-1B3C4CD8C1B2}" type="presOf" srcId="{922B866F-AA37-4109-864D-5733CF7E5A2A}" destId="{F359D5CF-86F5-4696-AD0D-5C677D05D2CD}" srcOrd="0" destOrd="0" presId="urn:microsoft.com/office/officeart/2005/8/layout/cycle6"/>
    <dgm:cxn modelId="{51CAD754-B544-41D3-8F6C-62DC53140D44}" srcId="{F03F4A2A-6F4D-42C5-9DB4-DABC5E472614}" destId="{4A1F289F-2BF8-485B-8466-F77C4B6FBB12}" srcOrd="1" destOrd="0" parTransId="{739BDC1F-8966-431D-A4A5-22933C41D80E}" sibTransId="{7E126142-2154-40B6-9DEA-6285CE13939A}"/>
    <dgm:cxn modelId="{CDB457B2-4099-405D-98D1-E9FC48C95C74}" type="presOf" srcId="{B879A3BB-9FBC-4FE8-BD7D-E9E49265C278}" destId="{B5FDA1F4-7B82-4184-8DC4-256657724155}" srcOrd="0" destOrd="0" presId="urn:microsoft.com/office/officeart/2005/8/layout/cycle6"/>
    <dgm:cxn modelId="{AE143376-CFD6-4CD5-911E-1DDE2FB76ADD}" type="presOf" srcId="{976F9D75-3938-4503-8A5D-832EB2D0B6C8}" destId="{0339E9A2-B9CB-4ECF-8CBB-466CC6914311}" srcOrd="0" destOrd="0" presId="urn:microsoft.com/office/officeart/2005/8/layout/cycle6"/>
    <dgm:cxn modelId="{7B0810CE-8111-4446-A4DC-1DEFF1AAE030}" type="presOf" srcId="{4A1F289F-2BF8-485B-8466-F77C4B6FBB12}" destId="{904E1339-2A83-4C85-8E98-AB1525C0AFFF}" srcOrd="0" destOrd="0" presId="urn:microsoft.com/office/officeart/2005/8/layout/cycle6"/>
    <dgm:cxn modelId="{9782C630-985A-4FCF-8BE1-C05B2568EA23}" type="presOf" srcId="{F03F4A2A-6F4D-42C5-9DB4-DABC5E472614}" destId="{A6373572-E44E-4041-9E59-0D818BEB2F96}" srcOrd="0" destOrd="0" presId="urn:microsoft.com/office/officeart/2005/8/layout/cycle6"/>
    <dgm:cxn modelId="{A0D82F98-B7E5-4E79-883A-787AE36605E6}" type="presParOf" srcId="{A6373572-E44E-4041-9E59-0D818BEB2F96}" destId="{F359D5CF-86F5-4696-AD0D-5C677D05D2CD}" srcOrd="0" destOrd="0" presId="urn:microsoft.com/office/officeart/2005/8/layout/cycle6"/>
    <dgm:cxn modelId="{FA628F1C-7ED6-4ADA-94FD-EFD05CA781DE}" type="presParOf" srcId="{A6373572-E44E-4041-9E59-0D818BEB2F96}" destId="{7535B891-3665-4B56-9FDB-C9ED8B86D616}" srcOrd="1" destOrd="0" presId="urn:microsoft.com/office/officeart/2005/8/layout/cycle6"/>
    <dgm:cxn modelId="{25AF7EA2-387E-4ADD-9799-395194771C96}" type="presParOf" srcId="{A6373572-E44E-4041-9E59-0D818BEB2F96}" destId="{0339E9A2-B9CB-4ECF-8CBB-466CC6914311}" srcOrd="2" destOrd="0" presId="urn:microsoft.com/office/officeart/2005/8/layout/cycle6"/>
    <dgm:cxn modelId="{05D3F585-4E64-4FAF-94A7-3CFE9F53F0AF}" type="presParOf" srcId="{A6373572-E44E-4041-9E59-0D818BEB2F96}" destId="{904E1339-2A83-4C85-8E98-AB1525C0AFFF}" srcOrd="3" destOrd="0" presId="urn:microsoft.com/office/officeart/2005/8/layout/cycle6"/>
    <dgm:cxn modelId="{81106681-1E23-40C6-AE69-472309909305}" type="presParOf" srcId="{A6373572-E44E-4041-9E59-0D818BEB2F96}" destId="{1EFD2ACC-9E89-4FFD-BC48-9BD349F454E9}" srcOrd="4" destOrd="0" presId="urn:microsoft.com/office/officeart/2005/8/layout/cycle6"/>
    <dgm:cxn modelId="{D7FB1FD2-8E5E-4911-96CE-B53E8BE03F3D}" type="presParOf" srcId="{A6373572-E44E-4041-9E59-0D818BEB2F96}" destId="{13EAAB1C-5DEF-4D5B-8D35-CA4D47513E5A}" srcOrd="5" destOrd="0" presId="urn:microsoft.com/office/officeart/2005/8/layout/cycle6"/>
    <dgm:cxn modelId="{A6670423-94D7-4E6F-A917-3BC1830DE265}" type="presParOf" srcId="{A6373572-E44E-4041-9E59-0D818BEB2F96}" destId="{91AE6002-8B12-4E48-B5D0-75A12E6D276E}" srcOrd="6" destOrd="0" presId="urn:microsoft.com/office/officeart/2005/8/layout/cycle6"/>
    <dgm:cxn modelId="{AE6E1F8F-50EC-4B35-8E57-72C5B72C462C}" type="presParOf" srcId="{A6373572-E44E-4041-9E59-0D818BEB2F96}" destId="{FE074068-EE2B-4A10-AED2-AC421F82E3D2}" srcOrd="7" destOrd="0" presId="urn:microsoft.com/office/officeart/2005/8/layout/cycle6"/>
    <dgm:cxn modelId="{602373D2-9FE5-49EF-9926-745133FC2B9A}" type="presParOf" srcId="{A6373572-E44E-4041-9E59-0D818BEB2F96}" destId="{2350B094-D2E0-4698-A3FD-945D281D462D}" srcOrd="8" destOrd="0" presId="urn:microsoft.com/office/officeart/2005/8/layout/cycle6"/>
    <dgm:cxn modelId="{3D0D72DC-0489-4EB0-AB86-7E4A044D1BAA}" type="presParOf" srcId="{A6373572-E44E-4041-9E59-0D818BEB2F96}" destId="{4CF76470-5E8A-4003-8785-DF173F61E00A}" srcOrd="9" destOrd="0" presId="urn:microsoft.com/office/officeart/2005/8/layout/cycle6"/>
    <dgm:cxn modelId="{5E15E491-919E-4E70-AAF7-77AEF640BBB8}" type="presParOf" srcId="{A6373572-E44E-4041-9E59-0D818BEB2F96}" destId="{64012C07-AE62-4D88-A1E3-5D4AFBE0ABFE}" srcOrd="10" destOrd="0" presId="urn:microsoft.com/office/officeart/2005/8/layout/cycle6"/>
    <dgm:cxn modelId="{BBDA3017-C8FC-4A28-90E1-AC90430B0BBD}" type="presParOf" srcId="{A6373572-E44E-4041-9E59-0D818BEB2F96}" destId="{B5FDA1F4-7B82-4184-8DC4-2566577241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8CD12-4D0F-43B5-B94D-95FF04A08B3A}" type="doc">
      <dgm:prSet loTypeId="urn:microsoft.com/office/officeart/2005/8/layout/hList3" loCatId="list" qsTypeId="urn:microsoft.com/office/officeart/2005/8/quickstyle/simple1#1" qsCatId="simple" csTypeId="urn:microsoft.com/office/officeart/2005/8/colors/colorful1#1" csCatId="colorful" phldr="1"/>
      <dgm:spPr>
        <a:scene3d>
          <a:camera prst="orthographicFront"/>
          <a:lightRig rig="threePt" dir="t"/>
        </a:scene3d>
      </dgm:spPr>
      <dgm:t>
        <a:bodyPr/>
        <a:lstStyle/>
        <a:p>
          <a:endParaRPr lang="en-US"/>
        </a:p>
      </dgm:t>
    </dgm:pt>
    <dgm:pt modelId="{2FAB4047-6DA4-43FC-A0DB-89283AEC9D87}">
      <dgm:prSet phldrT="[Text]"/>
      <dgm:spPr>
        <a:solidFill>
          <a:schemeClr val="accent1"/>
        </a:solidFill>
        <a:sp3d>
          <a:bevelT w="114300" prst="artDeco"/>
        </a:sp3d>
      </dgm:spPr>
      <dgm:t>
        <a:bodyPr/>
        <a:lstStyle/>
        <a:p>
          <a:r>
            <a:rPr lang="en-US" dirty="0" smtClean="0">
              <a:solidFill>
                <a:schemeClr val="bg1"/>
              </a:solidFill>
            </a:rPr>
            <a:t>Will navigated patients…</a:t>
          </a:r>
          <a:endParaRPr lang="en-US" dirty="0">
            <a:solidFill>
              <a:schemeClr val="bg1"/>
            </a:solidFill>
          </a:endParaRPr>
        </a:p>
      </dgm:t>
    </dgm:pt>
    <dgm:pt modelId="{3128082F-6E34-44C8-A75C-75FFEC367B7A}" type="parTrans" cxnId="{959EFBEB-6325-4947-B2BA-9EF11A6052D1}">
      <dgm:prSet/>
      <dgm:spPr/>
      <dgm:t>
        <a:bodyPr/>
        <a:lstStyle/>
        <a:p>
          <a:endParaRPr lang="en-US">
            <a:solidFill>
              <a:schemeClr val="tx1"/>
            </a:solidFill>
          </a:endParaRPr>
        </a:p>
      </dgm:t>
    </dgm:pt>
    <dgm:pt modelId="{252A7451-6A0E-43D9-AD3A-C8CB40FB23CB}" type="sibTrans" cxnId="{959EFBEB-6325-4947-B2BA-9EF11A6052D1}">
      <dgm:prSet/>
      <dgm:spPr/>
      <dgm:t>
        <a:bodyPr/>
        <a:lstStyle/>
        <a:p>
          <a:endParaRPr lang="en-US">
            <a:solidFill>
              <a:schemeClr val="tx1"/>
            </a:solidFill>
          </a:endParaRPr>
        </a:p>
      </dgm:t>
    </dgm:pt>
    <dgm:pt modelId="{935F2AC5-6CA6-4E86-886B-03B6866D73CA}">
      <dgm:prSet phldrT="[Text]" custT="1"/>
      <dgm:spPr>
        <a:ln>
          <a:noFill/>
        </a:ln>
        <a:effectLst/>
        <a:sp3d>
          <a:bevelT w="114300" prst="artDeco"/>
        </a:sp3d>
      </dgm:spPr>
      <dgm:t>
        <a:bodyPr/>
        <a:lstStyle/>
        <a:p>
          <a:pPr algn="ctr"/>
          <a:r>
            <a:rPr lang="en-US" sz="2000" dirty="0" smtClean="0">
              <a:solidFill>
                <a:schemeClr val="tx1"/>
              </a:solidFill>
            </a:rPr>
            <a:t>Receive </a:t>
          </a:r>
          <a:r>
            <a:rPr lang="en-US" sz="2000" b="1" dirty="0" smtClean="0">
              <a:solidFill>
                <a:schemeClr val="tx1"/>
              </a:solidFill>
            </a:rPr>
            <a:t>timelier, definitive resolution </a:t>
          </a:r>
          <a:r>
            <a:rPr lang="en-US" sz="2000" dirty="0" smtClean="0">
              <a:solidFill>
                <a:schemeClr val="tx1"/>
              </a:solidFill>
            </a:rPr>
            <a:t>following an abnormal finding?</a:t>
          </a:r>
          <a:endParaRPr lang="en-US" sz="2000" dirty="0">
            <a:solidFill>
              <a:schemeClr val="tx1"/>
            </a:solidFill>
          </a:endParaRPr>
        </a:p>
      </dgm:t>
    </dgm:pt>
    <dgm:pt modelId="{FD043802-7683-4C37-89C7-8150A9366B94}" type="parTrans" cxnId="{15BD03DA-448C-4F6B-8BF1-2F0F07552CE7}">
      <dgm:prSet/>
      <dgm:spPr/>
      <dgm:t>
        <a:bodyPr/>
        <a:lstStyle/>
        <a:p>
          <a:endParaRPr lang="en-US">
            <a:solidFill>
              <a:schemeClr val="tx1"/>
            </a:solidFill>
          </a:endParaRPr>
        </a:p>
      </dgm:t>
    </dgm:pt>
    <dgm:pt modelId="{1DFC1EAE-E442-40B0-9BF6-51A960897918}" type="sibTrans" cxnId="{15BD03DA-448C-4F6B-8BF1-2F0F07552CE7}">
      <dgm:prSet/>
      <dgm:spPr/>
      <dgm:t>
        <a:bodyPr/>
        <a:lstStyle/>
        <a:p>
          <a:endParaRPr lang="en-US">
            <a:solidFill>
              <a:schemeClr val="tx1"/>
            </a:solidFill>
          </a:endParaRPr>
        </a:p>
      </dgm:t>
    </dgm:pt>
    <dgm:pt modelId="{90EA5E8D-97E7-4DE5-8DA8-906FD1658C3A}">
      <dgm:prSet phldrT="[Tex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sp3d>
          <a:bevelT w="114300" prst="artDeco"/>
        </a:sp3d>
      </dgm:spPr>
      <dgm:t>
        <a:bodyPr/>
        <a:lstStyle/>
        <a:p>
          <a:pPr algn="ctr"/>
          <a:r>
            <a:rPr lang="en-US" sz="2000" dirty="0" smtClean="0">
              <a:solidFill>
                <a:schemeClr val="tx1"/>
              </a:solidFill>
            </a:rPr>
            <a:t>Receive </a:t>
          </a:r>
          <a:r>
            <a:rPr lang="en-US" sz="2000" b="1" dirty="0" smtClean="0">
              <a:solidFill>
                <a:schemeClr val="tx1"/>
              </a:solidFill>
            </a:rPr>
            <a:t>timelier treatments </a:t>
          </a:r>
          <a:r>
            <a:rPr lang="en-US" sz="2000" dirty="0" smtClean="0">
              <a:solidFill>
                <a:schemeClr val="tx1"/>
              </a:solidFill>
            </a:rPr>
            <a:t>following a positive diagnosis?</a:t>
          </a:r>
          <a:endParaRPr lang="en-US" sz="2000" dirty="0">
            <a:solidFill>
              <a:schemeClr val="tx1"/>
            </a:solidFill>
          </a:endParaRPr>
        </a:p>
      </dgm:t>
    </dgm:pt>
    <dgm:pt modelId="{FAB09080-52C6-491E-A09E-645B036AE6C1}" type="parTrans" cxnId="{95D3DF9A-6E47-4128-BBB4-5E257E34F54F}">
      <dgm:prSet/>
      <dgm:spPr/>
      <dgm:t>
        <a:bodyPr/>
        <a:lstStyle/>
        <a:p>
          <a:endParaRPr lang="en-US">
            <a:solidFill>
              <a:schemeClr val="tx1"/>
            </a:solidFill>
          </a:endParaRPr>
        </a:p>
      </dgm:t>
    </dgm:pt>
    <dgm:pt modelId="{278C0BE3-55A7-4A66-BE3B-75F7538BE261}" type="sibTrans" cxnId="{95D3DF9A-6E47-4128-BBB4-5E257E34F54F}">
      <dgm:prSet/>
      <dgm:spPr/>
      <dgm:t>
        <a:bodyPr/>
        <a:lstStyle/>
        <a:p>
          <a:endParaRPr lang="en-US">
            <a:solidFill>
              <a:schemeClr val="tx1"/>
            </a:solidFill>
          </a:endParaRPr>
        </a:p>
      </dgm:t>
    </dgm:pt>
    <dgm:pt modelId="{6B683F18-6FEE-4394-981A-EDA05C9D2416}">
      <dgm:prSet phldrT="[Text]" custT="1"/>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2700000" scaled="1"/>
          <a:tileRect/>
        </a:gradFill>
        <a:sp3d>
          <a:bevelT w="114300" prst="artDeco"/>
        </a:sp3d>
      </dgm:spPr>
      <dgm:t>
        <a:bodyPr/>
        <a:lstStyle/>
        <a:p>
          <a:pPr algn="ctr"/>
          <a:r>
            <a:rPr lang="en-US" sz="2000" dirty="0" smtClean="0">
              <a:solidFill>
                <a:schemeClr val="tx1"/>
              </a:solidFill>
            </a:rPr>
            <a:t>Improve their </a:t>
          </a:r>
          <a:r>
            <a:rPr lang="en-US" sz="2000" b="1" dirty="0" smtClean="0">
              <a:solidFill>
                <a:schemeClr val="tx1"/>
              </a:solidFill>
            </a:rPr>
            <a:t>satisfaction </a:t>
          </a:r>
          <a:r>
            <a:rPr lang="en-US" sz="2000" dirty="0" smtClean="0">
              <a:solidFill>
                <a:schemeClr val="tx1"/>
              </a:solidFill>
            </a:rPr>
            <a:t>with the health care system experience?</a:t>
          </a:r>
          <a:endParaRPr lang="en-US" sz="2000" dirty="0">
            <a:solidFill>
              <a:schemeClr val="tx1"/>
            </a:solidFill>
          </a:endParaRPr>
        </a:p>
      </dgm:t>
    </dgm:pt>
    <dgm:pt modelId="{8879731B-28B5-43C6-9DF8-80F75047ACD9}" type="parTrans" cxnId="{6FC33C4F-1D51-435D-967E-92D7443A07A7}">
      <dgm:prSet/>
      <dgm:spPr/>
      <dgm:t>
        <a:bodyPr/>
        <a:lstStyle/>
        <a:p>
          <a:endParaRPr lang="en-US">
            <a:solidFill>
              <a:schemeClr val="tx1"/>
            </a:solidFill>
          </a:endParaRPr>
        </a:p>
      </dgm:t>
    </dgm:pt>
    <dgm:pt modelId="{8CB2F344-1CA7-4293-832E-B1FE04B30EB6}" type="sibTrans" cxnId="{6FC33C4F-1D51-435D-967E-92D7443A07A7}">
      <dgm:prSet/>
      <dgm:spPr/>
      <dgm:t>
        <a:bodyPr/>
        <a:lstStyle/>
        <a:p>
          <a:endParaRPr lang="en-US">
            <a:solidFill>
              <a:schemeClr val="tx1"/>
            </a:solidFill>
          </a:endParaRPr>
        </a:p>
      </dgm:t>
    </dgm:pt>
    <dgm:pt modelId="{2526B91B-9A1D-4136-92CC-6DD73CB8E76B}" type="pres">
      <dgm:prSet presAssocID="{C478CD12-4D0F-43B5-B94D-95FF04A08B3A}" presName="composite" presStyleCnt="0">
        <dgm:presLayoutVars>
          <dgm:chMax val="1"/>
          <dgm:dir/>
          <dgm:resizeHandles val="exact"/>
        </dgm:presLayoutVars>
      </dgm:prSet>
      <dgm:spPr/>
      <dgm:t>
        <a:bodyPr/>
        <a:lstStyle/>
        <a:p>
          <a:endParaRPr lang="en-US"/>
        </a:p>
      </dgm:t>
    </dgm:pt>
    <dgm:pt modelId="{F9E4F415-1B75-4A19-A552-294F43289F26}" type="pres">
      <dgm:prSet presAssocID="{2FAB4047-6DA4-43FC-A0DB-89283AEC9D87}" presName="roof" presStyleLbl="dkBgShp" presStyleIdx="0" presStyleCnt="2"/>
      <dgm:spPr/>
      <dgm:t>
        <a:bodyPr/>
        <a:lstStyle/>
        <a:p>
          <a:endParaRPr lang="en-US"/>
        </a:p>
      </dgm:t>
    </dgm:pt>
    <dgm:pt modelId="{7677D9C3-1FAF-4E6C-8491-0A72D5C8E608}" type="pres">
      <dgm:prSet presAssocID="{2FAB4047-6DA4-43FC-A0DB-89283AEC9D87}" presName="pillars" presStyleCnt="0"/>
      <dgm:spPr>
        <a:sp3d>
          <a:bevelT w="114300" prst="artDeco"/>
        </a:sp3d>
      </dgm:spPr>
      <dgm:t>
        <a:bodyPr/>
        <a:lstStyle/>
        <a:p>
          <a:endParaRPr lang="en-US"/>
        </a:p>
      </dgm:t>
    </dgm:pt>
    <dgm:pt modelId="{3BC19ECD-1599-4F93-B01B-D636D16F270D}" type="pres">
      <dgm:prSet presAssocID="{2FAB4047-6DA4-43FC-A0DB-89283AEC9D87}" presName="pillar1" presStyleLbl="node1" presStyleIdx="0" presStyleCnt="3">
        <dgm:presLayoutVars>
          <dgm:bulletEnabled val="1"/>
        </dgm:presLayoutVars>
      </dgm:prSet>
      <dgm:spPr/>
      <dgm:t>
        <a:bodyPr/>
        <a:lstStyle/>
        <a:p>
          <a:endParaRPr lang="en-US"/>
        </a:p>
      </dgm:t>
    </dgm:pt>
    <dgm:pt modelId="{3C35CD98-6F93-4E9E-AED1-313F7C846323}" type="pres">
      <dgm:prSet presAssocID="{90EA5E8D-97E7-4DE5-8DA8-906FD1658C3A}" presName="pillarX" presStyleLbl="node1" presStyleIdx="1" presStyleCnt="3">
        <dgm:presLayoutVars>
          <dgm:bulletEnabled val="1"/>
        </dgm:presLayoutVars>
      </dgm:prSet>
      <dgm:spPr/>
      <dgm:t>
        <a:bodyPr/>
        <a:lstStyle/>
        <a:p>
          <a:endParaRPr lang="en-US"/>
        </a:p>
      </dgm:t>
    </dgm:pt>
    <dgm:pt modelId="{81935D3D-AB56-47BB-8CCE-6F093F5E36AA}" type="pres">
      <dgm:prSet presAssocID="{6B683F18-6FEE-4394-981A-EDA05C9D2416}" presName="pillarX" presStyleLbl="node1" presStyleIdx="2" presStyleCnt="3">
        <dgm:presLayoutVars>
          <dgm:bulletEnabled val="1"/>
        </dgm:presLayoutVars>
      </dgm:prSet>
      <dgm:spPr/>
      <dgm:t>
        <a:bodyPr/>
        <a:lstStyle/>
        <a:p>
          <a:endParaRPr lang="en-US"/>
        </a:p>
      </dgm:t>
    </dgm:pt>
    <dgm:pt modelId="{E60E4F72-2F26-4277-B82F-69AB0B4AC3F4}" type="pres">
      <dgm:prSet presAssocID="{2FAB4047-6DA4-43FC-A0DB-89283AEC9D87}" presName="base" presStyleLbl="dkBgShp" presStyleIdx="1" presStyleCnt="2"/>
      <dgm:spPr>
        <a:solidFill>
          <a:schemeClr val="accent1"/>
        </a:solidFill>
        <a:sp3d>
          <a:bevelT w="114300" prst="artDeco"/>
        </a:sp3d>
      </dgm:spPr>
      <dgm:t>
        <a:bodyPr/>
        <a:lstStyle/>
        <a:p>
          <a:endParaRPr lang="en-US"/>
        </a:p>
      </dgm:t>
    </dgm:pt>
  </dgm:ptLst>
  <dgm:cxnLst>
    <dgm:cxn modelId="{6FC33C4F-1D51-435D-967E-92D7443A07A7}" srcId="{2FAB4047-6DA4-43FC-A0DB-89283AEC9D87}" destId="{6B683F18-6FEE-4394-981A-EDA05C9D2416}" srcOrd="2" destOrd="0" parTransId="{8879731B-28B5-43C6-9DF8-80F75047ACD9}" sibTransId="{8CB2F344-1CA7-4293-832E-B1FE04B30EB6}"/>
    <dgm:cxn modelId="{61206CDB-B786-4018-AE60-C099C39F34C2}" type="presOf" srcId="{6B683F18-6FEE-4394-981A-EDA05C9D2416}" destId="{81935D3D-AB56-47BB-8CCE-6F093F5E36AA}" srcOrd="0" destOrd="0" presId="urn:microsoft.com/office/officeart/2005/8/layout/hList3"/>
    <dgm:cxn modelId="{15BD03DA-448C-4F6B-8BF1-2F0F07552CE7}" srcId="{2FAB4047-6DA4-43FC-A0DB-89283AEC9D87}" destId="{935F2AC5-6CA6-4E86-886B-03B6866D73CA}" srcOrd="0" destOrd="0" parTransId="{FD043802-7683-4C37-89C7-8150A9366B94}" sibTransId="{1DFC1EAE-E442-40B0-9BF6-51A960897918}"/>
    <dgm:cxn modelId="{95D3DF9A-6E47-4128-BBB4-5E257E34F54F}" srcId="{2FAB4047-6DA4-43FC-A0DB-89283AEC9D87}" destId="{90EA5E8D-97E7-4DE5-8DA8-906FD1658C3A}" srcOrd="1" destOrd="0" parTransId="{FAB09080-52C6-491E-A09E-645B036AE6C1}" sibTransId="{278C0BE3-55A7-4A66-BE3B-75F7538BE261}"/>
    <dgm:cxn modelId="{2084E2DE-1C4E-4A3E-A853-06429D8A317B}" type="presOf" srcId="{2FAB4047-6DA4-43FC-A0DB-89283AEC9D87}" destId="{F9E4F415-1B75-4A19-A552-294F43289F26}" srcOrd="0" destOrd="0" presId="urn:microsoft.com/office/officeart/2005/8/layout/hList3"/>
    <dgm:cxn modelId="{72055F98-C860-4508-97DB-4D92CD702884}" type="presOf" srcId="{935F2AC5-6CA6-4E86-886B-03B6866D73CA}" destId="{3BC19ECD-1599-4F93-B01B-D636D16F270D}" srcOrd="0" destOrd="0" presId="urn:microsoft.com/office/officeart/2005/8/layout/hList3"/>
    <dgm:cxn modelId="{959EFBEB-6325-4947-B2BA-9EF11A6052D1}" srcId="{C478CD12-4D0F-43B5-B94D-95FF04A08B3A}" destId="{2FAB4047-6DA4-43FC-A0DB-89283AEC9D87}" srcOrd="0" destOrd="0" parTransId="{3128082F-6E34-44C8-A75C-75FFEC367B7A}" sibTransId="{252A7451-6A0E-43D9-AD3A-C8CB40FB23CB}"/>
    <dgm:cxn modelId="{487BB788-6DE6-4E13-AAC5-81E876B2D446}" type="presOf" srcId="{C478CD12-4D0F-43B5-B94D-95FF04A08B3A}" destId="{2526B91B-9A1D-4136-92CC-6DD73CB8E76B}" srcOrd="0" destOrd="0" presId="urn:microsoft.com/office/officeart/2005/8/layout/hList3"/>
    <dgm:cxn modelId="{FC5C8670-773E-4F13-AB18-F5A72D8F3A02}" type="presOf" srcId="{90EA5E8D-97E7-4DE5-8DA8-906FD1658C3A}" destId="{3C35CD98-6F93-4E9E-AED1-313F7C846323}" srcOrd="0" destOrd="0" presId="urn:microsoft.com/office/officeart/2005/8/layout/hList3"/>
    <dgm:cxn modelId="{938B92E1-B3D7-45B7-A9BE-1491EB55BCFB}" type="presParOf" srcId="{2526B91B-9A1D-4136-92CC-6DD73CB8E76B}" destId="{F9E4F415-1B75-4A19-A552-294F43289F26}" srcOrd="0" destOrd="0" presId="urn:microsoft.com/office/officeart/2005/8/layout/hList3"/>
    <dgm:cxn modelId="{BCC9BBF3-146A-48D4-81DD-C0A47191FA58}" type="presParOf" srcId="{2526B91B-9A1D-4136-92CC-6DD73CB8E76B}" destId="{7677D9C3-1FAF-4E6C-8491-0A72D5C8E608}" srcOrd="1" destOrd="0" presId="urn:microsoft.com/office/officeart/2005/8/layout/hList3"/>
    <dgm:cxn modelId="{5E8FE453-ACF0-44CD-8976-C6E5E61BB3C6}" type="presParOf" srcId="{7677D9C3-1FAF-4E6C-8491-0A72D5C8E608}" destId="{3BC19ECD-1599-4F93-B01B-D636D16F270D}" srcOrd="0" destOrd="0" presId="urn:microsoft.com/office/officeart/2005/8/layout/hList3"/>
    <dgm:cxn modelId="{0DDBC6DE-8AAD-4240-9EBC-8E29D447F97C}" type="presParOf" srcId="{7677D9C3-1FAF-4E6C-8491-0A72D5C8E608}" destId="{3C35CD98-6F93-4E9E-AED1-313F7C846323}" srcOrd="1" destOrd="0" presId="urn:microsoft.com/office/officeart/2005/8/layout/hList3"/>
    <dgm:cxn modelId="{83E74122-ED9B-45E6-922C-14B2C0934F45}" type="presParOf" srcId="{7677D9C3-1FAF-4E6C-8491-0A72D5C8E608}" destId="{81935D3D-AB56-47BB-8CCE-6F093F5E36AA}" srcOrd="2" destOrd="0" presId="urn:microsoft.com/office/officeart/2005/8/layout/hList3"/>
    <dgm:cxn modelId="{07BCFEC7-0CB8-4A30-AAEF-297F3F2915BF}" type="presParOf" srcId="{2526B91B-9A1D-4136-92CC-6DD73CB8E76B}" destId="{E60E4F72-2F26-4277-B82F-69AB0B4AC3F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648A0-C592-4718-AFBE-77657B6A280B}" type="doc">
      <dgm:prSet loTypeId="urn:microsoft.com/office/officeart/2005/8/layout/venn1" loCatId="relationship" qsTypeId="urn:microsoft.com/office/officeart/2005/8/quickstyle/simple1" qsCatId="simple" csTypeId="urn:microsoft.com/office/officeart/2005/8/colors/colorful2" csCatId="colorful" phldr="1"/>
      <dgm:spPr/>
    </dgm:pt>
    <dgm:pt modelId="{65B0C0C4-F113-4FF5-9A02-CB43B2C41989}">
      <dgm:prSet phldrT="[Text]"/>
      <dgm:spPr/>
      <dgm:t>
        <a:bodyPr/>
        <a:lstStyle/>
        <a:p>
          <a:r>
            <a:rPr lang="en-US" b="1" dirty="0" smtClean="0"/>
            <a:t>Community Engagement</a:t>
          </a:r>
          <a:endParaRPr lang="en-US" b="1" dirty="0"/>
        </a:p>
      </dgm:t>
    </dgm:pt>
    <dgm:pt modelId="{6C0597A3-E056-4062-A0BD-FF8482936EEF}" type="parTrans" cxnId="{0CEE804A-E590-4725-B8E0-61CCB7CCBB7F}">
      <dgm:prSet/>
      <dgm:spPr/>
      <dgm:t>
        <a:bodyPr/>
        <a:lstStyle/>
        <a:p>
          <a:endParaRPr lang="en-US"/>
        </a:p>
      </dgm:t>
    </dgm:pt>
    <dgm:pt modelId="{CEBB72AD-202F-41F1-92DC-C6F8D8EACDEB}" type="sibTrans" cxnId="{0CEE804A-E590-4725-B8E0-61CCB7CCBB7F}">
      <dgm:prSet/>
      <dgm:spPr/>
      <dgm:t>
        <a:bodyPr/>
        <a:lstStyle/>
        <a:p>
          <a:endParaRPr lang="en-US"/>
        </a:p>
      </dgm:t>
    </dgm:pt>
    <dgm:pt modelId="{B095297E-594A-47EE-A7D9-D28CC3912962}">
      <dgm:prSet phldrT="[Text]"/>
      <dgm:spPr/>
      <dgm:t>
        <a:bodyPr/>
        <a:lstStyle/>
        <a:p>
          <a:r>
            <a:rPr lang="en-US" b="1" dirty="0" smtClean="0"/>
            <a:t>Research</a:t>
          </a:r>
          <a:endParaRPr lang="en-US" b="1" dirty="0"/>
        </a:p>
      </dgm:t>
    </dgm:pt>
    <dgm:pt modelId="{EBBFC285-C8FD-468C-ABB7-E140E5CAFC84}" type="parTrans" cxnId="{EC669ADF-355A-4A06-A76D-47493738C308}">
      <dgm:prSet/>
      <dgm:spPr/>
      <dgm:t>
        <a:bodyPr/>
        <a:lstStyle/>
        <a:p>
          <a:endParaRPr lang="en-US"/>
        </a:p>
      </dgm:t>
    </dgm:pt>
    <dgm:pt modelId="{C6902D5C-3E55-46F5-8140-CFEFB4D6A99B}" type="sibTrans" cxnId="{EC669ADF-355A-4A06-A76D-47493738C308}">
      <dgm:prSet/>
      <dgm:spPr/>
      <dgm:t>
        <a:bodyPr/>
        <a:lstStyle/>
        <a:p>
          <a:endParaRPr lang="en-US"/>
        </a:p>
      </dgm:t>
    </dgm:pt>
    <dgm:pt modelId="{A412E871-FB0E-4877-BA1B-B13A8B813E04}" type="pres">
      <dgm:prSet presAssocID="{528648A0-C592-4718-AFBE-77657B6A280B}" presName="compositeShape" presStyleCnt="0">
        <dgm:presLayoutVars>
          <dgm:chMax val="7"/>
          <dgm:dir/>
          <dgm:resizeHandles val="exact"/>
        </dgm:presLayoutVars>
      </dgm:prSet>
      <dgm:spPr/>
    </dgm:pt>
    <dgm:pt modelId="{1940FC22-2858-4188-9AE7-CA79C92FAC90}" type="pres">
      <dgm:prSet presAssocID="{65B0C0C4-F113-4FF5-9A02-CB43B2C41989}" presName="circ1" presStyleLbl="vennNode1" presStyleIdx="0" presStyleCnt="2" custLinFactNeighborX="-3174" custLinFactNeighborY="14841"/>
      <dgm:spPr/>
      <dgm:t>
        <a:bodyPr/>
        <a:lstStyle/>
        <a:p>
          <a:endParaRPr lang="en-US"/>
        </a:p>
      </dgm:t>
    </dgm:pt>
    <dgm:pt modelId="{C9A54C03-14A4-4ADF-94A5-772A00FFBE1E}" type="pres">
      <dgm:prSet presAssocID="{65B0C0C4-F113-4FF5-9A02-CB43B2C41989}" presName="circ1Tx" presStyleLbl="revTx" presStyleIdx="0" presStyleCnt="0">
        <dgm:presLayoutVars>
          <dgm:chMax val="0"/>
          <dgm:chPref val="0"/>
          <dgm:bulletEnabled val="1"/>
        </dgm:presLayoutVars>
      </dgm:prSet>
      <dgm:spPr/>
      <dgm:t>
        <a:bodyPr/>
        <a:lstStyle/>
        <a:p>
          <a:endParaRPr lang="en-US"/>
        </a:p>
      </dgm:t>
    </dgm:pt>
    <dgm:pt modelId="{1D1EBB42-4F91-49D8-BE23-A2ACE414951B}" type="pres">
      <dgm:prSet presAssocID="{B095297E-594A-47EE-A7D9-D28CC3912962}" presName="circ2" presStyleLbl="vennNode1" presStyleIdx="1" presStyleCnt="2" custLinFactNeighborX="-2968" custLinFactNeighborY="13023"/>
      <dgm:spPr/>
      <dgm:t>
        <a:bodyPr/>
        <a:lstStyle/>
        <a:p>
          <a:endParaRPr lang="en-US"/>
        </a:p>
      </dgm:t>
    </dgm:pt>
    <dgm:pt modelId="{2CA085AD-204B-4CAE-A825-F7C18063A6D0}" type="pres">
      <dgm:prSet presAssocID="{B095297E-594A-47EE-A7D9-D28CC3912962}" presName="circ2Tx" presStyleLbl="revTx" presStyleIdx="0" presStyleCnt="0">
        <dgm:presLayoutVars>
          <dgm:chMax val="0"/>
          <dgm:chPref val="0"/>
          <dgm:bulletEnabled val="1"/>
        </dgm:presLayoutVars>
      </dgm:prSet>
      <dgm:spPr/>
      <dgm:t>
        <a:bodyPr/>
        <a:lstStyle/>
        <a:p>
          <a:endParaRPr lang="en-US"/>
        </a:p>
      </dgm:t>
    </dgm:pt>
  </dgm:ptLst>
  <dgm:cxnLst>
    <dgm:cxn modelId="{B03CA9AF-B519-48A4-B40C-78E6691EF9A6}" type="presOf" srcId="{B095297E-594A-47EE-A7D9-D28CC3912962}" destId="{2CA085AD-204B-4CAE-A825-F7C18063A6D0}" srcOrd="1" destOrd="0" presId="urn:microsoft.com/office/officeart/2005/8/layout/venn1"/>
    <dgm:cxn modelId="{3F1778F5-10C5-41F2-9604-985748579CE9}" type="presOf" srcId="{65B0C0C4-F113-4FF5-9A02-CB43B2C41989}" destId="{C9A54C03-14A4-4ADF-94A5-772A00FFBE1E}" srcOrd="1" destOrd="0" presId="urn:microsoft.com/office/officeart/2005/8/layout/venn1"/>
    <dgm:cxn modelId="{BCCD0745-E620-44E0-AEAF-65C06EF8E712}" type="presOf" srcId="{65B0C0C4-F113-4FF5-9A02-CB43B2C41989}" destId="{1940FC22-2858-4188-9AE7-CA79C92FAC90}" srcOrd="0" destOrd="0" presId="urn:microsoft.com/office/officeart/2005/8/layout/venn1"/>
    <dgm:cxn modelId="{0C597695-2012-4FC2-BD45-21EC16686DC2}" type="presOf" srcId="{B095297E-594A-47EE-A7D9-D28CC3912962}" destId="{1D1EBB42-4F91-49D8-BE23-A2ACE414951B}" srcOrd="0" destOrd="0" presId="urn:microsoft.com/office/officeart/2005/8/layout/venn1"/>
    <dgm:cxn modelId="{EC669ADF-355A-4A06-A76D-47493738C308}" srcId="{528648A0-C592-4718-AFBE-77657B6A280B}" destId="{B095297E-594A-47EE-A7D9-D28CC3912962}" srcOrd="1" destOrd="0" parTransId="{EBBFC285-C8FD-468C-ABB7-E140E5CAFC84}" sibTransId="{C6902D5C-3E55-46F5-8140-CFEFB4D6A99B}"/>
    <dgm:cxn modelId="{AF53EEA5-A74B-4543-9062-15A1CF575989}" type="presOf" srcId="{528648A0-C592-4718-AFBE-77657B6A280B}" destId="{A412E871-FB0E-4877-BA1B-B13A8B813E04}" srcOrd="0" destOrd="0" presId="urn:microsoft.com/office/officeart/2005/8/layout/venn1"/>
    <dgm:cxn modelId="{0CEE804A-E590-4725-B8E0-61CCB7CCBB7F}" srcId="{528648A0-C592-4718-AFBE-77657B6A280B}" destId="{65B0C0C4-F113-4FF5-9A02-CB43B2C41989}" srcOrd="0" destOrd="0" parTransId="{6C0597A3-E056-4062-A0BD-FF8482936EEF}" sibTransId="{CEBB72AD-202F-41F1-92DC-C6F8D8EACDEB}"/>
    <dgm:cxn modelId="{5BF62763-2357-435E-9DC0-B380CD5C639E}" type="presParOf" srcId="{A412E871-FB0E-4877-BA1B-B13A8B813E04}" destId="{1940FC22-2858-4188-9AE7-CA79C92FAC90}" srcOrd="0" destOrd="0" presId="urn:microsoft.com/office/officeart/2005/8/layout/venn1"/>
    <dgm:cxn modelId="{4F8BA711-3C33-4AB6-BC0B-81A0B47D569D}" type="presParOf" srcId="{A412E871-FB0E-4877-BA1B-B13A8B813E04}" destId="{C9A54C03-14A4-4ADF-94A5-772A00FFBE1E}" srcOrd="1" destOrd="0" presId="urn:microsoft.com/office/officeart/2005/8/layout/venn1"/>
    <dgm:cxn modelId="{D4E8FAA8-F24E-4739-876E-90235C6DD0DC}" type="presParOf" srcId="{A412E871-FB0E-4877-BA1B-B13A8B813E04}" destId="{1D1EBB42-4F91-49D8-BE23-A2ACE414951B}" srcOrd="2" destOrd="0" presId="urn:microsoft.com/office/officeart/2005/8/layout/venn1"/>
    <dgm:cxn modelId="{2B5549E5-10CD-4E6B-B276-26AFFE6683E9}" type="presParOf" srcId="{A412E871-FB0E-4877-BA1B-B13A8B813E04}" destId="{2CA085AD-204B-4CAE-A825-F7C18063A6D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52D56DA-1D58-42D7-8B9D-1B926530639F}" type="doc">
      <dgm:prSet loTypeId="urn:microsoft.com/office/officeart/2009/3/layout/StepUpProcess" loCatId="" qsTypeId="urn:microsoft.com/office/officeart/2005/8/quickstyle/simple1" qsCatId="simple" csTypeId="urn:microsoft.com/office/officeart/2005/8/colors/accent1_3" csCatId="accent1" phldr="1"/>
      <dgm:spPr/>
    </dgm:pt>
    <dgm:pt modelId="{F1E05BBB-FE50-497C-AA62-E352AAFF18BD}">
      <dgm:prSet phldrT="[Text]" custT="1"/>
      <dgm:spPr/>
      <dgm:t>
        <a:bodyPr/>
        <a:lstStyle/>
        <a:p>
          <a:r>
            <a:rPr lang="en-US" sz="2400" b="1" dirty="0" smtClean="0"/>
            <a:t>Traditional Research</a:t>
          </a:r>
          <a:endParaRPr lang="en-US" sz="2400" b="1" dirty="0"/>
        </a:p>
      </dgm:t>
    </dgm:pt>
    <dgm:pt modelId="{47C18896-AE87-4AED-BEBA-C52A8AE658D6}" type="parTrans" cxnId="{52727A0E-5E19-44C7-8DBD-9ED1A14C9F44}">
      <dgm:prSet/>
      <dgm:spPr/>
      <dgm:t>
        <a:bodyPr/>
        <a:lstStyle/>
        <a:p>
          <a:endParaRPr lang="en-US">
            <a:solidFill>
              <a:schemeClr val="tx1"/>
            </a:solidFill>
          </a:endParaRPr>
        </a:p>
      </dgm:t>
    </dgm:pt>
    <dgm:pt modelId="{FB3E21B0-0BC5-47D6-BC99-577A3D0FBBB3}" type="sibTrans" cxnId="{52727A0E-5E19-44C7-8DBD-9ED1A14C9F44}">
      <dgm:prSet/>
      <dgm:spPr/>
      <dgm:t>
        <a:bodyPr/>
        <a:lstStyle/>
        <a:p>
          <a:endParaRPr lang="en-US">
            <a:solidFill>
              <a:schemeClr val="tx1"/>
            </a:solidFill>
          </a:endParaRPr>
        </a:p>
      </dgm:t>
    </dgm:pt>
    <dgm:pt modelId="{8E31F7D0-292E-47E8-9171-8925992B94CF}">
      <dgm:prSet phldrT="[Text]" custT="1"/>
      <dgm:spPr/>
      <dgm:t>
        <a:bodyPr/>
        <a:lstStyle/>
        <a:p>
          <a:r>
            <a:rPr lang="en-US" sz="2400" b="1" dirty="0" smtClean="0"/>
            <a:t>Community Engaged Research</a:t>
          </a:r>
          <a:endParaRPr lang="en-US" sz="2400" b="1" dirty="0"/>
        </a:p>
      </dgm:t>
    </dgm:pt>
    <dgm:pt modelId="{8B9824A7-6F69-4E4F-94C7-963BCD6CA705}" type="parTrans" cxnId="{DC004BE6-F241-4965-A47F-E31E4BB5E26B}">
      <dgm:prSet/>
      <dgm:spPr/>
      <dgm:t>
        <a:bodyPr/>
        <a:lstStyle/>
        <a:p>
          <a:endParaRPr lang="en-US">
            <a:solidFill>
              <a:schemeClr val="tx1"/>
            </a:solidFill>
          </a:endParaRPr>
        </a:p>
      </dgm:t>
    </dgm:pt>
    <dgm:pt modelId="{8138A53A-28C8-4EBC-AB06-DABB9E4A8A5B}" type="sibTrans" cxnId="{DC004BE6-F241-4965-A47F-E31E4BB5E26B}">
      <dgm:prSet/>
      <dgm:spPr/>
      <dgm:t>
        <a:bodyPr/>
        <a:lstStyle/>
        <a:p>
          <a:endParaRPr lang="en-US">
            <a:solidFill>
              <a:schemeClr val="tx1"/>
            </a:solidFill>
          </a:endParaRPr>
        </a:p>
      </dgm:t>
    </dgm:pt>
    <dgm:pt modelId="{A57E35A6-9CE8-6048-BAA0-3AEE0D12C6C0}">
      <dgm:prSet phldrT="[Text]" custT="1"/>
      <dgm:spPr/>
      <dgm:t>
        <a:bodyPr/>
        <a:lstStyle/>
        <a:p>
          <a:r>
            <a:rPr lang="en-US" sz="2200" b="1" dirty="0" smtClean="0"/>
            <a:t>Community Based Participatory Research (CBPR)</a:t>
          </a:r>
          <a:endParaRPr lang="en-US" sz="2200" b="1" dirty="0"/>
        </a:p>
      </dgm:t>
    </dgm:pt>
    <dgm:pt modelId="{7936FC68-3E1B-5C4A-B3AD-7C516EE4FAA5}" type="parTrans" cxnId="{FDF9BCE8-5BA5-EB41-900B-80F2D4463A33}">
      <dgm:prSet/>
      <dgm:spPr/>
      <dgm:t>
        <a:bodyPr/>
        <a:lstStyle/>
        <a:p>
          <a:endParaRPr lang="en-US"/>
        </a:p>
      </dgm:t>
    </dgm:pt>
    <dgm:pt modelId="{51CD8191-7141-B649-89F2-6F8AC3A1749C}" type="sibTrans" cxnId="{FDF9BCE8-5BA5-EB41-900B-80F2D4463A33}">
      <dgm:prSet/>
      <dgm:spPr/>
      <dgm:t>
        <a:bodyPr/>
        <a:lstStyle/>
        <a:p>
          <a:endParaRPr lang="en-US"/>
        </a:p>
      </dgm:t>
    </dgm:pt>
    <dgm:pt modelId="{564AE05F-CCED-0249-9A18-A3AACA4F4DB2}" type="pres">
      <dgm:prSet presAssocID="{A52D56DA-1D58-42D7-8B9D-1B926530639F}" presName="rootnode" presStyleCnt="0">
        <dgm:presLayoutVars>
          <dgm:chMax/>
          <dgm:chPref/>
          <dgm:dir/>
          <dgm:animLvl val="lvl"/>
        </dgm:presLayoutVars>
      </dgm:prSet>
      <dgm:spPr/>
    </dgm:pt>
    <dgm:pt modelId="{0BCA1793-D412-1A4F-8516-8CA808CA1F14}" type="pres">
      <dgm:prSet presAssocID="{F1E05BBB-FE50-497C-AA62-E352AAFF18BD}" presName="composite" presStyleCnt="0"/>
      <dgm:spPr/>
    </dgm:pt>
    <dgm:pt modelId="{90B9CE81-150F-E44F-9511-7DF54FC3A1CA}" type="pres">
      <dgm:prSet presAssocID="{F1E05BBB-FE50-497C-AA62-E352AAFF18BD}" presName="LShape" presStyleLbl="alignNode1" presStyleIdx="0" presStyleCnt="5"/>
      <dgm:spPr/>
    </dgm:pt>
    <dgm:pt modelId="{D2E412F1-3680-6E4D-8B80-797C278F7BF0}" type="pres">
      <dgm:prSet presAssocID="{F1E05BBB-FE50-497C-AA62-E352AAFF18BD}" presName="ParentText" presStyleLbl="revTx" presStyleIdx="0" presStyleCnt="3">
        <dgm:presLayoutVars>
          <dgm:chMax val="0"/>
          <dgm:chPref val="0"/>
          <dgm:bulletEnabled val="1"/>
        </dgm:presLayoutVars>
      </dgm:prSet>
      <dgm:spPr/>
      <dgm:t>
        <a:bodyPr/>
        <a:lstStyle/>
        <a:p>
          <a:endParaRPr lang="en-US"/>
        </a:p>
      </dgm:t>
    </dgm:pt>
    <dgm:pt modelId="{308DA49D-6192-CE4E-B092-917548D15316}" type="pres">
      <dgm:prSet presAssocID="{F1E05BBB-FE50-497C-AA62-E352AAFF18BD}" presName="Triangle" presStyleLbl="alignNode1" presStyleIdx="1" presStyleCnt="5"/>
      <dgm:spPr/>
    </dgm:pt>
    <dgm:pt modelId="{75F11B9C-34D6-1D47-8F03-0928B769C915}" type="pres">
      <dgm:prSet presAssocID="{FB3E21B0-0BC5-47D6-BC99-577A3D0FBBB3}" presName="sibTrans" presStyleCnt="0"/>
      <dgm:spPr/>
    </dgm:pt>
    <dgm:pt modelId="{E5F6BE58-5E82-6C4C-BE9E-49EF0747A095}" type="pres">
      <dgm:prSet presAssocID="{FB3E21B0-0BC5-47D6-BC99-577A3D0FBBB3}" presName="space" presStyleCnt="0"/>
      <dgm:spPr/>
    </dgm:pt>
    <dgm:pt modelId="{58DDC849-45E7-884A-BCE7-4105EFBAE995}" type="pres">
      <dgm:prSet presAssocID="{8E31F7D0-292E-47E8-9171-8925992B94CF}" presName="composite" presStyleCnt="0"/>
      <dgm:spPr/>
    </dgm:pt>
    <dgm:pt modelId="{6395DA4F-22D5-0B48-A61F-BAAD73504340}" type="pres">
      <dgm:prSet presAssocID="{8E31F7D0-292E-47E8-9171-8925992B94CF}" presName="LShape" presStyleLbl="alignNode1" presStyleIdx="2" presStyleCnt="5"/>
      <dgm:spPr/>
    </dgm:pt>
    <dgm:pt modelId="{C4B7F5B3-077B-CE4A-974F-DCAC69FD1699}" type="pres">
      <dgm:prSet presAssocID="{8E31F7D0-292E-47E8-9171-8925992B94CF}" presName="ParentText" presStyleLbl="revTx" presStyleIdx="1" presStyleCnt="3">
        <dgm:presLayoutVars>
          <dgm:chMax val="0"/>
          <dgm:chPref val="0"/>
          <dgm:bulletEnabled val="1"/>
        </dgm:presLayoutVars>
      </dgm:prSet>
      <dgm:spPr/>
      <dgm:t>
        <a:bodyPr/>
        <a:lstStyle/>
        <a:p>
          <a:endParaRPr lang="en-US"/>
        </a:p>
      </dgm:t>
    </dgm:pt>
    <dgm:pt modelId="{4AAB9D2F-CB98-6D4D-952B-D837AB10502C}" type="pres">
      <dgm:prSet presAssocID="{8E31F7D0-292E-47E8-9171-8925992B94CF}" presName="Triangle" presStyleLbl="alignNode1" presStyleIdx="3" presStyleCnt="5"/>
      <dgm:spPr/>
    </dgm:pt>
    <dgm:pt modelId="{CB29C5A9-020C-D741-8412-5D7F6C25057B}" type="pres">
      <dgm:prSet presAssocID="{8138A53A-28C8-4EBC-AB06-DABB9E4A8A5B}" presName="sibTrans" presStyleCnt="0"/>
      <dgm:spPr/>
    </dgm:pt>
    <dgm:pt modelId="{7496F2DB-BAF6-5249-8698-0E0D5A4C69B7}" type="pres">
      <dgm:prSet presAssocID="{8138A53A-28C8-4EBC-AB06-DABB9E4A8A5B}" presName="space" presStyleCnt="0"/>
      <dgm:spPr/>
    </dgm:pt>
    <dgm:pt modelId="{E54B805D-84ED-4F45-AEAF-FDE865420A97}" type="pres">
      <dgm:prSet presAssocID="{A57E35A6-9CE8-6048-BAA0-3AEE0D12C6C0}" presName="composite" presStyleCnt="0"/>
      <dgm:spPr/>
    </dgm:pt>
    <dgm:pt modelId="{5203FF9E-68FD-E842-87F2-C2E3829719BA}" type="pres">
      <dgm:prSet presAssocID="{A57E35A6-9CE8-6048-BAA0-3AEE0D12C6C0}" presName="LShape" presStyleLbl="alignNode1" presStyleIdx="4" presStyleCnt="5"/>
      <dgm:spPr/>
    </dgm:pt>
    <dgm:pt modelId="{943C3AF6-96D9-B644-83F5-C785D5A04B6B}" type="pres">
      <dgm:prSet presAssocID="{A57E35A6-9CE8-6048-BAA0-3AEE0D12C6C0}" presName="ParentText" presStyleLbl="revTx" presStyleIdx="2" presStyleCnt="3">
        <dgm:presLayoutVars>
          <dgm:chMax val="0"/>
          <dgm:chPref val="0"/>
          <dgm:bulletEnabled val="1"/>
        </dgm:presLayoutVars>
      </dgm:prSet>
      <dgm:spPr/>
      <dgm:t>
        <a:bodyPr/>
        <a:lstStyle/>
        <a:p>
          <a:endParaRPr lang="en-US"/>
        </a:p>
      </dgm:t>
    </dgm:pt>
  </dgm:ptLst>
  <dgm:cxnLst>
    <dgm:cxn modelId="{CA263661-D0AA-4553-A35B-9E845262AF68}" type="presOf" srcId="{8E31F7D0-292E-47E8-9171-8925992B94CF}" destId="{C4B7F5B3-077B-CE4A-974F-DCAC69FD1699}" srcOrd="0" destOrd="0" presId="urn:microsoft.com/office/officeart/2009/3/layout/StepUpProcess"/>
    <dgm:cxn modelId="{52727A0E-5E19-44C7-8DBD-9ED1A14C9F44}" srcId="{A52D56DA-1D58-42D7-8B9D-1B926530639F}" destId="{F1E05BBB-FE50-497C-AA62-E352AAFF18BD}" srcOrd="0" destOrd="0" parTransId="{47C18896-AE87-4AED-BEBA-C52A8AE658D6}" sibTransId="{FB3E21B0-0BC5-47D6-BC99-577A3D0FBBB3}"/>
    <dgm:cxn modelId="{3F353B60-2D98-4C8D-AD63-B97C4470BD8E}" type="presOf" srcId="{A52D56DA-1D58-42D7-8B9D-1B926530639F}" destId="{564AE05F-CCED-0249-9A18-A3AACA4F4DB2}" srcOrd="0" destOrd="0" presId="urn:microsoft.com/office/officeart/2009/3/layout/StepUpProcess"/>
    <dgm:cxn modelId="{257F9815-679C-4B09-93DF-66A87F9C71F3}" type="presOf" srcId="{A57E35A6-9CE8-6048-BAA0-3AEE0D12C6C0}" destId="{943C3AF6-96D9-B644-83F5-C785D5A04B6B}" srcOrd="0" destOrd="0" presId="urn:microsoft.com/office/officeart/2009/3/layout/StepUpProcess"/>
    <dgm:cxn modelId="{0714AD0D-E808-494E-8F26-BAEB4F4063CE}" type="presOf" srcId="{F1E05BBB-FE50-497C-AA62-E352AAFF18BD}" destId="{D2E412F1-3680-6E4D-8B80-797C278F7BF0}" srcOrd="0" destOrd="0" presId="urn:microsoft.com/office/officeart/2009/3/layout/StepUpProcess"/>
    <dgm:cxn modelId="{DC004BE6-F241-4965-A47F-E31E4BB5E26B}" srcId="{A52D56DA-1D58-42D7-8B9D-1B926530639F}" destId="{8E31F7D0-292E-47E8-9171-8925992B94CF}" srcOrd="1" destOrd="0" parTransId="{8B9824A7-6F69-4E4F-94C7-963BCD6CA705}" sibTransId="{8138A53A-28C8-4EBC-AB06-DABB9E4A8A5B}"/>
    <dgm:cxn modelId="{FDF9BCE8-5BA5-EB41-900B-80F2D4463A33}" srcId="{A52D56DA-1D58-42D7-8B9D-1B926530639F}" destId="{A57E35A6-9CE8-6048-BAA0-3AEE0D12C6C0}" srcOrd="2" destOrd="0" parTransId="{7936FC68-3E1B-5C4A-B3AD-7C516EE4FAA5}" sibTransId="{51CD8191-7141-B649-89F2-6F8AC3A1749C}"/>
    <dgm:cxn modelId="{2E5877EF-775A-413F-A701-FD8A730656C0}" type="presParOf" srcId="{564AE05F-CCED-0249-9A18-A3AACA4F4DB2}" destId="{0BCA1793-D412-1A4F-8516-8CA808CA1F14}" srcOrd="0" destOrd="0" presId="urn:microsoft.com/office/officeart/2009/3/layout/StepUpProcess"/>
    <dgm:cxn modelId="{C5882934-F97E-4162-A48B-CB141CB78077}" type="presParOf" srcId="{0BCA1793-D412-1A4F-8516-8CA808CA1F14}" destId="{90B9CE81-150F-E44F-9511-7DF54FC3A1CA}" srcOrd="0" destOrd="0" presId="urn:microsoft.com/office/officeart/2009/3/layout/StepUpProcess"/>
    <dgm:cxn modelId="{CA8EFF8A-18A4-4058-A521-BABD8C60F3B5}" type="presParOf" srcId="{0BCA1793-D412-1A4F-8516-8CA808CA1F14}" destId="{D2E412F1-3680-6E4D-8B80-797C278F7BF0}" srcOrd="1" destOrd="0" presId="urn:microsoft.com/office/officeart/2009/3/layout/StepUpProcess"/>
    <dgm:cxn modelId="{7CF7BC59-AA94-4082-9179-92318A68686C}" type="presParOf" srcId="{0BCA1793-D412-1A4F-8516-8CA808CA1F14}" destId="{308DA49D-6192-CE4E-B092-917548D15316}" srcOrd="2" destOrd="0" presId="urn:microsoft.com/office/officeart/2009/3/layout/StepUpProcess"/>
    <dgm:cxn modelId="{D0005BEB-2E27-4F8A-9850-6DD0803DF404}" type="presParOf" srcId="{564AE05F-CCED-0249-9A18-A3AACA4F4DB2}" destId="{75F11B9C-34D6-1D47-8F03-0928B769C915}" srcOrd="1" destOrd="0" presId="urn:microsoft.com/office/officeart/2009/3/layout/StepUpProcess"/>
    <dgm:cxn modelId="{26BBBA16-33D0-45AE-A56B-FD8AF7F94A5F}" type="presParOf" srcId="{75F11B9C-34D6-1D47-8F03-0928B769C915}" destId="{E5F6BE58-5E82-6C4C-BE9E-49EF0747A095}" srcOrd="0" destOrd="0" presId="urn:microsoft.com/office/officeart/2009/3/layout/StepUpProcess"/>
    <dgm:cxn modelId="{20291461-467F-499A-B10D-285350C455FD}" type="presParOf" srcId="{564AE05F-CCED-0249-9A18-A3AACA4F4DB2}" destId="{58DDC849-45E7-884A-BCE7-4105EFBAE995}" srcOrd="2" destOrd="0" presId="urn:microsoft.com/office/officeart/2009/3/layout/StepUpProcess"/>
    <dgm:cxn modelId="{3FCAC6BF-6E9C-4E80-A8EC-4804EEA9D2AB}" type="presParOf" srcId="{58DDC849-45E7-884A-BCE7-4105EFBAE995}" destId="{6395DA4F-22D5-0B48-A61F-BAAD73504340}" srcOrd="0" destOrd="0" presId="urn:microsoft.com/office/officeart/2009/3/layout/StepUpProcess"/>
    <dgm:cxn modelId="{C48357EB-333E-47F8-9A10-40B62EC814D0}" type="presParOf" srcId="{58DDC849-45E7-884A-BCE7-4105EFBAE995}" destId="{C4B7F5B3-077B-CE4A-974F-DCAC69FD1699}" srcOrd="1" destOrd="0" presId="urn:microsoft.com/office/officeart/2009/3/layout/StepUpProcess"/>
    <dgm:cxn modelId="{1AA1984D-9131-451F-84E1-6FBD7E5B4B61}" type="presParOf" srcId="{58DDC849-45E7-884A-BCE7-4105EFBAE995}" destId="{4AAB9D2F-CB98-6D4D-952B-D837AB10502C}" srcOrd="2" destOrd="0" presId="urn:microsoft.com/office/officeart/2009/3/layout/StepUpProcess"/>
    <dgm:cxn modelId="{8F977F65-B45C-48C5-A388-4A4B6CA3BAA3}" type="presParOf" srcId="{564AE05F-CCED-0249-9A18-A3AACA4F4DB2}" destId="{CB29C5A9-020C-D741-8412-5D7F6C25057B}" srcOrd="3" destOrd="0" presId="urn:microsoft.com/office/officeart/2009/3/layout/StepUpProcess"/>
    <dgm:cxn modelId="{0B8ED776-A121-446E-B23B-BA6E5FD511D0}" type="presParOf" srcId="{CB29C5A9-020C-D741-8412-5D7F6C25057B}" destId="{7496F2DB-BAF6-5249-8698-0E0D5A4C69B7}" srcOrd="0" destOrd="0" presId="urn:microsoft.com/office/officeart/2009/3/layout/StepUpProcess"/>
    <dgm:cxn modelId="{9A445A0A-FF54-4D09-A0A9-107EB0CB8A7D}" type="presParOf" srcId="{564AE05F-CCED-0249-9A18-A3AACA4F4DB2}" destId="{E54B805D-84ED-4F45-AEAF-FDE865420A97}" srcOrd="4" destOrd="0" presId="urn:microsoft.com/office/officeart/2009/3/layout/StepUpProcess"/>
    <dgm:cxn modelId="{0C3F8FA9-B89D-4AAB-8E37-9FCBCE3AA8C8}" type="presParOf" srcId="{E54B805D-84ED-4F45-AEAF-FDE865420A97}" destId="{5203FF9E-68FD-E842-87F2-C2E3829719BA}" srcOrd="0" destOrd="0" presId="urn:microsoft.com/office/officeart/2009/3/layout/StepUpProcess"/>
    <dgm:cxn modelId="{2F7E2771-BA3C-424F-89F7-409F6D3A05C4}" type="presParOf" srcId="{E54B805D-84ED-4F45-AEAF-FDE865420A97}" destId="{943C3AF6-96D9-B644-83F5-C785D5A04B6B}"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D5CF-86F5-4696-AD0D-5C677D05D2CD}">
      <dsp:nvSpPr>
        <dsp:cNvPr id="0" name=""/>
        <dsp:cNvSpPr/>
      </dsp:nvSpPr>
      <dsp:spPr>
        <a:xfrm>
          <a:off x="1535324" y="371"/>
          <a:ext cx="1083468" cy="7042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BIOLOGIC</a:t>
          </a:r>
          <a:endParaRPr lang="en-US" sz="1600" kern="1200" dirty="0"/>
        </a:p>
      </dsp:txBody>
      <dsp:txXfrm>
        <a:off x="1569703" y="34750"/>
        <a:ext cx="1014710" cy="635496"/>
      </dsp:txXfrm>
    </dsp:sp>
    <dsp:sp modelId="{0339E9A2-B9CB-4ECF-8CBB-466CC6914311}">
      <dsp:nvSpPr>
        <dsp:cNvPr id="0" name=""/>
        <dsp:cNvSpPr/>
      </dsp:nvSpPr>
      <dsp:spPr>
        <a:xfrm>
          <a:off x="967504" y="350698"/>
          <a:ext cx="2330968" cy="2330968"/>
        </a:xfrm>
        <a:custGeom>
          <a:avLst/>
          <a:gdLst/>
          <a:ahLst/>
          <a:cxnLst/>
          <a:rect l="0" t="0" r="0" b="0"/>
          <a:pathLst>
            <a:path>
              <a:moveTo>
                <a:pt x="1659870" y="110052"/>
              </a:moveTo>
              <a:arcTo wR="1165484" hR="1165484" stAng="17705960" swAng="281698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4E1339-2A83-4C85-8E98-AB1525C0AFFF}">
      <dsp:nvSpPr>
        <dsp:cNvPr id="0" name=""/>
        <dsp:cNvSpPr/>
      </dsp:nvSpPr>
      <dsp:spPr>
        <a:xfrm>
          <a:off x="2757350" y="1165989"/>
          <a:ext cx="1083468" cy="7042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PROVIDER</a:t>
          </a:r>
          <a:endParaRPr lang="en-US" sz="1600" kern="1200" dirty="0"/>
        </a:p>
      </dsp:txBody>
      <dsp:txXfrm>
        <a:off x="2791729" y="1200368"/>
        <a:ext cx="1014710" cy="635496"/>
      </dsp:txXfrm>
    </dsp:sp>
    <dsp:sp modelId="{13EAAB1C-5DEF-4D5B-8D35-CA4D47513E5A}">
      <dsp:nvSpPr>
        <dsp:cNvPr id="0" name=""/>
        <dsp:cNvSpPr/>
      </dsp:nvSpPr>
      <dsp:spPr>
        <a:xfrm>
          <a:off x="968115" y="352632"/>
          <a:ext cx="2330968" cy="2330968"/>
        </a:xfrm>
        <a:custGeom>
          <a:avLst/>
          <a:gdLst/>
          <a:ahLst/>
          <a:cxnLst/>
          <a:rect l="0" t="0" r="0" b="0"/>
          <a:pathLst>
            <a:path>
              <a:moveTo>
                <a:pt x="2273790" y="1526053"/>
              </a:moveTo>
              <a:arcTo wR="1165484" hR="1165484" stAng="1081287" swAng="26306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AE6002-8B12-4E48-B5D0-75A12E6D276E}">
      <dsp:nvSpPr>
        <dsp:cNvPr id="0" name=""/>
        <dsp:cNvSpPr/>
      </dsp:nvSpPr>
      <dsp:spPr>
        <a:xfrm>
          <a:off x="1591865" y="2331473"/>
          <a:ext cx="1083468" cy="7042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SYSTEM</a:t>
          </a:r>
          <a:endParaRPr lang="en-US" sz="1600" kern="1200" dirty="0"/>
        </a:p>
      </dsp:txBody>
      <dsp:txXfrm>
        <a:off x="1626244" y="2365852"/>
        <a:ext cx="1014710" cy="635496"/>
      </dsp:txXfrm>
    </dsp:sp>
    <dsp:sp modelId="{2350B094-D2E0-4698-A3FD-945D281D462D}">
      <dsp:nvSpPr>
        <dsp:cNvPr id="0" name=""/>
        <dsp:cNvSpPr/>
      </dsp:nvSpPr>
      <dsp:spPr>
        <a:xfrm>
          <a:off x="968115" y="352632"/>
          <a:ext cx="2330968" cy="2330968"/>
        </a:xfrm>
        <a:custGeom>
          <a:avLst/>
          <a:gdLst/>
          <a:ahLst/>
          <a:cxnLst/>
          <a:rect l="0" t="0" r="0" b="0"/>
          <a:pathLst>
            <a:path>
              <a:moveTo>
                <a:pt x="615914" y="2193262"/>
              </a:moveTo>
              <a:arcTo wR="1165484" hR="1165484" stAng="7088048" swAng="263066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F76470-5E8A-4003-8785-DF173F61E00A}">
      <dsp:nvSpPr>
        <dsp:cNvPr id="0" name=""/>
        <dsp:cNvSpPr/>
      </dsp:nvSpPr>
      <dsp:spPr>
        <a:xfrm>
          <a:off x="426381" y="1165989"/>
          <a:ext cx="1083468" cy="7042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PATIENT</a:t>
          </a:r>
          <a:endParaRPr lang="en-US" sz="1600" kern="1200" dirty="0"/>
        </a:p>
      </dsp:txBody>
      <dsp:txXfrm>
        <a:off x="460760" y="1200368"/>
        <a:ext cx="1014710" cy="635496"/>
      </dsp:txXfrm>
    </dsp:sp>
    <dsp:sp modelId="{B5FDA1F4-7B82-4184-8DC4-256657724155}">
      <dsp:nvSpPr>
        <dsp:cNvPr id="0" name=""/>
        <dsp:cNvSpPr/>
      </dsp:nvSpPr>
      <dsp:spPr>
        <a:xfrm>
          <a:off x="968797" y="350472"/>
          <a:ext cx="2330968" cy="2330968"/>
        </a:xfrm>
        <a:custGeom>
          <a:avLst/>
          <a:gdLst/>
          <a:ahLst/>
          <a:cxnLst/>
          <a:rect l="0" t="0" r="0" b="0"/>
          <a:pathLst>
            <a:path>
              <a:moveTo>
                <a:pt x="56298" y="807630"/>
              </a:moveTo>
              <a:arcTo wR="1165484" hR="1165484" stAng="11872868" swAng="244722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D5CF-86F5-4696-AD0D-5C677D05D2CD}">
      <dsp:nvSpPr>
        <dsp:cNvPr id="0" name=""/>
        <dsp:cNvSpPr/>
      </dsp:nvSpPr>
      <dsp:spPr>
        <a:xfrm>
          <a:off x="2246050" y="0"/>
          <a:ext cx="1452562" cy="9441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BIOLOGIC</a:t>
          </a:r>
          <a:endParaRPr lang="en-US" sz="2200" kern="1200" dirty="0"/>
        </a:p>
      </dsp:txBody>
      <dsp:txXfrm>
        <a:off x="2292140" y="46090"/>
        <a:ext cx="1360382" cy="851985"/>
      </dsp:txXfrm>
    </dsp:sp>
    <dsp:sp modelId="{0339E9A2-B9CB-4ECF-8CBB-466CC6914311}">
      <dsp:nvSpPr>
        <dsp:cNvPr id="0" name=""/>
        <dsp:cNvSpPr/>
      </dsp:nvSpPr>
      <dsp:spPr>
        <a:xfrm>
          <a:off x="1487438" y="469671"/>
          <a:ext cx="3119485" cy="3119485"/>
        </a:xfrm>
        <a:custGeom>
          <a:avLst/>
          <a:gdLst/>
          <a:ahLst/>
          <a:cxnLst/>
          <a:rect l="0" t="0" r="0" b="0"/>
          <a:pathLst>
            <a:path>
              <a:moveTo>
                <a:pt x="2222635" y="147874"/>
              </a:moveTo>
              <a:arcTo wR="1559742" hR="1559742" stAng="17709045" swAng="28120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4E1339-2A83-4C85-8E98-AB1525C0AFFF}">
      <dsp:nvSpPr>
        <dsp:cNvPr id="0" name=""/>
        <dsp:cNvSpPr/>
      </dsp:nvSpPr>
      <dsp:spPr>
        <a:xfrm>
          <a:off x="3881461" y="1559917"/>
          <a:ext cx="1452562" cy="9441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PROVIDER</a:t>
          </a:r>
          <a:endParaRPr lang="en-US" sz="2200" kern="1200" dirty="0"/>
        </a:p>
      </dsp:txBody>
      <dsp:txXfrm>
        <a:off x="3927551" y="1606007"/>
        <a:ext cx="1360382" cy="851985"/>
      </dsp:txXfrm>
    </dsp:sp>
    <dsp:sp modelId="{13EAAB1C-5DEF-4D5B-8D35-CA4D47513E5A}">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AE6002-8B12-4E48-B5D0-75A12E6D276E}">
      <dsp:nvSpPr>
        <dsp:cNvPr id="0" name=""/>
        <dsp:cNvSpPr/>
      </dsp:nvSpPr>
      <dsp:spPr>
        <a:xfrm>
          <a:off x="2321718" y="3119659"/>
          <a:ext cx="1452562" cy="9441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SYSTEM</a:t>
          </a:r>
          <a:endParaRPr lang="en-US" sz="2200" kern="1200" dirty="0"/>
        </a:p>
      </dsp:txBody>
      <dsp:txXfrm>
        <a:off x="2367808" y="3165749"/>
        <a:ext cx="1360382" cy="851985"/>
      </dsp:txXfrm>
    </dsp:sp>
    <dsp:sp modelId="{2350B094-D2E0-4698-A3FD-945D281D462D}">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F76470-5E8A-4003-8785-DF173F61E00A}">
      <dsp:nvSpPr>
        <dsp:cNvPr id="0" name=""/>
        <dsp:cNvSpPr/>
      </dsp:nvSpPr>
      <dsp:spPr>
        <a:xfrm>
          <a:off x="761975" y="1559917"/>
          <a:ext cx="1452562" cy="9441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PATIENT</a:t>
          </a:r>
          <a:endParaRPr lang="en-US" sz="2200" kern="1200" dirty="0"/>
        </a:p>
      </dsp:txBody>
      <dsp:txXfrm>
        <a:off x="808065" y="1606007"/>
        <a:ext cx="1360382" cy="851985"/>
      </dsp:txXfrm>
    </dsp:sp>
    <dsp:sp modelId="{B5FDA1F4-7B82-4184-8DC4-256657724155}">
      <dsp:nvSpPr>
        <dsp:cNvPr id="0" name=""/>
        <dsp:cNvSpPr/>
      </dsp:nvSpPr>
      <dsp:spPr>
        <a:xfrm>
          <a:off x="1489171" y="469367"/>
          <a:ext cx="3119485" cy="3119485"/>
        </a:xfrm>
        <a:custGeom>
          <a:avLst/>
          <a:gdLst/>
          <a:ahLst/>
          <a:cxnLst/>
          <a:rect l="0" t="0" r="0" b="0"/>
          <a:pathLst>
            <a:path>
              <a:moveTo>
                <a:pt x="75605" y="1080018"/>
              </a:moveTo>
              <a:arcTo wR="1559742" hR="1559742" stAng="11874758" swAng="244206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0FC22-2858-4188-9AE7-CA79C92FAC90}">
      <dsp:nvSpPr>
        <dsp:cNvPr id="0" name=""/>
        <dsp:cNvSpPr/>
      </dsp:nvSpPr>
      <dsp:spPr>
        <a:xfrm>
          <a:off x="17213" y="405964"/>
          <a:ext cx="1955958" cy="195595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Community Engagement</a:t>
          </a:r>
          <a:endParaRPr lang="en-US" sz="1700" b="1" kern="1200" dirty="0"/>
        </a:p>
      </dsp:txBody>
      <dsp:txXfrm>
        <a:off x="290342" y="636613"/>
        <a:ext cx="1127760" cy="1494659"/>
      </dsp:txXfrm>
    </dsp:sp>
    <dsp:sp modelId="{1D1EBB42-4F91-49D8-BE23-A2ACE414951B}">
      <dsp:nvSpPr>
        <dsp:cNvPr id="0" name=""/>
        <dsp:cNvSpPr/>
      </dsp:nvSpPr>
      <dsp:spPr>
        <a:xfrm>
          <a:off x="1430942" y="405964"/>
          <a:ext cx="1955958" cy="1955958"/>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Research</a:t>
          </a:r>
          <a:endParaRPr lang="en-US" sz="1700" b="1" kern="1200" dirty="0"/>
        </a:p>
      </dsp:txBody>
      <dsp:txXfrm>
        <a:off x="1986012" y="636613"/>
        <a:ext cx="1127760" cy="1494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9CE81-150F-E44F-9511-7DF54FC3A1CA}">
      <dsp:nvSpPr>
        <dsp:cNvPr id="0" name=""/>
        <dsp:cNvSpPr/>
      </dsp:nvSpPr>
      <dsp:spPr>
        <a:xfrm rot="5400000">
          <a:off x="501081" y="1163957"/>
          <a:ext cx="1495052" cy="2487734"/>
        </a:xfrm>
        <a:prstGeom prst="corner">
          <a:avLst>
            <a:gd name="adj1" fmla="val 16120"/>
            <a:gd name="adj2" fmla="val 1611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412F1-3680-6E4D-8B80-797C278F7BF0}">
      <dsp:nvSpPr>
        <dsp:cNvPr id="0" name=""/>
        <dsp:cNvSpPr/>
      </dsp:nvSpPr>
      <dsp:spPr>
        <a:xfrm>
          <a:off x="251520" y="1907254"/>
          <a:ext cx="2245940" cy="196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Traditional Research</a:t>
          </a:r>
          <a:endParaRPr lang="en-US" sz="2400" b="1" kern="1200" dirty="0"/>
        </a:p>
      </dsp:txBody>
      <dsp:txXfrm>
        <a:off x="251520" y="1907254"/>
        <a:ext cx="2245940" cy="1968698"/>
      </dsp:txXfrm>
    </dsp:sp>
    <dsp:sp modelId="{308DA49D-6192-CE4E-B092-917548D15316}">
      <dsp:nvSpPr>
        <dsp:cNvPr id="0" name=""/>
        <dsp:cNvSpPr/>
      </dsp:nvSpPr>
      <dsp:spPr>
        <a:xfrm>
          <a:off x="2073698" y="980807"/>
          <a:ext cx="423762" cy="423762"/>
        </a:xfrm>
        <a:prstGeom prst="triangle">
          <a:avLst>
            <a:gd name="adj" fmla="val 100000"/>
          </a:avLst>
        </a:prstGeom>
        <a:solidFill>
          <a:schemeClr val="accent1">
            <a:shade val="80000"/>
            <a:hueOff val="67816"/>
            <a:satOff val="1294"/>
            <a:lumOff val="5714"/>
            <a:alphaOff val="0"/>
          </a:schemeClr>
        </a:solidFill>
        <a:ln w="12700" cap="flat" cmpd="sng" algn="ctr">
          <a:solidFill>
            <a:schemeClr val="accent1">
              <a:shade val="80000"/>
              <a:hueOff val="67816"/>
              <a:satOff val="1294"/>
              <a:lumOff val="57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5DA4F-22D5-0B48-A61F-BAAD73504340}">
      <dsp:nvSpPr>
        <dsp:cNvPr id="0" name=""/>
        <dsp:cNvSpPr/>
      </dsp:nvSpPr>
      <dsp:spPr>
        <a:xfrm rot="5400000">
          <a:off x="3250551" y="483598"/>
          <a:ext cx="1495052" cy="2487734"/>
        </a:xfrm>
        <a:prstGeom prst="corner">
          <a:avLst>
            <a:gd name="adj1" fmla="val 16120"/>
            <a:gd name="adj2" fmla="val 16110"/>
          </a:avLst>
        </a:prstGeom>
        <a:solidFill>
          <a:schemeClr val="accent1">
            <a:shade val="80000"/>
            <a:hueOff val="135632"/>
            <a:satOff val="2588"/>
            <a:lumOff val="11428"/>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7F5B3-077B-CE4A-974F-DCAC69FD1699}">
      <dsp:nvSpPr>
        <dsp:cNvPr id="0" name=""/>
        <dsp:cNvSpPr/>
      </dsp:nvSpPr>
      <dsp:spPr>
        <a:xfrm>
          <a:off x="3000990" y="1226895"/>
          <a:ext cx="2245940" cy="196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Community Engaged Research</a:t>
          </a:r>
          <a:endParaRPr lang="en-US" sz="2400" b="1" kern="1200" dirty="0"/>
        </a:p>
      </dsp:txBody>
      <dsp:txXfrm>
        <a:off x="3000990" y="1226895"/>
        <a:ext cx="2245940" cy="1968698"/>
      </dsp:txXfrm>
    </dsp:sp>
    <dsp:sp modelId="{4AAB9D2F-CB98-6D4D-952B-D837AB10502C}">
      <dsp:nvSpPr>
        <dsp:cNvPr id="0" name=""/>
        <dsp:cNvSpPr/>
      </dsp:nvSpPr>
      <dsp:spPr>
        <a:xfrm>
          <a:off x="4823168" y="300448"/>
          <a:ext cx="423762" cy="423762"/>
        </a:xfrm>
        <a:prstGeom prst="triangle">
          <a:avLst>
            <a:gd name="adj" fmla="val 100000"/>
          </a:avLst>
        </a:prstGeom>
        <a:solidFill>
          <a:schemeClr val="accent1">
            <a:shade val="80000"/>
            <a:hueOff val="203448"/>
            <a:satOff val="3881"/>
            <a:lumOff val="17141"/>
            <a:alphaOff val="0"/>
          </a:schemeClr>
        </a:solidFill>
        <a:ln w="12700" cap="flat" cmpd="sng" algn="ctr">
          <a:solidFill>
            <a:schemeClr val="accent1">
              <a:shade val="80000"/>
              <a:hueOff val="203448"/>
              <a:satOff val="3881"/>
              <a:lumOff val="171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3FF9E-68FD-E842-87F2-C2E3829719BA}">
      <dsp:nvSpPr>
        <dsp:cNvPr id="0" name=""/>
        <dsp:cNvSpPr/>
      </dsp:nvSpPr>
      <dsp:spPr>
        <a:xfrm rot="5400000">
          <a:off x="6000021" y="-196760"/>
          <a:ext cx="1495052" cy="2487734"/>
        </a:xfrm>
        <a:prstGeom prst="corner">
          <a:avLst>
            <a:gd name="adj1" fmla="val 16120"/>
            <a:gd name="adj2" fmla="val 16110"/>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C3AF6-96D9-B644-83F5-C785D5A04B6B}">
      <dsp:nvSpPr>
        <dsp:cNvPr id="0" name=""/>
        <dsp:cNvSpPr/>
      </dsp:nvSpPr>
      <dsp:spPr>
        <a:xfrm>
          <a:off x="5750460" y="546536"/>
          <a:ext cx="2245940" cy="196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Community Based Participatory Research (CBPR)</a:t>
          </a:r>
          <a:endParaRPr lang="en-US" sz="2200" b="1" kern="1200" dirty="0"/>
        </a:p>
      </dsp:txBody>
      <dsp:txXfrm>
        <a:off x="5750460" y="546536"/>
        <a:ext cx="2245940" cy="196869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BA5865-E4D8-45D3-BE43-0C8479649973}" type="datetimeFigureOut">
              <a:rPr lang="en-US" smtClean="0"/>
              <a:t>1/6/2020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398E51-0F70-4F51-B436-92EEC37C4EA8}" type="slidenum">
              <a:rPr lang="en-US" smtClean="0"/>
              <a:t>‹#›</a:t>
            </a:fld>
            <a:endParaRPr lang="en-US"/>
          </a:p>
        </p:txBody>
      </p:sp>
    </p:spTree>
    <p:extLst>
      <p:ext uri="{BB962C8B-B14F-4D97-AF65-F5344CB8AC3E}">
        <p14:creationId xmlns:p14="http://schemas.microsoft.com/office/powerpoint/2010/main" val="3615557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3F0143-BAE5-442E-A080-F9CF0B4455D8}" type="datetimeFigureOut">
              <a:rPr lang="en-US" smtClean="0"/>
              <a:t>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A34F5D-C005-47BF-A21B-04EAC03D1FD1}" type="slidenum">
              <a:rPr lang="en-US" smtClean="0"/>
              <a:t>‹#›</a:t>
            </a:fld>
            <a:endParaRPr lang="en-US"/>
          </a:p>
        </p:txBody>
      </p:sp>
    </p:spTree>
    <p:extLst>
      <p:ext uri="{BB962C8B-B14F-4D97-AF65-F5344CB8AC3E}">
        <p14:creationId xmlns:p14="http://schemas.microsoft.com/office/powerpoint/2010/main" val="19180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6</a:t>
            </a:fld>
            <a:endParaRPr lang="en-US"/>
          </a:p>
        </p:txBody>
      </p:sp>
    </p:spTree>
    <p:extLst>
      <p:ext uri="{BB962C8B-B14F-4D97-AF65-F5344CB8AC3E}">
        <p14:creationId xmlns:p14="http://schemas.microsoft.com/office/powerpoint/2010/main" val="308380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anose="020B0604020202020204" pitchFamily="34" charset="0"/>
              <a:ea typeface="ＭＳ Ｐゴシック" panose="020B0600070205080204" pitchFamily="34" charset="-128"/>
            </a:endParaRP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425D1A8-8C71-4D72-A3EB-3B3060DCD5B2}" type="slidenum">
              <a:rPr lang="en-US" altLang="en-US">
                <a:latin typeface="Calibri" panose="020F0502020204030204" pitchFamily="34" charset="0"/>
              </a:rPr>
              <a:pPr algn="r" eaLnBrk="1" hangingPunct="1">
                <a:spcBef>
                  <a:spcPct val="0"/>
                </a:spcBef>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38815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lstStyle/>
          <a:p>
            <a:pPr eaLnBrk="1" hangingPunct="1">
              <a:spcBef>
                <a:spcPct val="0"/>
              </a:spcBef>
            </a:pPr>
            <a:endParaRPr lang="en-US" altLang="en-US" smtClean="0">
              <a:latin typeface="Arial" panose="020B0604020202020204" pitchFamily="34" charset="0"/>
              <a:ea typeface="ＭＳ Ｐゴシック" panose="020B0600070205080204" pitchFamily="34" charset="-128"/>
            </a:endParaRPr>
          </a:p>
        </p:txBody>
      </p:sp>
      <p:sp>
        <p:nvSpPr>
          <p:cNvPr id="471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nchor="b"/>
          <a:lstStyle>
            <a:lvl1pPr defTabSz="895350">
              <a:spcBef>
                <a:spcPct val="30000"/>
              </a:spcBef>
              <a:defRPr sz="1200">
                <a:solidFill>
                  <a:schemeClr val="tx1"/>
                </a:solidFill>
                <a:latin typeface="Arial" panose="020B0604020202020204" pitchFamily="34" charset="0"/>
              </a:defRPr>
            </a:lvl1pPr>
            <a:lvl2pPr marL="742950" indent="-285750" defTabSz="895350">
              <a:spcBef>
                <a:spcPct val="30000"/>
              </a:spcBef>
              <a:defRPr sz="1200">
                <a:solidFill>
                  <a:schemeClr val="tx1"/>
                </a:solidFill>
                <a:latin typeface="Arial" panose="020B0604020202020204" pitchFamily="34" charset="0"/>
              </a:defRPr>
            </a:lvl2pPr>
            <a:lvl3pPr marL="1143000" indent="-228600" defTabSz="895350">
              <a:spcBef>
                <a:spcPct val="30000"/>
              </a:spcBef>
              <a:defRPr sz="1200">
                <a:solidFill>
                  <a:schemeClr val="tx1"/>
                </a:solidFill>
                <a:latin typeface="Arial" panose="020B0604020202020204" pitchFamily="34" charset="0"/>
              </a:defRPr>
            </a:lvl3pPr>
            <a:lvl4pPr marL="1600200" indent="-228600" defTabSz="895350">
              <a:spcBef>
                <a:spcPct val="30000"/>
              </a:spcBef>
              <a:defRPr sz="1200">
                <a:solidFill>
                  <a:schemeClr val="tx1"/>
                </a:solidFill>
                <a:latin typeface="Arial" panose="020B0604020202020204" pitchFamily="34" charset="0"/>
              </a:defRPr>
            </a:lvl4pPr>
            <a:lvl5pPr marL="2057400" indent="-228600" defTabSz="895350">
              <a:spcBef>
                <a:spcPct val="30000"/>
              </a:spcBef>
              <a:defRPr sz="1200">
                <a:solidFill>
                  <a:schemeClr val="tx1"/>
                </a:solidFill>
                <a:latin typeface="Arial" panose="020B0604020202020204" pitchFamily="34" charset="0"/>
              </a:defRPr>
            </a:lvl5pPr>
            <a:lvl6pPr marL="2514600" indent="-228600" defTabSz="8953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53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53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535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E4D3DC51-7E1C-486D-B553-D4ADBE7874D3}" type="slidenum">
              <a:rPr lang="en-US" altLang="en-US">
                <a:latin typeface="Calibri" panose="020F0502020204030204" pitchFamily="34" charset="0"/>
              </a:rPr>
              <a:pPr algn="r">
                <a:spcBef>
                  <a:spcPct val="0"/>
                </a:spcBef>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399536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ChangeArrowheads="1" noTextEdit="1"/>
          </p:cNvSpPr>
          <p:nvPr>
            <p:ph type="sldImg"/>
          </p:nvPr>
        </p:nvSpPr>
        <p:spPr>
          <a:ln/>
        </p:spPr>
      </p:sp>
      <p:sp>
        <p:nvSpPr>
          <p:cNvPr id="3174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order to address both the time to diagnostic resolution and the censoring for lack of ever reaching resolution we developed Kaplan-Meier survival curves and proportional hazards regression models to examine the effect of patient navigation on time to definitive diagnosis.  The Kaplan Meier curves and hazards ratios were calculated separately for breast and cervical cancer screening abnormalities. The adjusted Hazards Ratios for the proportional hazards models. where the hazard ratio greater than 1.0 indicates that patient navigation is associated with a greater likelihood of diagnostic resolution.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37463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434975" y="709613"/>
            <a:ext cx="6307138" cy="3548062"/>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Those with one barrier in the other barrier category had less timely resolution than those with no barriers (p=0.010). Those with two or more barriers including a social service barrier had a significantly longer time to resolution than those with no barrier (p&lt;0.001), those with one other barrier (p=0.001), and those with two or more other barriers (p=0.014).</a:t>
            </a:r>
          </a:p>
        </p:txBody>
      </p:sp>
    </p:spTree>
    <p:extLst>
      <p:ext uri="{BB962C8B-B14F-4D97-AF65-F5344CB8AC3E}">
        <p14:creationId xmlns:p14="http://schemas.microsoft.com/office/powerpoint/2010/main" val="206065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885825" eaLnBrk="0" hangingPunct="0">
              <a:defRPr sz="2800">
                <a:solidFill>
                  <a:schemeClr val="tx2"/>
                </a:solidFill>
                <a:latin typeface="Arial" panose="020B0604020202020204" pitchFamily="34" charset="0"/>
                <a:sym typeface="Wingdings" panose="05000000000000000000" pitchFamily="2" charset="2"/>
              </a:defRPr>
            </a:lvl1pPr>
            <a:lvl2pPr marL="742950" indent="-285750" defTabSz="885825" eaLnBrk="0" hangingPunct="0">
              <a:defRPr sz="2800">
                <a:solidFill>
                  <a:schemeClr val="tx2"/>
                </a:solidFill>
                <a:latin typeface="Arial" panose="020B0604020202020204" pitchFamily="34" charset="0"/>
                <a:sym typeface="Wingdings" panose="05000000000000000000" pitchFamily="2" charset="2"/>
              </a:defRPr>
            </a:lvl2pPr>
            <a:lvl3pPr marL="1143000" indent="-228600" defTabSz="885825" eaLnBrk="0" hangingPunct="0">
              <a:defRPr sz="2800">
                <a:solidFill>
                  <a:schemeClr val="tx2"/>
                </a:solidFill>
                <a:latin typeface="Arial" panose="020B0604020202020204" pitchFamily="34" charset="0"/>
                <a:sym typeface="Wingdings" panose="05000000000000000000" pitchFamily="2" charset="2"/>
              </a:defRPr>
            </a:lvl3pPr>
            <a:lvl4pPr marL="1600200" indent="-228600" defTabSz="885825" eaLnBrk="0" hangingPunct="0">
              <a:defRPr sz="2800">
                <a:solidFill>
                  <a:schemeClr val="tx2"/>
                </a:solidFill>
                <a:latin typeface="Arial" panose="020B0604020202020204" pitchFamily="34" charset="0"/>
                <a:sym typeface="Wingdings" panose="05000000000000000000" pitchFamily="2" charset="2"/>
              </a:defRPr>
            </a:lvl4pPr>
            <a:lvl5pPr marL="2057400" indent="-228600" defTabSz="885825" eaLnBrk="0" hangingPunct="0">
              <a:defRPr sz="2800">
                <a:solidFill>
                  <a:schemeClr val="tx2"/>
                </a:solidFill>
                <a:latin typeface="Arial" panose="020B0604020202020204" pitchFamily="34" charset="0"/>
                <a:sym typeface="Wingdings" panose="05000000000000000000" pitchFamily="2" charset="2"/>
              </a:defRPr>
            </a:lvl5pPr>
            <a:lvl6pPr marL="25146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6pPr>
            <a:lvl7pPr marL="29718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7pPr>
            <a:lvl8pPr marL="34290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8pPr>
            <a:lvl9pPr marL="38862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9pPr>
          </a:lstStyle>
          <a:p>
            <a:pPr algn="r"/>
            <a:fld id="{1AAB867A-C633-432A-8FB4-839BE3380B5B}" type="slidenum">
              <a:rPr lang="en-US" altLang="en-US" sz="1200">
                <a:solidFill>
                  <a:schemeClr val="tx1"/>
                </a:solidFill>
                <a:latin typeface="Times" panose="02020603050405020304" pitchFamily="18" charset="0"/>
              </a:rPr>
              <a:pPr algn="r"/>
              <a:t>29</a:t>
            </a:fld>
            <a:endParaRPr lang="en-US" altLang="en-US" sz="1200">
              <a:solidFill>
                <a:schemeClr val="tx1"/>
              </a:solidFill>
              <a:latin typeface="Times" panose="02020603050405020304" pitchFamily="18" charset="0"/>
            </a:endParaRPr>
          </a:p>
        </p:txBody>
      </p:sp>
      <p:sp>
        <p:nvSpPr>
          <p:cNvPr id="103427" name="Rectangle 2"/>
          <p:cNvSpPr>
            <a:spLocks noGrp="1" noRot="1" noChangeAspect="1" noChangeArrowheads="1" noTextEdit="1"/>
          </p:cNvSpPr>
          <p:nvPr>
            <p:ph type="sldImg"/>
          </p:nvPr>
        </p:nvSpPr>
        <p:spPr>
          <a:xfrm>
            <a:off x="406400" y="696913"/>
            <a:ext cx="6197600" cy="348615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rIns="93170"/>
          <a:lstStyle/>
          <a:p>
            <a:pPr>
              <a:spcBef>
                <a:spcPct val="80000"/>
              </a:spcBef>
            </a:pPr>
            <a:r>
              <a:rPr lang="en-US" altLang="en-US" sz="1500">
                <a:latin typeface="Arial" panose="020B0604020202020204" pitchFamily="34" charset="0"/>
              </a:rPr>
              <a:t>Define attributes of the work of patient navigators </a:t>
            </a:r>
          </a:p>
          <a:p>
            <a:r>
              <a:rPr lang="en-US" altLang="en-US" sz="1500">
                <a:latin typeface="Arial" panose="020B0604020202020204" pitchFamily="34" charset="0"/>
              </a:rPr>
              <a:t>Describe variation in navigation  </a:t>
            </a:r>
          </a:p>
          <a:p>
            <a:r>
              <a:rPr lang="en-US" altLang="en-US" sz="1500">
                <a:latin typeface="Arial" panose="020B0604020202020204" pitchFamily="34" charset="0"/>
              </a:rPr>
              <a:t>Develop an evaluation instrument for observing navigator work that produces valid, reliable data across sites</a:t>
            </a:r>
          </a:p>
          <a:p>
            <a:r>
              <a:rPr lang="en-US" altLang="en-US" sz="1500">
                <a:latin typeface="Arial" panose="020B0604020202020204" pitchFamily="34" charset="0"/>
              </a:rPr>
              <a:t>Use this instrument to define and compare across sites and programs</a:t>
            </a:r>
          </a:p>
          <a:p>
            <a:endParaRPr lang="en-US" altLang="en-US" sz="1000">
              <a:latin typeface="Arial" panose="020B0604020202020204" pitchFamily="34" charset="0"/>
            </a:endParaRPr>
          </a:p>
          <a:p>
            <a:r>
              <a:rPr lang="en-US" altLang="en-US" sz="1000">
                <a:latin typeface="Arial" panose="020B0604020202020204" pitchFamily="34" charset="0"/>
              </a:rPr>
              <a:t>*leveraged funds through the Avon foundation</a:t>
            </a:r>
          </a:p>
          <a:p>
            <a:pPr lvl="4"/>
            <a:endParaRPr lang="en-US" altLang="en-US" sz="150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880853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the fact that a lot of the innovative care is inaccessible,</a:t>
            </a:r>
            <a:r>
              <a:rPr lang="en-US" baseline="0" dirty="0" smtClean="0"/>
              <a:t> why is it inaccessible? Barriers to care = SDOH</a:t>
            </a:r>
          </a:p>
          <a:p>
            <a:r>
              <a:rPr lang="en-US" baseline="0" dirty="0" smtClean="0"/>
              <a:t>Break down between discoveries and deliveries; and in deliveries</a:t>
            </a:r>
          </a:p>
          <a:p>
            <a:endParaRPr lang="en-US" dirty="0"/>
          </a:p>
        </p:txBody>
      </p:sp>
      <p:sp>
        <p:nvSpPr>
          <p:cNvPr id="4" name="Slide Number Placeholder 3"/>
          <p:cNvSpPr>
            <a:spLocks noGrp="1"/>
          </p:cNvSpPr>
          <p:nvPr>
            <p:ph type="sldNum" sz="quarter" idx="10"/>
          </p:nvPr>
        </p:nvSpPr>
        <p:spPr/>
        <p:txBody>
          <a:bodyPr/>
          <a:lstStyle/>
          <a:p>
            <a:fld id="{08A34F5D-C005-47BF-A21B-04EAC03D1FD1}" type="slidenum">
              <a:rPr lang="en-US" smtClean="0"/>
              <a:t>31</a:t>
            </a:fld>
            <a:endParaRPr lang="en-US"/>
          </a:p>
        </p:txBody>
      </p:sp>
    </p:spTree>
    <p:extLst>
      <p:ext uri="{BB962C8B-B14F-4D97-AF65-F5344CB8AC3E}">
        <p14:creationId xmlns:p14="http://schemas.microsoft.com/office/powerpoint/2010/main" val="970197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Numerator data from national death files </a:t>
            </a:r>
          </a:p>
          <a:p>
            <a:r>
              <a:rPr lang="en-US" dirty="0" smtClean="0"/>
              <a:t>Population-based denominators from the U.S. Census Bureau</a:t>
            </a:r>
            <a:endParaRPr lang="en-US" b="1" dirty="0" smtClean="0"/>
          </a:p>
          <a:p>
            <a:endParaRPr lang="en-US" dirty="0" smtClean="0"/>
          </a:p>
          <a:p>
            <a:r>
              <a:rPr lang="en-US" dirty="0" smtClean="0"/>
              <a:t>*Where Black</a:t>
            </a:r>
            <a:r>
              <a:rPr lang="en-US" baseline="0" dirty="0" smtClean="0"/>
              <a:t> = non-Hispanic Black and White = non-Hispanic White</a:t>
            </a:r>
            <a:endParaRPr lang="en-US" dirty="0"/>
          </a:p>
        </p:txBody>
      </p:sp>
      <p:sp>
        <p:nvSpPr>
          <p:cNvPr id="4" name="Slide Number Placeholder 3"/>
          <p:cNvSpPr>
            <a:spLocks noGrp="1"/>
          </p:cNvSpPr>
          <p:nvPr>
            <p:ph type="sldNum" sz="quarter" idx="10"/>
          </p:nvPr>
        </p:nvSpPr>
        <p:spPr/>
        <p:txBody>
          <a:bodyPr/>
          <a:lstStyle/>
          <a:p>
            <a:fld id="{00F376D0-31B4-49EB-B85F-D91B1A06358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0356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DE47C31-796F-47B2-BF1D-6B10444E1B89}" type="slidenum">
              <a:rPr lang="en-US" smtClean="0"/>
              <a:t>42</a:t>
            </a:fld>
            <a:endParaRPr lang="en-US" dirty="0"/>
          </a:p>
        </p:txBody>
      </p:sp>
    </p:spTree>
    <p:extLst>
      <p:ext uri="{BB962C8B-B14F-4D97-AF65-F5344CB8AC3E}">
        <p14:creationId xmlns:p14="http://schemas.microsoft.com/office/powerpoint/2010/main" val="340417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47C31-796F-47B2-BF1D-6B10444E1B89}" type="slidenum">
              <a:rPr lang="en-US" smtClean="0"/>
              <a:t>44</a:t>
            </a:fld>
            <a:endParaRPr lang="en-US" dirty="0"/>
          </a:p>
        </p:txBody>
      </p:sp>
    </p:spTree>
    <p:extLst>
      <p:ext uri="{BB962C8B-B14F-4D97-AF65-F5344CB8AC3E}">
        <p14:creationId xmlns:p14="http://schemas.microsoft.com/office/powerpoint/2010/main" val="47566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DE47C31-796F-47B2-BF1D-6B10444E1B89}" type="slidenum">
              <a:rPr lang="en-US" smtClean="0"/>
              <a:t>46</a:t>
            </a:fld>
            <a:endParaRPr lang="en-US" dirty="0"/>
          </a:p>
        </p:txBody>
      </p:sp>
    </p:spTree>
    <p:extLst>
      <p:ext uri="{BB962C8B-B14F-4D97-AF65-F5344CB8AC3E}">
        <p14:creationId xmlns:p14="http://schemas.microsoft.com/office/powerpoint/2010/main" val="86534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7</a:t>
            </a:fld>
            <a:endParaRPr lang="en-US"/>
          </a:p>
        </p:txBody>
      </p:sp>
    </p:spTree>
    <p:extLst>
      <p:ext uri="{BB962C8B-B14F-4D97-AF65-F5344CB8AC3E}">
        <p14:creationId xmlns:p14="http://schemas.microsoft.com/office/powerpoint/2010/main" val="77844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patients, family members,</a:t>
            </a:r>
            <a:r>
              <a:rPr lang="en-US" baseline="0" dirty="0" smtClean="0"/>
              <a:t> caregivers, community members &amp; organizations as well as researchers, scientists and physicians.</a:t>
            </a:r>
          </a:p>
          <a:p>
            <a:endParaRPr lang="en-US" baseline="0" dirty="0" smtClean="0"/>
          </a:p>
          <a:p>
            <a:r>
              <a:rPr lang="en-US" baseline="0" dirty="0" smtClean="0"/>
              <a:t>Groups of people with similar affiliation:</a:t>
            </a:r>
          </a:p>
          <a:p>
            <a:r>
              <a:rPr lang="en-US" baseline="0" dirty="0" smtClean="0"/>
              <a:t>Location: those living in the same city or neighborhood</a:t>
            </a:r>
          </a:p>
          <a:p>
            <a:r>
              <a:rPr lang="en-US" baseline="0" dirty="0" smtClean="0"/>
              <a:t>Shared Special interest: access to fresh fruits and vegetables  OR making their community safer</a:t>
            </a:r>
          </a:p>
          <a:p>
            <a:r>
              <a:rPr lang="en-US" baseline="0" dirty="0" smtClean="0"/>
              <a:t>Similar situations: cancer survivors, have children with asthma, suffering from chronic pain</a:t>
            </a:r>
            <a:endParaRPr lang="en-US" dirty="0"/>
          </a:p>
        </p:txBody>
      </p:sp>
      <p:sp>
        <p:nvSpPr>
          <p:cNvPr id="4" name="Slide Number Placeholder 3"/>
          <p:cNvSpPr>
            <a:spLocks noGrp="1"/>
          </p:cNvSpPr>
          <p:nvPr>
            <p:ph type="sldNum" sz="quarter" idx="10"/>
          </p:nvPr>
        </p:nvSpPr>
        <p:spPr/>
        <p:txBody>
          <a:bodyPr/>
          <a:lstStyle/>
          <a:p>
            <a:fld id="{7DFE7EE9-5A90-4D18-950B-CE23C809C075}" type="slidenum">
              <a:rPr lang="en-US" smtClean="0"/>
              <a:pPr/>
              <a:t>48</a:t>
            </a:fld>
            <a:endParaRPr lang="en-US"/>
          </a:p>
        </p:txBody>
      </p:sp>
    </p:spTree>
    <p:extLst>
      <p:ext uri="{BB962C8B-B14F-4D97-AF65-F5344CB8AC3E}">
        <p14:creationId xmlns:p14="http://schemas.microsoft.com/office/powerpoint/2010/main" val="1791023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743B1A-70B0-4F13-AD18-5F5B30BB3263}" type="slidenum">
              <a:rPr lang="en-US" smtClean="0"/>
              <a:t>49</a:t>
            </a:fld>
            <a:endParaRPr lang="en-US"/>
          </a:p>
        </p:txBody>
      </p:sp>
    </p:spTree>
    <p:extLst>
      <p:ext uri="{BB962C8B-B14F-4D97-AF65-F5344CB8AC3E}">
        <p14:creationId xmlns:p14="http://schemas.microsoft.com/office/powerpoint/2010/main" val="1047952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 xmlns:a16="http://schemas.microsoft.com/office/drawing/2014/main" id="{CD3CD12A-DC36-434F-9656-2E238D595B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CAF3C43-F26E-2142-BD03-0C57A71C5FFE}" type="slidenum">
              <a:rPr lang="en-US" altLang="en-US" sz="1200"/>
              <a:pPr eaLnBrk="1" hangingPunct="1"/>
              <a:t>50</a:t>
            </a:fld>
            <a:endParaRPr lang="en-US" altLang="en-US" sz="1200"/>
          </a:p>
        </p:txBody>
      </p:sp>
      <p:sp>
        <p:nvSpPr>
          <p:cNvPr id="30722" name="Rectangle 2">
            <a:extLst>
              <a:ext uri="{FF2B5EF4-FFF2-40B4-BE49-F238E27FC236}">
                <a16:creationId xmlns="" xmlns:a16="http://schemas.microsoft.com/office/drawing/2014/main" id="{2300F573-6807-5F46-8DEE-23D714A4FF70}"/>
              </a:ext>
            </a:extLst>
          </p:cNvPr>
          <p:cNvSpPr>
            <a:spLocks noGrp="1" noRot="1" noChangeAspect="1" noChangeArrowheads="1" noTextEdit="1"/>
          </p:cNvSpPr>
          <p:nvPr>
            <p:ph type="sldImg"/>
          </p:nvPr>
        </p:nvSpPr>
        <p:spPr>
          <a:ln/>
        </p:spPr>
      </p:sp>
      <p:sp>
        <p:nvSpPr>
          <p:cNvPr id="30723" name="Rectangle 3">
            <a:extLst>
              <a:ext uri="{FF2B5EF4-FFF2-40B4-BE49-F238E27FC236}">
                <a16:creationId xmlns="" xmlns:a16="http://schemas.microsoft.com/office/drawing/2014/main" id="{428F23BF-D45A-5D48-8CC6-9887D10703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5138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B3702-95C2-482C-A215-B79F403B3566}" type="slidenum">
              <a:rPr lang="en-US" altLang="en-US"/>
              <a:pPr/>
              <a:t>52</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016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24E60-E7FE-431F-80D6-BA6396B95106}" type="slidenum">
              <a:rPr lang="en-US" altLang="en-US"/>
              <a:pPr/>
              <a:t>9</a:t>
            </a:fld>
            <a:endParaRPr lang="en-US" alt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ltLang="en-US" sz="2000" dirty="0"/>
          </a:p>
        </p:txBody>
      </p:sp>
    </p:spTree>
    <p:extLst>
      <p:ext uri="{BB962C8B-B14F-4D97-AF65-F5344CB8AC3E}">
        <p14:creationId xmlns:p14="http://schemas.microsoft.com/office/powerpoint/2010/main" val="391927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064696" y="8986331"/>
            <a:ext cx="3109567" cy="473051"/>
          </a:xfrm>
          <a:prstGeom prst="rect">
            <a:avLst/>
          </a:prstGeom>
          <a:noFill/>
          <a:ln w="9525">
            <a:noFill/>
            <a:miter lim="800000"/>
            <a:headEnd/>
            <a:tailEnd/>
          </a:ln>
        </p:spPr>
        <p:txBody>
          <a:bodyPr lIns="95045" tIns="47523" rIns="95045" bIns="47523" anchor="b"/>
          <a:lstStyle/>
          <a:p>
            <a:pPr algn="r"/>
            <a:fld id="{5DC487F4-6C0E-44F4-9AA3-2A5107A3BB29}" type="slidenum">
              <a:rPr lang="en-US" altLang="en-US" sz="1200">
                <a:latin typeface="Calibri" pitchFamily="34" charset="0"/>
                <a:sym typeface="Wingdings" pitchFamily="2" charset="2"/>
              </a:rPr>
              <a:pPr algn="r"/>
              <a:t>11</a:t>
            </a:fld>
            <a:endParaRPr lang="en-US" altLang="en-US" sz="1200" dirty="0">
              <a:latin typeface="Calibri" pitchFamily="34" charset="0"/>
              <a:sym typeface="Wingdings" pitchFamily="2" charset="2"/>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lIns="95002" tIns="47502" rIns="95002" bIns="47502" numCol="1" anchor="t" anchorCtr="0" compatLnSpc="1">
            <a:prstTxWarp prst="textNoShape">
              <a:avLst/>
            </a:prstTxWarp>
          </a:bodyPr>
          <a:lstStyle/>
          <a:p>
            <a:pPr>
              <a:spcBef>
                <a:spcPct val="0"/>
              </a:spcBef>
            </a:pPr>
            <a:r>
              <a:rPr lang="en-US" altLang="en-US" dirty="0" smtClean="0">
                <a:latin typeface="Arial" charset="0"/>
              </a:rPr>
              <a:t>Threatens the realization for health equity</a:t>
            </a:r>
          </a:p>
        </p:txBody>
      </p:sp>
    </p:spTree>
    <p:extLst>
      <p:ext uri="{BB962C8B-B14F-4D97-AF65-F5344CB8AC3E}">
        <p14:creationId xmlns:p14="http://schemas.microsoft.com/office/powerpoint/2010/main" val="116750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14</a:t>
            </a:fld>
            <a:endParaRPr lang="en-US"/>
          </a:p>
        </p:txBody>
      </p:sp>
    </p:spTree>
    <p:extLst>
      <p:ext uri="{BB962C8B-B14F-4D97-AF65-F5344CB8AC3E}">
        <p14:creationId xmlns:p14="http://schemas.microsoft.com/office/powerpoint/2010/main" val="63708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Among 523 women with mammography abnormalities and 474 women with Pap test</a:t>
            </a:r>
          </a:p>
          <a:p>
            <a:r>
              <a:rPr lang="en-US" altLang="en-US" dirty="0" smtClean="0">
                <a:latin typeface="Arial" panose="020B0604020202020204" pitchFamily="34" charset="0"/>
              </a:rPr>
              <a:t>abnormalities, &gt;90% achieved diagnostic resolution within 12 months. Median time to resolution</a:t>
            </a:r>
          </a:p>
          <a:p>
            <a:r>
              <a:rPr lang="en-US" altLang="en-US" dirty="0" smtClean="0">
                <a:latin typeface="Arial" panose="020B0604020202020204" pitchFamily="34" charset="0"/>
              </a:rPr>
              <a:t>was longer for Pap test than for mammography abnormalities (85 versus 27 days). Site of care, rather</a:t>
            </a:r>
          </a:p>
          <a:p>
            <a:r>
              <a:rPr lang="en-US" altLang="en-US" dirty="0" smtClean="0">
                <a:latin typeface="Arial" panose="020B0604020202020204" pitchFamily="34" charset="0"/>
              </a:rPr>
              <a:t>than any sociodemographic characteristic of individuals, including race/ethnicity, was the only</a:t>
            </a:r>
          </a:p>
          <a:p>
            <a:r>
              <a:rPr lang="en-US" altLang="en-US" dirty="0" smtClean="0">
                <a:latin typeface="Arial" panose="020B0604020202020204" pitchFamily="34" charset="0"/>
              </a:rPr>
              <a:t>significant predictor of timely follow up for both mammogram and Pap test abnormalities.</a:t>
            </a:r>
          </a:p>
        </p:txBody>
      </p:sp>
    </p:spTree>
    <p:extLst>
      <p:ext uri="{BB962C8B-B14F-4D97-AF65-F5344CB8AC3E}">
        <p14:creationId xmlns:p14="http://schemas.microsoft.com/office/powerpoint/2010/main" val="260191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Blacks were less likely to receive GCC after adjusting for age and clinical variables (OR: 0.75; 95% CI: 0.61, 0.92). Marital status and insurance were predictors of receipt of GCC. After adjustment for all covariates, there were no longer significant differences between black and white women regarding the receipt of GCC. Nevertheless, black women were more likely to die of early-stage breast cancer than white women after adjusting for clinical, treatment, socioeconomic variables, and reporting hospital (HR: 1.6; 95% CI: 1.1–2.1).</a:t>
            </a:r>
          </a:p>
          <a:p>
            <a:r>
              <a:rPr lang="en-US" dirty="0" smtClean="0">
                <a:effectLst/>
              </a:rPr>
              <a:t>Conclusions: Socioeconomic factors are mediators of racial differences in treatment outcomes. Significant racial differences exist in disease-specific mortality for women with early-stage breast cancer. </a:t>
            </a:r>
            <a:r>
              <a:rPr lang="en-US" smtClean="0">
                <a:effectLst/>
              </a:rPr>
              <a:t>Attention to reducing socioeconomic barriers to care may influence racial differences in breast cancer treatment and mortality.</a:t>
            </a:r>
          </a:p>
          <a:p>
            <a:endParaRPr lang="en-US"/>
          </a:p>
        </p:txBody>
      </p:sp>
      <p:sp>
        <p:nvSpPr>
          <p:cNvPr id="4" name="Slide Number Placeholder 3"/>
          <p:cNvSpPr>
            <a:spLocks noGrp="1"/>
          </p:cNvSpPr>
          <p:nvPr>
            <p:ph type="sldNum" sz="quarter" idx="10"/>
          </p:nvPr>
        </p:nvSpPr>
        <p:spPr/>
        <p:txBody>
          <a:bodyPr/>
          <a:lstStyle/>
          <a:p>
            <a:fld id="{831DC63C-80A2-46C0-B9E7-8DD347282DDA}" type="slidenum">
              <a:rPr lang="en-US" smtClean="0"/>
              <a:t>18</a:t>
            </a:fld>
            <a:endParaRPr lang="en-US"/>
          </a:p>
        </p:txBody>
      </p:sp>
    </p:spTree>
    <p:extLst>
      <p:ext uri="{BB962C8B-B14F-4D97-AF65-F5344CB8AC3E}">
        <p14:creationId xmlns:p14="http://schemas.microsoft.com/office/powerpoint/2010/main" val="328210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34F5D-C005-47BF-A21B-04EAC03D1FD1}" type="slidenum">
              <a:rPr lang="en-US" smtClean="0"/>
              <a:t>19</a:t>
            </a:fld>
            <a:endParaRPr lang="en-US"/>
          </a:p>
        </p:txBody>
      </p:sp>
    </p:spTree>
    <p:extLst>
      <p:ext uri="{BB962C8B-B14F-4D97-AF65-F5344CB8AC3E}">
        <p14:creationId xmlns:p14="http://schemas.microsoft.com/office/powerpoint/2010/main" val="6972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4225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EF4016-12BE-46B5-AABF-45576BA9A21E}"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29530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F4016-12BE-46B5-AABF-45576BA9A21E}"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10427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F4016-12BE-46B5-AABF-45576BA9A21E}"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7139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68" name="Shape 68"/>
          <p:cNvSpPr>
            <a:spLocks noGrp="1"/>
          </p:cNvSpPr>
          <p:nvPr>
            <p:ph type="title"/>
          </p:nvPr>
        </p:nvSpPr>
        <p:spPr>
          <a:prstGeom prst="rect">
            <a:avLst/>
          </a:prstGeom>
        </p:spPr>
        <p:txBody>
          <a:bodyPr/>
          <a:lstStyle/>
          <a:p>
            <a:pPr lvl="0">
              <a:defRPr sz="1800">
                <a:uFillTx/>
              </a:defRPr>
            </a:pPr>
            <a:r>
              <a:rPr sz="844">
                <a:uFill>
                  <a:solidFill/>
                </a:uFill>
              </a:rPr>
              <a:t>Title Text</a:t>
            </a:r>
          </a:p>
        </p:txBody>
      </p:sp>
      <p:sp>
        <p:nvSpPr>
          <p:cNvPr id="69" name="Shape 69"/>
          <p:cNvSpPr>
            <a:spLocks noGrp="1"/>
          </p:cNvSpPr>
          <p:nvPr>
            <p:ph type="body" idx="1"/>
          </p:nvPr>
        </p:nvSpPr>
        <p:spPr>
          <a:prstGeom prst="rect">
            <a:avLst/>
          </a:prstGeom>
        </p:spPr>
        <p:txBody>
          <a:bodyPr/>
          <a:lstStyle/>
          <a:p>
            <a:pPr lvl="0">
              <a:defRPr sz="1800">
                <a:uFillTx/>
              </a:defRPr>
            </a:pPr>
            <a:r>
              <a:rPr sz="844">
                <a:uFill>
                  <a:solidFill/>
                </a:uFill>
              </a:rPr>
              <a:t>Body Level One</a:t>
            </a:r>
          </a:p>
          <a:p>
            <a:pPr lvl="1">
              <a:defRPr sz="1800">
                <a:uFillTx/>
              </a:defRPr>
            </a:pPr>
            <a:r>
              <a:rPr sz="844">
                <a:uFill>
                  <a:solidFill/>
                </a:uFill>
              </a:rPr>
              <a:t>Body Level Two</a:t>
            </a:r>
          </a:p>
          <a:p>
            <a:pPr lvl="2">
              <a:defRPr sz="1800">
                <a:uFillTx/>
              </a:defRPr>
            </a:pPr>
            <a:r>
              <a:rPr sz="844">
                <a:uFill>
                  <a:solidFill/>
                </a:uFill>
              </a:rPr>
              <a:t>Body Level Three</a:t>
            </a:r>
          </a:p>
          <a:p>
            <a:pPr lvl="3">
              <a:defRPr sz="1800">
                <a:uFillTx/>
              </a:defRPr>
            </a:pPr>
            <a:r>
              <a:rPr sz="844">
                <a:uFill>
                  <a:solidFill/>
                </a:uFill>
              </a:rPr>
              <a:t>Body Level Four</a:t>
            </a:r>
          </a:p>
          <a:p>
            <a:pPr lvl="4">
              <a:defRPr sz="1800">
                <a:uFillTx/>
              </a:defRPr>
            </a:pPr>
            <a:r>
              <a:rPr sz="844">
                <a:uFill>
                  <a:solidFill/>
                </a:uFill>
              </a:rPr>
              <a:t>Body Level Five</a:t>
            </a:r>
          </a:p>
        </p:txBody>
      </p:sp>
    </p:spTree>
    <p:extLst>
      <p:ext uri="{BB962C8B-B14F-4D97-AF65-F5344CB8AC3E}">
        <p14:creationId xmlns:p14="http://schemas.microsoft.com/office/powerpoint/2010/main" val="6196657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White Bar">
    <p:spTree>
      <p:nvGrpSpPr>
        <p:cNvPr id="1" name=""/>
        <p:cNvGrpSpPr/>
        <p:nvPr/>
      </p:nvGrpSpPr>
      <p:grpSpPr>
        <a:xfrm>
          <a:off x="0" y="0"/>
          <a:ext cx="0" cy="0"/>
          <a:chOff x="0" y="0"/>
          <a:chExt cx="0" cy="0"/>
        </a:xfrm>
      </p:grpSpPr>
      <p:sp>
        <p:nvSpPr>
          <p:cNvPr id="20" name="Title 18"/>
          <p:cNvSpPr>
            <a:spLocks noGrp="1"/>
          </p:cNvSpPr>
          <p:nvPr>
            <p:ph type="title"/>
          </p:nvPr>
        </p:nvSpPr>
        <p:spPr>
          <a:xfrm>
            <a:off x="553153" y="401483"/>
            <a:ext cx="10972800" cy="387798"/>
          </a:xfrm>
          <a:prstGeom prst="rect">
            <a:avLst/>
          </a:prstGeom>
        </p:spPr>
        <p:txBody>
          <a:bodyPr vert="horz" lIns="0" tIns="0" rIns="0" bIns="0">
            <a:spAutoFit/>
          </a:bodyPr>
          <a:lstStyle>
            <a:lvl1pPr>
              <a:defRPr sz="2800" b="1" i="0">
                <a:solidFill>
                  <a:schemeClr val="bg1">
                    <a:lumMod val="50000"/>
                  </a:schemeClr>
                </a:solidFill>
                <a:latin typeface="Georgia"/>
              </a:defRPr>
            </a:lvl1pPr>
          </a:lstStyle>
          <a:p>
            <a:r>
              <a:rPr lang="en-US" dirty="0" smtClean="0"/>
              <a:t>Click to edit Master title style</a:t>
            </a:r>
            <a:endParaRPr lang="en-US" dirty="0"/>
          </a:p>
        </p:txBody>
      </p:sp>
      <p:pic>
        <p:nvPicPr>
          <p:cNvPr id="3" name="Picture 2" descr="equalhope_logo_color-RGB.eps"/>
          <p:cNvPicPr>
            <a:picLocks noChangeAspect="1"/>
          </p:cNvPicPr>
          <p:nvPr userDrawn="1"/>
        </p:nvPicPr>
        <p:blipFill>
          <a:blip r:embed="rId2"/>
          <a:stretch>
            <a:fillRect/>
          </a:stretch>
        </p:blipFill>
        <p:spPr>
          <a:xfrm>
            <a:off x="596901" y="6286501"/>
            <a:ext cx="2196985" cy="372532"/>
          </a:xfrm>
          <a:prstGeom prst="rect">
            <a:avLst/>
          </a:prstGeom>
        </p:spPr>
      </p:pic>
      <p:cxnSp>
        <p:nvCxnSpPr>
          <p:cNvPr id="4" name="Straight Connector 3"/>
          <p:cNvCxnSpPr/>
          <p:nvPr userDrawn="1"/>
        </p:nvCxnSpPr>
        <p:spPr>
          <a:xfrm>
            <a:off x="596901" y="6107113"/>
            <a:ext cx="109855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txBox="1">
            <a:spLocks/>
          </p:cNvSpPr>
          <p:nvPr userDrawn="1"/>
        </p:nvSpPr>
        <p:spPr>
          <a:xfrm>
            <a:off x="8737592" y="6478895"/>
            <a:ext cx="2844800" cy="153888"/>
          </a:xfrm>
          <a:prstGeom prst="rect">
            <a:avLst/>
          </a:prstGeom>
        </p:spPr>
        <p:txBody>
          <a:bodyPr vert="horz" lIns="0" tIns="0" rIns="0" bIns="0" rtlCol="0" anchor="ctr">
            <a:spAutoFit/>
          </a:bodyP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75712FE-953D-AC48-8658-315232BA1CC8}" type="slidenum">
              <a:rPr kumimoji="0" lang="en-US" sz="10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extLst>
      <p:ext uri="{BB962C8B-B14F-4D97-AF65-F5344CB8AC3E}">
        <p14:creationId xmlns:p14="http://schemas.microsoft.com/office/powerpoint/2010/main" val="121364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32000" y="1905000"/>
            <a:ext cx="9347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03D0A-51EB-47E4-8088-D2D3C5C8F47E}" type="slidenum">
              <a:rPr lang="en-US" altLang="en-US"/>
              <a:pPr>
                <a:defRPr/>
              </a:pPr>
              <a:t>‹#›</a:t>
            </a:fld>
            <a:endParaRPr lang="en-US" altLang="en-US"/>
          </a:p>
        </p:txBody>
      </p:sp>
    </p:spTree>
    <p:extLst>
      <p:ext uri="{BB962C8B-B14F-4D97-AF65-F5344CB8AC3E}">
        <p14:creationId xmlns:p14="http://schemas.microsoft.com/office/powerpoint/2010/main" val="155287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876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84868"/>
            <a:ext cx="10515600" cy="1331259"/>
          </a:xfrm>
        </p:spPr>
        <p:txBody>
          <a:bodyPr anchor="b"/>
          <a:lstStyle>
            <a:lvl1pPr>
              <a:defRPr sz="6000">
                <a:solidFill>
                  <a:srgbClr val="403F41"/>
                </a:solidFill>
              </a:defRPr>
            </a:lvl1pPr>
          </a:lstStyle>
          <a:p>
            <a:r>
              <a:rPr lang="en-US" dirty="0"/>
              <a:t>Click to edit Master title style</a:t>
            </a:r>
          </a:p>
        </p:txBody>
      </p:sp>
      <p:sp>
        <p:nvSpPr>
          <p:cNvPr id="3" name="Text Placeholder 2"/>
          <p:cNvSpPr>
            <a:spLocks noGrp="1"/>
          </p:cNvSpPr>
          <p:nvPr>
            <p:ph type="body" idx="1"/>
          </p:nvPr>
        </p:nvSpPr>
        <p:spPr>
          <a:xfrm>
            <a:off x="831850" y="3982828"/>
            <a:ext cx="9361021" cy="1802279"/>
          </a:xfrm>
        </p:spPr>
        <p:txBody>
          <a:bodyPr/>
          <a:lstStyle>
            <a:lvl1pPr marL="0" indent="0">
              <a:buNone/>
              <a:defRPr sz="2400" b="0">
                <a:solidFill>
                  <a:srgbClr val="403F4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752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27751"/>
            <a:ext cx="10509250" cy="672218"/>
          </a:xfrm>
        </p:spPr>
        <p:txBody>
          <a:bodyPr>
            <a:normAutofit/>
          </a:bodyPr>
          <a:lstStyle>
            <a:lvl1pPr>
              <a:defRPr sz="3200">
                <a:solidFill>
                  <a:srgbClr val="403F41"/>
                </a:solidFill>
              </a:defRPr>
            </a:lvl1pPr>
          </a:lstStyle>
          <a:p>
            <a:r>
              <a:rPr lang="en-US" dirty="0"/>
              <a:t>Click to edit Master title style</a:t>
            </a:r>
          </a:p>
        </p:txBody>
      </p:sp>
      <p:sp>
        <p:nvSpPr>
          <p:cNvPr id="3" name="Content Placeholder 2"/>
          <p:cNvSpPr>
            <a:spLocks noGrp="1"/>
          </p:cNvSpPr>
          <p:nvPr>
            <p:ph sz="half" idx="1"/>
          </p:nvPr>
        </p:nvSpPr>
        <p:spPr>
          <a:xfrm>
            <a:off x="838200" y="3237139"/>
            <a:ext cx="5181600" cy="29398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3237139"/>
            <a:ext cx="5181600" cy="2939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17" name="Straight Connector 16"/>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932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271616"/>
            <a:ext cx="10515600" cy="704334"/>
          </a:xfrm>
        </p:spPr>
        <p:txBody>
          <a:bodyPr/>
          <a:lstStyle>
            <a:lvl1pPr>
              <a:defRPr>
                <a:solidFill>
                  <a:srgbClr val="403F41"/>
                </a:solidFill>
              </a:defRPr>
            </a:lvl1pPr>
          </a:lstStyle>
          <a:p>
            <a:r>
              <a:rPr lang="en-US" dirty="0"/>
              <a:t>Click to edit Master title style</a:t>
            </a:r>
          </a:p>
        </p:txBody>
      </p:sp>
      <p:sp>
        <p:nvSpPr>
          <p:cNvPr id="4" name="Content Placeholder 3"/>
          <p:cNvSpPr>
            <a:spLocks noGrp="1"/>
          </p:cNvSpPr>
          <p:nvPr>
            <p:ph sz="half" idx="2"/>
          </p:nvPr>
        </p:nvSpPr>
        <p:spPr>
          <a:xfrm>
            <a:off x="839788" y="3174055"/>
            <a:ext cx="5157787" cy="3182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2200" y="3174055"/>
            <a:ext cx="5183188" cy="3182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14" name="Straight Connector 13"/>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94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404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F4016-12BE-46B5-AABF-45576BA9A21E}"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4668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2310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20345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203450"/>
            <a:ext cx="6172200" cy="3657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803650"/>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0070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24635"/>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056094" y="2124636"/>
            <a:ext cx="6299294" cy="332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3724835"/>
            <a:ext cx="3932237" cy="21362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6468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262100"/>
            <a:ext cx="105156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solidFill>
                  <a:prstClr val="white"/>
                </a:solidFill>
              </a:rPr>
              <a:pPr/>
              <a:t>1/6/2020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88FE077-60B4-BD49-872E-7004728C97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346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61B65A-47C5-8A41-BE62-B3A142D7E75C}" type="datetimeFigureOut">
              <a:rPr lang="en-US" smtClean="0">
                <a:solidFill>
                  <a:prstClr val="white"/>
                </a:solidFill>
              </a:rPr>
              <a:pPr/>
              <a:t>1/6/2020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F4A33FE-97D6-874A-A7D1-841F7245DD05}" type="slidenum">
              <a:rPr lang="en-US" smtClean="0">
                <a:solidFill>
                  <a:prstClr val="white"/>
                </a:solidFill>
              </a:rPr>
              <a:pPr/>
              <a:t>‹#›</a:t>
            </a:fld>
            <a:endParaRPr lang="en-US">
              <a:solidFill>
                <a:prstClr val="white"/>
              </a:solidFill>
            </a:endParaRPr>
          </a:p>
        </p:txBody>
      </p:sp>
      <p:cxnSp>
        <p:nvCxnSpPr>
          <p:cNvPr id="13" name="Straight Connector 12"/>
          <p:cNvCxnSpPr/>
          <p:nvPr userDrawn="1"/>
        </p:nvCxnSpPr>
        <p:spPr>
          <a:xfrm>
            <a:off x="1524000" y="3455894"/>
            <a:ext cx="9144000" cy="0"/>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270" y="3749012"/>
            <a:ext cx="4976388" cy="1672394"/>
          </a:xfrm>
          <a:prstGeom prst="rect">
            <a:avLst/>
          </a:prstGeom>
        </p:spPr>
      </p:pic>
      <p:sp>
        <p:nvSpPr>
          <p:cNvPr id="22" name="Title 1"/>
          <p:cNvSpPr>
            <a:spLocks noGrp="1"/>
          </p:cNvSpPr>
          <p:nvPr>
            <p:ph type="title"/>
          </p:nvPr>
        </p:nvSpPr>
        <p:spPr>
          <a:xfrm>
            <a:off x="1524000" y="1512132"/>
            <a:ext cx="9144000" cy="1573306"/>
          </a:xfrm>
          <a:prstGeom prst="rect">
            <a:avLst/>
          </a:prstGeom>
        </p:spPr>
        <p:txBody>
          <a:bodyPr>
            <a:normAutofit/>
          </a:bodyPr>
          <a:lstStyle>
            <a:lvl1pPr algn="ctr">
              <a:defRPr sz="3200" b="1" i="0" cap="all" baseline="0">
                <a:solidFill>
                  <a:srgbClr val="403F4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95384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820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04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2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57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5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F4016-12BE-46B5-AABF-45576BA9A21E}"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8773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4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9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4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450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7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86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F4016-12BE-46B5-AABF-45576BA9A21E}"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22074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F4016-12BE-46B5-AABF-45576BA9A21E}"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429448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F4016-12BE-46B5-AABF-45576BA9A21E}"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384573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F4016-12BE-46B5-AABF-45576BA9A21E}"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318102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F4016-12BE-46B5-AABF-45576BA9A21E}"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50635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F4016-12BE-46B5-AABF-45576BA9A21E}"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94332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F4016-12BE-46B5-AABF-45576BA9A21E}" type="datetimeFigureOut">
              <a:rPr lang="en-US" smtClean="0"/>
              <a:t>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6405D-F480-4059-A15E-042C943E9634}" type="slidenum">
              <a:rPr lang="en-US" smtClean="0"/>
              <a:t>‹#›</a:t>
            </a:fld>
            <a:endParaRPr lang="en-US"/>
          </a:p>
        </p:txBody>
      </p:sp>
    </p:spTree>
    <p:extLst>
      <p:ext uri="{BB962C8B-B14F-4D97-AF65-F5344CB8AC3E}">
        <p14:creationId xmlns:p14="http://schemas.microsoft.com/office/powerpoint/2010/main" val="47810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4694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3509681"/>
            <a:ext cx="10515600" cy="2667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1ED27F3-01FB-F742-B9CA-CAA473C679F3}" type="datetimeFigureOut">
              <a:rPr lang="en-US" smtClean="0">
                <a:solidFill>
                  <a:prstClr val="white"/>
                </a:solidFill>
              </a:rPr>
              <a:pPr/>
              <a:t>1/6/2020</a:t>
            </a:fld>
            <a:endParaRPr lang="en-US" dirty="0">
              <a:solidFill>
                <a:prstClr val="white"/>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88FE077-60B4-BD49-872E-7004728C97B0}"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9" name="Straight Connector 8"/>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307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b="0" i="0" kern="1200">
          <a:solidFill>
            <a:srgbClr val="403F4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403F4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03F4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03F4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03AB48-F7B8-4260-8873-A70819B600AF}" type="datetimeFigureOut">
              <a:rPr lang="en-US" smtClean="0">
                <a:solidFill>
                  <a:prstClr val="black">
                    <a:tint val="75000"/>
                  </a:prstClr>
                </a:solidFill>
              </a:rPr>
              <a:pPr/>
              <a:t>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4559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54.emf"/><Relationship Id="rId4" Type="http://schemas.openxmlformats.org/officeDocument/2006/relationships/package" Target="../embeddings/Microsoft_Word_Document1.docx"/></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668" y="1108670"/>
            <a:ext cx="7965295" cy="2387600"/>
          </a:xfrm>
        </p:spPr>
        <p:txBody>
          <a:bodyPr>
            <a:normAutofit fontScale="90000"/>
          </a:bodyPr>
          <a:lstStyle/>
          <a:p>
            <a:r>
              <a:rPr lang="en-US" b="1" dirty="0" smtClean="0"/>
              <a:t>In Pursuit of Equity in </a:t>
            </a:r>
            <a:br>
              <a:rPr lang="en-US" b="1" dirty="0" smtClean="0"/>
            </a:br>
            <a:r>
              <a:rPr lang="en-US" b="1" i="1" dirty="0" smtClean="0"/>
              <a:t>Breast Cancer Care:</a:t>
            </a:r>
            <a:r>
              <a:rPr lang="en-US" b="1" dirty="0" smtClean="0"/>
              <a:t/>
            </a:r>
            <a:br>
              <a:rPr lang="en-US" b="1" dirty="0" smtClean="0"/>
            </a:br>
            <a:r>
              <a:rPr lang="en-US" b="1" dirty="0" smtClean="0"/>
              <a:t>A Generalist’s Perspective</a:t>
            </a:r>
            <a:endParaRPr lang="en-US" dirty="0"/>
          </a:p>
        </p:txBody>
      </p:sp>
      <p:sp>
        <p:nvSpPr>
          <p:cNvPr id="3" name="Subtitle 2"/>
          <p:cNvSpPr>
            <a:spLocks noGrp="1"/>
          </p:cNvSpPr>
          <p:nvPr>
            <p:ph type="subTitle" idx="1"/>
          </p:nvPr>
        </p:nvSpPr>
        <p:spPr>
          <a:xfrm>
            <a:off x="2749900" y="3607634"/>
            <a:ext cx="6858000" cy="1655762"/>
          </a:xfrm>
        </p:spPr>
        <p:txBody>
          <a:bodyPr/>
          <a:lstStyle/>
          <a:p>
            <a:endParaRPr lang="en-US" dirty="0" smtClean="0"/>
          </a:p>
          <a:p>
            <a:r>
              <a:rPr lang="en-US" dirty="0"/>
              <a:t>Tracy A Battaglia, MD MPH</a:t>
            </a:r>
            <a:br>
              <a:rPr lang="en-US" dirty="0"/>
            </a:br>
            <a:r>
              <a:rPr lang="en-US" dirty="0"/>
              <a:t>January </a:t>
            </a:r>
            <a:r>
              <a:rPr lang="en-US" dirty="0" smtClean="0"/>
              <a:t>7, </a:t>
            </a:r>
            <a:r>
              <a:rPr lang="en-US" dirty="0"/>
              <a:t>2020</a:t>
            </a:r>
          </a:p>
          <a:p>
            <a:endParaRPr lang="en-US" dirty="0"/>
          </a:p>
        </p:txBody>
      </p:sp>
      <p:pic>
        <p:nvPicPr>
          <p:cNvPr id="4" name="Picture 3"/>
          <p:cNvPicPr>
            <a:picLocks noChangeAspect="1"/>
          </p:cNvPicPr>
          <p:nvPr/>
        </p:nvPicPr>
        <p:blipFill>
          <a:blip r:embed="rId2"/>
          <a:stretch>
            <a:fillRect/>
          </a:stretch>
        </p:blipFill>
        <p:spPr>
          <a:xfrm>
            <a:off x="9714963" y="5776547"/>
            <a:ext cx="2301824" cy="940434"/>
          </a:xfrm>
          <a:prstGeom prst="rect">
            <a:avLst/>
          </a:prstGeom>
        </p:spPr>
      </p:pic>
      <p:pic>
        <p:nvPicPr>
          <p:cNvPr id="5" name="Picture 4"/>
          <p:cNvPicPr>
            <a:picLocks noChangeAspect="1"/>
          </p:cNvPicPr>
          <p:nvPr/>
        </p:nvPicPr>
        <p:blipFill>
          <a:blip r:embed="rId3"/>
          <a:stretch>
            <a:fillRect/>
          </a:stretch>
        </p:blipFill>
        <p:spPr>
          <a:xfrm>
            <a:off x="322816" y="5374760"/>
            <a:ext cx="2853704" cy="1184328"/>
          </a:xfrm>
          <a:prstGeom prst="rect">
            <a:avLst/>
          </a:prstGeom>
        </p:spPr>
      </p:pic>
      <p:pic>
        <p:nvPicPr>
          <p:cNvPr id="6" name="Picture 5"/>
          <p:cNvPicPr>
            <a:picLocks noChangeAspect="1"/>
          </p:cNvPicPr>
          <p:nvPr/>
        </p:nvPicPr>
        <p:blipFill>
          <a:blip r:embed="rId4"/>
          <a:stretch>
            <a:fillRect/>
          </a:stretch>
        </p:blipFill>
        <p:spPr>
          <a:xfrm>
            <a:off x="5642847" y="5112255"/>
            <a:ext cx="794348" cy="1456305"/>
          </a:xfrm>
          <a:prstGeom prst="rect">
            <a:avLst/>
          </a:prstGeom>
        </p:spPr>
      </p:pic>
    </p:spTree>
    <p:extLst>
      <p:ext uri="{BB962C8B-B14F-4D97-AF65-F5344CB8AC3E}">
        <p14:creationId xmlns:p14="http://schemas.microsoft.com/office/powerpoint/2010/main" val="2653421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b="1" dirty="0"/>
              <a:t>Compared to White women, Black </a:t>
            </a:r>
            <a:r>
              <a:rPr lang="en-US" altLang="en-US" sz="4000" b="1" dirty="0" smtClean="0"/>
              <a:t>women are:</a:t>
            </a:r>
            <a:endParaRPr lang="en-US" sz="4000" b="1" dirty="0"/>
          </a:p>
        </p:txBody>
      </p:sp>
      <p:sp>
        <p:nvSpPr>
          <p:cNvPr id="3" name="Text Placeholder 2"/>
          <p:cNvSpPr>
            <a:spLocks noGrp="1"/>
          </p:cNvSpPr>
          <p:nvPr>
            <p:ph type="body" idx="1"/>
          </p:nvPr>
        </p:nvSpPr>
        <p:spPr/>
        <p:txBody>
          <a:bodyPr>
            <a:normAutofit/>
          </a:bodyPr>
          <a:lstStyle/>
          <a:p>
            <a:r>
              <a:rPr lang="en-US" sz="3200" dirty="0" smtClean="0"/>
              <a:t>Less likely to: </a:t>
            </a:r>
            <a:endParaRPr lang="en-US" sz="3200" dirty="0"/>
          </a:p>
        </p:txBody>
      </p:sp>
      <p:sp>
        <p:nvSpPr>
          <p:cNvPr id="4" name="Content Placeholder 3"/>
          <p:cNvSpPr>
            <a:spLocks noGrp="1"/>
          </p:cNvSpPr>
          <p:nvPr>
            <p:ph sz="half" idx="2"/>
          </p:nvPr>
        </p:nvSpPr>
        <p:spPr>
          <a:xfrm>
            <a:off x="682388" y="2505075"/>
            <a:ext cx="5315187" cy="3684588"/>
          </a:xfrm>
        </p:spPr>
        <p:txBody>
          <a:bodyPr>
            <a:normAutofit/>
          </a:bodyPr>
          <a:lstStyle/>
          <a:p>
            <a:r>
              <a:rPr lang="en-US" dirty="0"/>
              <a:t>h</a:t>
            </a:r>
            <a:r>
              <a:rPr lang="en-US" dirty="0" smtClean="0"/>
              <a:t>ave BRCA testing</a:t>
            </a:r>
          </a:p>
          <a:p>
            <a:r>
              <a:rPr lang="en-US" dirty="0" smtClean="0"/>
              <a:t>receive mammogram screening</a:t>
            </a:r>
          </a:p>
          <a:p>
            <a:r>
              <a:rPr lang="en-US" dirty="0"/>
              <a:t>receive breast conserving surgery </a:t>
            </a:r>
          </a:p>
          <a:p>
            <a:r>
              <a:rPr lang="en-US" altLang="en-US" dirty="0" smtClean="0"/>
              <a:t>receive </a:t>
            </a:r>
            <a:r>
              <a:rPr lang="en-US" altLang="en-US" dirty="0"/>
              <a:t>breast r</a:t>
            </a:r>
            <a:r>
              <a:rPr lang="en-US" altLang="en-US" dirty="0" smtClean="0"/>
              <a:t>econstruction</a:t>
            </a:r>
          </a:p>
          <a:p>
            <a:r>
              <a:rPr lang="en-US" dirty="0"/>
              <a:t>have </a:t>
            </a:r>
            <a:r>
              <a:rPr lang="en-US" dirty="0" err="1"/>
              <a:t>oncotype</a:t>
            </a:r>
            <a:r>
              <a:rPr lang="en-US" dirty="0"/>
              <a:t> DX </a:t>
            </a:r>
            <a:r>
              <a:rPr lang="en-US" dirty="0" smtClean="0"/>
              <a:t>testing</a:t>
            </a:r>
            <a:endParaRPr lang="en-US" dirty="0"/>
          </a:p>
          <a:p>
            <a:r>
              <a:rPr lang="en-US" dirty="0" smtClean="0"/>
              <a:t>complete </a:t>
            </a:r>
            <a:r>
              <a:rPr lang="en-US" dirty="0"/>
              <a:t>chemotherapy </a:t>
            </a:r>
          </a:p>
          <a:p>
            <a:r>
              <a:rPr lang="en-US" dirty="0" smtClean="0"/>
              <a:t>adhere </a:t>
            </a:r>
            <a:r>
              <a:rPr lang="en-US" dirty="0"/>
              <a:t>to oral </a:t>
            </a:r>
            <a:r>
              <a:rPr lang="en-US" dirty="0" smtClean="0"/>
              <a:t>medications</a:t>
            </a:r>
          </a:p>
          <a:p>
            <a:endParaRPr lang="en-US" dirty="0"/>
          </a:p>
        </p:txBody>
      </p:sp>
      <p:sp>
        <p:nvSpPr>
          <p:cNvPr id="5" name="Text Placeholder 4"/>
          <p:cNvSpPr>
            <a:spLocks noGrp="1"/>
          </p:cNvSpPr>
          <p:nvPr>
            <p:ph type="body" sz="quarter" idx="3"/>
          </p:nvPr>
        </p:nvSpPr>
        <p:spPr/>
        <p:txBody>
          <a:bodyPr>
            <a:normAutofit/>
          </a:bodyPr>
          <a:lstStyle/>
          <a:p>
            <a:r>
              <a:rPr lang="en-US" sz="3200" dirty="0" smtClean="0"/>
              <a:t>More likely to: </a:t>
            </a:r>
            <a:endParaRPr lang="en-US" sz="3200" dirty="0"/>
          </a:p>
        </p:txBody>
      </p:sp>
      <p:sp>
        <p:nvSpPr>
          <p:cNvPr id="6" name="Content Placeholder 5"/>
          <p:cNvSpPr>
            <a:spLocks noGrp="1"/>
          </p:cNvSpPr>
          <p:nvPr>
            <p:ph sz="quarter" idx="4"/>
          </p:nvPr>
        </p:nvSpPr>
        <p:spPr>
          <a:xfrm>
            <a:off x="6172199" y="2505075"/>
            <a:ext cx="5551228" cy="3684588"/>
          </a:xfrm>
        </p:spPr>
        <p:txBody>
          <a:bodyPr>
            <a:normAutofit/>
          </a:bodyPr>
          <a:lstStyle/>
          <a:p>
            <a:r>
              <a:rPr lang="en-US" dirty="0" smtClean="0"/>
              <a:t>experience social barriers to care</a:t>
            </a:r>
          </a:p>
          <a:p>
            <a:r>
              <a:rPr lang="en-US" dirty="0" smtClean="0"/>
              <a:t>detect cancer </a:t>
            </a:r>
            <a:r>
              <a:rPr lang="en-US" dirty="0"/>
              <a:t>by self exam </a:t>
            </a:r>
            <a:endParaRPr lang="en-US" dirty="0" smtClean="0"/>
          </a:p>
          <a:p>
            <a:r>
              <a:rPr lang="en-US" dirty="0" smtClean="0"/>
              <a:t>have delay </a:t>
            </a:r>
            <a:r>
              <a:rPr lang="en-US" altLang="en-US" dirty="0" smtClean="0"/>
              <a:t>after screening </a:t>
            </a:r>
            <a:endParaRPr lang="en-US" dirty="0"/>
          </a:p>
          <a:p>
            <a:r>
              <a:rPr lang="en-US" dirty="0"/>
              <a:t>have dose delays in </a:t>
            </a:r>
            <a:r>
              <a:rPr lang="en-US" dirty="0" smtClean="0"/>
              <a:t>chemo</a:t>
            </a:r>
          </a:p>
          <a:p>
            <a:r>
              <a:rPr lang="en-US" dirty="0" smtClean="0"/>
              <a:t>have </a:t>
            </a:r>
            <a:r>
              <a:rPr lang="en-US" dirty="0"/>
              <a:t>advanced stage at diagnosis</a:t>
            </a:r>
          </a:p>
          <a:p>
            <a:r>
              <a:rPr lang="en-US" dirty="0" smtClean="0"/>
              <a:t>miss treatment appointments </a:t>
            </a:r>
            <a:endParaRPr lang="en-US" dirty="0"/>
          </a:p>
          <a:p>
            <a:endParaRPr lang="en-US" dirty="0"/>
          </a:p>
        </p:txBody>
      </p:sp>
    </p:spTree>
    <p:extLst>
      <p:ext uri="{BB962C8B-B14F-4D97-AF65-F5344CB8AC3E}">
        <p14:creationId xmlns:p14="http://schemas.microsoft.com/office/powerpoint/2010/main" val="123868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691148" y="2098335"/>
            <a:ext cx="8737852"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5" name="Text Box 4"/>
          <p:cNvSpPr txBox="1">
            <a:spLocks noChangeArrowheads="1"/>
          </p:cNvSpPr>
          <p:nvPr/>
        </p:nvSpPr>
        <p:spPr bwMode="auto">
          <a:xfrm>
            <a:off x="2508250" y="3194216"/>
            <a:ext cx="7175500" cy="1717393"/>
          </a:xfrm>
          <a:prstGeom prst="rect">
            <a:avLst/>
          </a:prstGeom>
          <a:noFill/>
          <a:ln w="9525">
            <a:noFill/>
            <a:miter lim="800000"/>
            <a:headEnd/>
            <a:tailEnd/>
          </a:ln>
        </p:spPr>
        <p:txBody>
          <a:bodyPr wrap="square">
            <a:spAutoFit/>
          </a:bodyPr>
          <a:lstStyle/>
          <a:p>
            <a:pPr algn="ctr">
              <a:lnSpc>
                <a:spcPct val="110000"/>
              </a:lnSpc>
              <a:spcBef>
                <a:spcPct val="50000"/>
              </a:spcBef>
            </a:pPr>
            <a:r>
              <a:rPr lang="en-US" altLang="en-US" sz="3200" dirty="0" smtClean="0">
                <a:solidFill>
                  <a:srgbClr val="000000"/>
                </a:solidFill>
                <a:sym typeface="Wingdings" pitchFamily="2" charset="2"/>
              </a:rPr>
              <a:t>Critical </a:t>
            </a:r>
            <a:r>
              <a:rPr lang="en-US" altLang="en-US" sz="3200" i="1" dirty="0">
                <a:solidFill>
                  <a:srgbClr val="FF0000"/>
                </a:solidFill>
                <a:sym typeface="Wingdings" pitchFamily="2" charset="2"/>
              </a:rPr>
              <a:t>disconnect</a:t>
            </a:r>
            <a:r>
              <a:rPr lang="en-US" altLang="en-US" sz="3200" dirty="0">
                <a:solidFill>
                  <a:srgbClr val="000000"/>
                </a:solidFill>
                <a:sym typeface="Wingdings" pitchFamily="2" charset="2"/>
              </a:rPr>
              <a:t> between cancer discoveries and cancer care delivery to all </a:t>
            </a:r>
            <a:r>
              <a:rPr lang="en-US" altLang="en-US" sz="3200" dirty="0" smtClean="0">
                <a:solidFill>
                  <a:srgbClr val="000000"/>
                </a:solidFill>
                <a:sym typeface="Wingdings" pitchFamily="2" charset="2"/>
              </a:rPr>
              <a:t>patients</a:t>
            </a:r>
            <a:endParaRPr lang="en-US" altLang="en-US" sz="3200" dirty="0">
              <a:solidFill>
                <a:srgbClr val="000000"/>
              </a:solidFill>
              <a:sym typeface="Wingdings" pitchFamily="2" charset="2"/>
            </a:endParaRPr>
          </a:p>
        </p:txBody>
      </p:sp>
      <p:sp>
        <p:nvSpPr>
          <p:cNvPr id="18436" name="Rectangle 5"/>
          <p:cNvSpPr>
            <a:spLocks noChangeArrowheads="1"/>
          </p:cNvSpPr>
          <p:nvPr/>
        </p:nvSpPr>
        <p:spPr bwMode="auto">
          <a:xfrm>
            <a:off x="2166938" y="1970088"/>
            <a:ext cx="4648200" cy="914400"/>
          </a:xfrm>
          <a:prstGeom prst="rect">
            <a:avLst/>
          </a:prstGeom>
          <a:noFill/>
          <a:ln w="9525">
            <a:noFill/>
            <a:miter lim="800000"/>
            <a:headEnd/>
            <a:tailEnd/>
          </a:ln>
        </p:spPr>
        <p:txBody>
          <a:bodyPr wrap="none" anchor="ctr"/>
          <a:lstStyle/>
          <a:p>
            <a:pPr algn="ctr"/>
            <a:endParaRPr lang="en-US" altLang="en-US" dirty="0">
              <a:sym typeface="Wingdings" pitchFamily="2" charset="2"/>
            </a:endParaRPr>
          </a:p>
        </p:txBody>
      </p:sp>
      <p:sp>
        <p:nvSpPr>
          <p:cNvPr id="18437" name="Text Box 6"/>
          <p:cNvSpPr txBox="1">
            <a:spLocks noChangeArrowheads="1"/>
          </p:cNvSpPr>
          <p:nvPr/>
        </p:nvSpPr>
        <p:spPr bwMode="auto">
          <a:xfrm>
            <a:off x="2198688" y="2257425"/>
            <a:ext cx="1492250" cy="369332"/>
          </a:xfrm>
          <a:prstGeom prst="rect">
            <a:avLst/>
          </a:prstGeom>
          <a:noFill/>
          <a:ln w="9525">
            <a:noFill/>
            <a:miter lim="800000"/>
            <a:headEnd/>
            <a:tailEnd/>
          </a:ln>
        </p:spPr>
        <p:txBody>
          <a:bodyPr>
            <a:spAutoFit/>
          </a:bodyPr>
          <a:lstStyle/>
          <a:p>
            <a:pPr algn="ctr"/>
            <a:r>
              <a:rPr lang="en-US" altLang="en-US" dirty="0">
                <a:solidFill>
                  <a:srgbClr val="E6FFFF"/>
                </a:solidFill>
                <a:latin typeface="Verdana" pitchFamily="34" charset="0"/>
                <a:sym typeface="Wingdings" pitchFamily="2" charset="2"/>
              </a:rPr>
              <a:t>Discovery</a:t>
            </a:r>
          </a:p>
        </p:txBody>
      </p:sp>
      <p:sp>
        <p:nvSpPr>
          <p:cNvPr id="18438" name="Text Box 7"/>
          <p:cNvSpPr txBox="1">
            <a:spLocks noChangeArrowheads="1"/>
          </p:cNvSpPr>
          <p:nvPr/>
        </p:nvSpPr>
        <p:spPr bwMode="auto">
          <a:xfrm>
            <a:off x="4667865" y="2240239"/>
            <a:ext cx="1785938" cy="369332"/>
          </a:xfrm>
          <a:prstGeom prst="rect">
            <a:avLst/>
          </a:prstGeom>
          <a:noFill/>
          <a:ln w="9525">
            <a:noFill/>
            <a:miter lim="800000"/>
            <a:headEnd/>
            <a:tailEnd/>
          </a:ln>
        </p:spPr>
        <p:txBody>
          <a:bodyPr>
            <a:spAutoFit/>
          </a:bodyPr>
          <a:lstStyle/>
          <a:p>
            <a:pPr algn="ctr"/>
            <a:r>
              <a:rPr lang="en-US" altLang="en-US" dirty="0">
                <a:solidFill>
                  <a:srgbClr val="E6FFFF"/>
                </a:solidFill>
                <a:latin typeface="Verdana" pitchFamily="34" charset="0"/>
                <a:sym typeface="Wingdings" pitchFamily="2" charset="2"/>
              </a:rPr>
              <a:t>Development</a:t>
            </a:r>
          </a:p>
        </p:txBody>
      </p:sp>
      <p:sp>
        <p:nvSpPr>
          <p:cNvPr id="18439" name="Text Box 8"/>
          <p:cNvSpPr txBox="1">
            <a:spLocks noChangeArrowheads="1"/>
          </p:cNvSpPr>
          <p:nvPr/>
        </p:nvSpPr>
        <p:spPr bwMode="auto">
          <a:xfrm>
            <a:off x="8377237" y="2193267"/>
            <a:ext cx="1306513" cy="369332"/>
          </a:xfrm>
          <a:prstGeom prst="rect">
            <a:avLst/>
          </a:prstGeom>
          <a:noFill/>
          <a:ln w="9525">
            <a:noFill/>
            <a:miter lim="800000"/>
            <a:headEnd/>
            <a:tailEnd/>
          </a:ln>
        </p:spPr>
        <p:txBody>
          <a:bodyPr>
            <a:spAutoFit/>
          </a:bodyPr>
          <a:lstStyle/>
          <a:p>
            <a:pPr algn="ctr"/>
            <a:r>
              <a:rPr lang="en-US" altLang="en-US" dirty="0">
                <a:solidFill>
                  <a:schemeClr val="bg1"/>
                </a:solidFill>
                <a:latin typeface="Verdana" pitchFamily="34" charset="0"/>
                <a:sym typeface="Wingdings" pitchFamily="2" charset="2"/>
              </a:rPr>
              <a:t>Delivery</a:t>
            </a:r>
          </a:p>
        </p:txBody>
      </p:sp>
      <p:sp>
        <p:nvSpPr>
          <p:cNvPr id="4" name="Multiply 3"/>
          <p:cNvSpPr/>
          <p:nvPr/>
        </p:nvSpPr>
        <p:spPr>
          <a:xfrm>
            <a:off x="6947015" y="1783020"/>
            <a:ext cx="1277709" cy="118982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2"/>
          <p:cNvSpPr txBox="1">
            <a:spLocks noChangeArrowheads="1"/>
          </p:cNvSpPr>
          <p:nvPr/>
        </p:nvSpPr>
        <p:spPr>
          <a:xfrm>
            <a:off x="1223682" y="283696"/>
            <a:ext cx="9744635"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i="1" dirty="0" smtClean="0">
                <a:solidFill>
                  <a:srgbClr val="C00000"/>
                </a:solidFill>
              </a:rPr>
              <a:t>The Problem</a:t>
            </a:r>
            <a:r>
              <a:rPr lang="en-US" altLang="en-US" sz="4000" b="1" dirty="0" smtClean="0">
                <a:solidFill>
                  <a:srgbClr val="C00000"/>
                </a:solidFill>
              </a:rPr>
              <a:t>: Care Delivery Disparities</a:t>
            </a:r>
            <a:endParaRPr lang="en-US" altLang="en-US" sz="4000" b="1" dirty="0">
              <a:solidFill>
                <a:srgbClr val="C00000"/>
              </a:solidFill>
            </a:endParaRPr>
          </a:p>
        </p:txBody>
      </p:sp>
    </p:spTree>
    <p:extLst>
      <p:ext uri="{BB962C8B-B14F-4D97-AF65-F5344CB8AC3E}">
        <p14:creationId xmlns:p14="http://schemas.microsoft.com/office/powerpoint/2010/main" val="18934662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77422" y="1214651"/>
            <a:ext cx="7001300" cy="4291906"/>
          </a:xfrm>
        </p:spPr>
        <p:txBody>
          <a:bodyPr>
            <a:normAutofit/>
          </a:bodyPr>
          <a:lstStyle/>
          <a:p>
            <a:pPr eaLnBrk="1" hangingPunct="1">
              <a:lnSpc>
                <a:spcPct val="90000"/>
              </a:lnSpc>
              <a:defRPr/>
            </a:pPr>
            <a:r>
              <a:rPr lang="en-US" altLang="en-US" dirty="0" smtClean="0"/>
              <a:t>Primary teaching hospital: Boston University</a:t>
            </a:r>
          </a:p>
          <a:p>
            <a:pPr eaLnBrk="1" hangingPunct="1">
              <a:lnSpc>
                <a:spcPct val="90000"/>
              </a:lnSpc>
              <a:defRPr/>
            </a:pPr>
            <a:r>
              <a:rPr lang="en-US" altLang="en-US" dirty="0" smtClean="0"/>
              <a:t>Public hospital serving inner-city with 13 federally </a:t>
            </a:r>
            <a:r>
              <a:rPr lang="en-US" altLang="en-US" dirty="0"/>
              <a:t>qualified health centers</a:t>
            </a:r>
          </a:p>
          <a:p>
            <a:pPr eaLnBrk="1" hangingPunct="1">
              <a:lnSpc>
                <a:spcPct val="90000"/>
              </a:lnSpc>
              <a:defRPr/>
            </a:pPr>
            <a:r>
              <a:rPr lang="en-US" altLang="en-US" dirty="0"/>
              <a:t>Largest safety net institution in New England</a:t>
            </a:r>
          </a:p>
          <a:p>
            <a:pPr lvl="1" eaLnBrk="1" hangingPunct="1">
              <a:lnSpc>
                <a:spcPct val="90000"/>
              </a:lnSpc>
              <a:defRPr/>
            </a:pPr>
            <a:r>
              <a:rPr lang="en-US" altLang="en-US" sz="2800" dirty="0"/>
              <a:t>747,554 annual visits</a:t>
            </a:r>
          </a:p>
          <a:p>
            <a:pPr lvl="1" eaLnBrk="1" hangingPunct="1">
              <a:lnSpc>
                <a:spcPct val="90000"/>
              </a:lnSpc>
              <a:defRPr/>
            </a:pPr>
            <a:r>
              <a:rPr lang="en-US" altLang="en-US" sz="2800" dirty="0"/>
              <a:t>70% racial/ethnic minority</a:t>
            </a:r>
          </a:p>
          <a:p>
            <a:pPr lvl="1" eaLnBrk="1" hangingPunct="1">
              <a:lnSpc>
                <a:spcPct val="90000"/>
              </a:lnSpc>
              <a:defRPr/>
            </a:pPr>
            <a:r>
              <a:rPr lang="en-US" altLang="en-US" sz="2800" dirty="0"/>
              <a:t>&gt;50% uninsured or Medicaid</a:t>
            </a:r>
          </a:p>
          <a:p>
            <a:pPr lvl="1" eaLnBrk="1" hangingPunct="1">
              <a:lnSpc>
                <a:spcPct val="90000"/>
              </a:lnSpc>
              <a:defRPr/>
            </a:pPr>
            <a:r>
              <a:rPr lang="en-US" altLang="en-US" sz="2800" dirty="0"/>
              <a:t>30% non-English speaking</a:t>
            </a:r>
          </a:p>
          <a:p>
            <a:pPr algn="ctr" eaLnBrk="1" hangingPunct="1">
              <a:lnSpc>
                <a:spcPct val="90000"/>
              </a:lnSpc>
              <a:buFont typeface="Wingdings" panose="05000000000000000000" pitchFamily="2" charset="2"/>
              <a:buNone/>
              <a:defRPr/>
            </a:pPr>
            <a:endParaRPr lang="en-US" altLang="en-US" sz="2250" dirty="0"/>
          </a:p>
        </p:txBody>
      </p:sp>
      <p:sp>
        <p:nvSpPr>
          <p:cNvPr id="45061" name="Text Box 5"/>
          <p:cNvSpPr txBox="1">
            <a:spLocks noChangeArrowheads="1"/>
          </p:cNvSpPr>
          <p:nvPr/>
        </p:nvSpPr>
        <p:spPr bwMode="auto">
          <a:xfrm>
            <a:off x="3326866" y="5967431"/>
            <a:ext cx="56903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i="1" dirty="0">
                <a:solidFill>
                  <a:srgbClr val="000000"/>
                </a:solidFill>
              </a:rPr>
              <a:t>“Exceptional care without exception”</a:t>
            </a:r>
          </a:p>
        </p:txBody>
      </p:sp>
      <p:pic>
        <p:nvPicPr>
          <p:cNvPr id="450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5506557"/>
            <a:ext cx="2323365" cy="12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915172" y="207390"/>
            <a:ext cx="4995489" cy="5617313"/>
          </a:xfrm>
          <a:prstGeom prst="rect">
            <a:avLst/>
          </a:prstGeom>
        </p:spPr>
      </p:pic>
      <p:sp>
        <p:nvSpPr>
          <p:cNvPr id="3" name="TextBox 2"/>
          <p:cNvSpPr txBox="1"/>
          <p:nvPr/>
        </p:nvSpPr>
        <p:spPr>
          <a:xfrm>
            <a:off x="406400" y="264895"/>
            <a:ext cx="6772322" cy="707886"/>
          </a:xfrm>
          <a:prstGeom prst="rect">
            <a:avLst/>
          </a:prstGeom>
          <a:noFill/>
        </p:spPr>
        <p:txBody>
          <a:bodyPr wrap="square" rtlCol="0">
            <a:spAutoFit/>
          </a:bodyPr>
          <a:lstStyle/>
          <a:p>
            <a:r>
              <a:rPr lang="en-US" sz="4000" b="1" dirty="0" smtClean="0">
                <a:latin typeface="+mj-lt"/>
              </a:rPr>
              <a:t>Boston Medical Center</a:t>
            </a:r>
            <a:endParaRPr lang="en-US" sz="4000" b="1" dirty="0">
              <a:latin typeface="+mj-lt"/>
            </a:endParaRPr>
          </a:p>
        </p:txBody>
      </p:sp>
      <p:pic>
        <p:nvPicPr>
          <p:cNvPr id="4" name="Picture 3"/>
          <p:cNvPicPr>
            <a:picLocks noChangeAspect="1"/>
          </p:cNvPicPr>
          <p:nvPr/>
        </p:nvPicPr>
        <p:blipFill>
          <a:blip r:embed="rId4"/>
          <a:stretch>
            <a:fillRect/>
          </a:stretch>
        </p:blipFill>
        <p:spPr>
          <a:xfrm>
            <a:off x="9614339" y="5824703"/>
            <a:ext cx="2298391" cy="938865"/>
          </a:xfrm>
          <a:prstGeom prst="rect">
            <a:avLst/>
          </a:prstGeom>
        </p:spPr>
      </p:pic>
    </p:spTree>
    <p:extLst>
      <p:ext uri="{BB962C8B-B14F-4D97-AF65-F5344CB8AC3E}">
        <p14:creationId xmlns:p14="http://schemas.microsoft.com/office/powerpoint/2010/main" val="41340822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9" y="567761"/>
            <a:ext cx="10958286" cy="1278128"/>
          </a:xfrm>
        </p:spPr>
        <p:txBody>
          <a:bodyPr>
            <a:noAutofit/>
          </a:bodyPr>
          <a:lstStyle/>
          <a:p>
            <a:pPr lvl="1" algn="ctr" defTabSz="685800" rtl="0">
              <a:lnSpc>
                <a:spcPct val="90000"/>
              </a:lnSpc>
              <a:spcBef>
                <a:spcPct val="0"/>
              </a:spcBef>
            </a:pPr>
            <a:r>
              <a:rPr lang="en-US" sz="4000" b="1" dirty="0">
                <a:latin typeface="+mj-lt"/>
              </a:rPr>
              <a:t/>
            </a:r>
            <a:br>
              <a:rPr lang="en-US" sz="4000" b="1" dirty="0">
                <a:latin typeface="+mj-lt"/>
              </a:rPr>
            </a:br>
            <a:r>
              <a:rPr lang="en-US" sz="4000" b="1" i="1" dirty="0">
                <a:latin typeface="+mj-lt"/>
              </a:rPr>
              <a:t>Women’s Health Unit</a:t>
            </a:r>
            <a:r>
              <a:rPr lang="en-US" sz="4000" b="1" dirty="0">
                <a:latin typeface="+mj-lt"/>
              </a:rPr>
              <a:t/>
            </a:r>
            <a:br>
              <a:rPr lang="en-US" sz="4000" b="1" dirty="0">
                <a:latin typeface="+mj-lt"/>
              </a:rPr>
            </a:br>
            <a:r>
              <a:rPr lang="en-US" sz="4000" b="1" dirty="0">
                <a:latin typeface="+mj-lt"/>
              </a:rPr>
              <a:t>A DHHS Center of Excellence in Women’s Health  </a:t>
            </a:r>
            <a:r>
              <a:rPr lang="en-US" sz="4000" b="1" dirty="0" smtClean="0"/>
              <a:t/>
            </a:r>
            <a:br>
              <a:rPr lang="en-US" sz="4000" b="1" dirty="0" smtClean="0"/>
            </a:br>
            <a:r>
              <a:rPr lang="en-US" sz="4000" b="1" dirty="0">
                <a:solidFill>
                  <a:schemeClr val="tx1">
                    <a:lumMod val="65000"/>
                    <a:lumOff val="35000"/>
                  </a:schemeClr>
                </a:solidFill>
              </a:rPr>
              <a:t/>
            </a:r>
            <a:br>
              <a:rPr lang="en-US" sz="4000" b="1" dirty="0">
                <a:solidFill>
                  <a:schemeClr val="tx1">
                    <a:lumMod val="65000"/>
                    <a:lumOff val="35000"/>
                  </a:schemeClr>
                </a:solidFill>
              </a:rPr>
            </a:br>
            <a:endParaRPr lang="en-US" sz="4000" b="1" dirty="0"/>
          </a:p>
        </p:txBody>
      </p:sp>
      <p:sp>
        <p:nvSpPr>
          <p:cNvPr id="3" name="Content Placeholder 2"/>
          <p:cNvSpPr>
            <a:spLocks noGrp="1"/>
          </p:cNvSpPr>
          <p:nvPr>
            <p:ph idx="1"/>
          </p:nvPr>
        </p:nvSpPr>
        <p:spPr>
          <a:xfrm>
            <a:off x="682389" y="1416254"/>
            <a:ext cx="9587442" cy="4906963"/>
          </a:xfrm>
        </p:spPr>
        <p:txBody>
          <a:bodyPr>
            <a:normAutofit/>
          </a:bodyPr>
          <a:lstStyle/>
          <a:p>
            <a:endParaRPr lang="en-US" sz="2400" dirty="0">
              <a:solidFill>
                <a:schemeClr val="tx1">
                  <a:lumMod val="65000"/>
                  <a:lumOff val="35000"/>
                </a:schemeClr>
              </a:solidFill>
            </a:endParaRPr>
          </a:p>
          <a:p>
            <a:pPr marL="0" indent="0">
              <a:buNone/>
            </a:pPr>
            <a:endParaRPr lang="en-US" sz="2800" dirty="0" smtClean="0">
              <a:solidFill>
                <a:schemeClr val="tx1">
                  <a:lumMod val="65000"/>
                  <a:lumOff val="35000"/>
                </a:schemeClr>
              </a:solidFill>
            </a:endParaRPr>
          </a:p>
          <a:p>
            <a:r>
              <a:rPr lang="en-US" sz="2800" dirty="0" smtClean="0"/>
              <a:t>Primary-care based </a:t>
            </a:r>
            <a:r>
              <a:rPr lang="en-US" sz="2800" dirty="0"/>
              <a:t>academic </a:t>
            </a:r>
            <a:r>
              <a:rPr lang="en-US" sz="2800" dirty="0" smtClean="0"/>
              <a:t>clinical research unit</a:t>
            </a:r>
            <a:endParaRPr lang="en-US" sz="2800" b="1" dirty="0" smtClean="0"/>
          </a:p>
          <a:p>
            <a:pPr marL="0" indent="0">
              <a:buNone/>
            </a:pPr>
            <a:endParaRPr lang="en-US" sz="1200" b="1" dirty="0"/>
          </a:p>
          <a:p>
            <a:r>
              <a:rPr lang="en-US" sz="2800" b="1" dirty="0" smtClean="0"/>
              <a:t>Vision</a:t>
            </a:r>
            <a:r>
              <a:rPr lang="en-US" sz="2800" b="1" dirty="0"/>
              <a:t>: </a:t>
            </a:r>
            <a:r>
              <a:rPr lang="en-US" sz="2800" dirty="0"/>
              <a:t>Lead the nation in delivery </a:t>
            </a:r>
            <a:r>
              <a:rPr lang="en-US" sz="2800" dirty="0" smtClean="0"/>
              <a:t>of </a:t>
            </a:r>
            <a:r>
              <a:rPr lang="en-US" sz="2800" dirty="0"/>
              <a:t>equitable, </a:t>
            </a:r>
            <a:endParaRPr lang="en-US" sz="2800" dirty="0" smtClean="0"/>
          </a:p>
          <a:p>
            <a:pPr marL="0" indent="0">
              <a:buNone/>
            </a:pPr>
            <a:r>
              <a:rPr lang="en-US" sz="2800" dirty="0" smtClean="0"/>
              <a:t>comprehensive</a:t>
            </a:r>
            <a:r>
              <a:rPr lang="en-US" sz="2800" dirty="0"/>
              <a:t>, </a:t>
            </a:r>
            <a:r>
              <a:rPr lang="en-US" sz="2800" dirty="0" smtClean="0"/>
              <a:t>coordinated </a:t>
            </a:r>
            <a:r>
              <a:rPr lang="en-US" sz="2800" dirty="0"/>
              <a:t>and compassionate </a:t>
            </a:r>
            <a:endParaRPr lang="en-US" sz="2800" dirty="0" smtClean="0"/>
          </a:p>
          <a:p>
            <a:pPr marL="0" indent="0">
              <a:buNone/>
            </a:pPr>
            <a:r>
              <a:rPr lang="en-US" sz="2800" dirty="0" smtClean="0"/>
              <a:t>women’s health</a:t>
            </a:r>
          </a:p>
          <a:p>
            <a:pPr marL="0" indent="0">
              <a:buNone/>
            </a:pPr>
            <a:endParaRPr lang="en-US" sz="1200" dirty="0" smtClean="0">
              <a:solidFill>
                <a:schemeClr val="tx1">
                  <a:lumMod val="65000"/>
                  <a:lumOff val="35000"/>
                </a:schemeClr>
              </a:solidFill>
            </a:endParaRPr>
          </a:p>
          <a:p>
            <a:pPr marL="0" indent="0">
              <a:lnSpc>
                <a:spcPct val="100000"/>
              </a:lnSpc>
              <a:spcBef>
                <a:spcPts val="0"/>
              </a:spcBef>
              <a:buNone/>
            </a:pPr>
            <a:endParaRPr lang="en-US" sz="2400" dirty="0">
              <a:solidFill>
                <a:schemeClr val="tx1">
                  <a:lumMod val="65000"/>
                  <a:lumOff val="35000"/>
                </a:schemeClr>
              </a:solidFill>
            </a:endParaRPr>
          </a:p>
          <a:p>
            <a:pPr marL="0" indent="0">
              <a:lnSpc>
                <a:spcPct val="100000"/>
              </a:lnSpc>
              <a:spcBef>
                <a:spcPts val="0"/>
              </a:spcBef>
              <a:buNone/>
            </a:pPr>
            <a:endParaRPr lang="en-US" sz="2000" b="1" dirty="0">
              <a:solidFill>
                <a:schemeClr val="tx1">
                  <a:lumMod val="65000"/>
                  <a:lumOff val="3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896" y="2778542"/>
            <a:ext cx="3811311" cy="38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9410194" y="3410981"/>
            <a:ext cx="1524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Research</a:t>
            </a:r>
          </a:p>
          <a:p>
            <a:pPr algn="ctr" eaLnBrk="1" hangingPunct="1">
              <a:spcBef>
                <a:spcPct val="50000"/>
              </a:spcBef>
              <a:buFontTx/>
              <a:buNone/>
            </a:pPr>
            <a:r>
              <a:rPr lang="en-US" altLang="en-US" sz="1400" b="1" dirty="0">
                <a:solidFill>
                  <a:prstClr val="black"/>
                </a:solidFill>
              </a:rPr>
              <a:t>(Care delivery)</a:t>
            </a:r>
          </a:p>
        </p:txBody>
      </p:sp>
      <p:sp>
        <p:nvSpPr>
          <p:cNvPr id="6" name="Text Box 11"/>
          <p:cNvSpPr txBox="1">
            <a:spLocks noChangeArrowheads="1"/>
          </p:cNvSpPr>
          <p:nvPr/>
        </p:nvSpPr>
        <p:spPr bwMode="auto">
          <a:xfrm>
            <a:off x="8332340" y="4310520"/>
            <a:ext cx="19078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smtClean="0">
                <a:solidFill>
                  <a:prstClr val="black"/>
                </a:solidFill>
              </a:rPr>
              <a:t>Training </a:t>
            </a:r>
          </a:p>
          <a:p>
            <a:pPr algn="ctr" eaLnBrk="1" hangingPunct="1">
              <a:spcBef>
                <a:spcPct val="50000"/>
              </a:spcBef>
              <a:buFontTx/>
              <a:buNone/>
            </a:pPr>
            <a:r>
              <a:rPr lang="en-US" altLang="en-US" sz="1400" b="1" dirty="0" smtClean="0">
                <a:solidFill>
                  <a:prstClr val="black"/>
                </a:solidFill>
              </a:rPr>
              <a:t>&amp;</a:t>
            </a:r>
            <a:endParaRPr lang="en-US" altLang="en-US" sz="1400" b="1" dirty="0">
              <a:solidFill>
                <a:prstClr val="black"/>
              </a:solidFill>
            </a:endParaRPr>
          </a:p>
          <a:p>
            <a:pPr algn="ctr" eaLnBrk="1" hangingPunct="1">
              <a:spcBef>
                <a:spcPct val="50000"/>
              </a:spcBef>
              <a:buFontTx/>
              <a:buNone/>
            </a:pPr>
            <a:r>
              <a:rPr lang="en-US" altLang="en-US" sz="1400" b="1" dirty="0">
                <a:solidFill>
                  <a:prstClr val="black"/>
                </a:solidFill>
              </a:rPr>
              <a:t>Education</a:t>
            </a:r>
          </a:p>
        </p:txBody>
      </p:sp>
      <p:sp>
        <p:nvSpPr>
          <p:cNvPr id="7" name="Text Box 8"/>
          <p:cNvSpPr txBox="1">
            <a:spLocks noChangeArrowheads="1"/>
          </p:cNvSpPr>
          <p:nvPr/>
        </p:nvSpPr>
        <p:spPr bwMode="auto">
          <a:xfrm>
            <a:off x="10162551" y="4513123"/>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Clinic care</a:t>
            </a:r>
          </a:p>
          <a:p>
            <a:pPr algn="ctr" eaLnBrk="1" hangingPunct="1">
              <a:spcBef>
                <a:spcPct val="50000"/>
              </a:spcBef>
              <a:buFontTx/>
              <a:buNone/>
            </a:pPr>
            <a:r>
              <a:rPr lang="en-US" altLang="en-US" sz="1400" b="1" dirty="0">
                <a:solidFill>
                  <a:prstClr val="black"/>
                </a:solidFill>
              </a:rPr>
              <a:t> coordination</a:t>
            </a:r>
          </a:p>
        </p:txBody>
      </p:sp>
      <p:sp>
        <p:nvSpPr>
          <p:cNvPr id="8" name="Text Box 10"/>
          <p:cNvSpPr txBox="1">
            <a:spLocks noChangeArrowheads="1"/>
          </p:cNvSpPr>
          <p:nvPr/>
        </p:nvSpPr>
        <p:spPr bwMode="auto">
          <a:xfrm>
            <a:off x="9286251" y="5459336"/>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Community Engagement</a:t>
            </a:r>
          </a:p>
        </p:txBody>
      </p:sp>
      <p:pic>
        <p:nvPicPr>
          <p:cNvPr id="4" name="Picture 3"/>
          <p:cNvPicPr>
            <a:picLocks noChangeAspect="1"/>
          </p:cNvPicPr>
          <p:nvPr/>
        </p:nvPicPr>
        <p:blipFill>
          <a:blip r:embed="rId3"/>
          <a:stretch>
            <a:fillRect/>
          </a:stretch>
        </p:blipFill>
        <p:spPr>
          <a:xfrm>
            <a:off x="928048" y="5824566"/>
            <a:ext cx="1675454" cy="875106"/>
          </a:xfrm>
          <a:prstGeom prst="rect">
            <a:avLst/>
          </a:prstGeom>
        </p:spPr>
      </p:pic>
      <p:pic>
        <p:nvPicPr>
          <p:cNvPr id="9" name="Picture 8"/>
          <p:cNvPicPr>
            <a:picLocks noChangeAspect="1"/>
          </p:cNvPicPr>
          <p:nvPr/>
        </p:nvPicPr>
        <p:blipFill>
          <a:blip r:embed="rId4"/>
          <a:stretch>
            <a:fillRect/>
          </a:stretch>
        </p:blipFill>
        <p:spPr>
          <a:xfrm>
            <a:off x="3135571" y="6033707"/>
            <a:ext cx="1441350" cy="592598"/>
          </a:xfrm>
          <a:prstGeom prst="rect">
            <a:avLst/>
          </a:prstGeom>
        </p:spPr>
      </p:pic>
    </p:spTree>
    <p:extLst>
      <p:ext uri="{BB962C8B-B14F-4D97-AF65-F5344CB8AC3E}">
        <p14:creationId xmlns:p14="http://schemas.microsoft.com/office/powerpoint/2010/main" val="857538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45998" y="1309147"/>
            <a:ext cx="6096000" cy="4064000"/>
            <a:chOff x="2926573" y="1556797"/>
            <a:chExt cx="6096000" cy="4064000"/>
          </a:xfrm>
        </p:grpSpPr>
        <p:graphicFrame>
          <p:nvGraphicFramePr>
            <p:cNvPr id="33" name="Diagram 32"/>
            <p:cNvGraphicFramePr/>
            <p:nvPr>
              <p:extLst>
                <p:ext uri="{D42A27DB-BD31-4B8C-83A1-F6EECF244321}">
                  <p14:modId xmlns:p14="http://schemas.microsoft.com/office/powerpoint/2010/main" val="4033296902"/>
                </p:ext>
              </p:extLst>
            </p:nvPr>
          </p:nvGraphicFramePr>
          <p:xfrm>
            <a:off x="2926573" y="155679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mage result for tracy battagli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0674" r="61141"/>
            <a:stretch/>
          </p:blipFill>
          <p:spPr bwMode="auto">
            <a:xfrm>
              <a:off x="5416400" y="2712178"/>
              <a:ext cx="917375" cy="1227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74472" y="3813305"/>
              <a:ext cx="1600201" cy="369332"/>
            </a:xfrm>
            <a:prstGeom prst="rect">
              <a:avLst/>
            </a:prstGeom>
            <a:solidFill>
              <a:schemeClr val="tx1"/>
            </a:solidFill>
          </p:spPr>
          <p:txBody>
            <a:bodyPr wrap="square" rtlCol="0">
              <a:spAutoFit/>
            </a:bodyPr>
            <a:lstStyle/>
            <a:p>
              <a:r>
                <a:rPr lang="en-US" b="1" dirty="0" smtClean="0">
                  <a:solidFill>
                    <a:schemeClr val="bg1"/>
                  </a:solidFill>
                </a:rPr>
                <a:t>The generalist</a:t>
              </a:r>
              <a:endParaRPr lang="en-US" b="1" dirty="0">
                <a:solidFill>
                  <a:schemeClr val="bg1"/>
                </a:solidFill>
              </a:endParaRPr>
            </a:p>
          </p:txBody>
        </p:sp>
      </p:grpSp>
      <p:sp>
        <p:nvSpPr>
          <p:cNvPr id="6" name="Rectangle 5"/>
          <p:cNvSpPr/>
          <p:nvPr/>
        </p:nvSpPr>
        <p:spPr>
          <a:xfrm>
            <a:off x="106460" y="1734384"/>
            <a:ext cx="6553647" cy="2677656"/>
          </a:xfrm>
          <a:prstGeom prst="rect">
            <a:avLst/>
          </a:prstGeom>
        </p:spPr>
        <p:txBody>
          <a:bodyPr wrap="square">
            <a:spAutoFit/>
          </a:bodyPr>
          <a:lstStyle/>
          <a:p>
            <a:pPr marL="457200" indent="-457200">
              <a:buFont typeface="Arial" panose="020B0604020202020204" pitchFamily="34" charset="0"/>
              <a:buChar char="•"/>
            </a:pPr>
            <a:r>
              <a:rPr lang="en-US" sz="2800" dirty="0" smtClean="0"/>
              <a:t>Longitudinal </a:t>
            </a:r>
            <a:r>
              <a:rPr lang="en-US" sz="2800" dirty="0" smtClean="0"/>
              <a:t>relationships patient/family</a:t>
            </a:r>
          </a:p>
          <a:p>
            <a:pPr marL="457200" indent="-457200">
              <a:buFont typeface="Arial" panose="020B0604020202020204" pitchFamily="34" charset="0"/>
              <a:buChar char="•"/>
            </a:pPr>
            <a:r>
              <a:rPr lang="en-US" sz="2800" dirty="0" smtClean="0"/>
              <a:t>Understanding health system challenges </a:t>
            </a:r>
          </a:p>
          <a:p>
            <a:pPr marL="457200" indent="-457200">
              <a:buFont typeface="Arial" panose="020B0604020202020204" pitchFamily="34" charset="0"/>
              <a:buChar char="•"/>
            </a:pPr>
            <a:r>
              <a:rPr lang="en-US" sz="2800" dirty="0" smtClean="0"/>
              <a:t>Public </a:t>
            </a:r>
            <a:r>
              <a:rPr lang="en-US" sz="2800" dirty="0" smtClean="0"/>
              <a:t>health </a:t>
            </a:r>
            <a:r>
              <a:rPr lang="en-US" sz="2800" dirty="0" smtClean="0"/>
              <a:t>relationships: </a:t>
            </a:r>
            <a:r>
              <a:rPr lang="en-US" sz="2800" dirty="0" smtClean="0"/>
              <a:t>local </a:t>
            </a:r>
            <a:r>
              <a:rPr lang="en-US" sz="2800" dirty="0" smtClean="0"/>
              <a:t>context</a:t>
            </a:r>
            <a:endParaRPr lang="en-US" sz="2800" dirty="0" smtClean="0"/>
          </a:p>
          <a:p>
            <a:pPr marL="457200" indent="-457200">
              <a:buFont typeface="Arial" panose="020B0604020202020204" pitchFamily="34" charset="0"/>
              <a:buChar char="•"/>
            </a:pPr>
            <a:r>
              <a:rPr lang="en-US" sz="2800" dirty="0" smtClean="0"/>
              <a:t>Unique position to </a:t>
            </a:r>
            <a:r>
              <a:rPr lang="en-US" sz="2800" b="1" i="1" dirty="0" smtClean="0"/>
              <a:t>understand and begin to address</a:t>
            </a:r>
            <a:r>
              <a:rPr lang="en-US" sz="2800" dirty="0" smtClean="0"/>
              <a:t> care delivery disparities</a:t>
            </a:r>
          </a:p>
        </p:txBody>
      </p:sp>
      <p:sp>
        <p:nvSpPr>
          <p:cNvPr id="8" name="Title 1"/>
          <p:cNvSpPr>
            <a:spLocks noGrp="1"/>
          </p:cNvSpPr>
          <p:nvPr>
            <p:ph type="title"/>
          </p:nvPr>
        </p:nvSpPr>
        <p:spPr>
          <a:xfrm>
            <a:off x="543733" y="256637"/>
            <a:ext cx="10515600" cy="1325563"/>
          </a:xfrm>
        </p:spPr>
        <p:txBody>
          <a:bodyPr>
            <a:normAutofit/>
          </a:bodyPr>
          <a:lstStyle/>
          <a:p>
            <a:pPr algn="ctr"/>
            <a:r>
              <a:rPr lang="en-US" sz="4000" b="1" dirty="0" smtClean="0"/>
              <a:t>The Generalist Lens</a:t>
            </a:r>
            <a:endParaRPr lang="en-US" sz="4000" b="1" dirty="0"/>
          </a:p>
        </p:txBody>
      </p:sp>
    </p:spTree>
    <p:extLst>
      <p:ext uri="{BB962C8B-B14F-4D97-AF65-F5344CB8AC3E}">
        <p14:creationId xmlns:p14="http://schemas.microsoft.com/office/powerpoint/2010/main" val="765069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73528" y="212974"/>
            <a:ext cx="11092543" cy="1325563"/>
          </a:xfrm>
        </p:spPr>
        <p:txBody>
          <a:bodyPr>
            <a:normAutofit/>
          </a:bodyPr>
          <a:lstStyle/>
          <a:p>
            <a:r>
              <a:rPr lang="en-US" altLang="en-US" sz="4000" b="1" dirty="0" smtClean="0"/>
              <a:t>Mammography Screening Rates in Massachusetts </a:t>
            </a:r>
            <a:endParaRPr lang="en-US" altLang="en-US" sz="4000" b="1" dirty="0"/>
          </a:p>
        </p:txBody>
      </p:sp>
      <p:sp>
        <p:nvSpPr>
          <p:cNvPr id="20483" name="Rectangle 3"/>
          <p:cNvSpPr>
            <a:spLocks noGrp="1" noChangeArrowheads="1"/>
          </p:cNvSpPr>
          <p:nvPr>
            <p:ph sz="half" idx="1"/>
          </p:nvPr>
        </p:nvSpPr>
        <p:spPr/>
        <p:txBody>
          <a:bodyPr>
            <a:normAutofit/>
          </a:bodyPr>
          <a:lstStyle/>
          <a:p>
            <a:pPr marL="0" indent="0">
              <a:buNone/>
            </a:pPr>
            <a:r>
              <a:rPr lang="en-US" dirty="0" smtClean="0"/>
              <a:t>BRFSS MA Mammography rates </a:t>
            </a:r>
            <a:r>
              <a:rPr lang="en-US" i="1" dirty="0" smtClean="0"/>
              <a:t>among </a:t>
            </a:r>
            <a:r>
              <a:rPr lang="en-US" b="1" i="1" dirty="0" smtClean="0"/>
              <a:t>highest</a:t>
            </a:r>
            <a:r>
              <a:rPr lang="en-US" i="1" dirty="0" smtClean="0"/>
              <a:t> in the nation</a:t>
            </a:r>
          </a:p>
          <a:p>
            <a:r>
              <a:rPr lang="en-US" altLang="en-US" dirty="0" smtClean="0"/>
              <a:t>85% of women aged 40-74  mammogram 2016-2018</a:t>
            </a:r>
          </a:p>
          <a:p>
            <a:r>
              <a:rPr lang="en-US" altLang="en-US" dirty="0" smtClean="0"/>
              <a:t>No </a:t>
            </a:r>
            <a:r>
              <a:rPr lang="en-US" altLang="en-US" dirty="0" err="1" smtClean="0"/>
              <a:t>Black:White</a:t>
            </a:r>
            <a:r>
              <a:rPr lang="en-US" altLang="en-US" dirty="0" smtClean="0"/>
              <a:t> differences</a:t>
            </a:r>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sp>
        <p:nvSpPr>
          <p:cNvPr id="2" name="Content Placeholder 1"/>
          <p:cNvSpPr>
            <a:spLocks noGrp="1"/>
          </p:cNvSpPr>
          <p:nvPr>
            <p:ph sz="half" idx="2"/>
          </p:nvPr>
        </p:nvSpPr>
        <p:spPr>
          <a:xfrm>
            <a:off x="6172200" y="1825625"/>
            <a:ext cx="5715000" cy="4351338"/>
          </a:xfrm>
        </p:spPr>
        <p:txBody>
          <a:bodyPr>
            <a:normAutofit/>
          </a:bodyPr>
          <a:lstStyle/>
          <a:p>
            <a:pPr marL="0" indent="0">
              <a:buNone/>
            </a:pPr>
            <a:r>
              <a:rPr lang="en-US" dirty="0" smtClean="0"/>
              <a:t>Local data reveal certain populations remain at risk</a:t>
            </a:r>
            <a:endParaRPr lang="en-US" altLang="en-US" dirty="0"/>
          </a:p>
          <a:p>
            <a:r>
              <a:rPr lang="en-US" altLang="en-US" dirty="0"/>
              <a:t>Asian </a:t>
            </a:r>
            <a:r>
              <a:rPr lang="en-US" altLang="en-US" dirty="0" smtClean="0"/>
              <a:t>women*: </a:t>
            </a:r>
            <a:r>
              <a:rPr lang="en-US" altLang="en-US" dirty="0"/>
              <a:t>70%</a:t>
            </a:r>
          </a:p>
          <a:p>
            <a:r>
              <a:rPr lang="en-US" altLang="en-US" dirty="0"/>
              <a:t>Uninsured </a:t>
            </a:r>
            <a:r>
              <a:rPr lang="en-US" altLang="en-US" dirty="0" smtClean="0"/>
              <a:t>women*: </a:t>
            </a:r>
            <a:r>
              <a:rPr lang="en-US" altLang="en-US" dirty="0"/>
              <a:t>55</a:t>
            </a:r>
            <a:r>
              <a:rPr lang="en-US" altLang="en-US" dirty="0" smtClean="0"/>
              <a:t>%</a:t>
            </a:r>
          </a:p>
          <a:p>
            <a:r>
              <a:rPr lang="en-US" altLang="en-US" dirty="0" smtClean="0"/>
              <a:t>Foreign-born Muslim*: &lt;50%</a:t>
            </a:r>
          </a:p>
          <a:p>
            <a:r>
              <a:rPr lang="en-US" altLang="en-US" dirty="0" smtClean="0"/>
              <a:t>Residency practices at BMC**: 55%</a:t>
            </a:r>
            <a:endParaRPr lang="en-US" altLang="en-US" dirty="0"/>
          </a:p>
          <a:p>
            <a:pPr marL="0" indent="0">
              <a:buNone/>
            </a:pPr>
            <a:endParaRPr lang="en-US" dirty="0" smtClean="0"/>
          </a:p>
          <a:p>
            <a:endParaRPr lang="en-US" dirty="0"/>
          </a:p>
        </p:txBody>
      </p:sp>
      <p:sp>
        <p:nvSpPr>
          <p:cNvPr id="20484" name="Text Box 4"/>
          <p:cNvSpPr txBox="1">
            <a:spLocks noChangeArrowheads="1"/>
          </p:cNvSpPr>
          <p:nvPr/>
        </p:nvSpPr>
        <p:spPr bwMode="auto">
          <a:xfrm>
            <a:off x="6172200" y="6252027"/>
            <a:ext cx="41910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50000"/>
              </a:spcBef>
              <a:buClrTx/>
              <a:buSzTx/>
              <a:buNone/>
            </a:pPr>
            <a:r>
              <a:rPr lang="en-US" altLang="en-US" sz="1100" dirty="0" smtClean="0"/>
              <a:t>*Boston </a:t>
            </a:r>
            <a:r>
              <a:rPr lang="en-US" altLang="en-US" sz="1100" dirty="0"/>
              <a:t>CHNA-CHIP Collaborative</a:t>
            </a:r>
          </a:p>
          <a:p>
            <a:pPr eaLnBrk="1" hangingPunct="1">
              <a:spcBef>
                <a:spcPct val="50000"/>
              </a:spcBef>
              <a:buClrTx/>
              <a:buSzTx/>
              <a:buFontTx/>
              <a:buNone/>
            </a:pPr>
            <a:r>
              <a:rPr lang="en-US" altLang="en-US" sz="1100" dirty="0" smtClean="0"/>
              <a:t>**</a:t>
            </a:r>
            <a:r>
              <a:rPr lang="en-US" altLang="en-US" sz="1100" dirty="0" err="1" smtClean="0"/>
              <a:t>Schroff</a:t>
            </a:r>
            <a:r>
              <a:rPr lang="en-US" altLang="en-US" sz="1100" dirty="0"/>
              <a:t>, </a:t>
            </a:r>
            <a:r>
              <a:rPr lang="en-US" altLang="en-US" sz="1100" dirty="0" err="1"/>
              <a:t>Battaglia</a:t>
            </a:r>
            <a:r>
              <a:rPr lang="en-US" altLang="en-US" sz="1100" dirty="0"/>
              <a:t> et al SGIM 2013.</a:t>
            </a:r>
          </a:p>
        </p:txBody>
      </p:sp>
      <p:sp>
        <p:nvSpPr>
          <p:cNvPr id="8" name="Text Box 4"/>
          <p:cNvSpPr txBox="1">
            <a:spLocks noChangeArrowheads="1"/>
          </p:cNvSpPr>
          <p:nvPr/>
        </p:nvSpPr>
        <p:spPr bwMode="auto">
          <a:xfrm>
            <a:off x="838198" y="6464051"/>
            <a:ext cx="50091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smtClean="0"/>
              <a:t>Behavioral Risk Factor Surveillance System (BRFSS)</a:t>
            </a:r>
            <a:endParaRPr lang="en-US" altLang="en-US" sz="1100" dirty="0"/>
          </a:p>
        </p:txBody>
      </p:sp>
      <p:sp>
        <p:nvSpPr>
          <p:cNvPr id="9" name="Text Box 4"/>
          <p:cNvSpPr txBox="1">
            <a:spLocks noChangeArrowheads="1"/>
          </p:cNvSpPr>
          <p:nvPr/>
        </p:nvSpPr>
        <p:spPr bwMode="auto">
          <a:xfrm>
            <a:off x="838198" y="6244333"/>
            <a:ext cx="50091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smtClean="0"/>
              <a:t>Health of Boston Report 2017</a:t>
            </a:r>
            <a:endParaRPr lang="en-US" altLang="en-US" sz="1100" dirty="0"/>
          </a:p>
        </p:txBody>
      </p:sp>
    </p:spTree>
    <p:extLst>
      <p:ext uri="{BB962C8B-B14F-4D97-AF65-F5344CB8AC3E}">
        <p14:creationId xmlns:p14="http://schemas.microsoft.com/office/powerpoint/2010/main" val="372894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6114" y="222251"/>
            <a:ext cx="12075886" cy="550863"/>
          </a:xfrm>
        </p:spPr>
        <p:txBody>
          <a:bodyPr>
            <a:noAutofit/>
          </a:bodyPr>
          <a:lstStyle/>
          <a:p>
            <a:pPr algn="ctr"/>
            <a:r>
              <a:rPr lang="en-US" altLang="en-US" sz="4000" b="1" dirty="0"/>
              <a:t>Days to </a:t>
            </a:r>
            <a:r>
              <a:rPr lang="en-US" altLang="en-US" sz="4000" b="1" dirty="0" smtClean="0"/>
              <a:t>Diagnosis After Abnormal Mammogram</a:t>
            </a:r>
            <a:endParaRPr lang="en-US" altLang="en-US" sz="4000" b="1" dirty="0"/>
          </a:p>
        </p:txBody>
      </p:sp>
      <p:graphicFrame>
        <p:nvGraphicFramePr>
          <p:cNvPr id="21508" name="Object 4"/>
          <p:cNvGraphicFramePr>
            <a:graphicFrameLocks noGrp="1" noChangeAspect="1"/>
          </p:cNvGraphicFramePr>
          <p:nvPr>
            <p:ph sz="half" idx="2"/>
          </p:nvPr>
        </p:nvGraphicFramePr>
        <p:xfrm>
          <a:off x="1638300" y="917576"/>
          <a:ext cx="8940800" cy="5459413"/>
        </p:xfrm>
        <a:graphic>
          <a:graphicData uri="http://schemas.openxmlformats.org/presentationml/2006/ole">
            <mc:AlternateContent xmlns:mc="http://schemas.openxmlformats.org/markup-compatibility/2006">
              <mc:Choice xmlns:v="urn:schemas-microsoft-com:vml" Requires="v">
                <p:oleObj spid="_x0000_s3148" name="Chart" r:id="rId4" imgW="7753469" imgH="4734092" progId="Excel.Chart.8">
                  <p:embed/>
                </p:oleObj>
              </mc:Choice>
              <mc:Fallback>
                <p:oleObj name="Chart" r:id="rId4" imgW="7753469" imgH="473409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917576"/>
                        <a:ext cx="8940800" cy="54594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 Box 5"/>
          <p:cNvSpPr txBox="1">
            <a:spLocks noChangeArrowheads="1"/>
          </p:cNvSpPr>
          <p:nvPr/>
        </p:nvSpPr>
        <p:spPr bwMode="auto">
          <a:xfrm>
            <a:off x="393192" y="6521451"/>
            <a:ext cx="19903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r" eaLnBrk="1" hangingPunct="1">
              <a:spcBef>
                <a:spcPct val="50000"/>
              </a:spcBef>
              <a:buClrTx/>
              <a:buSzTx/>
              <a:buFontTx/>
              <a:buNone/>
            </a:pPr>
            <a:r>
              <a:rPr lang="en-US" altLang="en-US" sz="1100" smtClean="0"/>
              <a:t>*Battaglia et al Cancer 2010.</a:t>
            </a:r>
            <a:endParaRPr lang="en-US" altLang="en-US" sz="1100" dirty="0"/>
          </a:p>
        </p:txBody>
      </p:sp>
    </p:spTree>
    <p:extLst>
      <p:ext uri="{BB962C8B-B14F-4D97-AF65-F5344CB8AC3E}">
        <p14:creationId xmlns:p14="http://schemas.microsoft.com/office/powerpoint/2010/main" val="1175000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78877" y="149225"/>
            <a:ext cx="10843846" cy="1527175"/>
          </a:xfrm>
        </p:spPr>
        <p:txBody>
          <a:bodyPr>
            <a:normAutofit/>
          </a:bodyPr>
          <a:lstStyle/>
          <a:p>
            <a:pPr algn="ctr"/>
            <a:r>
              <a:rPr lang="en-US" altLang="en-US" sz="4000" b="1" dirty="0" smtClean="0"/>
              <a:t>Breast Cancer Care at BMC</a:t>
            </a:r>
          </a:p>
        </p:txBody>
      </p:sp>
      <p:sp>
        <p:nvSpPr>
          <p:cNvPr id="23555" name="Rectangle 3"/>
          <p:cNvSpPr>
            <a:spLocks noGrp="1" noChangeArrowheads="1"/>
          </p:cNvSpPr>
          <p:nvPr>
            <p:ph type="body" idx="1"/>
          </p:nvPr>
        </p:nvSpPr>
        <p:spPr>
          <a:xfrm>
            <a:off x="1403287" y="1602463"/>
            <a:ext cx="10419436" cy="4798337"/>
          </a:xfrm>
        </p:spPr>
        <p:txBody>
          <a:bodyPr>
            <a:normAutofit/>
          </a:bodyPr>
          <a:lstStyle/>
          <a:p>
            <a:pPr marL="0" indent="0">
              <a:buNone/>
            </a:pPr>
            <a:r>
              <a:rPr lang="en-US" altLang="en-US" sz="3400" b="1" dirty="0" smtClean="0"/>
              <a:t>EMR Chart review </a:t>
            </a:r>
            <a:endParaRPr lang="en-US" altLang="en-US" sz="3400" b="1" u="sng" dirty="0" smtClean="0"/>
          </a:p>
          <a:p>
            <a:pPr marL="0" indent="0">
              <a:buNone/>
            </a:pPr>
            <a:r>
              <a:rPr lang="en-US" altLang="en-US" sz="3400" b="1" u="sng" dirty="0" smtClean="0"/>
              <a:t>Diagnosis:</a:t>
            </a:r>
            <a:r>
              <a:rPr lang="en-US" altLang="en-US" sz="3400" b="1" dirty="0" smtClean="0">
                <a:solidFill>
                  <a:srgbClr val="FF1919"/>
                </a:solidFill>
              </a:rPr>
              <a:t> </a:t>
            </a:r>
            <a:r>
              <a:rPr lang="en-US" altLang="en-US" sz="3200" dirty="0" smtClean="0"/>
              <a:t>In 2005, </a:t>
            </a:r>
            <a:r>
              <a:rPr lang="en-US" altLang="en-US" sz="3200" b="1" dirty="0" smtClean="0">
                <a:solidFill>
                  <a:srgbClr val="FF1919"/>
                </a:solidFill>
              </a:rPr>
              <a:t>36</a:t>
            </a:r>
            <a:r>
              <a:rPr lang="en-US" altLang="en-US" sz="3200" b="1" dirty="0">
                <a:solidFill>
                  <a:srgbClr val="FF1919"/>
                </a:solidFill>
              </a:rPr>
              <a:t>%</a:t>
            </a:r>
            <a:r>
              <a:rPr lang="en-US" altLang="en-US" sz="3200" dirty="0"/>
              <a:t> referrals for </a:t>
            </a:r>
            <a:r>
              <a:rPr lang="en-US" altLang="en-US" sz="3200" dirty="0" smtClean="0"/>
              <a:t>screening </a:t>
            </a:r>
            <a:r>
              <a:rPr lang="en-US" altLang="en-US" sz="3200" dirty="0"/>
              <a:t>abnormality NEVER arrived for </a:t>
            </a:r>
            <a:r>
              <a:rPr lang="en-US" altLang="en-US" sz="3200" dirty="0" smtClean="0"/>
              <a:t>evaluation</a:t>
            </a:r>
            <a:r>
              <a:rPr lang="en-US" altLang="en-US" dirty="0" smtClean="0"/>
              <a:t> (</a:t>
            </a:r>
            <a:r>
              <a:rPr lang="en-US" altLang="en-US" sz="2000" dirty="0" err="1" smtClean="0"/>
              <a:t>Battaglia</a:t>
            </a:r>
            <a:r>
              <a:rPr lang="en-US" altLang="en-US" sz="2000" dirty="0" smtClean="0"/>
              <a:t> et al, Cancer 2007</a:t>
            </a:r>
            <a:r>
              <a:rPr lang="en-US" altLang="en-US" dirty="0" smtClean="0"/>
              <a:t>)</a:t>
            </a:r>
            <a:endParaRPr lang="en-US" altLang="en-US" sz="3400" b="1" dirty="0"/>
          </a:p>
          <a:p>
            <a:pPr marL="0" indent="0">
              <a:buNone/>
            </a:pPr>
            <a:r>
              <a:rPr lang="en-US" altLang="en-US" sz="3400" b="1" u="sng" dirty="0" smtClean="0"/>
              <a:t>Treatment:</a:t>
            </a:r>
            <a:r>
              <a:rPr lang="en-US" altLang="en-US" sz="3400" dirty="0" smtClean="0"/>
              <a:t> </a:t>
            </a:r>
            <a:r>
              <a:rPr lang="en-US" altLang="en-US" sz="3200" dirty="0" smtClean="0"/>
              <a:t>ER+/PR+ Breast Cancer 2006-8</a:t>
            </a:r>
            <a:endParaRPr lang="en-US" altLang="en-US" sz="3400" dirty="0" smtClean="0"/>
          </a:p>
          <a:p>
            <a:r>
              <a:rPr lang="en-US" altLang="en-US" sz="3200" b="1" dirty="0" smtClean="0">
                <a:solidFill>
                  <a:srgbClr val="FF0000"/>
                </a:solidFill>
              </a:rPr>
              <a:t>36% </a:t>
            </a:r>
            <a:r>
              <a:rPr lang="en-US" altLang="en-US" sz="3200" dirty="0" smtClean="0"/>
              <a:t>non-complaint initiation HT within 365 days</a:t>
            </a:r>
          </a:p>
          <a:p>
            <a:r>
              <a:rPr lang="en-US" altLang="en-US" sz="3200" dirty="0" smtClean="0"/>
              <a:t>Non-complaint: non-white, non-US born</a:t>
            </a:r>
          </a:p>
          <a:p>
            <a:r>
              <a:rPr lang="en-US" altLang="en-US" sz="3200" dirty="0" smtClean="0"/>
              <a:t>Longest delays related to social language</a:t>
            </a:r>
            <a:r>
              <a:rPr lang="en-US" altLang="en-US" sz="3200" dirty="0"/>
              <a:t>, transportation, insurance, health </a:t>
            </a:r>
            <a:r>
              <a:rPr lang="en-US" altLang="en-US" sz="3200" dirty="0" smtClean="0"/>
              <a:t>literacy </a:t>
            </a:r>
            <a:r>
              <a:rPr lang="en-US" altLang="en-US" sz="1800" dirty="0" smtClean="0"/>
              <a:t>(</a:t>
            </a:r>
            <a:r>
              <a:rPr lang="en-US" altLang="en-US" sz="1800" dirty="0"/>
              <a:t>Crowley, </a:t>
            </a:r>
            <a:r>
              <a:rPr lang="en-US" altLang="en-US" sz="1800" dirty="0" err="1"/>
              <a:t>Battaglia</a:t>
            </a:r>
            <a:r>
              <a:rPr lang="en-US" altLang="en-US" sz="1800" dirty="0"/>
              <a:t> et </a:t>
            </a:r>
            <a:r>
              <a:rPr lang="en-US" altLang="en-US" sz="1800" dirty="0" smtClean="0"/>
              <a:t>al, J </a:t>
            </a:r>
            <a:r>
              <a:rPr lang="en-US" altLang="en-US" sz="1800" dirty="0" err="1" smtClean="0"/>
              <a:t>Onc</a:t>
            </a:r>
            <a:r>
              <a:rPr lang="en-US" altLang="en-US" sz="1800" dirty="0" smtClean="0"/>
              <a:t> Practice, 2014)</a:t>
            </a:r>
            <a:endParaRPr lang="en-US" altLang="en-US" sz="1800" dirty="0"/>
          </a:p>
          <a:p>
            <a:endParaRPr lang="en-US" altLang="en-US" sz="3400" dirty="0" smtClean="0"/>
          </a:p>
        </p:txBody>
      </p:sp>
    </p:spTree>
    <p:extLst>
      <p:ext uri="{BB962C8B-B14F-4D97-AF65-F5344CB8AC3E}">
        <p14:creationId xmlns:p14="http://schemas.microsoft.com/office/powerpoint/2010/main" val="301349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500" t="10000" r="63500" b="7407"/>
          <a:stretch/>
        </p:blipFill>
        <p:spPr>
          <a:xfrm>
            <a:off x="5783748" y="324698"/>
            <a:ext cx="5442001" cy="6425990"/>
          </a:xfrm>
          <a:prstGeom prst="rect">
            <a:avLst/>
          </a:prstGeom>
        </p:spPr>
      </p:pic>
      <p:sp>
        <p:nvSpPr>
          <p:cNvPr id="2" name="TextBox 1"/>
          <p:cNvSpPr txBox="1"/>
          <p:nvPr/>
        </p:nvSpPr>
        <p:spPr>
          <a:xfrm>
            <a:off x="785168" y="672203"/>
            <a:ext cx="5076136" cy="3785652"/>
          </a:xfrm>
          <a:prstGeom prst="rect">
            <a:avLst/>
          </a:prstGeom>
          <a:noFill/>
        </p:spPr>
        <p:txBody>
          <a:bodyPr wrap="square" rtlCol="0">
            <a:spAutoFit/>
          </a:bodyPr>
          <a:lstStyle/>
          <a:p>
            <a:pPr algn="ctr"/>
            <a:r>
              <a:rPr lang="en-US" sz="4000" b="1" dirty="0">
                <a:latin typeface="+mj-lt"/>
              </a:rPr>
              <a:t>MA Cancer Registry: </a:t>
            </a:r>
            <a:endParaRPr lang="en-US" sz="4000" b="1" dirty="0" smtClean="0">
              <a:latin typeface="+mj-lt"/>
            </a:endParaRPr>
          </a:p>
          <a:p>
            <a:pPr algn="ctr"/>
            <a:endParaRPr lang="en-US" sz="4000" b="1" dirty="0">
              <a:latin typeface="+mj-lt"/>
            </a:endParaRPr>
          </a:p>
          <a:p>
            <a:r>
              <a:rPr lang="en-US" sz="3200" dirty="0" smtClean="0"/>
              <a:t>Black, non Hispanic women less likely to receive </a:t>
            </a:r>
            <a:r>
              <a:rPr lang="en-US" sz="3200" dirty="0"/>
              <a:t>guideline concordant </a:t>
            </a:r>
            <a:r>
              <a:rPr lang="en-US" sz="3200" dirty="0" smtClean="0"/>
              <a:t>treatment; </a:t>
            </a:r>
          </a:p>
          <a:p>
            <a:r>
              <a:rPr lang="en-US" sz="3200" dirty="0" smtClean="0"/>
              <a:t>mediated </a:t>
            </a:r>
            <a:r>
              <a:rPr lang="en-US" sz="3200" dirty="0"/>
              <a:t>by </a:t>
            </a:r>
            <a:endParaRPr lang="en-US" sz="3200" dirty="0" smtClean="0"/>
          </a:p>
          <a:p>
            <a:r>
              <a:rPr lang="en-US" sz="3200" dirty="0" smtClean="0"/>
              <a:t>Insurance </a:t>
            </a:r>
            <a:r>
              <a:rPr lang="en-US" sz="3200" dirty="0"/>
              <a:t>status and Income</a:t>
            </a:r>
          </a:p>
        </p:txBody>
      </p:sp>
      <p:sp>
        <p:nvSpPr>
          <p:cNvPr id="5" name="Oval 4"/>
          <p:cNvSpPr/>
          <p:nvPr/>
        </p:nvSpPr>
        <p:spPr>
          <a:xfrm>
            <a:off x="6096001" y="1016001"/>
            <a:ext cx="3903097" cy="540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extBox 6"/>
          <p:cNvSpPr txBox="1"/>
          <p:nvPr/>
        </p:nvSpPr>
        <p:spPr>
          <a:xfrm>
            <a:off x="-9144" y="6619883"/>
            <a:ext cx="6427621" cy="261610"/>
          </a:xfrm>
          <a:prstGeom prst="rect">
            <a:avLst/>
          </a:prstGeom>
          <a:noFill/>
        </p:spPr>
        <p:txBody>
          <a:bodyPr wrap="square" rtlCol="0">
            <a:spAutoFit/>
          </a:bodyPr>
          <a:lstStyle/>
          <a:p>
            <a:r>
              <a:rPr lang="en-US" sz="1100" dirty="0" err="1" smtClean="0"/>
              <a:t>Berz</a:t>
            </a:r>
            <a:r>
              <a:rPr lang="en-US" sz="1100" dirty="0"/>
              <a:t>, J. P., Johnston, K., Backus, B., </a:t>
            </a:r>
            <a:r>
              <a:rPr lang="en-US" sz="1100" dirty="0" err="1"/>
              <a:t>Doros</a:t>
            </a:r>
            <a:r>
              <a:rPr lang="en-US" sz="1100" dirty="0"/>
              <a:t>, G., Rose, A. J., Pierre, S., &amp; </a:t>
            </a:r>
            <a:r>
              <a:rPr lang="en-US" sz="1100" dirty="0" err="1"/>
              <a:t>Battaglia</a:t>
            </a:r>
            <a:r>
              <a:rPr lang="en-US" sz="1100" dirty="0"/>
              <a:t>, T. A. (</a:t>
            </a:r>
            <a:r>
              <a:rPr lang="en-US" sz="1100" dirty="0" smtClean="0"/>
              <a:t>2009). Medical Care.</a:t>
            </a:r>
            <a:endParaRPr lang="en-US" sz="1100" dirty="0"/>
          </a:p>
        </p:txBody>
      </p:sp>
    </p:spTree>
    <p:extLst>
      <p:ext uri="{BB962C8B-B14F-4D97-AF65-F5344CB8AC3E}">
        <p14:creationId xmlns:p14="http://schemas.microsoft.com/office/powerpoint/2010/main" val="731284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3664" y="113330"/>
            <a:ext cx="10644673" cy="1325563"/>
          </a:xfrm>
        </p:spPr>
        <p:txBody>
          <a:bodyPr>
            <a:normAutofit/>
          </a:bodyPr>
          <a:lstStyle/>
          <a:p>
            <a:pPr algn="ctr"/>
            <a:r>
              <a:rPr lang="en-US" altLang="en-US" sz="4000" b="1" dirty="0" smtClean="0"/>
              <a:t>The Addition of Internists to a Diagnostic </a:t>
            </a:r>
            <a:r>
              <a:rPr lang="en-US" altLang="en-US" sz="4000" b="1" dirty="0"/>
              <a:t>Breast </a:t>
            </a:r>
            <a:r>
              <a:rPr lang="en-US" altLang="en-US" sz="4000" b="1" dirty="0" smtClean="0"/>
              <a:t>Services Model</a:t>
            </a:r>
            <a:endParaRPr lang="en-US" sz="4000" b="1" dirty="0"/>
          </a:p>
        </p:txBody>
      </p:sp>
      <p:sp>
        <p:nvSpPr>
          <p:cNvPr id="5" name="Content Placeholder 4"/>
          <p:cNvSpPr>
            <a:spLocks noGrp="1"/>
          </p:cNvSpPr>
          <p:nvPr>
            <p:ph sz="half" idx="1"/>
          </p:nvPr>
        </p:nvSpPr>
        <p:spPr>
          <a:xfrm>
            <a:off x="773663" y="1391199"/>
            <a:ext cx="5181600" cy="4351338"/>
          </a:xfrm>
        </p:spPr>
        <p:txBody>
          <a:bodyPr/>
          <a:lstStyle/>
          <a:p>
            <a:r>
              <a:rPr lang="en-US" altLang="en-US" dirty="0"/>
              <a:t>Multi-disciplinary diagnostic practice</a:t>
            </a:r>
          </a:p>
          <a:p>
            <a:pPr lvl="1">
              <a:buFont typeface="Wingdings" panose="05000000000000000000" pitchFamily="2" charset="2"/>
              <a:buChar char="Ø"/>
            </a:pPr>
            <a:r>
              <a:rPr lang="en-US" altLang="en-US" dirty="0"/>
              <a:t>Primary care</a:t>
            </a:r>
          </a:p>
          <a:p>
            <a:pPr lvl="1">
              <a:buFont typeface="Wingdings" panose="05000000000000000000" pitchFamily="2" charset="2"/>
              <a:buChar char="Ø"/>
            </a:pPr>
            <a:r>
              <a:rPr lang="en-US" altLang="en-US" dirty="0"/>
              <a:t>Surgical oncology</a:t>
            </a:r>
          </a:p>
          <a:p>
            <a:pPr lvl="1">
              <a:buFont typeface="Wingdings" panose="05000000000000000000" pitchFamily="2" charset="2"/>
              <a:buChar char="Ø"/>
            </a:pPr>
            <a:r>
              <a:rPr lang="en-US" altLang="en-US" dirty="0" smtClean="0"/>
              <a:t>Radiology</a:t>
            </a:r>
          </a:p>
          <a:p>
            <a:pPr lvl="1">
              <a:buFont typeface="Wingdings" panose="05000000000000000000" pitchFamily="2" charset="2"/>
              <a:buChar char="Ø"/>
            </a:pPr>
            <a:r>
              <a:rPr lang="en-US" altLang="en-US" dirty="0" err="1" smtClean="0"/>
              <a:t>Cyto</a:t>
            </a:r>
            <a:r>
              <a:rPr lang="en-US" altLang="en-US" dirty="0" smtClean="0"/>
              <a:t>-pathology</a:t>
            </a:r>
            <a:endParaRPr lang="en-US" altLang="en-US" dirty="0"/>
          </a:p>
          <a:p>
            <a:r>
              <a:rPr lang="en-US" altLang="en-US" dirty="0"/>
              <a:t>Triage system </a:t>
            </a:r>
          </a:p>
          <a:p>
            <a:pPr lvl="1"/>
            <a:r>
              <a:rPr lang="en-US" altLang="en-US" dirty="0"/>
              <a:t>Low Risk = medical providers</a:t>
            </a:r>
          </a:p>
          <a:p>
            <a:pPr lvl="1"/>
            <a:r>
              <a:rPr lang="en-US" altLang="en-US" dirty="0"/>
              <a:t>High Risk = surgical providers</a:t>
            </a:r>
          </a:p>
          <a:p>
            <a:r>
              <a:rPr lang="en-US" altLang="en-US" dirty="0"/>
              <a:t>Services Provided Concurrently</a:t>
            </a:r>
          </a:p>
          <a:p>
            <a:endParaRPr lang="en-US" dirty="0"/>
          </a:p>
        </p:txBody>
      </p:sp>
      <p:pic>
        <p:nvPicPr>
          <p:cNvPr id="8" name="Content Placeholder 7"/>
          <p:cNvPicPr>
            <a:picLocks noGrp="1" noChangeAspect="1"/>
          </p:cNvPicPr>
          <p:nvPr>
            <p:ph sz="half" idx="2"/>
          </p:nvPr>
        </p:nvPicPr>
        <p:blipFill>
          <a:blip r:embed="rId3"/>
          <a:stretch>
            <a:fillRect/>
          </a:stretch>
        </p:blipFill>
        <p:spPr>
          <a:xfrm>
            <a:off x="6172200" y="1391199"/>
            <a:ext cx="5743718" cy="4754850"/>
          </a:xfrm>
          <a:prstGeom prst="rect">
            <a:avLst/>
          </a:prstGeom>
        </p:spPr>
      </p:pic>
      <p:pic>
        <p:nvPicPr>
          <p:cNvPr id="7" name="Picture 6"/>
          <p:cNvPicPr>
            <a:picLocks noChangeAspect="1"/>
          </p:cNvPicPr>
          <p:nvPr/>
        </p:nvPicPr>
        <p:blipFill>
          <a:blip r:embed="rId4"/>
          <a:stretch>
            <a:fillRect/>
          </a:stretch>
        </p:blipFill>
        <p:spPr>
          <a:xfrm>
            <a:off x="85262" y="6181568"/>
            <a:ext cx="1221024" cy="545627"/>
          </a:xfrm>
          <a:prstGeom prst="rect">
            <a:avLst/>
          </a:prstGeom>
        </p:spPr>
      </p:pic>
      <p:sp>
        <p:nvSpPr>
          <p:cNvPr id="9" name="TextBox 8"/>
          <p:cNvSpPr txBox="1"/>
          <p:nvPr/>
        </p:nvSpPr>
        <p:spPr>
          <a:xfrm>
            <a:off x="1347216" y="6465585"/>
            <a:ext cx="10844784" cy="261610"/>
          </a:xfrm>
          <a:prstGeom prst="rect">
            <a:avLst/>
          </a:prstGeom>
          <a:noFill/>
        </p:spPr>
        <p:txBody>
          <a:bodyPr wrap="square" rtlCol="0">
            <a:spAutoFit/>
          </a:bodyPr>
          <a:lstStyle/>
          <a:p>
            <a:r>
              <a:rPr lang="en-US" sz="1100" dirty="0" err="1"/>
              <a:t>Battaglia</a:t>
            </a:r>
            <a:r>
              <a:rPr lang="en-US" sz="1100" dirty="0"/>
              <a:t>, T.A., Howard, M.B., </a:t>
            </a:r>
            <a:r>
              <a:rPr lang="en-US" sz="1100" dirty="0" err="1"/>
              <a:t>Kavanah</a:t>
            </a:r>
            <a:r>
              <a:rPr lang="en-US" sz="1100" dirty="0"/>
              <a:t>, M., </a:t>
            </a:r>
            <a:r>
              <a:rPr lang="en-US" sz="1100" dirty="0" err="1"/>
              <a:t>Prout</a:t>
            </a:r>
            <a:r>
              <a:rPr lang="en-US" sz="1100" dirty="0"/>
              <a:t>, M.N., Chapman, C., David, M.M., McKinney, R., </a:t>
            </a:r>
            <a:r>
              <a:rPr lang="en-US" sz="1100" dirty="0" err="1"/>
              <a:t>Kronman</a:t>
            </a:r>
            <a:r>
              <a:rPr lang="en-US" sz="1100" dirty="0"/>
              <a:t>, A., Dumont, T., Freund, K.M. (2011). </a:t>
            </a:r>
            <a:r>
              <a:rPr lang="en-US" sz="1100" dirty="0" smtClean="0"/>
              <a:t>The </a:t>
            </a:r>
            <a:r>
              <a:rPr lang="en-US" sz="1100" dirty="0"/>
              <a:t>Breast </a:t>
            </a:r>
            <a:r>
              <a:rPr lang="en-US" sz="1100" dirty="0" smtClean="0"/>
              <a:t>Journal.</a:t>
            </a:r>
            <a:endParaRPr lang="en-US" sz="1100" dirty="0"/>
          </a:p>
        </p:txBody>
      </p:sp>
    </p:spTree>
    <p:extLst>
      <p:ext uri="{BB962C8B-B14F-4D97-AF65-F5344CB8AC3E}">
        <p14:creationId xmlns:p14="http://schemas.microsoft.com/office/powerpoint/2010/main" val="323212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92" y="352768"/>
            <a:ext cx="10515600" cy="1325563"/>
          </a:xfrm>
        </p:spPr>
        <p:txBody>
          <a:bodyPr>
            <a:normAutofit/>
          </a:bodyPr>
          <a:lstStyle/>
          <a:p>
            <a:pPr algn="ctr"/>
            <a:r>
              <a:rPr lang="en-US" sz="4000" b="1" dirty="0" smtClean="0"/>
              <a:t>Disclosures</a:t>
            </a:r>
            <a:endParaRPr lang="en-US" sz="4000" b="1" dirty="0"/>
          </a:p>
        </p:txBody>
      </p:sp>
      <p:sp>
        <p:nvSpPr>
          <p:cNvPr id="3" name="Content Placeholder 2"/>
          <p:cNvSpPr>
            <a:spLocks noGrp="1"/>
          </p:cNvSpPr>
          <p:nvPr>
            <p:ph idx="1"/>
          </p:nvPr>
        </p:nvSpPr>
        <p:spPr/>
        <p:txBody>
          <a:bodyPr>
            <a:normAutofit/>
          </a:bodyPr>
          <a:lstStyle/>
          <a:p>
            <a:pPr marL="0" indent="0">
              <a:buNone/>
            </a:pPr>
            <a:r>
              <a:rPr lang="en-US" sz="4000" dirty="0" smtClean="0"/>
              <a:t>None to report</a:t>
            </a:r>
            <a:endParaRPr lang="en-US" sz="4000" dirty="0"/>
          </a:p>
        </p:txBody>
      </p:sp>
    </p:spTree>
    <p:extLst>
      <p:ext uri="{BB962C8B-B14F-4D97-AF65-F5344CB8AC3E}">
        <p14:creationId xmlns:p14="http://schemas.microsoft.com/office/powerpoint/2010/main" val="2700076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5167" y="305383"/>
            <a:ext cx="11614538" cy="1322388"/>
          </a:xfrm>
        </p:spPr>
        <p:txBody>
          <a:bodyPr>
            <a:normAutofit/>
          </a:bodyPr>
          <a:lstStyle/>
          <a:p>
            <a:pPr algn="ctr"/>
            <a:r>
              <a:rPr lang="en-US" altLang="en-US" sz="4000" b="1" dirty="0" smtClean="0"/>
              <a:t>Pilot Patient Navigation Intervention</a:t>
            </a:r>
            <a:endParaRPr lang="en-US" altLang="en-US" sz="4000" b="1" dirty="0">
              <a:solidFill>
                <a:srgbClr val="FFFF99"/>
              </a:solidFill>
            </a:endParaRPr>
          </a:p>
        </p:txBody>
      </p:sp>
      <p:sp>
        <p:nvSpPr>
          <p:cNvPr id="29699" name="Rectangle 3"/>
          <p:cNvSpPr>
            <a:spLocks noGrp="1" noChangeArrowheads="1"/>
          </p:cNvSpPr>
          <p:nvPr>
            <p:ph type="body" idx="1"/>
          </p:nvPr>
        </p:nvSpPr>
        <p:spPr>
          <a:xfrm>
            <a:off x="1392072" y="1752600"/>
            <a:ext cx="9580728" cy="4876800"/>
          </a:xfrm>
        </p:spPr>
        <p:txBody>
          <a:bodyPr/>
          <a:lstStyle/>
          <a:p>
            <a:r>
              <a:rPr lang="en-US" altLang="en-US" sz="3200" dirty="0" smtClean="0"/>
              <a:t>Patient Navigation (culturally congruent lay health worker) guided by principles of </a:t>
            </a:r>
            <a:r>
              <a:rPr lang="en-US" altLang="en-US" sz="3200" i="1" dirty="0" smtClean="0"/>
              <a:t>Care Management</a:t>
            </a:r>
            <a:r>
              <a:rPr lang="en-US" altLang="en-US" sz="3200" b="1" i="1" dirty="0" smtClean="0"/>
              <a:t>:</a:t>
            </a:r>
            <a:r>
              <a:rPr lang="en-US" altLang="en-US" sz="3200" dirty="0"/>
              <a:t> </a:t>
            </a:r>
          </a:p>
          <a:p>
            <a:pPr lvl="2"/>
            <a:r>
              <a:rPr lang="en-US" altLang="en-US" sz="3200" dirty="0"/>
              <a:t> Identify Case</a:t>
            </a:r>
          </a:p>
          <a:p>
            <a:pPr lvl="2"/>
            <a:r>
              <a:rPr lang="en-US" altLang="en-US" sz="3200" dirty="0"/>
              <a:t> Identify individual barriers to care</a:t>
            </a:r>
          </a:p>
          <a:p>
            <a:pPr lvl="2"/>
            <a:r>
              <a:rPr lang="en-US" altLang="en-US" sz="3200" dirty="0"/>
              <a:t> Design and implement care plan</a:t>
            </a:r>
          </a:p>
          <a:p>
            <a:pPr lvl="2"/>
            <a:r>
              <a:rPr lang="en-US" altLang="en-US" sz="3200" dirty="0"/>
              <a:t> Long term tracking                                                      </a:t>
            </a:r>
          </a:p>
          <a:p>
            <a:r>
              <a:rPr lang="en-US" altLang="en-US" sz="3200" b="1" dirty="0"/>
              <a:t>Timely Follow-Up</a:t>
            </a:r>
            <a:r>
              <a:rPr lang="en-US" altLang="en-US" sz="3200" dirty="0"/>
              <a:t> = arrival to diagnostic appointment within 120 days from </a:t>
            </a:r>
            <a:r>
              <a:rPr lang="en-US" altLang="en-US" sz="3200" dirty="0" smtClean="0"/>
              <a:t>referral</a:t>
            </a:r>
            <a:endParaRPr lang="en-US" altLang="en-US" sz="3200" dirty="0"/>
          </a:p>
          <a:p>
            <a:pPr>
              <a:buFont typeface="Wingdings" panose="05000000000000000000" pitchFamily="2" charset="2"/>
              <a:buNone/>
            </a:pPr>
            <a:endParaRPr lang="en-US" altLang="en-US" dirty="0"/>
          </a:p>
          <a:p>
            <a:pPr lvl="2">
              <a:buFontTx/>
              <a:buNone/>
            </a:pPr>
            <a:endParaRPr lang="en-US" altLang="en-US" sz="2800" dirty="0"/>
          </a:p>
        </p:txBody>
      </p:sp>
    </p:spTree>
    <p:extLst>
      <p:ext uri="{BB962C8B-B14F-4D97-AF65-F5344CB8AC3E}">
        <p14:creationId xmlns:p14="http://schemas.microsoft.com/office/powerpoint/2010/main" val="18691382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38328" y="136526"/>
            <a:ext cx="11667744" cy="1527175"/>
          </a:xfrm>
        </p:spPr>
        <p:txBody>
          <a:bodyPr>
            <a:normAutofit/>
          </a:bodyPr>
          <a:lstStyle/>
          <a:p>
            <a:pPr algn="ctr"/>
            <a:r>
              <a:rPr lang="en-US" altLang="en-US" sz="4000" b="1" dirty="0" smtClean="0"/>
              <a:t>Timely Follow-Up (N=1,391)</a:t>
            </a:r>
            <a:r>
              <a:rPr lang="en-US" altLang="en-US" sz="4000" b="1" dirty="0"/>
              <a:t>	</a:t>
            </a:r>
            <a:endParaRPr lang="en-US" altLang="en-US" sz="4000" b="1" dirty="0" smtClean="0"/>
          </a:p>
        </p:txBody>
      </p:sp>
      <p:graphicFrame>
        <p:nvGraphicFramePr>
          <p:cNvPr id="539665" name="Group 17"/>
          <p:cNvGraphicFramePr>
            <a:graphicFrameLocks noGrp="1"/>
          </p:cNvGraphicFramePr>
          <p:nvPr>
            <p:ph idx="1"/>
            <p:extLst>
              <p:ext uri="{D42A27DB-BD31-4B8C-83A1-F6EECF244321}">
                <p14:modId xmlns:p14="http://schemas.microsoft.com/office/powerpoint/2010/main" val="1327671990"/>
              </p:ext>
            </p:extLst>
          </p:nvPr>
        </p:nvGraphicFramePr>
        <p:xfrm>
          <a:off x="2971800" y="1905000"/>
          <a:ext cx="4205288" cy="2514600"/>
        </p:xfrm>
        <a:graphic>
          <a:graphicData uri="http://schemas.openxmlformats.org/drawingml/2006/table">
            <a:tbl>
              <a:tblPr/>
              <a:tblGrid>
                <a:gridCol w="3027363"/>
                <a:gridCol w="1177925"/>
              </a:tblGrid>
              <a:tr h="1257300">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dirty="0" smtClean="0">
                          <a:ln>
                            <a:noFill/>
                          </a:ln>
                          <a:solidFill>
                            <a:schemeClr val="tx2"/>
                          </a:solidFill>
                          <a:effectLst/>
                          <a:latin typeface="Arial" pitchFamily="34" charset="0"/>
                        </a:rPr>
                        <a:t>Pre-Intervention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smtClean="0">
                          <a:ln>
                            <a:noFill/>
                          </a:ln>
                          <a:solidFill>
                            <a:schemeClr val="tx2"/>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dirty="0" smtClean="0">
                          <a:ln>
                            <a:noFill/>
                          </a:ln>
                          <a:solidFill>
                            <a:schemeClr val="tx2"/>
                          </a:solidFill>
                          <a:effectLst/>
                          <a:latin typeface="Arial" pitchFamily="34" charset="0"/>
                        </a:rPr>
                        <a:t>Intervention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smtClean="0">
                          <a:ln>
                            <a:noFill/>
                          </a:ln>
                          <a:solidFill>
                            <a:schemeClr val="tx2"/>
                          </a:solidFill>
                          <a:effectLst/>
                          <a:latin typeface="Arial" pitchFamily="34" charset="0"/>
                        </a:rPr>
                        <a:t>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4" name="Text Box 14"/>
          <p:cNvSpPr txBox="1">
            <a:spLocks noChangeArrowheads="1"/>
          </p:cNvSpPr>
          <p:nvPr/>
        </p:nvSpPr>
        <p:spPr bwMode="auto">
          <a:xfrm>
            <a:off x="7086600" y="28956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50000"/>
              </a:spcBef>
              <a:buClrTx/>
              <a:buSzTx/>
              <a:buFontTx/>
              <a:buNone/>
            </a:pPr>
            <a:r>
              <a:rPr lang="en-US" altLang="en-US" sz="2800">
                <a:solidFill>
                  <a:schemeClr val="tx1"/>
                </a:solidFill>
                <a:latin typeface="+mn-lt"/>
              </a:rPr>
              <a:t>p &lt;0.0001</a:t>
            </a:r>
          </a:p>
        </p:txBody>
      </p:sp>
      <p:sp>
        <p:nvSpPr>
          <p:cNvPr id="35855" name="Text Box 15"/>
          <p:cNvSpPr txBox="1">
            <a:spLocks noChangeArrowheads="1"/>
          </p:cNvSpPr>
          <p:nvPr/>
        </p:nvSpPr>
        <p:spPr bwMode="auto">
          <a:xfrm>
            <a:off x="2362200" y="4876801"/>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endParaRPr lang="en-US" altLang="en-US" sz="1800">
              <a:solidFill>
                <a:schemeClr val="tx1"/>
              </a:solidFill>
              <a:latin typeface="+mn-lt"/>
            </a:endParaRPr>
          </a:p>
        </p:txBody>
      </p:sp>
      <p:sp>
        <p:nvSpPr>
          <p:cNvPr id="35856" name="Text Box 16"/>
          <p:cNvSpPr txBox="1">
            <a:spLocks noChangeArrowheads="1"/>
          </p:cNvSpPr>
          <p:nvPr/>
        </p:nvSpPr>
        <p:spPr bwMode="auto">
          <a:xfrm>
            <a:off x="1905000" y="4572000"/>
            <a:ext cx="8534400" cy="13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lnSpc>
                <a:spcPct val="90000"/>
              </a:lnSpc>
              <a:buClrTx/>
              <a:buSzTx/>
              <a:buFontTx/>
              <a:buNone/>
            </a:pPr>
            <a:r>
              <a:rPr lang="en-US" altLang="en-US" sz="3200" dirty="0">
                <a:solidFill>
                  <a:schemeClr val="tx1"/>
                </a:solidFill>
                <a:latin typeface="+mn-lt"/>
              </a:rPr>
              <a:t>Women in Intervention group had </a:t>
            </a:r>
            <a:r>
              <a:rPr lang="en-US" altLang="en-US" sz="3200" b="1" i="1" dirty="0">
                <a:solidFill>
                  <a:srgbClr val="FF0000"/>
                </a:solidFill>
                <a:latin typeface="+mn-lt"/>
              </a:rPr>
              <a:t>39%</a:t>
            </a:r>
            <a:r>
              <a:rPr lang="en-US" altLang="en-US" sz="3200" dirty="0">
                <a:solidFill>
                  <a:schemeClr val="tx1"/>
                </a:solidFill>
                <a:latin typeface="+mn-lt"/>
              </a:rPr>
              <a:t> greater odds of having timely follow-up</a:t>
            </a:r>
          </a:p>
          <a:p>
            <a:pPr eaLnBrk="1" hangingPunct="1">
              <a:lnSpc>
                <a:spcPct val="90000"/>
              </a:lnSpc>
              <a:buClrTx/>
              <a:buSzTx/>
              <a:buFontTx/>
              <a:buNone/>
            </a:pPr>
            <a:endParaRPr lang="en-US" altLang="en-US" sz="2000" dirty="0">
              <a:solidFill>
                <a:schemeClr val="tx1"/>
              </a:solidFill>
              <a:latin typeface="+mn-lt"/>
            </a:endParaRPr>
          </a:p>
        </p:txBody>
      </p:sp>
      <p:sp>
        <p:nvSpPr>
          <p:cNvPr id="2" name="TextBox 1"/>
          <p:cNvSpPr txBox="1"/>
          <p:nvPr/>
        </p:nvSpPr>
        <p:spPr>
          <a:xfrm>
            <a:off x="109728" y="6537960"/>
            <a:ext cx="6729032" cy="430887"/>
          </a:xfrm>
          <a:prstGeom prst="rect">
            <a:avLst/>
          </a:prstGeom>
          <a:noFill/>
        </p:spPr>
        <p:txBody>
          <a:bodyPr wrap="square" rtlCol="0">
            <a:spAutoFit/>
          </a:bodyPr>
          <a:lstStyle/>
          <a:p>
            <a:r>
              <a:rPr lang="en-US" altLang="en-US" sz="1100" dirty="0" err="1" smtClean="0"/>
              <a:t>Battaglia</a:t>
            </a:r>
            <a:r>
              <a:rPr lang="en-US" altLang="en-US" sz="1100" dirty="0"/>
              <a:t>, </a:t>
            </a:r>
            <a:r>
              <a:rPr lang="en-US" altLang="en-US" sz="1100" dirty="0" err="1"/>
              <a:t>Roloff</a:t>
            </a:r>
            <a:r>
              <a:rPr lang="en-US" altLang="en-US" sz="1100" dirty="0"/>
              <a:t>, Posner, Freund. Cancer 2007.</a:t>
            </a:r>
          </a:p>
          <a:p>
            <a:endParaRPr lang="en-US" sz="1100" dirty="0"/>
          </a:p>
        </p:txBody>
      </p:sp>
    </p:spTree>
    <p:extLst>
      <p:ext uri="{BB962C8B-B14F-4D97-AF65-F5344CB8AC3E}">
        <p14:creationId xmlns:p14="http://schemas.microsoft.com/office/powerpoint/2010/main" val="590702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88"/>
          <p:cNvGraphicFramePr>
            <a:graphicFrameLocks noGrp="1" noChangeAspect="1"/>
          </p:cNvGraphicFramePr>
          <p:nvPr>
            <p:ph idx="4294967295"/>
            <p:extLst>
              <p:ext uri="{D42A27DB-BD31-4B8C-83A1-F6EECF244321}">
                <p14:modId xmlns:p14="http://schemas.microsoft.com/office/powerpoint/2010/main" val="4166681589"/>
              </p:ext>
            </p:extLst>
          </p:nvPr>
        </p:nvGraphicFramePr>
        <p:xfrm>
          <a:off x="1451429" y="328413"/>
          <a:ext cx="9183914" cy="5673244"/>
        </p:xfrm>
        <a:graphic>
          <a:graphicData uri="http://schemas.openxmlformats.org/presentationml/2006/ole">
            <mc:AlternateContent xmlns:mc="http://schemas.openxmlformats.org/markup-compatibility/2006">
              <mc:Choice xmlns:v="urn:schemas-microsoft-com:vml" Requires="v">
                <p:oleObj spid="_x0000_s4170" name="Chart" r:id="rId3" imgW="9096420" imgH="5324567" progId="Excel.Chart.8">
                  <p:embed/>
                </p:oleObj>
              </mc:Choice>
              <mc:Fallback>
                <p:oleObj name="Chart" r:id="rId3" imgW="9096420" imgH="532456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29" y="328413"/>
                        <a:ext cx="9183914" cy="5673244"/>
                      </a:xfrm>
                      <a:prstGeom prst="rect">
                        <a:avLst/>
                      </a:prstGeom>
                      <a:noFill/>
                      <a:ln>
                        <a:noFill/>
                      </a:ln>
                      <a:effectLst/>
                      <a:extLst/>
                    </p:spPr>
                  </p:pic>
                </p:oleObj>
              </mc:Fallback>
            </mc:AlternateContent>
          </a:graphicData>
        </a:graphic>
      </p:graphicFrame>
      <p:sp>
        <p:nvSpPr>
          <p:cNvPr id="38915" name="Text Box 93"/>
          <p:cNvSpPr txBox="1">
            <a:spLocks noChangeArrowheads="1"/>
          </p:cNvSpPr>
          <p:nvPr/>
        </p:nvSpPr>
        <p:spPr bwMode="auto">
          <a:xfrm>
            <a:off x="262128" y="6509576"/>
            <a:ext cx="3810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a:solidFill>
                  <a:schemeClr val="tx1"/>
                </a:solidFill>
                <a:latin typeface="+mj-lt"/>
              </a:rPr>
              <a:t>Phillips et al. </a:t>
            </a:r>
            <a:r>
              <a:rPr lang="en-US" altLang="en-US" sz="1100" dirty="0" smtClean="0">
                <a:solidFill>
                  <a:schemeClr val="tx1"/>
                </a:solidFill>
                <a:latin typeface="+mj-lt"/>
              </a:rPr>
              <a:t>JGIM. (2010) </a:t>
            </a:r>
            <a:endParaRPr lang="en-US" altLang="en-US" sz="1100" dirty="0">
              <a:solidFill>
                <a:schemeClr val="tx1"/>
              </a:solidFill>
              <a:latin typeface="+mj-lt"/>
            </a:endParaRPr>
          </a:p>
        </p:txBody>
      </p:sp>
    </p:spTree>
    <p:extLst>
      <p:ext uri="{BB962C8B-B14F-4D97-AF65-F5344CB8AC3E}">
        <p14:creationId xmlns:p14="http://schemas.microsoft.com/office/powerpoint/2010/main" val="3529224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NRP Grante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73152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idx="4294967295"/>
          </p:nvPr>
        </p:nvSpPr>
        <p:spPr>
          <a:xfrm>
            <a:off x="1133046" y="228600"/>
            <a:ext cx="10230708" cy="1066800"/>
          </a:xfrm>
        </p:spPr>
        <p:txBody>
          <a:bodyPr>
            <a:noAutofit/>
          </a:bodyPr>
          <a:lstStyle/>
          <a:p>
            <a:pPr algn="ctr"/>
            <a:r>
              <a:rPr lang="en-US" altLang="en-US" sz="4000" b="1" dirty="0"/>
              <a:t>Patient Navigation Research </a:t>
            </a:r>
            <a:r>
              <a:rPr lang="en-US" altLang="en-US" sz="4000" b="1" dirty="0" smtClean="0"/>
              <a:t>Program (PNRP)</a:t>
            </a:r>
            <a:endParaRPr lang="en-US" altLang="en-US" sz="4000" b="1" dirty="0"/>
          </a:p>
        </p:txBody>
      </p:sp>
      <p:sp>
        <p:nvSpPr>
          <p:cNvPr id="40964"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pic>
        <p:nvPicPr>
          <p:cNvPr id="5" name="Picture 4"/>
          <p:cNvPicPr>
            <a:picLocks noChangeAspect="1"/>
          </p:cNvPicPr>
          <p:nvPr/>
        </p:nvPicPr>
        <p:blipFill>
          <a:blip r:embed="rId4"/>
          <a:stretch>
            <a:fillRect/>
          </a:stretch>
        </p:blipFill>
        <p:spPr>
          <a:xfrm>
            <a:off x="109728" y="5737542"/>
            <a:ext cx="975360" cy="970578"/>
          </a:xfrm>
          <a:prstGeom prst="rect">
            <a:avLst/>
          </a:prstGeom>
        </p:spPr>
      </p:pic>
    </p:spTree>
    <p:extLst>
      <p:ext uri="{BB962C8B-B14F-4D97-AF65-F5344CB8AC3E}">
        <p14:creationId xmlns:p14="http://schemas.microsoft.com/office/powerpoint/2010/main" val="3973313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4600" y="1143000"/>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3" name="Title 4"/>
          <p:cNvSpPr>
            <a:spLocks noGrp="1"/>
          </p:cNvSpPr>
          <p:nvPr>
            <p:ph type="title" idx="4294967295"/>
          </p:nvPr>
        </p:nvSpPr>
        <p:spPr>
          <a:xfrm>
            <a:off x="1524000" y="152400"/>
            <a:ext cx="9144000" cy="990600"/>
          </a:xfrm>
        </p:spPr>
        <p:txBody>
          <a:bodyPr>
            <a:normAutofit/>
          </a:bodyPr>
          <a:lstStyle/>
          <a:p>
            <a:pPr algn="ctr" eaLnBrk="1" hangingPunct="1"/>
            <a:r>
              <a:rPr lang="en-US" altLang="en-US" sz="4000" b="1" dirty="0" smtClean="0"/>
              <a:t>PNRP Main Questions</a:t>
            </a:r>
          </a:p>
        </p:txBody>
      </p:sp>
      <p:pic>
        <p:nvPicPr>
          <p:cNvPr id="2" name="Picture 1"/>
          <p:cNvPicPr>
            <a:picLocks noChangeAspect="1"/>
          </p:cNvPicPr>
          <p:nvPr/>
        </p:nvPicPr>
        <p:blipFill>
          <a:blip r:embed="rId8"/>
          <a:stretch>
            <a:fillRect/>
          </a:stretch>
        </p:blipFill>
        <p:spPr>
          <a:xfrm>
            <a:off x="109728" y="5737542"/>
            <a:ext cx="975360" cy="970578"/>
          </a:xfrm>
          <a:prstGeom prst="rect">
            <a:avLst/>
          </a:prstGeom>
        </p:spPr>
      </p:pic>
    </p:spTree>
    <p:extLst>
      <p:ext uri="{BB962C8B-B14F-4D97-AF65-F5344CB8AC3E}">
        <p14:creationId xmlns:p14="http://schemas.microsoft.com/office/powerpoint/2010/main" val="4061211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title" idx="4294967295"/>
          </p:nvPr>
        </p:nvSpPr>
        <p:spPr/>
        <p:txBody>
          <a:bodyPr>
            <a:normAutofit/>
          </a:bodyPr>
          <a:lstStyle/>
          <a:p>
            <a:pPr algn="ctr"/>
            <a:r>
              <a:rPr lang="en-US" altLang="en-US" sz="4000" b="1" dirty="0"/>
              <a:t>PNRP Methods</a:t>
            </a:r>
          </a:p>
        </p:txBody>
      </p:sp>
      <p:sp>
        <p:nvSpPr>
          <p:cNvPr id="316418" name="Rectangle 3"/>
          <p:cNvSpPr>
            <a:spLocks noGrp="1" noChangeArrowheads="1"/>
          </p:cNvSpPr>
          <p:nvPr>
            <p:ph type="body" idx="4294967295"/>
          </p:nvPr>
        </p:nvSpPr>
        <p:spPr>
          <a:xfrm>
            <a:off x="1828799" y="1752600"/>
            <a:ext cx="9089409" cy="4876800"/>
          </a:xfrm>
        </p:spPr>
        <p:txBody>
          <a:bodyPr>
            <a:normAutofit/>
          </a:bodyPr>
          <a:lstStyle/>
          <a:p>
            <a:r>
              <a:rPr lang="en-US" altLang="en-US" sz="3200" dirty="0"/>
              <a:t>Breast, Cervical, Colorectal or Prostate </a:t>
            </a:r>
          </a:p>
          <a:p>
            <a:pPr lvl="1"/>
            <a:r>
              <a:rPr lang="en-US" altLang="en-US" sz="3200" dirty="0"/>
              <a:t>Screening abnormality</a:t>
            </a:r>
          </a:p>
          <a:p>
            <a:pPr lvl="1"/>
            <a:r>
              <a:rPr lang="en-US" altLang="en-US" sz="3200" dirty="0"/>
              <a:t>New cancer diagnosis</a:t>
            </a:r>
          </a:p>
          <a:p>
            <a:pPr lvl="1"/>
            <a:endParaRPr lang="en-US" altLang="en-US" sz="3200" dirty="0"/>
          </a:p>
          <a:p>
            <a:r>
              <a:rPr lang="en-US" altLang="en-US" sz="3200" dirty="0"/>
              <a:t>% complete diagnostic care in 365 days</a:t>
            </a:r>
          </a:p>
          <a:p>
            <a:r>
              <a:rPr lang="en-US" altLang="en-US" sz="3200" dirty="0"/>
              <a:t>Kaplan Meier survival curve estimate timely care</a:t>
            </a:r>
          </a:p>
          <a:p>
            <a:r>
              <a:rPr lang="en-US" altLang="en-US" sz="3200" dirty="0"/>
              <a:t>Adjusted Hazards Ratio (</a:t>
            </a:r>
            <a:r>
              <a:rPr lang="en-US" altLang="en-US" sz="3200" dirty="0" err="1"/>
              <a:t>aHR</a:t>
            </a:r>
            <a:r>
              <a:rPr lang="en-US" altLang="en-US" sz="3200" dirty="0"/>
              <a:t>) &gt; </a:t>
            </a:r>
            <a:r>
              <a:rPr lang="en-US" altLang="en-US" sz="3200" b="1" dirty="0">
                <a:solidFill>
                  <a:srgbClr val="FF3300"/>
                </a:solidFill>
              </a:rPr>
              <a:t>1.0</a:t>
            </a:r>
            <a:r>
              <a:rPr lang="en-US" altLang="en-US" sz="3200" dirty="0"/>
              <a:t> more timely care</a:t>
            </a:r>
          </a:p>
          <a:p>
            <a:r>
              <a:rPr lang="en-US" altLang="en-US" sz="3200" dirty="0"/>
              <a:t>Meta-analysis </a:t>
            </a:r>
          </a:p>
        </p:txBody>
      </p:sp>
      <p:pic>
        <p:nvPicPr>
          <p:cNvPr id="5" name="Picture 4"/>
          <p:cNvPicPr>
            <a:picLocks noChangeAspect="1"/>
          </p:cNvPicPr>
          <p:nvPr/>
        </p:nvPicPr>
        <p:blipFill>
          <a:blip r:embed="rId3"/>
          <a:stretch>
            <a:fillRect/>
          </a:stretch>
        </p:blipFill>
        <p:spPr>
          <a:xfrm>
            <a:off x="109728" y="5737542"/>
            <a:ext cx="975360" cy="970578"/>
          </a:xfrm>
          <a:prstGeom prst="rect">
            <a:avLst/>
          </a:prstGeom>
        </p:spPr>
      </p:pic>
    </p:spTree>
    <p:extLst>
      <p:ext uri="{BB962C8B-B14F-4D97-AF65-F5344CB8AC3E}">
        <p14:creationId xmlns:p14="http://schemas.microsoft.com/office/powerpoint/2010/main" val="2260848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840366" y="246412"/>
            <a:ext cx="11273268" cy="1143000"/>
          </a:xfrm>
        </p:spPr>
        <p:txBody>
          <a:bodyPr>
            <a:noAutofit/>
          </a:bodyPr>
          <a:lstStyle/>
          <a:p>
            <a:pPr algn="ctr" eaLnBrk="1" hangingPunct="1"/>
            <a:r>
              <a:rPr lang="en-US" altLang="en-US" sz="4000" b="1" dirty="0" smtClean="0"/>
              <a:t>Meta-Analysis: Diagnostic Resolution at 365 Days</a:t>
            </a:r>
          </a:p>
        </p:txBody>
      </p:sp>
      <p:pic>
        <p:nvPicPr>
          <p:cNvPr id="43010" name="Picture 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802188" y="1371600"/>
            <a:ext cx="5865812" cy="4648200"/>
          </a:xfrm>
        </p:spPr>
      </p:pic>
      <p:sp>
        <p:nvSpPr>
          <p:cNvPr id="43011" name="Text Box 8"/>
          <p:cNvSpPr txBox="1">
            <a:spLocks noChangeArrowheads="1"/>
          </p:cNvSpPr>
          <p:nvPr/>
        </p:nvSpPr>
        <p:spPr bwMode="auto">
          <a:xfrm>
            <a:off x="3048000" y="1676400"/>
            <a:ext cx="1066800" cy="388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22000"/>
              </a:spcBef>
            </a:pPr>
            <a:r>
              <a:rPr lang="en-US" altLang="en-US" sz="1200"/>
              <a:t>A breast</a:t>
            </a:r>
          </a:p>
          <a:p>
            <a:pPr algn="r">
              <a:spcBef>
                <a:spcPct val="22000"/>
              </a:spcBef>
            </a:pPr>
            <a:r>
              <a:rPr lang="en-US" altLang="en-US" sz="1200"/>
              <a:t>A cervix </a:t>
            </a:r>
          </a:p>
          <a:p>
            <a:pPr algn="r">
              <a:spcBef>
                <a:spcPct val="22000"/>
              </a:spcBef>
            </a:pPr>
            <a:r>
              <a:rPr lang="en-US" altLang="en-US" sz="1200"/>
              <a:t>B prostate</a:t>
            </a:r>
          </a:p>
          <a:p>
            <a:pPr algn="r">
              <a:spcBef>
                <a:spcPct val="22000"/>
              </a:spcBef>
            </a:pPr>
            <a:r>
              <a:rPr lang="en-US" altLang="en-US" sz="1200"/>
              <a:t>B breast</a:t>
            </a:r>
          </a:p>
          <a:p>
            <a:pPr algn="r">
              <a:spcBef>
                <a:spcPct val="22000"/>
              </a:spcBef>
            </a:pPr>
            <a:r>
              <a:rPr lang="en-US" altLang="en-US" sz="1200"/>
              <a:t>B cervix</a:t>
            </a:r>
          </a:p>
          <a:p>
            <a:pPr algn="r">
              <a:spcBef>
                <a:spcPct val="22000"/>
              </a:spcBef>
            </a:pPr>
            <a:r>
              <a:rPr lang="en-US" altLang="en-US" sz="1200"/>
              <a:t>C breast</a:t>
            </a:r>
          </a:p>
          <a:p>
            <a:pPr algn="r">
              <a:spcBef>
                <a:spcPct val="22000"/>
              </a:spcBef>
            </a:pPr>
            <a:r>
              <a:rPr lang="en-US" altLang="en-US" sz="1200"/>
              <a:t>C colorectal</a:t>
            </a:r>
          </a:p>
          <a:p>
            <a:pPr algn="r">
              <a:spcBef>
                <a:spcPct val="22000"/>
              </a:spcBef>
            </a:pPr>
            <a:r>
              <a:rPr lang="en-US" altLang="en-US" sz="1200"/>
              <a:t>C prostate</a:t>
            </a:r>
          </a:p>
          <a:p>
            <a:pPr algn="r">
              <a:spcBef>
                <a:spcPct val="22000"/>
              </a:spcBef>
            </a:pPr>
            <a:r>
              <a:rPr lang="en-US" altLang="en-US" sz="1200"/>
              <a:t>D breast</a:t>
            </a:r>
          </a:p>
          <a:p>
            <a:pPr algn="r">
              <a:spcBef>
                <a:spcPct val="22000"/>
              </a:spcBef>
            </a:pPr>
            <a:r>
              <a:rPr lang="en-US" altLang="en-US" sz="1200"/>
              <a:t>D cervix</a:t>
            </a:r>
          </a:p>
          <a:p>
            <a:pPr algn="r">
              <a:spcBef>
                <a:spcPct val="22000"/>
              </a:spcBef>
            </a:pPr>
            <a:r>
              <a:rPr lang="en-US" altLang="en-US" sz="1200"/>
              <a:t>E breast</a:t>
            </a:r>
          </a:p>
          <a:p>
            <a:pPr algn="r">
              <a:spcBef>
                <a:spcPct val="22000"/>
              </a:spcBef>
            </a:pPr>
            <a:r>
              <a:rPr lang="en-US" altLang="en-US" sz="1200"/>
              <a:t>E cervix</a:t>
            </a:r>
          </a:p>
          <a:p>
            <a:pPr algn="r">
              <a:spcBef>
                <a:spcPct val="22000"/>
              </a:spcBef>
            </a:pPr>
            <a:r>
              <a:rPr lang="en-US" altLang="en-US" sz="1200"/>
              <a:t>F breast</a:t>
            </a:r>
          </a:p>
          <a:p>
            <a:pPr algn="r">
              <a:spcBef>
                <a:spcPct val="22000"/>
              </a:spcBef>
            </a:pPr>
            <a:r>
              <a:rPr lang="en-US" altLang="en-US" sz="1200"/>
              <a:t>F colorectal</a:t>
            </a:r>
          </a:p>
          <a:p>
            <a:pPr algn="r">
              <a:spcBef>
                <a:spcPct val="22000"/>
              </a:spcBef>
            </a:pPr>
            <a:r>
              <a:rPr lang="en-US" altLang="en-US" sz="1200"/>
              <a:t>G breast</a:t>
            </a:r>
          </a:p>
          <a:p>
            <a:pPr algn="r">
              <a:spcBef>
                <a:spcPct val="22000"/>
              </a:spcBef>
            </a:pPr>
            <a:endParaRPr lang="en-US" altLang="en-US" sz="1200"/>
          </a:p>
          <a:p>
            <a:pPr algn="r">
              <a:spcBef>
                <a:spcPct val="22000"/>
              </a:spcBef>
            </a:pPr>
            <a:r>
              <a:rPr lang="en-US" altLang="en-US" sz="1200"/>
              <a:t>ALL</a:t>
            </a:r>
          </a:p>
        </p:txBody>
      </p:sp>
      <p:sp>
        <p:nvSpPr>
          <p:cNvPr id="43012" name="Text Box 5"/>
          <p:cNvSpPr txBox="1">
            <a:spLocks noChangeArrowheads="1"/>
          </p:cNvSpPr>
          <p:nvPr/>
        </p:nvSpPr>
        <p:spPr bwMode="auto">
          <a:xfrm>
            <a:off x="5068094" y="6279356"/>
            <a:ext cx="5256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a:t>aHR</a:t>
            </a:r>
            <a:r>
              <a:rPr lang="en-US" altLang="en-US" sz="2800" dirty="0"/>
              <a:t> = </a:t>
            </a:r>
            <a:r>
              <a:rPr lang="en-US" altLang="en-US" sz="2800" b="1" dirty="0"/>
              <a:t>1.4</a:t>
            </a:r>
            <a:r>
              <a:rPr lang="en-US" altLang="en-US" sz="2800" dirty="0"/>
              <a:t> (95% CI 1.2 – 1.7)</a:t>
            </a:r>
          </a:p>
        </p:txBody>
      </p:sp>
      <p:sp>
        <p:nvSpPr>
          <p:cNvPr id="43013" name="Rectangle 6"/>
          <p:cNvSpPr>
            <a:spLocks noChangeArrowheads="1"/>
          </p:cNvSpPr>
          <p:nvPr/>
        </p:nvSpPr>
        <p:spPr bwMode="auto">
          <a:xfrm>
            <a:off x="6477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4" name="Text Box 8"/>
          <p:cNvSpPr txBox="1">
            <a:spLocks noChangeArrowheads="1"/>
          </p:cNvSpPr>
          <p:nvPr/>
        </p:nvSpPr>
        <p:spPr bwMode="auto">
          <a:xfrm>
            <a:off x="6477000" y="54864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1</a:t>
            </a:r>
          </a:p>
        </p:txBody>
      </p:sp>
      <p:sp>
        <p:nvSpPr>
          <p:cNvPr id="43015" name="Rectangle 9"/>
          <p:cNvSpPr>
            <a:spLocks noChangeArrowheads="1"/>
          </p:cNvSpPr>
          <p:nvPr/>
        </p:nvSpPr>
        <p:spPr bwMode="auto">
          <a:xfrm>
            <a:off x="7696200" y="55626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6" name="Text Box 10"/>
          <p:cNvSpPr txBox="1">
            <a:spLocks noChangeArrowheads="1"/>
          </p:cNvSpPr>
          <p:nvPr/>
        </p:nvSpPr>
        <p:spPr bwMode="auto">
          <a:xfrm>
            <a:off x="7620000" y="5486400"/>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200">
                <a:solidFill>
                  <a:srgbClr val="FF0000"/>
                </a:solidFill>
              </a:rPr>
              <a:t>2</a:t>
            </a:r>
          </a:p>
        </p:txBody>
      </p:sp>
      <p:sp>
        <p:nvSpPr>
          <p:cNvPr id="43017" name="Rectangle 11"/>
          <p:cNvSpPr>
            <a:spLocks noChangeArrowheads="1"/>
          </p:cNvSpPr>
          <p:nvPr/>
        </p:nvSpPr>
        <p:spPr bwMode="auto">
          <a:xfrm>
            <a:off x="5334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8" name="Text Box 12"/>
          <p:cNvSpPr txBox="1">
            <a:spLocks noChangeArrowheads="1"/>
          </p:cNvSpPr>
          <p:nvPr/>
        </p:nvSpPr>
        <p:spPr bwMode="auto">
          <a:xfrm>
            <a:off x="5257800" y="5486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0.5</a:t>
            </a:r>
          </a:p>
        </p:txBody>
      </p:sp>
      <p:sp>
        <p:nvSpPr>
          <p:cNvPr id="43019" name="Rectangle 13"/>
          <p:cNvSpPr>
            <a:spLocks noChangeArrowheads="1"/>
          </p:cNvSpPr>
          <p:nvPr/>
        </p:nvSpPr>
        <p:spPr bwMode="auto">
          <a:xfrm>
            <a:off x="4191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20" name="Text Box 14"/>
          <p:cNvSpPr txBox="1">
            <a:spLocks noChangeArrowheads="1"/>
          </p:cNvSpPr>
          <p:nvPr/>
        </p:nvSpPr>
        <p:spPr bwMode="auto">
          <a:xfrm>
            <a:off x="4114801" y="5486401"/>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0.3</a:t>
            </a:r>
          </a:p>
          <a:p>
            <a:pPr>
              <a:spcBef>
                <a:spcPct val="50000"/>
              </a:spcBef>
            </a:pPr>
            <a:endParaRPr lang="en-US" altLang="en-US" sz="1200">
              <a:solidFill>
                <a:srgbClr val="FF0000"/>
              </a:solidFill>
            </a:endParaRPr>
          </a:p>
        </p:txBody>
      </p:sp>
      <p:sp>
        <p:nvSpPr>
          <p:cNvPr id="43021" name="Rectangle 15"/>
          <p:cNvSpPr>
            <a:spLocks noChangeArrowheads="1"/>
          </p:cNvSpPr>
          <p:nvPr/>
        </p:nvSpPr>
        <p:spPr bwMode="auto">
          <a:xfrm>
            <a:off x="8839200" y="55626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22" name="Text Box 16"/>
          <p:cNvSpPr txBox="1">
            <a:spLocks noChangeArrowheads="1"/>
          </p:cNvSpPr>
          <p:nvPr/>
        </p:nvSpPr>
        <p:spPr bwMode="auto">
          <a:xfrm>
            <a:off x="8763000" y="54864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3</a:t>
            </a:r>
          </a:p>
        </p:txBody>
      </p:sp>
      <p:pic>
        <p:nvPicPr>
          <p:cNvPr id="17" name="Picture 16"/>
          <p:cNvPicPr>
            <a:picLocks noChangeAspect="1"/>
          </p:cNvPicPr>
          <p:nvPr/>
        </p:nvPicPr>
        <p:blipFill>
          <a:blip r:embed="rId3"/>
          <a:stretch>
            <a:fillRect/>
          </a:stretch>
        </p:blipFill>
        <p:spPr>
          <a:xfrm>
            <a:off x="109728" y="5737542"/>
            <a:ext cx="975360" cy="970578"/>
          </a:xfrm>
          <a:prstGeom prst="rect">
            <a:avLst/>
          </a:prstGeom>
        </p:spPr>
      </p:pic>
    </p:spTree>
    <p:extLst>
      <p:ext uri="{BB962C8B-B14F-4D97-AF65-F5344CB8AC3E}">
        <p14:creationId xmlns:p14="http://schemas.microsoft.com/office/powerpoint/2010/main" val="3791257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1085089" y="50557"/>
            <a:ext cx="10642454" cy="1485900"/>
          </a:xfrm>
        </p:spPr>
        <p:txBody>
          <a:bodyPr>
            <a:normAutofit/>
          </a:bodyPr>
          <a:lstStyle/>
          <a:p>
            <a:pPr algn="ctr"/>
            <a:r>
              <a:rPr lang="en-US" altLang="en-US" sz="4000" b="1" dirty="0"/>
              <a:t>Adjusted Odds Ratios for </a:t>
            </a:r>
            <a:r>
              <a:rPr lang="en-US" altLang="en-US" sz="4000" b="1" dirty="0" smtClean="0"/>
              <a:t>Treatment </a:t>
            </a:r>
            <a:r>
              <a:rPr lang="en-US" altLang="en-US" sz="4000" b="1" dirty="0"/>
              <a:t>Measures </a:t>
            </a:r>
            <a:r>
              <a:rPr lang="en-US" altLang="en-US" sz="3200" b="1" dirty="0"/>
              <a:t/>
            </a:r>
            <a:br>
              <a:rPr lang="en-US" altLang="en-US" sz="3200" b="1" dirty="0"/>
            </a:br>
            <a:r>
              <a:rPr lang="en-US" altLang="en-US" sz="2000" i="1" dirty="0"/>
              <a:t>Adjusted for age, race, insurance, marital status and study design</a:t>
            </a:r>
          </a:p>
        </p:txBody>
      </p:sp>
      <p:graphicFrame>
        <p:nvGraphicFramePr>
          <p:cNvPr id="4" name="Group 645"/>
          <p:cNvGraphicFramePr>
            <a:graphicFrameLocks noGrp="1"/>
          </p:cNvGraphicFramePr>
          <p:nvPr>
            <p:extLst>
              <p:ext uri="{D42A27DB-BD31-4B8C-83A1-F6EECF244321}">
                <p14:modId xmlns:p14="http://schemas.microsoft.com/office/powerpoint/2010/main" val="905026174"/>
              </p:ext>
            </p:extLst>
          </p:nvPr>
        </p:nvGraphicFramePr>
        <p:xfrm>
          <a:off x="1981201" y="1905000"/>
          <a:ext cx="8475663" cy="3705226"/>
        </p:xfrm>
        <a:graphic>
          <a:graphicData uri="http://schemas.openxmlformats.org/drawingml/2006/table">
            <a:tbl>
              <a:tblPr/>
              <a:tblGrid>
                <a:gridCol w="3333750"/>
                <a:gridCol w="1382713"/>
                <a:gridCol w="2022475"/>
                <a:gridCol w="1736725"/>
              </a:tblGrid>
              <a:tr h="620713">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smtClean="0">
                          <a:ln>
                            <a:noFill/>
                          </a:ln>
                          <a:solidFill>
                            <a:srgbClr val="000000"/>
                          </a:solidFill>
                          <a:effectLst/>
                          <a:latin typeface="Arial" pitchFamily="34" charset="0"/>
                          <a:ea typeface="ＭＳ Ｐゴシック" charset="-128"/>
                        </a:rPr>
                        <a:t>Quality Measures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smtClean="0">
                          <a:ln>
                            <a:noFill/>
                          </a:ln>
                          <a:solidFill>
                            <a:srgbClr val="000000"/>
                          </a:solidFill>
                          <a:effectLst/>
                          <a:latin typeface="Arial" pitchFamily="34" charset="0"/>
                          <a:ea typeface="ＭＳ Ｐゴシック" charset="-128"/>
                        </a:rPr>
                        <a:t>aOR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smtClean="0">
                          <a:ln>
                            <a:noFill/>
                          </a:ln>
                          <a:solidFill>
                            <a:srgbClr val="000000"/>
                          </a:solidFill>
                          <a:effectLst/>
                          <a:latin typeface="Arial" pitchFamily="34" charset="0"/>
                          <a:ea typeface="ＭＳ Ｐゴシック" charset="-128"/>
                        </a:rPr>
                        <a:t>95 % CI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smtClean="0">
                          <a:ln>
                            <a:noFill/>
                          </a:ln>
                          <a:solidFill>
                            <a:srgbClr val="000000"/>
                          </a:solidFill>
                          <a:effectLst/>
                          <a:latin typeface="Arial" pitchFamily="34" charset="0"/>
                          <a:ea typeface="ＭＳ Ｐゴシック" charset="-128"/>
                        </a:rPr>
                        <a:t>P value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r>
              <a:tr h="1139825">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smtClean="0">
                          <a:ln>
                            <a:noFill/>
                          </a:ln>
                          <a:solidFill>
                            <a:srgbClr val="000000"/>
                          </a:solidFill>
                          <a:effectLst/>
                          <a:latin typeface="Arial" pitchFamily="34" charset="0"/>
                          <a:ea typeface="ＭＳ Ｐゴシック" charset="-128"/>
                        </a:rPr>
                        <a:t>Hormone Therapy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smtClean="0">
                          <a:ln>
                            <a:noFill/>
                          </a:ln>
                          <a:solidFill>
                            <a:srgbClr val="000000"/>
                          </a:solidFill>
                          <a:effectLst/>
                          <a:latin typeface="Arial" pitchFamily="34" charset="0"/>
                          <a:ea typeface="ＭＳ Ｐゴシック" charset="-128"/>
                          <a:cs typeface="Arial" pitchFamily="34" charset="0"/>
                        </a:rPr>
                        <a:t>1.78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smtClean="0">
                          <a:ln>
                            <a:noFill/>
                          </a:ln>
                          <a:solidFill>
                            <a:srgbClr val="000000"/>
                          </a:solidFill>
                          <a:effectLst/>
                          <a:latin typeface="Arial" pitchFamily="34" charset="0"/>
                          <a:ea typeface="ＭＳ Ｐゴシック" charset="-128"/>
                          <a:cs typeface="Arial" pitchFamily="34" charset="0"/>
                        </a:rPr>
                        <a:t> (1.22, 2.57)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dirty="0" smtClean="0">
                          <a:ln>
                            <a:noFill/>
                          </a:ln>
                          <a:solidFill>
                            <a:srgbClr val="000000"/>
                          </a:solidFill>
                          <a:effectLst/>
                          <a:latin typeface="Arial" pitchFamily="34" charset="0"/>
                          <a:ea typeface="ＭＳ Ｐゴシック" charset="-128"/>
                        </a:rPr>
                        <a:t> </a:t>
                      </a:r>
                      <a:r>
                        <a:rPr kumimoji="0" lang="en-US" altLang="en-US" sz="2000" b="1" i="0" u="none" strike="noStrike" cap="none" normalizeH="0" baseline="0" dirty="0" smtClean="0">
                          <a:ln>
                            <a:noFill/>
                          </a:ln>
                          <a:solidFill>
                            <a:srgbClr val="000000"/>
                          </a:solidFill>
                          <a:effectLst/>
                          <a:latin typeface="Arial" pitchFamily="34" charset="0"/>
                          <a:ea typeface="ＭＳ Ｐゴシック" charset="-128"/>
                        </a:rPr>
                        <a:t>0.002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1068388">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smtClean="0">
                          <a:ln>
                            <a:noFill/>
                          </a:ln>
                          <a:solidFill>
                            <a:srgbClr val="000000"/>
                          </a:solidFill>
                          <a:effectLst/>
                          <a:latin typeface="Arial" pitchFamily="34" charset="0"/>
                          <a:ea typeface="ＭＳ Ｐゴシック" charset="-128"/>
                        </a:rPr>
                        <a:t>Radiation Therapy post Lumpectomy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smtClean="0">
                          <a:ln>
                            <a:noFill/>
                          </a:ln>
                          <a:solidFill>
                            <a:srgbClr val="000000"/>
                          </a:solidFill>
                          <a:effectLst/>
                          <a:latin typeface="Arial" pitchFamily="34" charset="0"/>
                          <a:ea typeface="ＭＳ Ｐゴシック" charset="-128"/>
                        </a:rPr>
                        <a:t>1.12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smtClean="0">
                          <a:ln>
                            <a:noFill/>
                          </a:ln>
                          <a:solidFill>
                            <a:srgbClr val="000000"/>
                          </a:solidFill>
                          <a:effectLst/>
                          <a:latin typeface="Arial" pitchFamily="34" charset="0"/>
                          <a:ea typeface="ＭＳ Ｐゴシック" charset="-128"/>
                        </a:rPr>
                        <a:t> (0.70, 1.79)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smtClean="0">
                          <a:ln>
                            <a:noFill/>
                          </a:ln>
                          <a:solidFill>
                            <a:srgbClr val="000000"/>
                          </a:solidFill>
                          <a:effectLst/>
                          <a:latin typeface="Arial" pitchFamily="34" charset="0"/>
                          <a:ea typeface="ＭＳ Ｐゴシック" charset="-128"/>
                        </a:rPr>
                        <a:t> 0.643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876300">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smtClean="0">
                          <a:ln>
                            <a:noFill/>
                          </a:ln>
                          <a:solidFill>
                            <a:srgbClr val="000000"/>
                          </a:solidFill>
                          <a:effectLst/>
                          <a:latin typeface="Arial" pitchFamily="34" charset="0"/>
                          <a:ea typeface="ＭＳ Ｐゴシック" charset="-128"/>
                        </a:rPr>
                        <a:t>Chemotherapy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smtClean="0">
                          <a:ln>
                            <a:noFill/>
                          </a:ln>
                          <a:solidFill>
                            <a:srgbClr val="000000"/>
                          </a:solidFill>
                          <a:effectLst/>
                          <a:latin typeface="Arial" pitchFamily="34" charset="0"/>
                          <a:ea typeface="ＭＳ Ｐゴシック" charset="-128"/>
                        </a:rPr>
                        <a:t>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smtClean="0">
                          <a:ln>
                            <a:noFill/>
                          </a:ln>
                          <a:solidFill>
                            <a:srgbClr val="000000"/>
                          </a:solidFill>
                          <a:effectLst/>
                          <a:latin typeface="Arial" pitchFamily="34" charset="0"/>
                          <a:ea typeface="ＭＳ Ｐゴシック" charset="-128"/>
                        </a:rPr>
                        <a:t> (0.24, 0.95)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smtClean="0">
                          <a:ln>
                            <a:noFill/>
                          </a:ln>
                          <a:solidFill>
                            <a:srgbClr val="000000"/>
                          </a:solidFill>
                          <a:effectLst/>
                          <a:latin typeface="Arial" pitchFamily="34" charset="0"/>
                          <a:ea typeface="ＭＳ Ｐゴシック" charset="-128"/>
                        </a:rPr>
                        <a:t> 0.035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bl>
          </a:graphicData>
        </a:graphic>
      </p:graphicFrame>
      <p:sp>
        <p:nvSpPr>
          <p:cNvPr id="2" name="TextBox 1"/>
          <p:cNvSpPr txBox="1"/>
          <p:nvPr/>
        </p:nvSpPr>
        <p:spPr>
          <a:xfrm>
            <a:off x="1172599" y="6446510"/>
            <a:ext cx="10092866" cy="261610"/>
          </a:xfrm>
          <a:prstGeom prst="rect">
            <a:avLst/>
          </a:prstGeom>
          <a:noFill/>
        </p:spPr>
        <p:txBody>
          <a:bodyPr wrap="square" rtlCol="0">
            <a:spAutoFit/>
          </a:bodyPr>
          <a:lstStyle/>
          <a:p>
            <a:r>
              <a:rPr lang="en-US" sz="1100" dirty="0" err="1"/>
              <a:t>Ko</a:t>
            </a:r>
            <a:r>
              <a:rPr lang="en-US" sz="1100" dirty="0"/>
              <a:t> NY, Darnell JS, Calhoun E, Freund KM, Wells KJ, Shapiro CL, Dudley </a:t>
            </a:r>
            <a:r>
              <a:rPr lang="en-US" sz="1100" dirty="0" err="1"/>
              <a:t>DJ,Patierno</a:t>
            </a:r>
            <a:r>
              <a:rPr lang="en-US" sz="1100" dirty="0"/>
              <a:t> SR, </a:t>
            </a:r>
            <a:r>
              <a:rPr lang="en-US" sz="1100" dirty="0" err="1"/>
              <a:t>Fiscella</a:t>
            </a:r>
            <a:r>
              <a:rPr lang="en-US" sz="1100" dirty="0"/>
              <a:t> K, </a:t>
            </a:r>
            <a:r>
              <a:rPr lang="en-US" sz="1100" dirty="0" err="1"/>
              <a:t>Raich</a:t>
            </a:r>
            <a:r>
              <a:rPr lang="en-US" sz="1100" dirty="0"/>
              <a:t> P, </a:t>
            </a:r>
            <a:r>
              <a:rPr lang="en-US" sz="1100" b="1" dirty="0" err="1"/>
              <a:t>Battaglia</a:t>
            </a:r>
            <a:r>
              <a:rPr lang="en-US" sz="1100" b="1" dirty="0"/>
              <a:t> TA</a:t>
            </a:r>
            <a:r>
              <a:rPr lang="en-US" sz="1100" dirty="0"/>
              <a:t>. </a:t>
            </a:r>
            <a:r>
              <a:rPr lang="en-US" sz="1100" dirty="0" smtClean="0"/>
              <a:t>Journal of Clinical Oncology. (2016)</a:t>
            </a:r>
            <a:endParaRPr lang="en-US" sz="1100" dirty="0"/>
          </a:p>
        </p:txBody>
      </p:sp>
      <p:pic>
        <p:nvPicPr>
          <p:cNvPr id="6" name="Picture 5"/>
          <p:cNvPicPr>
            <a:picLocks noChangeAspect="1"/>
          </p:cNvPicPr>
          <p:nvPr/>
        </p:nvPicPr>
        <p:blipFill>
          <a:blip r:embed="rId2"/>
          <a:stretch>
            <a:fillRect/>
          </a:stretch>
        </p:blipFill>
        <p:spPr>
          <a:xfrm>
            <a:off x="109728" y="5737542"/>
            <a:ext cx="975360" cy="970578"/>
          </a:xfrm>
          <a:prstGeom prst="rect">
            <a:avLst/>
          </a:prstGeom>
        </p:spPr>
      </p:pic>
    </p:spTree>
    <p:extLst>
      <p:ext uri="{BB962C8B-B14F-4D97-AF65-F5344CB8AC3E}">
        <p14:creationId xmlns:p14="http://schemas.microsoft.com/office/powerpoint/2010/main" val="4038471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47" y="1027906"/>
            <a:ext cx="7831255" cy="56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t>Type of Barriers Matter</a:t>
            </a:r>
          </a:p>
        </p:txBody>
      </p:sp>
    </p:spTree>
    <p:extLst>
      <p:ext uri="{BB962C8B-B14F-4D97-AF65-F5344CB8AC3E}">
        <p14:creationId xmlns:p14="http://schemas.microsoft.com/office/powerpoint/2010/main" val="3052146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0066" name="Group 2"/>
          <p:cNvGraphicFramePr>
            <a:graphicFrameLocks noGrp="1"/>
          </p:cNvGraphicFramePr>
          <p:nvPr>
            <p:ph idx="4294967295"/>
            <p:extLst>
              <p:ext uri="{D42A27DB-BD31-4B8C-83A1-F6EECF244321}">
                <p14:modId xmlns:p14="http://schemas.microsoft.com/office/powerpoint/2010/main" val="2319170492"/>
              </p:ext>
            </p:extLst>
          </p:nvPr>
        </p:nvGraphicFramePr>
        <p:xfrm>
          <a:off x="1694543" y="1505130"/>
          <a:ext cx="8763000" cy="5303839"/>
        </p:xfrm>
        <a:graphic>
          <a:graphicData uri="http://schemas.openxmlformats.org/drawingml/2006/table">
            <a:tbl>
              <a:tblPr/>
              <a:tblGrid>
                <a:gridCol w="2413000"/>
                <a:gridCol w="1185863"/>
                <a:gridCol w="1484312"/>
                <a:gridCol w="1297030"/>
                <a:gridCol w="1444583"/>
                <a:gridCol w="938212"/>
              </a:tblGrid>
              <a:tr h="1438742">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dirty="0" smtClean="0">
                          <a:ln>
                            <a:noFill/>
                          </a:ln>
                          <a:solidFill>
                            <a:schemeClr val="tx2"/>
                          </a:solidFill>
                          <a:effectLst/>
                          <a:latin typeface="Arial Narrow" pitchFamily="34" charset="0"/>
                        </a:rPr>
                        <a:t>Task/Network</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800" b="1" i="0" u="none" strike="noStrike" cap="none" normalizeH="0" baseline="0" dirty="0" smtClean="0">
                        <a:ln>
                          <a:noFill/>
                        </a:ln>
                        <a:solidFill>
                          <a:schemeClr val="tx2"/>
                        </a:solidFill>
                        <a:effectLst/>
                        <a:latin typeface="Arial Narrow"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dirty="0" smtClean="0">
                          <a:ln>
                            <a:noFill/>
                          </a:ln>
                          <a:solidFill>
                            <a:schemeClr val="tx2"/>
                          </a:solidFill>
                          <a:effectLst/>
                          <a:latin typeface="Arial Narrow" pitchFamily="34" charset="0"/>
                        </a:rPr>
                        <a:t>Patient </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600" b="1" i="0" u="none" strike="noStrike" cap="none" normalizeH="0" baseline="0" dirty="0" smtClean="0">
                        <a:ln>
                          <a:noFill/>
                        </a:ln>
                        <a:solidFill>
                          <a:schemeClr val="tx2"/>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600" b="1" i="0" u="none" strike="noStrike" cap="none" normalizeH="0" baseline="0" dirty="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Arial Narrow" pitchFamily="34" charset="0"/>
                        </a:rPr>
                        <a:t>Provider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Arial Narrow" pitchFamily="34" charset="0"/>
                        </a:rPr>
                        <a:t>Non-Clinical Staff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Arial Narrow" pitchFamily="34" charset="0"/>
                        </a:rPr>
                        <a:t>Support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Arial Narrow" pitchFamily="34" charset="0"/>
                        </a:rPr>
                        <a:t>EMR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smtClean="0">
                          <a:ln>
                            <a:noFill/>
                          </a:ln>
                          <a:solidFill>
                            <a:schemeClr val="tx2"/>
                          </a:solidFill>
                          <a:effectLst/>
                          <a:latin typeface="Arial Narrow" pitchFamily="34" charset="0"/>
                        </a:rPr>
                        <a:t>Navigate </a:t>
                      </a:r>
                      <a:r>
                        <a:rPr kumimoji="0" lang="en-US" sz="2800" b="1" i="0" u="sng" strike="noStrike" cap="none" normalizeH="0" baseline="0" smtClean="0">
                          <a:ln>
                            <a:noFill/>
                          </a:ln>
                          <a:solidFill>
                            <a:schemeClr val="tx2"/>
                          </a:solidFill>
                          <a:effectLst/>
                          <a:latin typeface="Arial Narrow" pitchFamily="34" charset="0"/>
                        </a:rPr>
                        <a:t>with</a:t>
                      </a:r>
                      <a:r>
                        <a:rPr kumimoji="0" lang="en-US" sz="2800" b="1" i="0" u="none" strike="noStrike" cap="none" normalizeH="0" baseline="0" smtClean="0">
                          <a:ln>
                            <a:noFill/>
                          </a:ln>
                          <a:solidFill>
                            <a:schemeClr val="tx2"/>
                          </a:solidFill>
                          <a:effectLst/>
                          <a:latin typeface="Arial Narrow" pitchFamily="34" charset="0"/>
                        </a:rPr>
                        <a:t> </a:t>
                      </a:r>
                      <a:r>
                        <a:rPr kumimoji="0" lang="en-US" sz="2800" b="0" i="0" u="none" strike="noStrike" cap="none" normalizeH="0" baseline="0" smtClean="0">
                          <a:ln>
                            <a:noFill/>
                          </a:ln>
                          <a:solidFill>
                            <a:schemeClr val="tx2"/>
                          </a:solidFill>
                          <a:effectLst/>
                          <a:latin typeface="Arial Narrow" pitchFamily="34" charset="0"/>
                        </a:rPr>
                        <a:t>specific pt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smtClean="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
                      <a:fgClr>
                        <a:srgbClr val="FFFF00"/>
                      </a:fgClr>
                      <a:bgClr>
                        <a:srgbClr val="FFFF00"/>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smtClean="0">
                          <a:ln>
                            <a:noFill/>
                          </a:ln>
                          <a:solidFill>
                            <a:schemeClr val="tx2"/>
                          </a:solidFill>
                          <a:effectLst/>
                          <a:latin typeface="Arial Narrow" pitchFamily="34" charset="0"/>
                        </a:rPr>
                        <a:t>Facilitate </a:t>
                      </a:r>
                      <a:r>
                        <a:rPr kumimoji="0" lang="en-US" sz="2800" b="1" i="0" u="sng" strike="noStrike" cap="none" normalizeH="0" baseline="0" smtClean="0">
                          <a:ln>
                            <a:noFill/>
                          </a:ln>
                          <a:solidFill>
                            <a:schemeClr val="tx2"/>
                          </a:solidFill>
                          <a:effectLst/>
                          <a:latin typeface="Arial Narrow" pitchFamily="34" charset="0"/>
                        </a:rPr>
                        <a:t>for</a:t>
                      </a:r>
                      <a:r>
                        <a:rPr kumimoji="0" lang="en-US" sz="2800" b="1" i="0" u="none" strike="noStrike" cap="none" normalizeH="0" baseline="0" smtClean="0">
                          <a:ln>
                            <a:noFill/>
                          </a:ln>
                          <a:solidFill>
                            <a:schemeClr val="tx2"/>
                          </a:solidFill>
                          <a:effectLst/>
                          <a:latin typeface="Arial Narrow" pitchFamily="34" charset="0"/>
                        </a:rPr>
                        <a:t> </a:t>
                      </a:r>
                      <a:r>
                        <a:rPr kumimoji="0" lang="en-US" sz="2800" b="0" i="0" u="none" strike="noStrike" cap="none" normalizeH="0" baseline="0" smtClean="0">
                          <a:ln>
                            <a:noFill/>
                          </a:ln>
                          <a:solidFill>
                            <a:schemeClr val="tx2"/>
                          </a:solidFill>
                          <a:effectLst/>
                          <a:latin typeface="Arial Narrow" pitchFamily="34" charset="0"/>
                        </a:rPr>
                        <a:t>specific pt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smtClean="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smtClean="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smtClean="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smtClean="0">
                          <a:ln>
                            <a:noFill/>
                          </a:ln>
                          <a:solidFill>
                            <a:schemeClr val="tx2"/>
                          </a:solidFill>
                          <a:effectLst/>
                          <a:latin typeface="Arial Narrow" pitchFamily="34" charset="0"/>
                        </a:rPr>
                        <a:t>Maintain system </a:t>
                      </a:r>
                      <a:r>
                        <a:rPr kumimoji="0" lang="en-US" sz="2800" b="0" i="0" u="none" strike="noStrike" cap="none" normalizeH="0" baseline="0" smtClean="0">
                          <a:ln>
                            <a:noFill/>
                          </a:ln>
                          <a:solidFill>
                            <a:schemeClr val="tx2"/>
                          </a:solidFill>
                          <a:effectLst/>
                          <a:latin typeface="Arial Narrow" pitchFamily="34" charset="0"/>
                        </a:rPr>
                        <a:t>for all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3200" b="0" i="0" u="none" strike="noStrike" cap="none" normalizeH="0" baseline="0" smtClean="0">
                          <a:ln>
                            <a:noFill/>
                          </a:ln>
                          <a:solidFill>
                            <a:schemeClr val="tx2"/>
                          </a:solidFill>
                          <a:effectLst/>
                          <a:latin typeface="Arial" pitchFamily="34" charset="0"/>
                        </a:rPr>
                        <a:t>X</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1030286">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smtClean="0">
                          <a:ln>
                            <a:noFill/>
                          </a:ln>
                          <a:solidFill>
                            <a:schemeClr val="tx2"/>
                          </a:solidFill>
                          <a:effectLst/>
                          <a:latin typeface="Arial Narrow" pitchFamily="34" charset="0"/>
                        </a:rPr>
                        <a:t>Document/</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smtClean="0">
                          <a:ln>
                            <a:noFill/>
                          </a:ln>
                          <a:solidFill>
                            <a:schemeClr val="tx2"/>
                          </a:solidFill>
                          <a:effectLst/>
                          <a:latin typeface="Arial Narrow" pitchFamily="34" charset="0"/>
                        </a:rPr>
                        <a:t>Review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dirty="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dirty="0" smtClean="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3200" b="0" i="0" u="none" strike="noStrike" cap="none" normalizeH="0" baseline="0" dirty="0" smtClean="0">
                          <a:ln>
                            <a:noFill/>
                          </a:ln>
                          <a:solidFill>
                            <a:schemeClr val="tx2"/>
                          </a:solidFill>
                          <a:effectLst/>
                          <a:latin typeface="Arial" pitchFamily="34" charset="0"/>
                        </a:rPr>
                        <a:t>X</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59438" name="Text Box 46"/>
          <p:cNvSpPr txBox="1">
            <a:spLocks noChangeArrowheads="1"/>
          </p:cNvSpPr>
          <p:nvPr/>
        </p:nvSpPr>
        <p:spPr bwMode="auto">
          <a:xfrm>
            <a:off x="1694543" y="304801"/>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2"/>
                </a:solidFill>
                <a:latin typeface="Arial" panose="020B0604020202020204" pitchFamily="34" charset="0"/>
                <a:sym typeface="Wingdings" panose="05000000000000000000" pitchFamily="2" charset="2"/>
              </a:defRPr>
            </a:lvl1pPr>
            <a:lvl2pPr marL="742950" indent="-285750" eaLnBrk="0" hangingPunct="0">
              <a:defRPr sz="2800">
                <a:solidFill>
                  <a:schemeClr val="tx2"/>
                </a:solidFill>
                <a:latin typeface="Arial" panose="020B0604020202020204" pitchFamily="34" charset="0"/>
                <a:sym typeface="Wingdings" panose="05000000000000000000" pitchFamily="2" charset="2"/>
              </a:defRPr>
            </a:lvl2pPr>
            <a:lvl3pPr marL="1143000" indent="-228600" eaLnBrk="0" hangingPunct="0">
              <a:defRPr sz="2800">
                <a:solidFill>
                  <a:schemeClr val="tx2"/>
                </a:solidFill>
                <a:latin typeface="Arial" panose="020B0604020202020204" pitchFamily="34" charset="0"/>
                <a:sym typeface="Wingdings" panose="05000000000000000000" pitchFamily="2" charset="2"/>
              </a:defRPr>
            </a:lvl3pPr>
            <a:lvl4pPr marL="1600200" indent="-228600" eaLnBrk="0" hangingPunct="0">
              <a:defRPr sz="2800">
                <a:solidFill>
                  <a:schemeClr val="tx2"/>
                </a:solidFill>
                <a:latin typeface="Arial" panose="020B0604020202020204" pitchFamily="34" charset="0"/>
                <a:sym typeface="Wingdings" panose="05000000000000000000" pitchFamily="2" charset="2"/>
              </a:defRPr>
            </a:lvl4pPr>
            <a:lvl5pPr marL="2057400" indent="-228600" eaLnBrk="0" hangingPunct="0">
              <a:defRPr sz="2800">
                <a:solidFill>
                  <a:schemeClr val="tx2"/>
                </a:solidFill>
                <a:latin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9pPr>
          </a:lstStyle>
          <a:p>
            <a:pPr algn="ctr" eaLnBrk="1" hangingPunct="1">
              <a:spcBef>
                <a:spcPct val="50000"/>
              </a:spcBef>
            </a:pPr>
            <a:r>
              <a:rPr lang="en-US" altLang="en-US" sz="4000" b="1" dirty="0" smtClean="0">
                <a:solidFill>
                  <a:schemeClr val="tx1"/>
                </a:solidFill>
                <a:latin typeface="+mj-lt"/>
              </a:rPr>
              <a:t>Navigator Activities Matter</a:t>
            </a:r>
            <a:endParaRPr lang="en-US" altLang="en-US" sz="4000" b="1" dirty="0">
              <a:solidFill>
                <a:schemeClr val="tx1"/>
              </a:solidFill>
              <a:latin typeface="+mj-lt"/>
            </a:endParaRPr>
          </a:p>
        </p:txBody>
      </p:sp>
    </p:spTree>
    <p:extLst>
      <p:ext uri="{BB962C8B-B14F-4D97-AF65-F5344CB8AC3E}">
        <p14:creationId xmlns:p14="http://schemas.microsoft.com/office/powerpoint/2010/main" val="139448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35" y="404856"/>
            <a:ext cx="10515600" cy="1325563"/>
          </a:xfrm>
        </p:spPr>
        <p:txBody>
          <a:bodyPr>
            <a:normAutofit/>
          </a:bodyPr>
          <a:lstStyle/>
          <a:p>
            <a:pPr algn="ctr"/>
            <a:r>
              <a:rPr lang="en-US" sz="4000" b="1" dirty="0" smtClean="0"/>
              <a:t>“Personal” Disclosures</a:t>
            </a:r>
            <a:endParaRPr lang="en-US" sz="4000" b="1" dirty="0"/>
          </a:p>
        </p:txBody>
      </p:sp>
      <p:sp>
        <p:nvSpPr>
          <p:cNvPr id="3" name="Content Placeholder 2"/>
          <p:cNvSpPr>
            <a:spLocks noGrp="1"/>
          </p:cNvSpPr>
          <p:nvPr>
            <p:ph idx="1"/>
          </p:nvPr>
        </p:nvSpPr>
        <p:spPr>
          <a:xfrm>
            <a:off x="838200" y="1988516"/>
            <a:ext cx="10515600" cy="4351338"/>
          </a:xfrm>
        </p:spPr>
        <p:txBody>
          <a:bodyPr/>
          <a:lstStyle/>
          <a:p>
            <a:r>
              <a:rPr lang="en-US" sz="3200" dirty="0" smtClean="0"/>
              <a:t>Why is a general internist talking about breast cancer?</a:t>
            </a:r>
          </a:p>
          <a:p>
            <a:r>
              <a:rPr lang="en-US" sz="3200" dirty="0" smtClean="0"/>
              <a:t>Age 20: Stage IV </a:t>
            </a:r>
            <a:r>
              <a:rPr lang="en-US" sz="3200" dirty="0" err="1" smtClean="0"/>
              <a:t>Hodgkins</a:t>
            </a:r>
            <a:r>
              <a:rPr lang="en-US" sz="3200" dirty="0" smtClean="0"/>
              <a:t> Lymphoma</a:t>
            </a:r>
          </a:p>
          <a:p>
            <a:r>
              <a:rPr lang="en-US" sz="3200" dirty="0" smtClean="0"/>
              <a:t>White, professional: place of privilege</a:t>
            </a:r>
          </a:p>
          <a:p>
            <a:r>
              <a:rPr lang="en-US" sz="3200" dirty="0" smtClean="0"/>
              <a:t>Not all share the same care experience</a:t>
            </a:r>
          </a:p>
          <a:p>
            <a:r>
              <a:rPr lang="en-US" sz="3200" dirty="0" smtClean="0"/>
              <a:t>Understand and address differences for vulnerable women</a:t>
            </a:r>
          </a:p>
          <a:p>
            <a:r>
              <a:rPr lang="en-US" sz="3200" dirty="0" smtClean="0"/>
              <a:t>Age 48: Stage I ER-/PR-/Her2+ Breast Cancer</a:t>
            </a:r>
          </a:p>
          <a:p>
            <a:r>
              <a:rPr lang="en-US" sz="3200" dirty="0" smtClean="0"/>
              <a:t>We have a long way to go to get to equity…</a:t>
            </a:r>
          </a:p>
          <a:p>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049" y="186660"/>
            <a:ext cx="2827094" cy="1761957"/>
          </a:xfrm>
          <a:prstGeom prst="rect">
            <a:avLst/>
          </a:prstGeom>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930" y="4791017"/>
            <a:ext cx="2755359" cy="1833566"/>
          </a:xfrm>
          <a:prstGeom prst="rect">
            <a:avLst/>
          </a:prstGeom>
        </p:spPr>
      </p:pic>
    </p:spTree>
    <p:extLst>
      <p:ext uri="{BB962C8B-B14F-4D97-AF65-F5344CB8AC3E}">
        <p14:creationId xmlns:p14="http://schemas.microsoft.com/office/powerpoint/2010/main" val="4044082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algn="ctr" eaLnBrk="1" hangingPunct="1"/>
            <a:r>
              <a:rPr lang="en-US" altLang="en-US" sz="4000" b="1" dirty="0" smtClean="0"/>
              <a:t>Summary: PNRP</a:t>
            </a:r>
          </a:p>
        </p:txBody>
      </p:sp>
      <p:sp>
        <p:nvSpPr>
          <p:cNvPr id="27651" name="Content Placeholder 2"/>
          <p:cNvSpPr>
            <a:spLocks noGrp="1"/>
          </p:cNvSpPr>
          <p:nvPr>
            <p:ph idx="1"/>
          </p:nvPr>
        </p:nvSpPr>
        <p:spPr/>
        <p:txBody>
          <a:bodyPr>
            <a:normAutofit fontScale="92500"/>
          </a:bodyPr>
          <a:lstStyle/>
          <a:p>
            <a:pPr eaLnBrk="1" hangingPunct="1"/>
            <a:r>
              <a:rPr lang="en-US" altLang="en-US" sz="4000" dirty="0"/>
              <a:t>Patient navigation results in:</a:t>
            </a:r>
          </a:p>
          <a:p>
            <a:pPr lvl="1" eaLnBrk="1" hangingPunct="1"/>
            <a:r>
              <a:rPr lang="en-US" altLang="en-US" sz="3600" dirty="0"/>
              <a:t>Reduction in delays in </a:t>
            </a:r>
            <a:r>
              <a:rPr lang="en-US" altLang="en-US" sz="3600" dirty="0" smtClean="0"/>
              <a:t>diagnostic care and certain treatments</a:t>
            </a:r>
            <a:endParaRPr lang="en-US" altLang="en-US" sz="3600" dirty="0"/>
          </a:p>
          <a:p>
            <a:pPr lvl="1" eaLnBrk="1" hangingPunct="1"/>
            <a:r>
              <a:rPr lang="en-US" altLang="en-US" sz="3600" dirty="0" smtClean="0"/>
              <a:t>Reduced differences by income and housing status</a:t>
            </a:r>
            <a:endParaRPr lang="en-US" altLang="en-US" sz="3600" dirty="0"/>
          </a:p>
          <a:p>
            <a:pPr lvl="1" eaLnBrk="1" hangingPunct="1"/>
            <a:r>
              <a:rPr lang="en-US" altLang="en-US" sz="3600" dirty="0"/>
              <a:t>Most effective where delays and needs are the greatest</a:t>
            </a:r>
          </a:p>
          <a:p>
            <a:pPr marL="342900" lvl="1" indent="0">
              <a:buNone/>
            </a:pPr>
            <a:endParaRPr lang="en-US" sz="3600" b="1" i="1" dirty="0">
              <a:solidFill>
                <a:srgbClr val="FF0000"/>
              </a:solidFill>
            </a:endParaRPr>
          </a:p>
          <a:p>
            <a:pPr marL="342900" lvl="1" indent="0">
              <a:buNone/>
            </a:pPr>
            <a:r>
              <a:rPr lang="en-US" sz="3600" b="1" i="1" dirty="0">
                <a:solidFill>
                  <a:srgbClr val="FF0000"/>
                </a:solidFill>
              </a:rPr>
              <a:t>Delays persist for those with unaddressed barriers to care </a:t>
            </a:r>
          </a:p>
          <a:p>
            <a:pPr lvl="1" eaLnBrk="1" hangingPunct="1"/>
            <a:endParaRPr lang="en-US" altLang="en-US" sz="3600" dirty="0"/>
          </a:p>
        </p:txBody>
      </p:sp>
      <p:pic>
        <p:nvPicPr>
          <p:cNvPr id="5" name="Picture 4"/>
          <p:cNvPicPr>
            <a:picLocks noChangeAspect="1"/>
          </p:cNvPicPr>
          <p:nvPr/>
        </p:nvPicPr>
        <p:blipFill>
          <a:blip r:embed="rId2"/>
          <a:stretch>
            <a:fillRect/>
          </a:stretch>
        </p:blipFill>
        <p:spPr>
          <a:xfrm>
            <a:off x="109728" y="5737542"/>
            <a:ext cx="975360" cy="970578"/>
          </a:xfrm>
          <a:prstGeom prst="rect">
            <a:avLst/>
          </a:prstGeom>
        </p:spPr>
      </p:pic>
    </p:spTree>
    <p:extLst>
      <p:ext uri="{BB962C8B-B14F-4D97-AF65-F5344CB8AC3E}">
        <p14:creationId xmlns:p14="http://schemas.microsoft.com/office/powerpoint/2010/main" val="324554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cial determinants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555" y="1667919"/>
            <a:ext cx="528637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3829" y="221369"/>
            <a:ext cx="11509828" cy="1323439"/>
          </a:xfrm>
          <a:prstGeom prst="rect">
            <a:avLst/>
          </a:prstGeom>
        </p:spPr>
        <p:txBody>
          <a:bodyPr wrap="square">
            <a:spAutoFit/>
          </a:bodyPr>
          <a:lstStyle/>
          <a:p>
            <a:pPr algn="ctr"/>
            <a:r>
              <a:rPr lang="en-US" altLang="en-US" sz="4000" b="1" dirty="0" smtClean="0">
                <a:latin typeface="+mj-lt"/>
              </a:rPr>
              <a:t>Cancer is Not Always the Worst Problem for our Patients: </a:t>
            </a:r>
            <a:r>
              <a:rPr lang="en-US" altLang="en-US" sz="4000" b="1" i="1" dirty="0" smtClean="0">
                <a:latin typeface="+mj-lt"/>
              </a:rPr>
              <a:t>Social Determinants of Health</a:t>
            </a:r>
            <a:endParaRPr lang="en-US" sz="4000" b="1" i="1" dirty="0">
              <a:latin typeface="+mj-lt"/>
            </a:endParaRPr>
          </a:p>
        </p:txBody>
      </p:sp>
    </p:spTree>
    <p:extLst>
      <p:ext uri="{BB962C8B-B14F-4D97-AF65-F5344CB8AC3E}">
        <p14:creationId xmlns:p14="http://schemas.microsoft.com/office/powerpoint/2010/main" val="1166342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a:bodyPr>
          <a:lstStyle/>
          <a:p>
            <a:pPr algn="ctr">
              <a:defRPr/>
            </a:pPr>
            <a:r>
              <a:rPr lang="en-US" sz="4000" b="1" dirty="0" smtClean="0"/>
              <a:t>“Socio-legal” Barriers </a:t>
            </a:r>
            <a:r>
              <a:rPr lang="en-US" sz="4000" b="1" dirty="0" smtClean="0"/>
              <a:t>to Care at BMC</a:t>
            </a:r>
            <a:endParaRPr lang="en-US" sz="4000" b="1" dirty="0"/>
          </a:p>
        </p:txBody>
      </p:sp>
      <p:sp>
        <p:nvSpPr>
          <p:cNvPr id="37891" name="Content Placeholder 2"/>
          <p:cNvSpPr>
            <a:spLocks noGrp="1"/>
          </p:cNvSpPr>
          <p:nvPr>
            <p:ph idx="1"/>
          </p:nvPr>
        </p:nvSpPr>
        <p:spPr>
          <a:xfrm>
            <a:off x="1378424" y="1600200"/>
            <a:ext cx="9975376" cy="5257800"/>
          </a:xfrm>
        </p:spPr>
        <p:txBody>
          <a:bodyPr>
            <a:normAutofit/>
          </a:bodyPr>
          <a:lstStyle/>
          <a:p>
            <a:pPr>
              <a:spcAft>
                <a:spcPct val="0"/>
              </a:spcAft>
              <a:buFont typeface="Arial" panose="020B0604020202020204" pitchFamily="34" charset="0"/>
              <a:buChar char="•"/>
            </a:pPr>
            <a:r>
              <a:rPr lang="en-US" altLang="en-US" sz="3200" b="1" dirty="0"/>
              <a:t>Patient survey</a:t>
            </a:r>
            <a:r>
              <a:rPr lang="en-US" altLang="en-US" sz="3200" dirty="0"/>
              <a:t>: “</a:t>
            </a:r>
            <a:r>
              <a:rPr lang="en-US" altLang="en-US" sz="3200" i="1" dirty="0"/>
              <a:t>Over the past two weeks I have been concerned about</a:t>
            </a:r>
            <a:r>
              <a:rPr lang="en-US" altLang="en-US" sz="3200" dirty="0"/>
              <a:t>…”</a:t>
            </a:r>
          </a:p>
          <a:p>
            <a:pPr marL="457200" lvl="1" indent="0">
              <a:spcAft>
                <a:spcPct val="0"/>
              </a:spcAft>
              <a:buNone/>
            </a:pPr>
            <a:r>
              <a:rPr lang="en-US" altLang="en-US" sz="3200" b="1" dirty="0"/>
              <a:t>	I</a:t>
            </a:r>
            <a:r>
              <a:rPr lang="en-US" altLang="en-US" sz="3200" dirty="0"/>
              <a:t>ncome Supports</a:t>
            </a:r>
          </a:p>
          <a:p>
            <a:pPr marL="457200" lvl="1" indent="0">
              <a:spcAft>
                <a:spcPct val="0"/>
              </a:spcAft>
              <a:buNone/>
            </a:pPr>
            <a:r>
              <a:rPr lang="en-US" altLang="en-US" sz="3200" b="1" dirty="0"/>
              <a:t>	H</a:t>
            </a:r>
            <a:r>
              <a:rPr lang="en-US" altLang="en-US" sz="3200" dirty="0"/>
              <a:t>ousing</a:t>
            </a:r>
          </a:p>
          <a:p>
            <a:pPr marL="457200" lvl="1" indent="0">
              <a:spcAft>
                <a:spcPct val="0"/>
              </a:spcAft>
              <a:buNone/>
            </a:pPr>
            <a:r>
              <a:rPr lang="en-US" altLang="en-US" sz="3200" b="1" dirty="0"/>
              <a:t>	</a:t>
            </a:r>
            <a:r>
              <a:rPr lang="en-US" altLang="en-US" sz="3200" b="1" dirty="0" smtClean="0"/>
              <a:t>E</a:t>
            </a:r>
            <a:r>
              <a:rPr lang="en-US" altLang="en-US" sz="3200" dirty="0" smtClean="0"/>
              <a:t>ducation/Employment</a:t>
            </a:r>
            <a:endParaRPr lang="en-US" altLang="en-US" sz="3200" dirty="0"/>
          </a:p>
          <a:p>
            <a:pPr marL="457200" lvl="1" indent="0">
              <a:spcAft>
                <a:spcPct val="0"/>
              </a:spcAft>
              <a:buNone/>
            </a:pPr>
            <a:r>
              <a:rPr lang="en-US" altLang="en-US" sz="3200" b="1" dirty="0"/>
              <a:t>	L</a:t>
            </a:r>
            <a:r>
              <a:rPr lang="en-US" altLang="en-US" sz="3200" dirty="0"/>
              <a:t>egal Status </a:t>
            </a:r>
          </a:p>
          <a:p>
            <a:pPr marL="457200" lvl="1" indent="0">
              <a:spcAft>
                <a:spcPct val="0"/>
              </a:spcAft>
              <a:buNone/>
            </a:pPr>
            <a:r>
              <a:rPr lang="en-US" altLang="en-US" sz="3200" b="1" dirty="0"/>
              <a:t>	P</a:t>
            </a:r>
            <a:r>
              <a:rPr lang="en-US" altLang="en-US" sz="3200" dirty="0"/>
              <a:t>ersonal and Family Stability &amp; Safety</a:t>
            </a:r>
          </a:p>
          <a:p>
            <a:pPr>
              <a:spcAft>
                <a:spcPct val="0"/>
              </a:spcAft>
              <a:buFont typeface="Arial" panose="020B0604020202020204" pitchFamily="34" charset="0"/>
              <a:buChar char="•"/>
            </a:pPr>
            <a:r>
              <a:rPr lang="en-US" altLang="en-US" sz="3200" dirty="0"/>
              <a:t>104 respondents seeking cancer care</a:t>
            </a:r>
          </a:p>
          <a:p>
            <a:pPr>
              <a:spcAft>
                <a:spcPct val="0"/>
              </a:spcAft>
              <a:buFont typeface="Arial" panose="020B0604020202020204" pitchFamily="34" charset="0"/>
              <a:buChar char="•"/>
            </a:pPr>
            <a:r>
              <a:rPr lang="en-US" altLang="en-US" sz="3200" b="1" dirty="0">
                <a:solidFill>
                  <a:srgbClr val="FF0000"/>
                </a:solidFill>
              </a:rPr>
              <a:t>80 (77%) </a:t>
            </a:r>
            <a:r>
              <a:rPr lang="en-US" altLang="en-US" sz="3200" dirty="0"/>
              <a:t>reported 1 or more concerns</a:t>
            </a:r>
          </a:p>
        </p:txBody>
      </p:sp>
      <p:sp>
        <p:nvSpPr>
          <p:cNvPr id="2" name="TextBox 1"/>
          <p:cNvSpPr txBox="1"/>
          <p:nvPr/>
        </p:nvSpPr>
        <p:spPr>
          <a:xfrm>
            <a:off x="261258" y="6496014"/>
            <a:ext cx="6865257" cy="261610"/>
          </a:xfrm>
          <a:prstGeom prst="rect">
            <a:avLst/>
          </a:prstGeom>
          <a:noFill/>
        </p:spPr>
        <p:txBody>
          <a:bodyPr wrap="square" rtlCol="0">
            <a:spAutoFit/>
          </a:bodyPr>
          <a:lstStyle/>
          <a:p>
            <a:r>
              <a:rPr lang="en-US" sz="1100" dirty="0" err="1" smtClean="0"/>
              <a:t>Ko</a:t>
            </a:r>
            <a:r>
              <a:rPr lang="en-US" sz="1100" dirty="0" smtClean="0"/>
              <a:t>, </a:t>
            </a:r>
            <a:r>
              <a:rPr lang="en-US" sz="1100" dirty="0" err="1" smtClean="0"/>
              <a:t>Battaglia</a:t>
            </a:r>
            <a:r>
              <a:rPr lang="en-US" sz="1100" dirty="0" smtClean="0"/>
              <a:t>, et al. (2016)</a:t>
            </a:r>
            <a:endParaRPr lang="en-US" sz="1100" dirty="0"/>
          </a:p>
        </p:txBody>
      </p:sp>
      <p:pic>
        <p:nvPicPr>
          <p:cNvPr id="3" name="Picture 2"/>
          <p:cNvPicPr>
            <a:picLocks noChangeAspect="1"/>
          </p:cNvPicPr>
          <p:nvPr/>
        </p:nvPicPr>
        <p:blipFill>
          <a:blip r:embed="rId2"/>
          <a:stretch>
            <a:fillRect/>
          </a:stretch>
        </p:blipFill>
        <p:spPr>
          <a:xfrm>
            <a:off x="7931281" y="6236911"/>
            <a:ext cx="3962743" cy="518205"/>
          </a:xfrm>
          <a:prstGeom prst="rect">
            <a:avLst/>
          </a:prstGeom>
        </p:spPr>
      </p:pic>
    </p:spTree>
    <p:extLst>
      <p:ext uri="{BB962C8B-B14F-4D97-AF65-F5344CB8AC3E}">
        <p14:creationId xmlns:p14="http://schemas.microsoft.com/office/powerpoint/2010/main" val="1078134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838200" y="198437"/>
            <a:ext cx="10515600" cy="1325563"/>
          </a:xfrm>
        </p:spPr>
        <p:txBody>
          <a:bodyPr>
            <a:normAutofit/>
          </a:bodyPr>
          <a:lstStyle/>
          <a:p>
            <a:pPr algn="ctr">
              <a:defRPr/>
            </a:pPr>
            <a:r>
              <a:rPr lang="en-US" altLang="en-US" sz="4000" b="1" dirty="0" smtClean="0"/>
              <a:t>Project </a:t>
            </a:r>
            <a:r>
              <a:rPr lang="en-US" altLang="en-US" sz="4000" b="1" i="1" dirty="0" smtClean="0"/>
              <a:t>SUPPORT</a:t>
            </a:r>
            <a:endParaRPr lang="en-US" altLang="en-US" sz="4000" b="1" dirty="0"/>
          </a:p>
        </p:txBody>
      </p:sp>
      <p:sp>
        <p:nvSpPr>
          <p:cNvPr id="44035" name="Rectangle 3"/>
          <p:cNvSpPr>
            <a:spLocks noGrp="1" noChangeArrowheads="1"/>
          </p:cNvSpPr>
          <p:nvPr>
            <p:ph idx="1"/>
          </p:nvPr>
        </p:nvSpPr>
        <p:spPr>
          <a:xfrm>
            <a:off x="1524000" y="1524000"/>
            <a:ext cx="9829800" cy="4724400"/>
          </a:xfrm>
        </p:spPr>
        <p:txBody>
          <a:bodyPr>
            <a:normAutofit lnSpcReduction="10000"/>
          </a:bodyPr>
          <a:lstStyle/>
          <a:p>
            <a:pPr algn="ctr">
              <a:buNone/>
            </a:pPr>
            <a:r>
              <a:rPr lang="en-US" altLang="en-US" sz="2400" i="1" u="sng" dirty="0" smtClean="0"/>
              <a:t> </a:t>
            </a:r>
            <a:r>
              <a:rPr lang="en-US" sz="3200" b="1" i="1" u="sng" dirty="0"/>
              <a:t>S</a:t>
            </a:r>
            <a:r>
              <a:rPr lang="en-US" u="sng" dirty="0"/>
              <a:t>ocio-legal Services for </a:t>
            </a:r>
            <a:r>
              <a:rPr lang="en-US" sz="3200" b="1" i="1" u="sng" dirty="0"/>
              <a:t>U</a:t>
            </a:r>
            <a:r>
              <a:rPr lang="en-US" u="sng" dirty="0"/>
              <a:t>nderserved </a:t>
            </a:r>
            <a:r>
              <a:rPr lang="en-US" sz="3200" b="1" i="1" u="sng" dirty="0"/>
              <a:t>P</a:t>
            </a:r>
            <a:r>
              <a:rPr lang="en-US" u="sng" dirty="0"/>
              <a:t>opulations through </a:t>
            </a:r>
            <a:r>
              <a:rPr lang="en-US" sz="3200" b="1" i="1" u="sng" dirty="0"/>
              <a:t>P</a:t>
            </a:r>
            <a:r>
              <a:rPr lang="en-US" u="sng" dirty="0"/>
              <a:t>atient Navigation to </a:t>
            </a:r>
            <a:r>
              <a:rPr lang="en-US" sz="3200" b="1" i="1" u="sng" dirty="0"/>
              <a:t>O</a:t>
            </a:r>
            <a:r>
              <a:rPr lang="en-US" u="sng" dirty="0"/>
              <a:t>ptimize </a:t>
            </a:r>
            <a:r>
              <a:rPr lang="en-US" sz="3200" b="1" i="1" u="sng" dirty="0"/>
              <a:t>R</a:t>
            </a:r>
            <a:r>
              <a:rPr lang="en-US" u="sng" dirty="0"/>
              <a:t>esources during </a:t>
            </a:r>
            <a:r>
              <a:rPr lang="en-US" sz="3200" b="1" i="1" u="sng" dirty="0"/>
              <a:t>T</a:t>
            </a:r>
            <a:r>
              <a:rPr lang="en-US" u="sng" dirty="0"/>
              <a:t>reatment</a:t>
            </a:r>
            <a:endParaRPr lang="en-US" altLang="en-US" i="1" u="sng" dirty="0" smtClean="0"/>
          </a:p>
          <a:p>
            <a:pPr>
              <a:buFont typeface="Arial" panose="020B0604020202020204" pitchFamily="34" charset="0"/>
              <a:buNone/>
            </a:pPr>
            <a:endParaRPr lang="en-US" altLang="en-US" i="1" dirty="0"/>
          </a:p>
          <a:p>
            <a:pPr>
              <a:buFont typeface="Arial" panose="020B0604020202020204" pitchFamily="34" charset="0"/>
              <a:buNone/>
            </a:pPr>
            <a:r>
              <a:rPr lang="en-US" altLang="en-US" i="1" dirty="0" smtClean="0"/>
              <a:t> </a:t>
            </a:r>
            <a:r>
              <a:rPr lang="en-US" altLang="en-US" dirty="0" smtClean="0"/>
              <a:t>Hypothesis: Among </a:t>
            </a:r>
            <a:r>
              <a:rPr lang="en-US" altLang="en-US" dirty="0"/>
              <a:t>newly diagnosed cancer patients, </a:t>
            </a:r>
            <a:r>
              <a:rPr lang="en-US" altLang="en-US" b="1" dirty="0" smtClean="0"/>
              <a:t>patient </a:t>
            </a:r>
            <a:r>
              <a:rPr lang="en-US" altLang="en-US" b="1" dirty="0"/>
              <a:t>navigation enhanced with legal </a:t>
            </a:r>
            <a:r>
              <a:rPr lang="en-US" altLang="en-US" b="1" dirty="0" smtClean="0"/>
              <a:t>advocacy to address socio-legal barriers </a:t>
            </a:r>
            <a:r>
              <a:rPr lang="en-US" altLang="en-US" dirty="0" smtClean="0"/>
              <a:t>will improve clinical and patient reported outcomes</a:t>
            </a:r>
          </a:p>
          <a:p>
            <a:pPr>
              <a:buFont typeface="Arial" panose="020B0604020202020204" pitchFamily="34" charset="0"/>
              <a:buNone/>
            </a:pPr>
            <a:endParaRPr lang="en-US" altLang="en-US" dirty="0"/>
          </a:p>
          <a:p>
            <a:r>
              <a:rPr lang="en-US" altLang="en-US" dirty="0" smtClean="0"/>
              <a:t>Randomized controlled trial at BMC funded by PCORI</a:t>
            </a:r>
          </a:p>
          <a:p>
            <a:r>
              <a:rPr lang="en-US" altLang="en-US" u="sng" dirty="0" smtClean="0"/>
              <a:t>Outcomes</a:t>
            </a:r>
            <a:r>
              <a:rPr lang="en-US" altLang="en-US" dirty="0" smtClean="0"/>
              <a:t>: </a:t>
            </a:r>
            <a:r>
              <a:rPr lang="en-US" altLang="en-US" dirty="0" smtClean="0"/>
              <a:t>time to first </a:t>
            </a:r>
            <a:r>
              <a:rPr lang="en-US" altLang="en-US" dirty="0" smtClean="0"/>
              <a:t>treatment, satisfaction, cancer needs</a:t>
            </a:r>
            <a:endParaRPr lang="en-US" altLang="en-US" dirty="0"/>
          </a:p>
          <a:p>
            <a:pPr>
              <a:buFont typeface="Arial" panose="020B0604020202020204" pitchFamily="34" charset="0"/>
              <a:buNone/>
            </a:pPr>
            <a:r>
              <a:rPr lang="en-US" altLang="en-US" dirty="0"/>
              <a:t>	</a:t>
            </a:r>
          </a:p>
        </p:txBody>
      </p:sp>
    </p:spTree>
    <p:extLst>
      <p:ext uri="{BB962C8B-B14F-4D97-AF65-F5344CB8AC3E}">
        <p14:creationId xmlns:p14="http://schemas.microsoft.com/office/powerpoint/2010/main" val="3328666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057" y="379640"/>
            <a:ext cx="10515600" cy="1325563"/>
          </a:xfrm>
        </p:spPr>
        <p:txBody>
          <a:bodyPr>
            <a:normAutofit/>
          </a:bodyPr>
          <a:lstStyle/>
          <a:p>
            <a:pPr algn="ctr"/>
            <a:r>
              <a:rPr lang="en-US" sz="4000" b="1" dirty="0" smtClean="0"/>
              <a:t>Kaplan-Meier Plot for time to first treatment (n=201)</a:t>
            </a:r>
            <a:endParaRPr lang="en-US" sz="4000" b="1" dirty="0"/>
          </a:p>
        </p:txBody>
      </p:sp>
      <p:pic>
        <p:nvPicPr>
          <p:cNvPr id="2" name="Content Placeholder 1"/>
          <p:cNvPicPr>
            <a:picLocks noGrp="1" noChangeAspect="1"/>
          </p:cNvPicPr>
          <p:nvPr>
            <p:ph idx="1"/>
          </p:nvPr>
        </p:nvPicPr>
        <p:blipFill>
          <a:blip r:embed="rId2"/>
          <a:stretch>
            <a:fillRect/>
          </a:stretch>
        </p:blipFill>
        <p:spPr>
          <a:xfrm>
            <a:off x="2038350" y="1910061"/>
            <a:ext cx="7277100" cy="4715562"/>
          </a:xfrm>
          <a:prstGeom prst="rect">
            <a:avLst/>
          </a:prstGeom>
        </p:spPr>
      </p:pic>
    </p:spTree>
    <p:extLst>
      <p:ext uri="{BB962C8B-B14F-4D97-AF65-F5344CB8AC3E}">
        <p14:creationId xmlns:p14="http://schemas.microsoft.com/office/powerpoint/2010/main" val="3158706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8" y="0"/>
            <a:ext cx="10515600" cy="1325563"/>
          </a:xfrm>
        </p:spPr>
        <p:txBody>
          <a:bodyPr>
            <a:normAutofit/>
          </a:bodyPr>
          <a:lstStyle/>
          <a:p>
            <a:pPr algn="ctr"/>
            <a:r>
              <a:rPr lang="en-US" sz="4000" b="1" dirty="0" smtClean="0"/>
              <a:t>Project SUPPORT vs. “Third” Arm</a:t>
            </a:r>
            <a:endParaRPr lang="en-US" sz="2000" dirty="0"/>
          </a:p>
        </p:txBody>
      </p:sp>
      <p:pic>
        <p:nvPicPr>
          <p:cNvPr id="4" name="Content Placeholder 3"/>
          <p:cNvPicPr>
            <a:picLocks noGrp="1" noChangeAspect="1"/>
          </p:cNvPicPr>
          <p:nvPr>
            <p:ph idx="1"/>
          </p:nvPr>
        </p:nvPicPr>
        <p:blipFill>
          <a:blip r:embed="rId2"/>
          <a:stretch>
            <a:fillRect/>
          </a:stretch>
        </p:blipFill>
        <p:spPr>
          <a:xfrm>
            <a:off x="1856795" y="1175657"/>
            <a:ext cx="7572956" cy="5682343"/>
          </a:xfrm>
          <a:prstGeom prst="rect">
            <a:avLst/>
          </a:prstGeom>
        </p:spPr>
      </p:pic>
      <p:sp>
        <p:nvSpPr>
          <p:cNvPr id="3" name="TextBox 2"/>
          <p:cNvSpPr txBox="1"/>
          <p:nvPr/>
        </p:nvSpPr>
        <p:spPr>
          <a:xfrm>
            <a:off x="9662760" y="3397929"/>
            <a:ext cx="2382701" cy="882678"/>
          </a:xfrm>
          <a:prstGeom prst="rect">
            <a:avLst/>
          </a:prstGeom>
          <a:noFill/>
        </p:spPr>
        <p:txBody>
          <a:bodyPr wrap="square" rtlCol="0">
            <a:spAutoFit/>
          </a:bodyPr>
          <a:lstStyle/>
          <a:p>
            <a:pPr algn="ctr">
              <a:lnSpc>
                <a:spcPct val="107000"/>
              </a:lnSpc>
            </a:pPr>
            <a:r>
              <a:rPr lang="en-US" sz="2400" b="1" dirty="0" smtClean="0">
                <a:solidFill>
                  <a:srgbClr val="000000"/>
                </a:solidFill>
                <a:latin typeface="+mj-lt"/>
                <a:ea typeface="DengXian"/>
                <a:cs typeface="Times New Roman" panose="02020603050405020304" pitchFamily="18" charset="0"/>
              </a:rPr>
              <a:t>Adjusted OR</a:t>
            </a:r>
          </a:p>
          <a:p>
            <a:pPr algn="ctr">
              <a:lnSpc>
                <a:spcPct val="107000"/>
              </a:lnSpc>
            </a:pPr>
            <a:r>
              <a:rPr lang="en-US" sz="2400" b="1" dirty="0" smtClean="0">
                <a:solidFill>
                  <a:srgbClr val="FF0000"/>
                </a:solidFill>
                <a:latin typeface="+mj-lt"/>
                <a:ea typeface="DengXian"/>
                <a:cs typeface="Times New Roman" panose="02020603050405020304" pitchFamily="18" charset="0"/>
              </a:rPr>
              <a:t>2.79</a:t>
            </a:r>
            <a:r>
              <a:rPr lang="en-US" sz="2400" b="1" dirty="0" smtClean="0">
                <a:solidFill>
                  <a:srgbClr val="000000"/>
                </a:solidFill>
                <a:latin typeface="+mj-lt"/>
                <a:ea typeface="DengXian"/>
                <a:cs typeface="Times New Roman" panose="02020603050405020304" pitchFamily="18" charset="0"/>
              </a:rPr>
              <a:t> </a:t>
            </a:r>
            <a:r>
              <a:rPr lang="en-US" sz="2400" b="1" dirty="0">
                <a:solidFill>
                  <a:srgbClr val="000000"/>
                </a:solidFill>
                <a:latin typeface="+mj-lt"/>
                <a:ea typeface="DengXian"/>
                <a:cs typeface="Times New Roman" panose="02020603050405020304" pitchFamily="18" charset="0"/>
              </a:rPr>
              <a:t>(1.52, </a:t>
            </a:r>
            <a:r>
              <a:rPr lang="en-US" sz="2400" b="1" dirty="0" smtClean="0">
                <a:solidFill>
                  <a:srgbClr val="000000"/>
                </a:solidFill>
                <a:latin typeface="+mj-lt"/>
                <a:ea typeface="DengXian"/>
                <a:cs typeface="Times New Roman" panose="02020603050405020304" pitchFamily="18" charset="0"/>
              </a:rPr>
              <a:t>5.13)</a:t>
            </a:r>
            <a:endParaRPr lang="en-US" sz="2400" b="1" dirty="0">
              <a:latin typeface="+mj-lt"/>
              <a:ea typeface="DengXian"/>
              <a:cs typeface="Times New Roman" panose="02020603050405020304" pitchFamily="18" charset="0"/>
            </a:endParaRPr>
          </a:p>
        </p:txBody>
      </p:sp>
    </p:spTree>
    <p:extLst>
      <p:ext uri="{BB962C8B-B14F-4D97-AF65-F5344CB8AC3E}">
        <p14:creationId xmlns:p14="http://schemas.microsoft.com/office/powerpoint/2010/main" val="324124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1567544"/>
            <a:ext cx="11669486" cy="5290458"/>
          </a:xfrm>
        </p:spPr>
        <p:txBody>
          <a:bodyPr>
            <a:normAutofit fontScale="92500"/>
          </a:bodyPr>
          <a:lstStyle/>
          <a:p>
            <a:pPr marL="0" indent="0">
              <a:buNone/>
            </a:pPr>
            <a:r>
              <a:rPr lang="en-US" sz="3500" dirty="0" smtClean="0"/>
              <a:t>50 </a:t>
            </a:r>
            <a:r>
              <a:rPr lang="en-US" sz="3500" dirty="0"/>
              <a:t>largest </a:t>
            </a:r>
            <a:r>
              <a:rPr lang="en-US" sz="3500" dirty="0" smtClean="0"/>
              <a:t>US cities 1990 </a:t>
            </a:r>
            <a:r>
              <a:rPr lang="en-US" sz="3500" dirty="0"/>
              <a:t>-</a:t>
            </a:r>
            <a:r>
              <a:rPr lang="en-US" sz="3500" dirty="0" smtClean="0"/>
              <a:t> 2009</a:t>
            </a:r>
            <a:r>
              <a:rPr lang="en-US" sz="3500" dirty="0"/>
              <a:t> </a:t>
            </a:r>
            <a:endParaRPr lang="en-US" sz="3500" dirty="0" smtClean="0"/>
          </a:p>
          <a:p>
            <a:r>
              <a:rPr lang="en-US" sz="3500" dirty="0" smtClean="0"/>
              <a:t>35 cities increase in </a:t>
            </a:r>
            <a:r>
              <a:rPr lang="en-US" sz="3500" dirty="0" err="1"/>
              <a:t>Black:White</a:t>
            </a:r>
            <a:r>
              <a:rPr lang="en-US" sz="3500" dirty="0"/>
              <a:t> </a:t>
            </a:r>
            <a:r>
              <a:rPr lang="en-US" sz="3500" dirty="0" smtClean="0"/>
              <a:t>mortality rate ratio </a:t>
            </a:r>
          </a:p>
          <a:p>
            <a:r>
              <a:rPr lang="en-US" sz="3500" dirty="0" smtClean="0"/>
              <a:t>Increase largely </a:t>
            </a:r>
            <a:r>
              <a:rPr lang="en-US" sz="3500" dirty="0"/>
              <a:t>because White rates improved substantially</a:t>
            </a:r>
          </a:p>
          <a:p>
            <a:r>
              <a:rPr lang="en-US" sz="3500" dirty="0" smtClean="0"/>
              <a:t>Chicago had a mortality rate ratio of: </a:t>
            </a:r>
            <a:r>
              <a:rPr lang="en-US" sz="3500" b="1" dirty="0" smtClean="0"/>
              <a:t>1.48</a:t>
            </a:r>
            <a:r>
              <a:rPr lang="en-US" sz="3500" dirty="0" smtClean="0"/>
              <a:t>; 95% CI: (1.34-1.64)</a:t>
            </a:r>
            <a:endParaRPr lang="en-US" sz="3500" b="1" dirty="0" smtClean="0"/>
          </a:p>
          <a:p>
            <a:r>
              <a:rPr lang="en-US" sz="3500" dirty="0" smtClean="0"/>
              <a:t>Boston had a mortality</a:t>
            </a:r>
            <a:r>
              <a:rPr lang="en-US" sz="3500" b="1" dirty="0" smtClean="0"/>
              <a:t> </a:t>
            </a:r>
            <a:r>
              <a:rPr lang="en-US" sz="3500" dirty="0" smtClean="0"/>
              <a:t>rate ratio: </a:t>
            </a:r>
            <a:r>
              <a:rPr lang="en-US" sz="3500" b="1" dirty="0" smtClean="0"/>
              <a:t>1.49</a:t>
            </a:r>
            <a:r>
              <a:rPr lang="en-US" sz="3500" dirty="0" smtClean="0"/>
              <a:t>; 95% CI: (1.18, 1.88)</a:t>
            </a:r>
          </a:p>
          <a:p>
            <a:r>
              <a:rPr lang="en-US" sz="3500" dirty="0" smtClean="0"/>
              <a:t>1,710 </a:t>
            </a:r>
            <a:r>
              <a:rPr lang="en-US" sz="3500" dirty="0"/>
              <a:t>excess Black deaths </a:t>
            </a:r>
            <a:r>
              <a:rPr lang="en-US" sz="3500" dirty="0" smtClean="0"/>
              <a:t>annually, an </a:t>
            </a:r>
            <a:r>
              <a:rPr lang="en-US" sz="3500" dirty="0"/>
              <a:t>average of </a:t>
            </a:r>
            <a:r>
              <a:rPr lang="en-US" sz="3500" b="1" i="1" dirty="0"/>
              <a:t>about 5 each day</a:t>
            </a:r>
            <a:r>
              <a:rPr lang="en-US" sz="3500" dirty="0" smtClean="0"/>
              <a:t>.</a:t>
            </a:r>
          </a:p>
          <a:p>
            <a:endParaRPr lang="en-US" dirty="0"/>
          </a:p>
          <a:p>
            <a:pPr marL="0" indent="0">
              <a:buNone/>
            </a:pPr>
            <a:endParaRPr lang="en-US" dirty="0" smtClean="0"/>
          </a:p>
          <a:p>
            <a:pPr marL="0" indent="0">
              <a:buNone/>
            </a:pPr>
            <a:endParaRPr lang="en-US" dirty="0" smtClean="0"/>
          </a:p>
          <a:p>
            <a:pPr marL="0" indent="0">
              <a:buNone/>
            </a:pPr>
            <a:r>
              <a:rPr lang="en-US" sz="1200" dirty="0"/>
              <a:t>Hunt, Whitman, and </a:t>
            </a:r>
            <a:r>
              <a:rPr lang="en-US" sz="1200" dirty="0" err="1"/>
              <a:t>Hurlbert</a:t>
            </a:r>
            <a:r>
              <a:rPr lang="en-US" sz="1200" dirty="0"/>
              <a:t> (2014). Increasing </a:t>
            </a:r>
            <a:r>
              <a:rPr lang="en-US" sz="1200" dirty="0" err="1"/>
              <a:t>Black:White</a:t>
            </a:r>
            <a:r>
              <a:rPr lang="en-US" sz="1200" dirty="0"/>
              <a:t> disparities in breast cancer mortality in the 50 largest cities in the United States. </a:t>
            </a:r>
            <a:r>
              <a:rPr lang="en-US" sz="1200" i="1" dirty="0"/>
              <a:t>Cancer Epidemiology</a:t>
            </a:r>
            <a:r>
              <a:rPr lang="en-US" sz="1200" dirty="0"/>
              <a:t>.</a:t>
            </a:r>
          </a:p>
          <a:p>
            <a:pPr lvl="1"/>
            <a:endParaRPr lang="en-US" dirty="0"/>
          </a:p>
        </p:txBody>
      </p:sp>
      <p:sp>
        <p:nvSpPr>
          <p:cNvPr id="4" name="Rectangle 2"/>
          <p:cNvSpPr txBox="1">
            <a:spLocks noChangeArrowheads="1"/>
          </p:cNvSpPr>
          <p:nvPr/>
        </p:nvSpPr>
        <p:spPr>
          <a:xfrm>
            <a:off x="237393" y="229806"/>
            <a:ext cx="11722378"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smtClean="0">
                <a:solidFill>
                  <a:prstClr val="black"/>
                </a:solidFill>
              </a:rPr>
              <a:t>2014: Disparities Breast </a:t>
            </a:r>
            <a:r>
              <a:rPr lang="en-US" sz="4000" b="1" dirty="0">
                <a:solidFill>
                  <a:prstClr val="black"/>
                </a:solidFill>
              </a:rPr>
              <a:t>Cancer Mortality </a:t>
            </a:r>
            <a:r>
              <a:rPr lang="en-US" sz="4000" b="1" dirty="0" smtClean="0">
                <a:solidFill>
                  <a:prstClr val="black"/>
                </a:solidFill>
              </a:rPr>
              <a:t>Increasing</a:t>
            </a:r>
            <a:endParaRPr lang="en-US" altLang="en-US" sz="4000" b="1" dirty="0">
              <a:solidFill>
                <a:prstClr val="black"/>
              </a:solidFill>
            </a:endParaRPr>
          </a:p>
        </p:txBody>
      </p:sp>
    </p:spTree>
    <p:extLst>
      <p:ext uri="{BB962C8B-B14F-4D97-AF65-F5344CB8AC3E}">
        <p14:creationId xmlns:p14="http://schemas.microsoft.com/office/powerpoint/2010/main" val="2422715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04" y="362317"/>
            <a:ext cx="10063115" cy="994172"/>
          </a:xfrm>
        </p:spPr>
        <p:txBody>
          <a:bodyPr>
            <a:normAutofit/>
          </a:bodyPr>
          <a:lstStyle/>
          <a:p>
            <a:pPr algn="ctr">
              <a:lnSpc>
                <a:spcPct val="100000"/>
              </a:lnSpc>
            </a:pPr>
            <a:r>
              <a:rPr lang="en-US" sz="4000" b="1" dirty="0"/>
              <a:t>The Boston Breast Cancer Equity </a:t>
            </a:r>
            <a:r>
              <a:rPr lang="en-US" sz="4000" b="1" dirty="0" smtClean="0"/>
              <a:t>Coalition </a:t>
            </a:r>
            <a:endParaRPr lang="en-US" sz="4000" b="1" dirty="0"/>
          </a:p>
        </p:txBody>
      </p:sp>
      <p:sp>
        <p:nvSpPr>
          <p:cNvPr id="3" name="Content Placeholder 2"/>
          <p:cNvSpPr>
            <a:spLocks noGrp="1"/>
          </p:cNvSpPr>
          <p:nvPr>
            <p:ph idx="1"/>
          </p:nvPr>
        </p:nvSpPr>
        <p:spPr>
          <a:xfrm>
            <a:off x="838198" y="1629222"/>
            <a:ext cx="11273525" cy="3680793"/>
          </a:xfrm>
        </p:spPr>
        <p:txBody>
          <a:bodyPr>
            <a:noAutofit/>
          </a:bodyPr>
          <a:lstStyle/>
          <a:p>
            <a:pPr>
              <a:spcAft>
                <a:spcPts val="900"/>
              </a:spcAft>
              <a:buSzPct val="100000"/>
            </a:pPr>
            <a:r>
              <a:rPr lang="en-US" sz="3200" dirty="0" smtClean="0"/>
              <a:t>Est. in 2014 in response to Hunt article</a:t>
            </a:r>
          </a:p>
          <a:p>
            <a:pPr>
              <a:spcAft>
                <a:spcPts val="900"/>
              </a:spcAft>
              <a:buSzPct val="100000"/>
            </a:pPr>
            <a:r>
              <a:rPr lang="en-US" sz="3200" dirty="0"/>
              <a:t>M</a:t>
            </a:r>
            <a:r>
              <a:rPr lang="en-US" sz="3200" dirty="0" smtClean="0"/>
              <a:t>ultidisciplinary stakeholders: public health agencies</a:t>
            </a:r>
            <a:r>
              <a:rPr lang="en-US" sz="3200" dirty="0"/>
              <a:t>, </a:t>
            </a:r>
            <a:r>
              <a:rPr lang="en-US" sz="3200" dirty="0" smtClean="0"/>
              <a:t>academic institutions, providers, </a:t>
            </a:r>
            <a:r>
              <a:rPr lang="en-US" sz="3200" dirty="0"/>
              <a:t>patients, advocates, policy </a:t>
            </a:r>
            <a:r>
              <a:rPr lang="en-US" sz="3200" dirty="0" smtClean="0"/>
              <a:t>makers</a:t>
            </a:r>
            <a:endParaRPr lang="en-US" sz="3200" dirty="0"/>
          </a:p>
          <a:p>
            <a:pPr>
              <a:spcAft>
                <a:spcPts val="900"/>
              </a:spcAft>
              <a:buSzPct val="100000"/>
            </a:pPr>
            <a:r>
              <a:rPr lang="en-US" sz="3200" b="1" i="1" dirty="0" smtClean="0"/>
              <a:t>Mission</a:t>
            </a:r>
            <a:r>
              <a:rPr lang="en-US" sz="3200" dirty="0" smtClean="0"/>
              <a:t>: Develop </a:t>
            </a:r>
            <a:r>
              <a:rPr lang="en-US" sz="3200" dirty="0"/>
              <a:t>city-wide solutions </a:t>
            </a:r>
            <a:r>
              <a:rPr lang="en-US" sz="3200" dirty="0" smtClean="0"/>
              <a:t>to eliminate </a:t>
            </a:r>
            <a:r>
              <a:rPr lang="en-US" sz="3200" dirty="0" smtClean="0"/>
              <a:t>inequities </a:t>
            </a:r>
            <a:r>
              <a:rPr lang="en-US" sz="3200" dirty="0"/>
              <a:t>in breast </a:t>
            </a:r>
            <a:r>
              <a:rPr lang="en-US" sz="3200" dirty="0" smtClean="0"/>
              <a:t>cancer outcomes</a:t>
            </a:r>
          </a:p>
          <a:p>
            <a:pPr>
              <a:spcAft>
                <a:spcPts val="900"/>
              </a:spcAft>
              <a:buSzPct val="100000"/>
            </a:pPr>
            <a:r>
              <a:rPr lang="en-US" sz="3200" i="1" dirty="0" smtClean="0"/>
              <a:t>Local care delivery data</a:t>
            </a:r>
            <a:r>
              <a:rPr lang="en-US" sz="3200" dirty="0" smtClean="0"/>
              <a:t>: </a:t>
            </a:r>
            <a:r>
              <a:rPr lang="en-US" sz="3200" dirty="0" smtClean="0"/>
              <a:t>disproportionate treatment delays, transfers in care among the most vulnerable women</a:t>
            </a:r>
            <a:endParaRPr lang="en-US" sz="3200" dirty="0"/>
          </a:p>
        </p:txBody>
      </p:sp>
      <p:grpSp>
        <p:nvGrpSpPr>
          <p:cNvPr id="6" name="Group 5"/>
          <p:cNvGrpSpPr/>
          <p:nvPr/>
        </p:nvGrpSpPr>
        <p:grpSpPr>
          <a:xfrm>
            <a:off x="8918370" y="4950014"/>
            <a:ext cx="5463209" cy="2027583"/>
            <a:chOff x="219639" y="4770741"/>
            <a:chExt cx="3351939" cy="1161389"/>
          </a:xfrm>
        </p:grpSpPr>
        <p:pic>
          <p:nvPicPr>
            <p:cNvPr id="4" name="Picture 3"/>
            <p:cNvPicPr>
              <a:picLocks noChangeAspect="1"/>
            </p:cNvPicPr>
            <p:nvPr/>
          </p:nvPicPr>
          <p:blipFill>
            <a:blip r:embed="rId2"/>
            <a:stretch>
              <a:fillRect/>
            </a:stretch>
          </p:blipFill>
          <p:spPr>
            <a:xfrm>
              <a:off x="219639" y="4770741"/>
              <a:ext cx="2034716" cy="1161389"/>
            </a:xfrm>
            <a:prstGeom prst="rect">
              <a:avLst/>
            </a:prstGeom>
          </p:spPr>
        </p:pic>
        <p:sp>
          <p:nvSpPr>
            <p:cNvPr id="11" name="TextBox 10"/>
            <p:cNvSpPr txBox="1"/>
            <p:nvPr/>
          </p:nvSpPr>
          <p:spPr>
            <a:xfrm>
              <a:off x="436124" y="5560299"/>
              <a:ext cx="3135454" cy="217185"/>
            </a:xfrm>
            <a:prstGeom prst="rect">
              <a:avLst/>
            </a:prstGeom>
            <a:noFill/>
          </p:spPr>
          <p:txBody>
            <a:bodyPr wrap="square" rtlCol="0">
              <a:spAutoFit/>
            </a:bodyPr>
            <a:lstStyle/>
            <a:p>
              <a:r>
                <a:rPr lang="en-US" sz="1350" dirty="0"/>
                <a:t>www.bostonbcec.org</a:t>
              </a:r>
            </a:p>
          </p:txBody>
        </p:sp>
      </p:grpSp>
    </p:spTree>
    <p:extLst>
      <p:ext uri="{BB962C8B-B14F-4D97-AF65-F5344CB8AC3E}">
        <p14:creationId xmlns:p14="http://schemas.microsoft.com/office/powerpoint/2010/main" val="985262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39725"/>
            <a:ext cx="7886700" cy="1325563"/>
          </a:xfrm>
        </p:spPr>
        <p:txBody>
          <a:bodyPr>
            <a:noAutofit/>
          </a:bodyPr>
          <a:lstStyle/>
          <a:p>
            <a:pPr algn="ctr"/>
            <a:r>
              <a:rPr lang="en-US" altLang="en-US" sz="4000" b="1" dirty="0"/>
              <a:t>Where are </a:t>
            </a:r>
            <a:r>
              <a:rPr lang="en-US" altLang="en-US" sz="4000" b="1" dirty="0" smtClean="0"/>
              <a:t>there </a:t>
            </a:r>
            <a:r>
              <a:rPr lang="en-US" altLang="en-US" sz="4000" b="1" dirty="0"/>
              <a:t>opportunities to “repair” the disconnect?</a:t>
            </a:r>
            <a:endParaRPr lang="en-US" sz="4000" b="1" dirty="0"/>
          </a:p>
        </p:txBody>
      </p:sp>
      <p:sp>
        <p:nvSpPr>
          <p:cNvPr id="3" name="Content Placeholder 2"/>
          <p:cNvSpPr>
            <a:spLocks noGrp="1"/>
          </p:cNvSpPr>
          <p:nvPr>
            <p:ph idx="1"/>
          </p:nvPr>
        </p:nvSpPr>
        <p:spPr/>
        <p:txBody>
          <a:bodyPr>
            <a:normAutofit/>
          </a:bodyPr>
          <a:lstStyle/>
          <a:p>
            <a:pPr marL="457200" indent="-457200">
              <a:buFont typeface="+mj-lt"/>
              <a:buAutoNum type="arabicPeriod"/>
            </a:pPr>
            <a:endParaRPr lang="en-US" dirty="0" smtClean="0"/>
          </a:p>
          <a:p>
            <a:pPr marL="0" indent="0">
              <a:buNone/>
            </a:pPr>
            <a:r>
              <a:rPr lang="en-US" b="1" dirty="0" smtClean="0"/>
              <a:t>Care </a:t>
            </a:r>
            <a:r>
              <a:rPr lang="en-US" b="1" dirty="0"/>
              <a:t>Delivery Research </a:t>
            </a:r>
            <a:r>
              <a:rPr lang="en-US" dirty="0"/>
              <a:t>is </a:t>
            </a:r>
            <a:r>
              <a:rPr lang="en-US" dirty="0" smtClean="0"/>
              <a:t>critical</a:t>
            </a:r>
            <a:endParaRPr lang="en-US" dirty="0"/>
          </a:p>
          <a:p>
            <a:r>
              <a:rPr lang="en-US" dirty="0"/>
              <a:t>Dissemination and Implementation </a:t>
            </a:r>
            <a:r>
              <a:rPr lang="en-US" dirty="0" smtClean="0"/>
              <a:t>Science to bring scientific discoveries to real life settings</a:t>
            </a:r>
            <a:endParaRPr lang="en-US" dirty="0"/>
          </a:p>
          <a:p>
            <a:r>
              <a:rPr lang="en-US" dirty="0" smtClean="0"/>
              <a:t>Multi-level Pragmatic clinical trials that target quality outcomes </a:t>
            </a:r>
            <a:endParaRPr lang="en-US" dirty="0"/>
          </a:p>
          <a:p>
            <a:r>
              <a:rPr lang="en-US" dirty="0"/>
              <a:t>Community </a:t>
            </a:r>
            <a:r>
              <a:rPr lang="en-US" dirty="0" smtClean="0"/>
              <a:t>Engaged Research involving </a:t>
            </a:r>
            <a:r>
              <a:rPr lang="en-US" dirty="0"/>
              <a:t>stakeholders to ensure meaningful results</a:t>
            </a:r>
          </a:p>
        </p:txBody>
      </p:sp>
    </p:spTree>
    <p:extLst>
      <p:ext uri="{BB962C8B-B14F-4D97-AF65-F5344CB8AC3E}">
        <p14:creationId xmlns:p14="http://schemas.microsoft.com/office/powerpoint/2010/main" val="3561276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11" y="348482"/>
            <a:ext cx="11272945" cy="1463715"/>
          </a:xfrm>
        </p:spPr>
        <p:txBody>
          <a:bodyPr>
            <a:normAutofit fontScale="90000"/>
          </a:bodyPr>
          <a:lstStyle/>
          <a:p>
            <a:pPr algn="ctr"/>
            <a:r>
              <a:rPr lang="en-US" b="1" dirty="0"/>
              <a:t>Evidence-based strategies for coordinating care are not systematically implemented within or across hospitals</a:t>
            </a:r>
          </a:p>
        </p:txBody>
      </p:sp>
      <p:grpSp>
        <p:nvGrpSpPr>
          <p:cNvPr id="4" name="Group 3"/>
          <p:cNvGrpSpPr/>
          <p:nvPr/>
        </p:nvGrpSpPr>
        <p:grpSpPr>
          <a:xfrm>
            <a:off x="303769" y="2470246"/>
            <a:ext cx="3408421" cy="3598583"/>
            <a:chOff x="177344" y="1397500"/>
            <a:chExt cx="5003425" cy="4587523"/>
          </a:xfrm>
        </p:grpSpPr>
        <p:sp>
          <p:nvSpPr>
            <p:cNvPr id="5" name="TextBox 4"/>
            <p:cNvSpPr txBox="1"/>
            <p:nvPr/>
          </p:nvSpPr>
          <p:spPr>
            <a:xfrm>
              <a:off x="177344" y="5004129"/>
              <a:ext cx="5003425" cy="980894"/>
            </a:xfrm>
            <a:prstGeom prst="rect">
              <a:avLst/>
            </a:prstGeom>
            <a:noFill/>
          </p:spPr>
          <p:txBody>
            <a:bodyPr wrap="square" rtlCol="0">
              <a:spAutoFit/>
            </a:bodyPr>
            <a:lstStyle/>
            <a:p>
              <a:pPr algn="ctr"/>
              <a:r>
                <a:rPr lang="en-US" sz="2400" b="1" i="1" dirty="0" smtClean="0">
                  <a:solidFill>
                    <a:prstClr val="black"/>
                  </a:solidFill>
                </a:rPr>
                <a:t>Patient </a:t>
              </a:r>
              <a:r>
                <a:rPr lang="en-US" sz="2400" b="1" i="1" dirty="0">
                  <a:solidFill>
                    <a:prstClr val="black"/>
                  </a:solidFill>
                </a:rPr>
                <a:t>Navigation </a:t>
              </a:r>
              <a:r>
                <a:rPr lang="en-US" sz="2000" b="1" dirty="0">
                  <a:solidFill>
                    <a:prstClr val="black"/>
                  </a:solidFill>
                </a:rPr>
                <a:t>to Guide and Support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4594"/>
            <a:stretch/>
          </p:blipFill>
          <p:spPr>
            <a:xfrm>
              <a:off x="1015252" y="1397500"/>
              <a:ext cx="3635680" cy="3606629"/>
            </a:xfrm>
            <a:prstGeom prst="rect">
              <a:avLst/>
            </a:prstGeom>
          </p:spPr>
        </p:pic>
      </p:grpSp>
      <p:grpSp>
        <p:nvGrpSpPr>
          <p:cNvPr id="7" name="Group 6"/>
          <p:cNvGrpSpPr/>
          <p:nvPr/>
        </p:nvGrpSpPr>
        <p:grpSpPr>
          <a:xfrm>
            <a:off x="3981970" y="2770496"/>
            <a:ext cx="3374173" cy="3194757"/>
            <a:chOff x="3823205" y="2887109"/>
            <a:chExt cx="5005030" cy="3762824"/>
          </a:xfrm>
        </p:grpSpPr>
        <p:sp>
          <p:nvSpPr>
            <p:cNvPr id="8" name="TextBox 7"/>
            <p:cNvSpPr txBox="1"/>
            <p:nvPr/>
          </p:nvSpPr>
          <p:spPr>
            <a:xfrm>
              <a:off x="3823205" y="5743676"/>
              <a:ext cx="5005030" cy="906257"/>
            </a:xfrm>
            <a:prstGeom prst="rect">
              <a:avLst/>
            </a:prstGeom>
            <a:noFill/>
          </p:spPr>
          <p:txBody>
            <a:bodyPr wrap="square" rtlCol="0">
              <a:spAutoFit/>
            </a:bodyPr>
            <a:lstStyle/>
            <a:p>
              <a:pPr algn="ctr"/>
              <a:r>
                <a:rPr lang="en-US" sz="2400" b="1" i="1" dirty="0" smtClean="0">
                  <a:solidFill>
                    <a:prstClr val="black"/>
                  </a:solidFill>
                </a:rPr>
                <a:t>Patient </a:t>
              </a:r>
              <a:r>
                <a:rPr lang="en-US" sz="2400" b="1" i="1" dirty="0">
                  <a:solidFill>
                    <a:prstClr val="black"/>
                  </a:solidFill>
                </a:rPr>
                <a:t>Registry </a:t>
              </a:r>
              <a:r>
                <a:rPr lang="en-US" sz="2000" b="1" dirty="0">
                  <a:solidFill>
                    <a:prstClr val="black"/>
                  </a:solidFill>
                </a:rPr>
                <a:t>to </a:t>
              </a:r>
              <a:r>
                <a:rPr lang="en-US" sz="2000" b="1" dirty="0" smtClean="0">
                  <a:solidFill>
                    <a:prstClr val="black"/>
                  </a:solidFill>
                </a:rPr>
                <a:t>Track</a:t>
              </a:r>
            </a:p>
            <a:p>
              <a:pPr algn="ctr"/>
              <a:r>
                <a:rPr lang="en-US" sz="2000" b="1" dirty="0" smtClean="0">
                  <a:solidFill>
                    <a:prstClr val="black"/>
                  </a:solidFill>
                </a:rPr>
                <a:t> </a:t>
              </a:r>
              <a:r>
                <a:rPr lang="en-US" sz="2000" b="1" dirty="0">
                  <a:solidFill>
                    <a:prstClr val="black"/>
                  </a:solidFill>
                </a:rPr>
                <a:t>at risk Population Over Time</a:t>
              </a:r>
            </a:p>
          </p:txBody>
        </p:sp>
        <p:grpSp>
          <p:nvGrpSpPr>
            <p:cNvPr id="9" name="Group 8"/>
            <p:cNvGrpSpPr/>
            <p:nvPr/>
          </p:nvGrpSpPr>
          <p:grpSpPr>
            <a:xfrm>
              <a:off x="4825999" y="2887109"/>
              <a:ext cx="2747311" cy="2196518"/>
              <a:chOff x="5331944" y="2861111"/>
              <a:chExt cx="2156700" cy="165610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307" t="33729" r="35862" b="38268"/>
              <a:stretch/>
            </p:blipFill>
            <p:spPr>
              <a:xfrm>
                <a:off x="5535592" y="2908550"/>
                <a:ext cx="1947334" cy="1608665"/>
              </a:xfrm>
              <a:prstGeom prst="rect">
                <a:avLst/>
              </a:prstGeom>
            </p:spPr>
          </p:pic>
          <p:sp>
            <p:nvSpPr>
              <p:cNvPr id="11" name="Rectangle 10"/>
              <p:cNvSpPr/>
              <p:nvPr/>
            </p:nvSpPr>
            <p:spPr>
              <a:xfrm>
                <a:off x="5331944" y="2861111"/>
                <a:ext cx="241177" cy="85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247467" y="2928816"/>
                <a:ext cx="241177" cy="85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 name="Group 12"/>
          <p:cNvGrpSpPr/>
          <p:nvPr/>
        </p:nvGrpSpPr>
        <p:grpSpPr>
          <a:xfrm>
            <a:off x="7785100" y="2007389"/>
            <a:ext cx="3649555" cy="4714594"/>
            <a:chOff x="7623484" y="1525769"/>
            <a:chExt cx="5003424" cy="5646880"/>
          </a:xfrm>
        </p:grpSpPr>
        <p:sp>
          <p:nvSpPr>
            <p:cNvPr id="14" name="TextBox 13"/>
            <p:cNvSpPr txBox="1"/>
            <p:nvPr/>
          </p:nvSpPr>
          <p:spPr>
            <a:xfrm>
              <a:off x="7623484" y="5480946"/>
              <a:ext cx="5003424" cy="1691703"/>
            </a:xfrm>
            <a:prstGeom prst="rect">
              <a:avLst/>
            </a:prstGeom>
            <a:noFill/>
          </p:spPr>
          <p:txBody>
            <a:bodyPr wrap="square" rtlCol="0">
              <a:spAutoFit/>
            </a:bodyPr>
            <a:lstStyle/>
            <a:p>
              <a:pPr algn="ctr"/>
              <a:r>
                <a:rPr lang="en-US" sz="2000" b="1" dirty="0" smtClean="0">
                  <a:solidFill>
                    <a:prstClr val="black"/>
                  </a:solidFill>
                </a:rPr>
                <a:t>Systematic </a:t>
              </a:r>
              <a:r>
                <a:rPr lang="en-US" sz="2000" b="1" dirty="0">
                  <a:solidFill>
                    <a:prstClr val="black"/>
                  </a:solidFill>
                </a:rPr>
                <a:t>screening </a:t>
              </a:r>
              <a:r>
                <a:rPr lang="en-US" sz="2000" b="1" dirty="0" smtClean="0">
                  <a:solidFill>
                    <a:prstClr val="black"/>
                  </a:solidFill>
                </a:rPr>
                <a:t>to address </a:t>
              </a:r>
              <a:r>
                <a:rPr lang="en-US" sz="2400" b="1" i="1" dirty="0">
                  <a:solidFill>
                    <a:prstClr val="black"/>
                  </a:solidFill>
                </a:rPr>
                <a:t>Social Barriers</a:t>
              </a:r>
              <a:r>
                <a:rPr lang="en-US" sz="2400" b="1" dirty="0">
                  <a:solidFill>
                    <a:prstClr val="black"/>
                  </a:solidFill>
                </a:rPr>
                <a:t> </a:t>
              </a:r>
              <a:r>
                <a:rPr lang="en-US" sz="2000" b="1" dirty="0">
                  <a:solidFill>
                    <a:prstClr val="black"/>
                  </a:solidFill>
                </a:rPr>
                <a:t>to Care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816" y="1525769"/>
              <a:ext cx="4195440" cy="3779675"/>
            </a:xfrm>
            <a:prstGeom prst="rect">
              <a:avLst/>
            </a:prstGeom>
          </p:spPr>
        </p:pic>
      </p:grpSp>
      <p:sp>
        <p:nvSpPr>
          <p:cNvPr id="16" name="Slide Number Placeholder 15"/>
          <p:cNvSpPr>
            <a:spLocks noGrp="1"/>
          </p:cNvSpPr>
          <p:nvPr>
            <p:ph type="sldNum" sz="quarter" idx="12"/>
          </p:nvPr>
        </p:nvSpPr>
        <p:spPr/>
        <p:txBody>
          <a:bodyPr/>
          <a:lstStyle/>
          <a:p>
            <a:fld id="{E860F963-8068-41FF-8F08-0BCAC939B687}" type="slidenum">
              <a:rPr lang="en-US" smtClean="0"/>
              <a:t>39</a:t>
            </a:fld>
            <a:endParaRPr lang="en-US" dirty="0"/>
          </a:p>
        </p:txBody>
      </p:sp>
    </p:spTree>
    <p:extLst>
      <p:ext uri="{BB962C8B-B14F-4D97-AF65-F5344CB8AC3E}">
        <p14:creationId xmlns:p14="http://schemas.microsoft.com/office/powerpoint/2010/main" val="146654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60" y="241980"/>
            <a:ext cx="10885991" cy="1325563"/>
          </a:xfrm>
        </p:spPr>
        <p:txBody>
          <a:bodyPr>
            <a:normAutofit/>
          </a:bodyPr>
          <a:lstStyle/>
          <a:p>
            <a:pPr algn="ctr"/>
            <a:r>
              <a:rPr lang="en-US" sz="4000" b="1" dirty="0" smtClean="0"/>
              <a:t>Objectives</a:t>
            </a:r>
            <a:endParaRPr lang="en-US" sz="4000" b="1" dirty="0"/>
          </a:p>
        </p:txBody>
      </p:sp>
      <p:sp>
        <p:nvSpPr>
          <p:cNvPr id="3" name="Text Placeholder 2"/>
          <p:cNvSpPr>
            <a:spLocks noGrp="1"/>
          </p:cNvSpPr>
          <p:nvPr>
            <p:ph type="body" idx="1"/>
          </p:nvPr>
        </p:nvSpPr>
        <p:spPr>
          <a:xfrm>
            <a:off x="1480457" y="1567543"/>
            <a:ext cx="8781143" cy="4609420"/>
          </a:xfrm>
        </p:spPr>
        <p:txBody>
          <a:bodyPr>
            <a:noAutofit/>
          </a:bodyPr>
          <a:lstStyle/>
          <a:p>
            <a:pPr marL="457200" indent="-457200">
              <a:buFont typeface="+mj-lt"/>
              <a:buAutoNum type="arabicPeriod"/>
            </a:pPr>
            <a:r>
              <a:rPr lang="en-US" sz="3200" dirty="0" smtClean="0"/>
              <a:t>Describe the “disconnect”: disparities in breast cancer care delivery</a:t>
            </a:r>
            <a:endParaRPr lang="en-US" sz="3200" dirty="0"/>
          </a:p>
          <a:p>
            <a:pPr marL="457200" indent="-457200">
              <a:buFont typeface="+mj-lt"/>
              <a:buAutoNum type="arabicPeriod"/>
            </a:pPr>
            <a:endParaRPr lang="en-US" sz="3200" dirty="0"/>
          </a:p>
          <a:p>
            <a:pPr marL="457200" indent="-457200">
              <a:buFont typeface="+mj-lt"/>
              <a:buAutoNum type="arabicPeriod"/>
            </a:pPr>
            <a:r>
              <a:rPr lang="en-US" sz="3200" dirty="0" smtClean="0"/>
              <a:t> Understand the general internist’s role </a:t>
            </a:r>
            <a:r>
              <a:rPr lang="en-US" sz="3200" dirty="0"/>
              <a:t>in </a:t>
            </a:r>
            <a:r>
              <a:rPr lang="en-US" sz="3200" dirty="0" smtClean="0"/>
              <a:t>“repairing” the breast </a:t>
            </a:r>
            <a:r>
              <a:rPr lang="en-US" sz="3200" dirty="0"/>
              <a:t>cancer care </a:t>
            </a:r>
            <a:r>
              <a:rPr lang="en-US" sz="3200" dirty="0" smtClean="0"/>
              <a:t>delivery problem</a:t>
            </a:r>
            <a:endParaRPr lang="en-US" sz="3200" dirty="0"/>
          </a:p>
          <a:p>
            <a:pPr marL="457200" indent="-457200">
              <a:buFont typeface="+mj-lt"/>
              <a:buAutoNum type="arabicPeriod"/>
            </a:pPr>
            <a:endParaRPr lang="en-US" sz="3200" dirty="0"/>
          </a:p>
          <a:p>
            <a:pPr marL="457200" indent="-457200">
              <a:buFont typeface="+mj-lt"/>
              <a:buAutoNum type="arabicPeriod"/>
            </a:pPr>
            <a:r>
              <a:rPr lang="en-US" sz="3200" dirty="0" smtClean="0"/>
              <a:t>Explore </a:t>
            </a:r>
            <a:r>
              <a:rPr lang="en-US" sz="3200" dirty="0"/>
              <a:t>opportunities and challenges to achieving equity in breast cancer care delivery</a:t>
            </a:r>
          </a:p>
          <a:p>
            <a:endParaRPr lang="en-US" sz="3200" dirty="0"/>
          </a:p>
        </p:txBody>
      </p:sp>
    </p:spTree>
    <p:extLst>
      <p:ext uri="{BB962C8B-B14F-4D97-AF65-F5344CB8AC3E}">
        <p14:creationId xmlns:p14="http://schemas.microsoft.com/office/powerpoint/2010/main" val="17602894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019" y="176228"/>
            <a:ext cx="10515600" cy="1325563"/>
          </a:xfrm>
        </p:spPr>
        <p:txBody>
          <a:bodyPr>
            <a:normAutofit/>
          </a:bodyPr>
          <a:lstStyle/>
          <a:p>
            <a:pPr algn="ctr"/>
            <a:r>
              <a:rPr lang="en-US" sz="4000" b="1" dirty="0" smtClean="0"/>
              <a:t>TRIP: Translating Research Into Practice</a:t>
            </a:r>
            <a:endParaRPr lang="en-US" sz="4000" b="1" dirty="0"/>
          </a:p>
        </p:txBody>
      </p:sp>
      <p:sp>
        <p:nvSpPr>
          <p:cNvPr id="4" name="TextBox 21"/>
          <p:cNvSpPr txBox="1"/>
          <p:nvPr/>
        </p:nvSpPr>
        <p:spPr>
          <a:xfrm>
            <a:off x="875019" y="3670587"/>
            <a:ext cx="2390309" cy="1389224"/>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rtlCol="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2400" kern="1200" dirty="0">
                <a:solidFill>
                  <a:srgbClr val="FFFFFF"/>
                </a:solidFill>
                <a:effectLst/>
                <a:ea typeface="Times New Roman" panose="02020603050405020304" pitchFamily="18" charset="0"/>
                <a:cs typeface="Times New Roman" panose="02020603050405020304" pitchFamily="18" charset="0"/>
              </a:rPr>
              <a:t>Boston </a:t>
            </a:r>
            <a:br>
              <a:rPr lang="en-US" sz="2400" kern="1200" dirty="0">
                <a:solidFill>
                  <a:srgbClr val="FFFFFF"/>
                </a:solidFill>
                <a:effectLst/>
                <a:ea typeface="Times New Roman" panose="02020603050405020304" pitchFamily="18" charset="0"/>
                <a:cs typeface="Times New Roman" panose="02020603050405020304" pitchFamily="18" charset="0"/>
              </a:rPr>
            </a:br>
            <a:r>
              <a:rPr lang="en-US" sz="2400" kern="1200" dirty="0">
                <a:solidFill>
                  <a:srgbClr val="FFFFFF"/>
                </a:solidFill>
                <a:effectLst/>
                <a:ea typeface="Times New Roman" panose="02020603050405020304" pitchFamily="18" charset="0"/>
                <a:cs typeface="Times New Roman" panose="02020603050405020304" pitchFamily="18" charset="0"/>
              </a:rPr>
              <a:t>Patient Navigator Network</a:t>
            </a:r>
            <a:endParaRPr lang="en-US" sz="24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761" y="3269401"/>
            <a:ext cx="3707448" cy="2056741"/>
          </a:xfrm>
          <a:prstGeom prst="rect">
            <a:avLst/>
          </a:prstGeom>
        </p:spPr>
      </p:pic>
      <p:graphicFrame>
        <p:nvGraphicFramePr>
          <p:cNvPr id="10" name="Content Placeholder 3"/>
          <p:cNvGraphicFramePr>
            <a:graphicFrameLocks noGrp="1"/>
          </p:cNvGraphicFramePr>
          <p:nvPr>
            <p:ph idx="1"/>
            <p:extLst/>
          </p:nvPr>
        </p:nvGraphicFramePr>
        <p:xfrm>
          <a:off x="547444" y="1420837"/>
          <a:ext cx="10973996" cy="1699321"/>
        </p:xfrm>
        <a:graphic>
          <a:graphicData uri="http://schemas.openxmlformats.org/drawingml/2006/table">
            <a:tbl>
              <a:tblPr firstRow="1" bandRow="1">
                <a:tableStyleId>{E8034E78-7F5D-4C2E-B375-FC64B27BC917}</a:tableStyleId>
              </a:tblPr>
              <a:tblGrid>
                <a:gridCol w="2743499"/>
                <a:gridCol w="2743499"/>
                <a:gridCol w="2743499"/>
                <a:gridCol w="2743499"/>
              </a:tblGrid>
              <a:tr h="495499">
                <a:tc>
                  <a:txBody>
                    <a:bodyPr/>
                    <a:lstStyle/>
                    <a:p>
                      <a:r>
                        <a:rPr lang="en-US" dirty="0" smtClean="0"/>
                        <a:t>Tracy Battaglia, MD MPH</a:t>
                      </a:r>
                      <a:endParaRPr lang="en-US" dirty="0"/>
                    </a:p>
                  </a:txBody>
                  <a:tcPr/>
                </a:tc>
                <a:tc>
                  <a:txBody>
                    <a:bodyPr/>
                    <a:lstStyle/>
                    <a:p>
                      <a:r>
                        <a:rPr lang="en-US" dirty="0" smtClean="0"/>
                        <a:t>Karen</a:t>
                      </a:r>
                      <a:r>
                        <a:rPr lang="en-US" baseline="0" dirty="0" smtClean="0"/>
                        <a:t> Freund, MD MPH</a:t>
                      </a:r>
                      <a:endParaRPr lang="en-US" dirty="0"/>
                    </a:p>
                  </a:txBody>
                  <a:tcPr/>
                </a:tc>
                <a:tc>
                  <a:txBody>
                    <a:bodyPr/>
                    <a:lstStyle/>
                    <a:p>
                      <a:r>
                        <a:rPr lang="en-US" dirty="0" smtClean="0"/>
                        <a:t>Jennifer Haas, MD MPH</a:t>
                      </a:r>
                      <a:endParaRPr lang="en-US" dirty="0"/>
                    </a:p>
                  </a:txBody>
                  <a:tcPr/>
                </a:tc>
                <a:tc>
                  <a:txBody>
                    <a:bodyPr/>
                    <a:lstStyle/>
                    <a:p>
                      <a:r>
                        <a:rPr lang="en-US" dirty="0" smtClean="0"/>
                        <a:t>Stephenie Lemon,</a:t>
                      </a:r>
                      <a:r>
                        <a:rPr lang="en-US" baseline="0" dirty="0" smtClean="0"/>
                        <a:t> PhD</a:t>
                      </a:r>
                      <a:endParaRPr lang="en-US" dirty="0"/>
                    </a:p>
                  </a:txBody>
                  <a:tcPr/>
                </a:tc>
              </a:tr>
              <a:tr h="120382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16" y="2357491"/>
            <a:ext cx="2473412" cy="20273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7279" y="2336258"/>
            <a:ext cx="2437988" cy="22397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537" y="2201146"/>
            <a:ext cx="2102257" cy="54525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9690" y="2274454"/>
            <a:ext cx="1929214" cy="347577"/>
          </a:xfrm>
          <a:prstGeom prst="rect">
            <a:avLst/>
          </a:prstGeom>
        </p:spPr>
      </p:pic>
      <p:grpSp>
        <p:nvGrpSpPr>
          <p:cNvPr id="18" name="Group 17"/>
          <p:cNvGrpSpPr/>
          <p:nvPr/>
        </p:nvGrpSpPr>
        <p:grpSpPr>
          <a:xfrm>
            <a:off x="4115761" y="6066017"/>
            <a:ext cx="3960478" cy="682825"/>
            <a:chOff x="3600454" y="5997896"/>
            <a:chExt cx="3960478" cy="682825"/>
          </a:xfrm>
        </p:grpSpPr>
        <p:sp>
          <p:nvSpPr>
            <p:cNvPr id="19" name="Rectangle 18"/>
            <p:cNvSpPr/>
            <p:nvPr/>
          </p:nvSpPr>
          <p:spPr>
            <a:xfrm>
              <a:off x="3600454" y="5997896"/>
              <a:ext cx="3960478" cy="68282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dirty="0">
                  <a:solidFill>
                    <a:sysClr val="windowText" lastClr="000000"/>
                  </a:solidFill>
                </a:rPr>
                <a:t>Funded </a:t>
              </a:r>
              <a:r>
                <a:rPr lang="en-US" dirty="0" smtClean="0">
                  <a:solidFill>
                    <a:sysClr val="windowText" lastClr="000000"/>
                  </a:solidFill>
                </a:rPr>
                <a:t>by</a:t>
              </a:r>
              <a:r>
                <a:rPr lang="en-US" dirty="0" smtClean="0"/>
                <a:t>:</a:t>
              </a:r>
              <a:endParaRPr lang="en-US" dirty="0"/>
            </a:p>
          </p:txBody>
        </p:sp>
        <p:pic>
          <p:nvPicPr>
            <p:cNvPr id="20" name="Picture 2" descr="H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3455" y="6080733"/>
              <a:ext cx="2139865" cy="50643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749D563A-11F8-43A6-83B7-796F7E364536}" type="slidenum">
              <a:rPr lang="en-US" smtClean="0"/>
              <a:t>40</a:t>
            </a:fld>
            <a:endParaRPr lang="en-US" dirty="0"/>
          </a:p>
        </p:txBody>
      </p:sp>
      <p:sp>
        <p:nvSpPr>
          <p:cNvPr id="7" name="Rectangle 6"/>
          <p:cNvSpPr/>
          <p:nvPr/>
        </p:nvSpPr>
        <p:spPr>
          <a:xfrm>
            <a:off x="3048000" y="3105835"/>
            <a:ext cx="6096000" cy="646331"/>
          </a:xfrm>
          <a:prstGeom prst="rect">
            <a:avLst/>
          </a:prstGeom>
        </p:spPr>
        <p:txBody>
          <a:bodyPr>
            <a:spAutoFit/>
          </a:bodyPr>
          <a:lstStyle/>
          <a:p>
            <a:pPr algn="ctr"/>
            <a:r>
              <a:rPr lang="en-US" dirty="0">
                <a:solidFill>
                  <a:srgbClr val="FFFFFF"/>
                </a:solidFill>
                <a:ea typeface="Times New Roman" panose="02020603050405020304" pitchFamily="18" charset="0"/>
                <a:cs typeface="Times New Roman" panose="02020603050405020304" pitchFamily="18" charset="0"/>
              </a:rPr>
              <a:t>Boston </a:t>
            </a:r>
            <a:br>
              <a:rPr lang="en-US" dirty="0">
                <a:solidFill>
                  <a:srgbClr val="FFFFFF"/>
                </a:solidFill>
                <a:ea typeface="Times New Roman" panose="02020603050405020304" pitchFamily="18" charset="0"/>
                <a:cs typeface="Times New Roman" panose="02020603050405020304" pitchFamily="18" charset="0"/>
              </a:rPr>
            </a:br>
            <a:r>
              <a:rPr lang="en-US" dirty="0">
                <a:solidFill>
                  <a:srgbClr val="FFFFFF"/>
                </a:solidFill>
                <a:ea typeface="Times New Roman" panose="02020603050405020304" pitchFamily="18" charset="0"/>
                <a:cs typeface="Times New Roman" panose="02020603050405020304" pitchFamily="18" charset="0"/>
              </a:rPr>
              <a:t>Patient Navigator Network</a:t>
            </a:r>
            <a:endParaRPr lang="en-US" dirty="0">
              <a:latin typeface="Times New Roman" panose="02020603050405020304" pitchFamily="18" charset="0"/>
              <a:ea typeface="Times New Roman" panose="02020603050405020304" pitchFamily="18" charset="0"/>
            </a:endParaRPr>
          </a:p>
        </p:txBody>
      </p:sp>
      <p:sp>
        <p:nvSpPr>
          <p:cNvPr id="9" name="Oval 8"/>
          <p:cNvSpPr/>
          <p:nvPr/>
        </p:nvSpPr>
        <p:spPr>
          <a:xfrm>
            <a:off x="8472196" y="3665764"/>
            <a:ext cx="2683484" cy="1890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72196" y="3983906"/>
            <a:ext cx="2556875" cy="1200329"/>
          </a:xfrm>
          <a:prstGeom prst="rect">
            <a:avLst/>
          </a:prstGeom>
          <a:noFill/>
        </p:spPr>
        <p:txBody>
          <a:bodyPr wrap="square" rtlCol="0">
            <a:spAutoFit/>
          </a:bodyPr>
          <a:lstStyle/>
          <a:p>
            <a:pPr algn="ctr"/>
            <a:r>
              <a:rPr lang="en-US" sz="2400" b="1" dirty="0" smtClean="0">
                <a:solidFill>
                  <a:schemeClr val="bg1"/>
                </a:solidFill>
              </a:rPr>
              <a:t>Clinical </a:t>
            </a:r>
          </a:p>
          <a:p>
            <a:pPr algn="ctr"/>
            <a:r>
              <a:rPr lang="en-US" sz="2400" b="1" dirty="0" smtClean="0">
                <a:solidFill>
                  <a:schemeClr val="bg1"/>
                </a:solidFill>
              </a:rPr>
              <a:t>Advisory </a:t>
            </a:r>
          </a:p>
          <a:p>
            <a:pPr algn="ctr"/>
            <a:r>
              <a:rPr lang="en-US" sz="2400" b="1" dirty="0" smtClean="0">
                <a:solidFill>
                  <a:schemeClr val="bg1"/>
                </a:solidFill>
              </a:rPr>
              <a:t>Panel</a:t>
            </a:r>
            <a:endParaRPr lang="en-US" sz="2400" b="1" dirty="0">
              <a:solidFill>
                <a:schemeClr val="bg1"/>
              </a:solidFill>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7640" y="5393570"/>
            <a:ext cx="5002960" cy="605564"/>
          </a:xfrm>
          <a:prstGeom prst="rect">
            <a:avLst/>
          </a:prstGeom>
        </p:spPr>
      </p:pic>
      <p:pic>
        <p:nvPicPr>
          <p:cNvPr id="22" name="Picture 21" descr="C:\Users\COWINKLE\Desktop\TRIP Logo_220X277.png"/>
          <p:cNvPicPr/>
          <p:nvPr/>
        </p:nvPicPr>
        <p:blipFill rotWithShape="1">
          <a:blip r:embed="rId9">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850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728" y="161714"/>
            <a:ext cx="8045128" cy="1325563"/>
          </a:xfrm>
        </p:spPr>
        <p:txBody>
          <a:bodyPr>
            <a:normAutofit/>
          </a:bodyPr>
          <a:lstStyle/>
          <a:p>
            <a:pPr algn="ctr"/>
            <a:r>
              <a:rPr lang="en-US" sz="4000" b="1" dirty="0" smtClean="0"/>
              <a:t>The Research Question</a:t>
            </a:r>
            <a:endParaRPr lang="en-US" sz="4000" b="1" dirty="0"/>
          </a:p>
        </p:txBody>
      </p:sp>
      <p:sp>
        <p:nvSpPr>
          <p:cNvPr id="3" name="Content Placeholder 2"/>
          <p:cNvSpPr>
            <a:spLocks noGrp="1"/>
          </p:cNvSpPr>
          <p:nvPr>
            <p:ph idx="1"/>
          </p:nvPr>
        </p:nvSpPr>
        <p:spPr>
          <a:xfrm>
            <a:off x="907895" y="1828978"/>
            <a:ext cx="10515600" cy="1858011"/>
          </a:xfrm>
        </p:spPr>
        <p:txBody>
          <a:bodyPr>
            <a:noAutofit/>
          </a:bodyPr>
          <a:lstStyle/>
          <a:p>
            <a:pPr marL="0" indent="0" algn="ctr">
              <a:buNone/>
            </a:pPr>
            <a:r>
              <a:rPr lang="en-US" sz="3600" dirty="0" smtClean="0">
                <a:solidFill>
                  <a:schemeClr val="bg1"/>
                </a:solidFill>
              </a:rPr>
              <a:t>“</a:t>
            </a:r>
            <a:r>
              <a:rPr lang="en-US" sz="3600" dirty="0">
                <a:solidFill>
                  <a:schemeClr val="bg1"/>
                </a:solidFill>
              </a:rPr>
              <a:t>Can we </a:t>
            </a:r>
            <a:r>
              <a:rPr lang="en-US" sz="3600" u="sng" dirty="0" smtClean="0">
                <a:solidFill>
                  <a:schemeClr val="bg1"/>
                </a:solidFill>
              </a:rPr>
              <a:t>systematically implement </a:t>
            </a:r>
            <a:r>
              <a:rPr lang="en-US" sz="3600" dirty="0" smtClean="0">
                <a:solidFill>
                  <a:schemeClr val="bg1"/>
                </a:solidFill>
              </a:rPr>
              <a:t> evidence-based  </a:t>
            </a:r>
            <a:r>
              <a:rPr lang="en-US" sz="3600" dirty="0">
                <a:solidFill>
                  <a:schemeClr val="bg1"/>
                </a:solidFill>
              </a:rPr>
              <a:t>coordination of care </a:t>
            </a:r>
            <a:r>
              <a:rPr lang="en-US" sz="3600" u="sng" dirty="0">
                <a:solidFill>
                  <a:schemeClr val="bg1"/>
                </a:solidFill>
              </a:rPr>
              <a:t>across the city of </a:t>
            </a:r>
            <a:r>
              <a:rPr lang="en-US" sz="3600" u="sng" dirty="0" smtClean="0">
                <a:solidFill>
                  <a:schemeClr val="bg1"/>
                </a:solidFill>
              </a:rPr>
              <a:t>Boston </a:t>
            </a:r>
            <a:r>
              <a:rPr lang="en-US" sz="3600" dirty="0" smtClean="0">
                <a:solidFill>
                  <a:schemeClr val="bg1"/>
                </a:solidFill>
              </a:rPr>
              <a:t>to reduce delays for the most vulnerable women?”</a:t>
            </a:r>
            <a:endParaRPr lang="en-US" sz="36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5382981"/>
            <a:ext cx="1693241" cy="321856"/>
          </a:xfrm>
          <a:prstGeom prst="rect">
            <a:avLst/>
          </a:prstGeom>
        </p:spPr>
      </p:pic>
      <p:pic>
        <p:nvPicPr>
          <p:cNvPr id="9"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991822"/>
            <a:ext cx="2755043" cy="8366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boston medical center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999" y="4032499"/>
            <a:ext cx="1694938" cy="812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dana farber cancer institut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4035" y="5281435"/>
            <a:ext cx="2325321" cy="405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mgh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4524" y="4037212"/>
            <a:ext cx="3048190" cy="926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0470" y="4032499"/>
            <a:ext cx="2387358" cy="6956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49D563A-11F8-43A6-83B7-796F7E364536}" type="slidenum">
              <a:rPr lang="en-US" smtClean="0"/>
              <a:t>41</a:t>
            </a:fld>
            <a:endParaRPr lang="en-US" dirty="0"/>
          </a:p>
        </p:txBody>
      </p:sp>
      <p:sp>
        <p:nvSpPr>
          <p:cNvPr id="18" name="Content Placeholder 2"/>
          <p:cNvSpPr txBox="1">
            <a:spLocks/>
          </p:cNvSpPr>
          <p:nvPr/>
        </p:nvSpPr>
        <p:spPr>
          <a:xfrm>
            <a:off x="710028" y="1745516"/>
            <a:ext cx="10654991" cy="1797157"/>
          </a:xfrm>
          <a:prstGeom prst="rect">
            <a:avLst/>
          </a:prstGeom>
          <a:solidFill>
            <a:srgbClr val="0087D2"/>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endParaRPr lang="en-US" sz="3600" dirty="0">
              <a:solidFill>
                <a:schemeClr val="bg1"/>
              </a:solidFill>
            </a:endParaRPr>
          </a:p>
        </p:txBody>
      </p:sp>
      <p:sp>
        <p:nvSpPr>
          <p:cNvPr id="19" name="Content Placeholder 2"/>
          <p:cNvSpPr>
            <a:spLocks noGrp="1"/>
          </p:cNvSpPr>
          <p:nvPr/>
        </p:nvSpPr>
        <p:spPr>
          <a:xfrm>
            <a:off x="849419" y="1792110"/>
            <a:ext cx="10515600" cy="1858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bg1"/>
                </a:solidFill>
              </a:rPr>
              <a:t>“</a:t>
            </a:r>
            <a:r>
              <a:rPr lang="en-US" sz="3600" dirty="0">
                <a:solidFill>
                  <a:schemeClr val="bg1"/>
                </a:solidFill>
              </a:rPr>
              <a:t>Can we </a:t>
            </a:r>
            <a:r>
              <a:rPr lang="en-US" sz="3600" u="sng" dirty="0" smtClean="0">
                <a:solidFill>
                  <a:schemeClr val="bg1"/>
                </a:solidFill>
              </a:rPr>
              <a:t>systematically implement</a:t>
            </a:r>
            <a:r>
              <a:rPr lang="en-US" sz="3600" dirty="0" smtClean="0">
                <a:solidFill>
                  <a:schemeClr val="bg1"/>
                </a:solidFill>
              </a:rPr>
              <a:t> evidence-based  </a:t>
            </a:r>
            <a:r>
              <a:rPr lang="en-US" sz="3600" dirty="0">
                <a:solidFill>
                  <a:schemeClr val="bg1"/>
                </a:solidFill>
              </a:rPr>
              <a:t>coordination of care </a:t>
            </a:r>
            <a:r>
              <a:rPr lang="en-US" sz="3600" u="sng" dirty="0">
                <a:solidFill>
                  <a:schemeClr val="bg1"/>
                </a:solidFill>
              </a:rPr>
              <a:t>across the city of </a:t>
            </a:r>
            <a:r>
              <a:rPr lang="en-US" sz="3600" u="sng" dirty="0" smtClean="0">
                <a:solidFill>
                  <a:schemeClr val="bg1"/>
                </a:solidFill>
              </a:rPr>
              <a:t>Boston </a:t>
            </a:r>
            <a:r>
              <a:rPr lang="en-US" sz="3600" dirty="0" smtClean="0">
                <a:solidFill>
                  <a:schemeClr val="bg1"/>
                </a:solidFill>
              </a:rPr>
              <a:t>to reduce delays for the most vulnerable women?”</a:t>
            </a:r>
            <a:endParaRPr lang="en-US" sz="3600" dirty="0">
              <a:solidFill>
                <a:schemeClr val="bg1"/>
              </a:solidFill>
            </a:endParaRPr>
          </a:p>
        </p:txBody>
      </p:sp>
      <p:pic>
        <p:nvPicPr>
          <p:cNvPr id="14" name="Picture 13" descr="C:\Users\COWINKLE\Desktop\TRIP Logo_220X277.png"/>
          <p:cNvPicPr/>
          <p:nvPr/>
        </p:nvPicPr>
        <p:blipFill rotWithShape="1">
          <a:blip r:embed="rId8">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8032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315" y="388778"/>
            <a:ext cx="7937295" cy="1325563"/>
          </a:xfrm>
        </p:spPr>
        <p:txBody>
          <a:bodyPr>
            <a:normAutofit/>
          </a:bodyPr>
          <a:lstStyle/>
          <a:p>
            <a:pPr algn="ctr"/>
            <a:r>
              <a:rPr lang="en-US" sz="4000" b="1" dirty="0" smtClean="0"/>
              <a:t>Specific Aims</a:t>
            </a:r>
            <a:endParaRPr lang="en-US" sz="4000" b="1" dirty="0"/>
          </a:p>
        </p:txBody>
      </p:sp>
      <p:sp>
        <p:nvSpPr>
          <p:cNvPr id="3" name="Content Placeholder 2"/>
          <p:cNvSpPr>
            <a:spLocks noGrp="1"/>
          </p:cNvSpPr>
          <p:nvPr>
            <p:ph idx="1"/>
          </p:nvPr>
        </p:nvSpPr>
        <p:spPr>
          <a:xfrm>
            <a:off x="493163" y="1870075"/>
            <a:ext cx="11023600" cy="4486275"/>
          </a:xfrm>
        </p:spPr>
        <p:txBody>
          <a:bodyPr>
            <a:normAutofit/>
          </a:bodyPr>
          <a:lstStyle/>
          <a:p>
            <a:pPr marL="0" indent="0">
              <a:buNone/>
            </a:pPr>
            <a:r>
              <a:rPr lang="en-US" dirty="0"/>
              <a:t>#</a:t>
            </a:r>
            <a:r>
              <a:rPr lang="en-US" sz="3200" dirty="0" smtClean="0"/>
              <a:t>1</a:t>
            </a:r>
            <a:r>
              <a:rPr lang="en-US" sz="3200" dirty="0"/>
              <a:t>: Conduct </a:t>
            </a:r>
            <a:r>
              <a:rPr lang="en-US" sz="3200" b="1" dirty="0"/>
              <a:t>formative work </a:t>
            </a:r>
            <a:r>
              <a:rPr lang="en-US" sz="3200" dirty="0"/>
              <a:t>to develop </a:t>
            </a:r>
            <a:r>
              <a:rPr lang="en-US" sz="3200" dirty="0" smtClean="0"/>
              <a:t>delivery </a:t>
            </a:r>
            <a:r>
              <a:rPr lang="en-US" sz="3200" dirty="0"/>
              <a:t>models </a:t>
            </a:r>
            <a:r>
              <a:rPr lang="en-US" sz="3200" dirty="0" smtClean="0"/>
              <a:t>to </a:t>
            </a:r>
            <a:r>
              <a:rPr lang="en-US" sz="3200" dirty="0"/>
              <a:t>integrate </a:t>
            </a:r>
            <a:r>
              <a:rPr lang="en-US" sz="3200" dirty="0" smtClean="0"/>
              <a:t>TRIP across </a:t>
            </a:r>
            <a:r>
              <a:rPr lang="en-US" sz="3200" dirty="0"/>
              <a:t>six participating health systems. </a:t>
            </a:r>
            <a:r>
              <a:rPr lang="en-US" sz="3200" dirty="0" smtClean="0"/>
              <a:t>(Years 0-2) </a:t>
            </a:r>
            <a:endParaRPr lang="en-US" sz="3200" dirty="0"/>
          </a:p>
          <a:p>
            <a:pPr marL="0" indent="0">
              <a:buNone/>
            </a:pPr>
            <a:r>
              <a:rPr lang="en-US" sz="3200" dirty="0"/>
              <a:t>#</a:t>
            </a:r>
            <a:r>
              <a:rPr lang="en-US" sz="3200" dirty="0" smtClean="0"/>
              <a:t>2</a:t>
            </a:r>
            <a:r>
              <a:rPr lang="en-US" sz="3200" dirty="0"/>
              <a:t>: Execute a </a:t>
            </a:r>
            <a:r>
              <a:rPr lang="en-US" sz="3200" b="1" dirty="0"/>
              <a:t>stepped wedge hybrid effectiveness-implementation trial </a:t>
            </a:r>
            <a:r>
              <a:rPr lang="en-US" sz="3200" dirty="0" smtClean="0"/>
              <a:t>to </a:t>
            </a:r>
            <a:r>
              <a:rPr lang="en-US" sz="3200" dirty="0"/>
              <a:t>assess effectiveness and implementation </a:t>
            </a:r>
            <a:r>
              <a:rPr lang="en-US" sz="3200" dirty="0" smtClean="0"/>
              <a:t>of TRIP (Years </a:t>
            </a:r>
            <a:r>
              <a:rPr lang="en-US" sz="3200" dirty="0"/>
              <a:t>2-4</a:t>
            </a:r>
            <a:r>
              <a:rPr lang="en-US" sz="3200" dirty="0" smtClean="0"/>
              <a:t>)</a:t>
            </a:r>
            <a:endParaRPr lang="en-US" sz="3200" dirty="0"/>
          </a:p>
          <a:p>
            <a:pPr marL="0" indent="0">
              <a:buNone/>
            </a:pPr>
            <a:r>
              <a:rPr lang="en-US" sz="3200" dirty="0"/>
              <a:t>#</a:t>
            </a:r>
            <a:r>
              <a:rPr lang="en-US" sz="3200" dirty="0" smtClean="0"/>
              <a:t>3</a:t>
            </a:r>
            <a:r>
              <a:rPr lang="en-US" sz="3200" dirty="0"/>
              <a:t>: </a:t>
            </a:r>
            <a:r>
              <a:rPr lang="en-US" sz="3200" b="1" dirty="0"/>
              <a:t>Disseminate</a:t>
            </a:r>
            <a:r>
              <a:rPr lang="en-US" sz="3200" dirty="0"/>
              <a:t> the integrated intervention to other CTSA hubs and community-academic </a:t>
            </a:r>
            <a:r>
              <a:rPr lang="en-US" sz="3200" dirty="0" smtClean="0"/>
              <a:t>partnerships. (Years 3-5)</a:t>
            </a:r>
            <a:endParaRPr lang="en-US" sz="3200" dirty="0"/>
          </a:p>
          <a:p>
            <a:endParaRPr lang="en-US" sz="3200" dirty="0"/>
          </a:p>
        </p:txBody>
      </p:sp>
      <p:sp>
        <p:nvSpPr>
          <p:cNvPr id="4" name="Slide Number Placeholder 3"/>
          <p:cNvSpPr>
            <a:spLocks noGrp="1"/>
          </p:cNvSpPr>
          <p:nvPr>
            <p:ph type="sldNum" sz="quarter" idx="12"/>
          </p:nvPr>
        </p:nvSpPr>
        <p:spPr/>
        <p:txBody>
          <a:bodyPr/>
          <a:lstStyle/>
          <a:p>
            <a:fld id="{749D563A-11F8-43A6-83B7-796F7E364536}" type="slidenum">
              <a:rPr lang="en-US" smtClean="0"/>
              <a:t>42</a:t>
            </a:fld>
            <a:endParaRPr lang="en-US" dirty="0"/>
          </a:p>
        </p:txBody>
      </p:sp>
      <p:pic>
        <p:nvPicPr>
          <p:cNvPr id="7" name="Picture 6"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256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088" y="171655"/>
            <a:ext cx="7907824" cy="1325563"/>
          </a:xfrm>
        </p:spPr>
        <p:txBody>
          <a:bodyPr>
            <a:normAutofit/>
          </a:bodyPr>
          <a:lstStyle/>
          <a:p>
            <a:pPr algn="ctr"/>
            <a:r>
              <a:rPr lang="en-US" sz="4000" b="1" dirty="0" smtClean="0"/>
              <a:t>Research Methods</a:t>
            </a:r>
            <a:endParaRPr lang="en-US" sz="4000" b="1" dirty="0"/>
          </a:p>
        </p:txBody>
      </p:sp>
      <p:sp>
        <p:nvSpPr>
          <p:cNvPr id="3" name="Content Placeholder 2"/>
          <p:cNvSpPr>
            <a:spLocks noGrp="1"/>
          </p:cNvSpPr>
          <p:nvPr>
            <p:ph idx="1"/>
          </p:nvPr>
        </p:nvSpPr>
        <p:spPr/>
        <p:txBody>
          <a:bodyPr>
            <a:normAutofit lnSpcReduction="10000"/>
          </a:bodyPr>
          <a:lstStyle/>
          <a:p>
            <a:r>
              <a:rPr lang="en-US" u="sng" dirty="0" smtClean="0"/>
              <a:t>Community-engaged implementation science:</a:t>
            </a:r>
            <a:r>
              <a:rPr lang="en-US" dirty="0" smtClean="0"/>
              <a:t> </a:t>
            </a:r>
            <a:r>
              <a:rPr lang="en-US" dirty="0"/>
              <a:t>I</a:t>
            </a:r>
            <a:r>
              <a:rPr lang="en-US" dirty="0" smtClean="0"/>
              <a:t>ntegrating evidence-based interventions in partnership with key stakeholders</a:t>
            </a:r>
          </a:p>
          <a:p>
            <a:endParaRPr lang="en-US" dirty="0" smtClean="0"/>
          </a:p>
          <a:p>
            <a:r>
              <a:rPr lang="en-US" u="sng" dirty="0" smtClean="0"/>
              <a:t>Pragmatic clinical trial:</a:t>
            </a:r>
            <a:r>
              <a:rPr lang="en-US" dirty="0" smtClean="0"/>
              <a:t> Cluster stepped wedge study design allows for rolling out iteratively in real life practice settings</a:t>
            </a:r>
          </a:p>
          <a:p>
            <a:endParaRPr lang="en-US" dirty="0" smtClean="0"/>
          </a:p>
          <a:p>
            <a:r>
              <a:rPr lang="en-US" u="sng" dirty="0" smtClean="0"/>
              <a:t>Type </a:t>
            </a:r>
            <a:r>
              <a:rPr lang="en-US" u="sng" dirty="0"/>
              <a:t>1 hybrid clinical effectiveness-implementation </a:t>
            </a:r>
            <a:r>
              <a:rPr lang="en-US" u="sng" dirty="0" smtClean="0"/>
              <a:t>trial:</a:t>
            </a:r>
          </a:p>
          <a:p>
            <a:pPr lvl="1"/>
            <a:r>
              <a:rPr lang="en-US" sz="2800" i="1" dirty="0" smtClean="0"/>
              <a:t>Clinical outcomes</a:t>
            </a:r>
            <a:r>
              <a:rPr lang="en-US" sz="2800" dirty="0" smtClean="0"/>
              <a:t>: time to initiation of treatment; quality of care</a:t>
            </a:r>
          </a:p>
          <a:p>
            <a:pPr lvl="1"/>
            <a:r>
              <a:rPr lang="en-US" sz="2800" i="1" dirty="0" smtClean="0"/>
              <a:t>Implementation outcomes</a:t>
            </a:r>
            <a:r>
              <a:rPr lang="en-US" sz="2800" dirty="0" smtClean="0"/>
              <a:t>: acceptability, adoption, fidelity to protocol, penetration, sustainability, and cost</a:t>
            </a:r>
          </a:p>
          <a:p>
            <a:endParaRPr lang="en-US" dirty="0" smtClean="0"/>
          </a:p>
          <a:p>
            <a:endParaRPr lang="en-US" b="1" i="1" dirty="0" smtClean="0"/>
          </a:p>
        </p:txBody>
      </p:sp>
      <p:sp>
        <p:nvSpPr>
          <p:cNvPr id="4" name="Slide Number Placeholder 3"/>
          <p:cNvSpPr>
            <a:spLocks noGrp="1"/>
          </p:cNvSpPr>
          <p:nvPr>
            <p:ph type="sldNum" sz="quarter" idx="12"/>
          </p:nvPr>
        </p:nvSpPr>
        <p:spPr/>
        <p:txBody>
          <a:bodyPr/>
          <a:lstStyle/>
          <a:p>
            <a:fld id="{749D563A-11F8-43A6-83B7-796F7E364536}" type="slidenum">
              <a:rPr lang="en-US" smtClean="0"/>
              <a:t>43</a:t>
            </a:fld>
            <a:endParaRPr lang="en-US" dirty="0"/>
          </a:p>
        </p:txBody>
      </p:sp>
      <p:pic>
        <p:nvPicPr>
          <p:cNvPr id="7" name="Picture 6"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296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2" y="342410"/>
            <a:ext cx="7297093" cy="601328"/>
          </a:xfrm>
        </p:spPr>
        <p:txBody>
          <a:bodyPr>
            <a:noAutofit/>
          </a:bodyPr>
          <a:lstStyle/>
          <a:p>
            <a:pPr algn="ctr"/>
            <a:r>
              <a:rPr lang="en-US" sz="4000" b="1" dirty="0" smtClean="0"/>
              <a:t>Stepped Wedge Study Design</a:t>
            </a:r>
            <a:endParaRPr lang="en-US" sz="4000" b="1" dirty="0"/>
          </a:p>
        </p:txBody>
      </p:sp>
      <p:graphicFrame>
        <p:nvGraphicFramePr>
          <p:cNvPr id="10" name="Content Placeholder 3"/>
          <p:cNvGraphicFramePr>
            <a:graphicFrameLocks/>
          </p:cNvGraphicFramePr>
          <p:nvPr>
            <p:extLst>
              <p:ext uri="{D42A27DB-BD31-4B8C-83A1-F6EECF244321}">
                <p14:modId xmlns:p14="http://schemas.microsoft.com/office/powerpoint/2010/main" val="407453105"/>
              </p:ext>
            </p:extLst>
          </p:nvPr>
        </p:nvGraphicFramePr>
        <p:xfrm>
          <a:off x="1975101" y="1536191"/>
          <a:ext cx="8718039" cy="2952641"/>
        </p:xfrm>
        <a:graphic>
          <a:graphicData uri="http://schemas.openxmlformats.org/drawingml/2006/table">
            <a:tbl>
              <a:tblPr firstRow="1" firstCol="1" bandRow="1"/>
              <a:tblGrid>
                <a:gridCol w="484336">
                  <a:extLst>
                    <a:ext uri="{9D8B030D-6E8A-4147-A177-3AD203B41FA5}">
                      <a16:colId xmlns:a16="http://schemas.microsoft.com/office/drawing/2014/main" xmlns="" val="20000"/>
                    </a:ext>
                  </a:extLst>
                </a:gridCol>
                <a:gridCol w="491060">
                  <a:extLst>
                    <a:ext uri="{9D8B030D-6E8A-4147-A177-3AD203B41FA5}">
                      <a16:colId xmlns:a16="http://schemas.microsoft.com/office/drawing/2014/main" xmlns="" val="20001"/>
                    </a:ext>
                  </a:extLst>
                </a:gridCol>
                <a:gridCol w="1446277">
                  <a:extLst>
                    <a:ext uri="{9D8B030D-6E8A-4147-A177-3AD203B41FA5}">
                      <a16:colId xmlns:a16="http://schemas.microsoft.com/office/drawing/2014/main" xmlns="" val="20002"/>
                    </a:ext>
                  </a:extLst>
                </a:gridCol>
                <a:gridCol w="484336">
                  <a:extLst>
                    <a:ext uri="{9D8B030D-6E8A-4147-A177-3AD203B41FA5}">
                      <a16:colId xmlns:a16="http://schemas.microsoft.com/office/drawing/2014/main" xmlns="" val="20005"/>
                    </a:ext>
                  </a:extLst>
                </a:gridCol>
                <a:gridCol w="484336">
                  <a:extLst>
                    <a:ext uri="{9D8B030D-6E8A-4147-A177-3AD203B41FA5}">
                      <a16:colId xmlns:a16="http://schemas.microsoft.com/office/drawing/2014/main" xmlns="" val="20006"/>
                    </a:ext>
                  </a:extLst>
                </a:gridCol>
                <a:gridCol w="484336">
                  <a:extLst>
                    <a:ext uri="{9D8B030D-6E8A-4147-A177-3AD203B41FA5}">
                      <a16:colId xmlns:a16="http://schemas.microsoft.com/office/drawing/2014/main" xmlns="" val="20007"/>
                    </a:ext>
                  </a:extLst>
                </a:gridCol>
                <a:gridCol w="484336">
                  <a:extLst>
                    <a:ext uri="{9D8B030D-6E8A-4147-A177-3AD203B41FA5}">
                      <a16:colId xmlns:a16="http://schemas.microsoft.com/office/drawing/2014/main" xmlns="" val="20008"/>
                    </a:ext>
                  </a:extLst>
                </a:gridCol>
                <a:gridCol w="484336">
                  <a:extLst>
                    <a:ext uri="{9D8B030D-6E8A-4147-A177-3AD203B41FA5}">
                      <a16:colId xmlns:a16="http://schemas.microsoft.com/office/drawing/2014/main" xmlns="" val="20009"/>
                    </a:ext>
                  </a:extLst>
                </a:gridCol>
                <a:gridCol w="1453007">
                  <a:extLst>
                    <a:ext uri="{9D8B030D-6E8A-4147-A177-3AD203B41FA5}">
                      <a16:colId xmlns:a16="http://schemas.microsoft.com/office/drawing/2014/main" xmlns="" val="20010"/>
                    </a:ext>
                  </a:extLst>
                </a:gridCol>
                <a:gridCol w="1937343">
                  <a:extLst>
                    <a:ext uri="{9D8B030D-6E8A-4147-A177-3AD203B41FA5}">
                      <a16:colId xmlns:a16="http://schemas.microsoft.com/office/drawing/2014/main" xmlns="" val="20013"/>
                    </a:ext>
                  </a:extLst>
                </a:gridCol>
                <a:gridCol w="484336">
                  <a:extLst>
                    <a:ext uri="{9D8B030D-6E8A-4147-A177-3AD203B41FA5}">
                      <a16:colId xmlns:a16="http://schemas.microsoft.com/office/drawing/2014/main" xmlns="" val="20017"/>
                    </a:ext>
                  </a:extLst>
                </a:gridCol>
              </a:tblGrid>
              <a:tr h="7116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Pre-TRIP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Year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Year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Year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Year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Year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0"/>
                  </a:ext>
                </a:extLst>
              </a:tr>
              <a:tr h="3605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gridSpan="8">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l">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BW-Faulkner Hospital</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605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gridSpan="7">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Beth Israel Deaconess Medical Center</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381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4">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Tufts Medical Center</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9238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Boston Medical Center</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923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6">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Mass. General Hospital</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3533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7">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smtClean="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Dana-Farber Cancer Institute</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53" marR="59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bl>
          </a:graphicData>
        </a:graphic>
      </p:graphicFrame>
      <p:sp>
        <p:nvSpPr>
          <p:cNvPr id="5" name="Content Placeholder 2"/>
          <p:cNvSpPr>
            <a:spLocks noGrp="1"/>
          </p:cNvSpPr>
          <p:nvPr>
            <p:ph idx="1"/>
          </p:nvPr>
        </p:nvSpPr>
        <p:spPr>
          <a:xfrm>
            <a:off x="1364549" y="4844738"/>
            <a:ext cx="11215058" cy="429606"/>
          </a:xfrm>
        </p:spPr>
        <p:txBody>
          <a:bodyPr>
            <a:normAutofit fontScale="92500" lnSpcReduction="10000"/>
          </a:bodyPr>
          <a:lstStyle/>
          <a:p>
            <a:pPr marL="0" indent="0">
              <a:buNone/>
            </a:pPr>
            <a:r>
              <a:rPr lang="en-US" b="1" dirty="0" smtClean="0"/>
              <a:t>	536 historical controls </a:t>
            </a:r>
            <a:r>
              <a:rPr lang="en-US" dirty="0" smtClean="0"/>
              <a:t>and </a:t>
            </a:r>
            <a:r>
              <a:rPr lang="en-US" b="1" dirty="0" smtClean="0"/>
              <a:t>564 intervention =</a:t>
            </a:r>
            <a:r>
              <a:rPr lang="en-US" dirty="0" smtClean="0"/>
              <a:t> </a:t>
            </a:r>
            <a:r>
              <a:rPr lang="en-US" b="1" dirty="0" smtClean="0"/>
              <a:t>1100 women</a:t>
            </a:r>
            <a:r>
              <a:rPr lang="en-US" dirty="0" smtClean="0"/>
              <a:t>.</a:t>
            </a:r>
          </a:p>
          <a:p>
            <a:pPr marL="0" indent="0">
              <a:buNone/>
            </a:pPr>
            <a:endParaRPr lang="en-US" dirty="0" smtClean="0"/>
          </a:p>
          <a:p>
            <a:pPr marL="0" indent="0">
              <a:buNone/>
            </a:pPr>
            <a:endParaRPr lang="en-US" dirty="0" smtClean="0"/>
          </a:p>
          <a:p>
            <a:endParaRPr lang="en-US" b="1" i="1" dirty="0" smtClean="0"/>
          </a:p>
        </p:txBody>
      </p:sp>
      <p:pic>
        <p:nvPicPr>
          <p:cNvPr id="6" name="Picture 5"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451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Eligibility Criteria</a:t>
            </a:r>
            <a:endParaRPr lang="en-US" sz="4000" b="1" dirty="0"/>
          </a:p>
        </p:txBody>
      </p:sp>
      <p:pic>
        <p:nvPicPr>
          <p:cNvPr id="5" name="Picture 4"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graphicFrame>
        <p:nvGraphicFramePr>
          <p:cNvPr id="6" name="Object 5"/>
          <p:cNvGraphicFramePr>
            <a:graphicFrameLocks noChangeAspect="1"/>
          </p:cNvGraphicFramePr>
          <p:nvPr>
            <p:extLst>
              <p:ext uri="{D42A27DB-BD31-4B8C-83A1-F6EECF244321}">
                <p14:modId xmlns:p14="http://schemas.microsoft.com/office/powerpoint/2010/main" val="1109397901"/>
              </p:ext>
            </p:extLst>
          </p:nvPr>
        </p:nvGraphicFramePr>
        <p:xfrm>
          <a:off x="2196574" y="1821224"/>
          <a:ext cx="8254210" cy="3291556"/>
        </p:xfrm>
        <a:graphic>
          <a:graphicData uri="http://schemas.openxmlformats.org/presentationml/2006/ole">
            <mc:AlternateContent xmlns:mc="http://schemas.openxmlformats.org/markup-compatibility/2006">
              <mc:Choice xmlns:v="urn:schemas-microsoft-com:vml" Requires="v">
                <p:oleObj spid="_x0000_s6157" name="Document" r:id="rId4" imgW="7244970" imgH="2889737" progId="Word.Document.12">
                  <p:embed/>
                </p:oleObj>
              </mc:Choice>
              <mc:Fallback>
                <p:oleObj name="Document" r:id="rId4" imgW="7244970" imgH="2889737" progId="Word.Document.12">
                  <p:embed/>
                  <p:pic>
                    <p:nvPicPr>
                      <p:cNvPr id="0" name=""/>
                      <p:cNvPicPr/>
                      <p:nvPr/>
                    </p:nvPicPr>
                    <p:blipFill>
                      <a:blip r:embed="rId5"/>
                      <a:stretch>
                        <a:fillRect/>
                      </a:stretch>
                    </p:blipFill>
                    <p:spPr>
                      <a:xfrm>
                        <a:off x="2196574" y="1821224"/>
                        <a:ext cx="8254210" cy="3291556"/>
                      </a:xfrm>
                      <a:prstGeom prst="rect">
                        <a:avLst/>
                      </a:prstGeom>
                    </p:spPr>
                  </p:pic>
                </p:oleObj>
              </mc:Fallback>
            </mc:AlternateContent>
          </a:graphicData>
        </a:graphic>
      </p:graphicFrame>
      <p:cxnSp>
        <p:nvCxnSpPr>
          <p:cNvPr id="8" name="Straight Connector 7"/>
          <p:cNvCxnSpPr/>
          <p:nvPr/>
        </p:nvCxnSpPr>
        <p:spPr>
          <a:xfrm>
            <a:off x="6281928" y="2752344"/>
            <a:ext cx="0" cy="649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81928" y="3703320"/>
            <a:ext cx="0" cy="1409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303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316" y="257471"/>
            <a:ext cx="8197536" cy="1325563"/>
          </a:xfrm>
        </p:spPr>
        <p:txBody>
          <a:bodyPr>
            <a:normAutofit/>
          </a:bodyPr>
          <a:lstStyle/>
          <a:p>
            <a:pPr algn="ctr"/>
            <a:r>
              <a:rPr lang="en-US" sz="4000" b="1" dirty="0" smtClean="0"/>
              <a:t>Implementation Challenges</a:t>
            </a:r>
            <a:endParaRPr lang="en-US" sz="4000" b="1" dirty="0"/>
          </a:p>
        </p:txBody>
      </p:sp>
      <p:sp>
        <p:nvSpPr>
          <p:cNvPr id="4" name="Slide Number Placeholder 3"/>
          <p:cNvSpPr>
            <a:spLocks noGrp="1"/>
          </p:cNvSpPr>
          <p:nvPr>
            <p:ph type="sldNum" sz="quarter" idx="12"/>
          </p:nvPr>
        </p:nvSpPr>
        <p:spPr/>
        <p:txBody>
          <a:bodyPr/>
          <a:lstStyle/>
          <a:p>
            <a:fld id="{749D563A-11F8-43A6-83B7-796F7E364536}" type="slidenum">
              <a:rPr lang="en-US" smtClean="0"/>
              <a:t>46</a:t>
            </a:fld>
            <a:endParaRPr lang="en-US" dirty="0"/>
          </a:p>
        </p:txBody>
      </p:sp>
      <p:sp>
        <p:nvSpPr>
          <p:cNvPr id="6" name="Content Placeholder 5"/>
          <p:cNvSpPr>
            <a:spLocks noGrp="1"/>
          </p:cNvSpPr>
          <p:nvPr>
            <p:ph idx="1"/>
          </p:nvPr>
        </p:nvSpPr>
        <p:spPr>
          <a:xfrm>
            <a:off x="859702" y="1559613"/>
            <a:ext cx="10629900" cy="4796737"/>
          </a:xfrm>
        </p:spPr>
        <p:txBody>
          <a:bodyPr>
            <a:normAutofit fontScale="77500" lnSpcReduction="20000"/>
          </a:bodyPr>
          <a:lstStyle/>
          <a:p>
            <a:pPr marL="0" indent="0">
              <a:buNone/>
            </a:pPr>
            <a:r>
              <a:rPr lang="en-US" b="1" dirty="0" smtClean="0"/>
              <a:t>Community Engagement Challenges:</a:t>
            </a:r>
          </a:p>
          <a:p>
            <a:r>
              <a:rPr lang="en-US" dirty="0"/>
              <a:t>C</a:t>
            </a:r>
            <a:r>
              <a:rPr lang="en-US" dirty="0" smtClean="0"/>
              <a:t>ompeting demands for </a:t>
            </a:r>
            <a:r>
              <a:rPr lang="en-US" dirty="0" smtClean="0"/>
              <a:t>clinicians </a:t>
            </a:r>
            <a:r>
              <a:rPr lang="en-US" dirty="0" smtClean="0"/>
              <a:t>and navigators</a:t>
            </a:r>
          </a:p>
          <a:p>
            <a:r>
              <a:rPr lang="en-US" dirty="0" smtClean="0"/>
              <a:t>Coalition volunteers</a:t>
            </a:r>
          </a:p>
          <a:p>
            <a:r>
              <a:rPr lang="en-US" dirty="0" smtClean="0"/>
              <a:t>Chicago partners</a:t>
            </a:r>
            <a:endParaRPr lang="en-US" b="1" dirty="0" smtClean="0"/>
          </a:p>
          <a:p>
            <a:pPr marL="0" indent="0">
              <a:buNone/>
            </a:pPr>
            <a:r>
              <a:rPr lang="en-US" b="1" dirty="0" smtClean="0"/>
              <a:t>Health System Navigation Challenges:</a:t>
            </a:r>
          </a:p>
          <a:p>
            <a:r>
              <a:rPr lang="en-US" dirty="0" smtClean="0"/>
              <a:t>Navigator turnover</a:t>
            </a:r>
          </a:p>
          <a:p>
            <a:r>
              <a:rPr lang="en-US" dirty="0" smtClean="0"/>
              <a:t>Unique health system workflow</a:t>
            </a:r>
          </a:p>
          <a:p>
            <a:r>
              <a:rPr lang="en-US" dirty="0" smtClean="0"/>
              <a:t>Competing navigation protocols based on other funding streams</a:t>
            </a:r>
          </a:p>
          <a:p>
            <a:r>
              <a:rPr lang="en-US" dirty="0"/>
              <a:t>M</a:t>
            </a:r>
            <a:r>
              <a:rPr lang="en-US" dirty="0" smtClean="0"/>
              <a:t>ultiple complex data systems</a:t>
            </a:r>
          </a:p>
          <a:p>
            <a:pPr marL="0" indent="0">
              <a:buNone/>
            </a:pPr>
            <a:r>
              <a:rPr lang="en-US" b="1" dirty="0" smtClean="0"/>
              <a:t>Data/Technical Challenges: </a:t>
            </a:r>
          </a:p>
          <a:p>
            <a:r>
              <a:rPr lang="en-US" dirty="0" smtClean="0"/>
              <a:t>Single IRB but different institutional </a:t>
            </a:r>
            <a:r>
              <a:rPr lang="en-US" dirty="0" smtClean="0"/>
              <a:t>perspectives</a:t>
            </a:r>
            <a:endParaRPr lang="en-US" dirty="0" smtClean="0"/>
          </a:p>
          <a:p>
            <a:r>
              <a:rPr lang="en-US" dirty="0" smtClean="0"/>
              <a:t>Data sharing agreements</a:t>
            </a:r>
          </a:p>
          <a:p>
            <a:r>
              <a:rPr lang="en-US" dirty="0" smtClean="0"/>
              <a:t>Reducing the need for double data entry</a:t>
            </a:r>
          </a:p>
        </p:txBody>
      </p:sp>
      <p:pic>
        <p:nvPicPr>
          <p:cNvPr id="5" name="Picture 4"/>
          <p:cNvPicPr>
            <a:picLocks noChangeAspect="1"/>
          </p:cNvPicPr>
          <p:nvPr/>
        </p:nvPicPr>
        <p:blipFill>
          <a:blip r:embed="rId3"/>
          <a:stretch>
            <a:fillRect/>
          </a:stretch>
        </p:blipFill>
        <p:spPr>
          <a:xfrm>
            <a:off x="301829" y="91271"/>
            <a:ext cx="2408129" cy="1109568"/>
          </a:xfrm>
          <a:prstGeom prst="rect">
            <a:avLst/>
          </a:prstGeom>
        </p:spPr>
      </p:pic>
    </p:spTree>
    <p:extLst>
      <p:ext uri="{BB962C8B-B14F-4D97-AF65-F5344CB8AC3E}">
        <p14:creationId xmlns:p14="http://schemas.microsoft.com/office/powerpoint/2010/main" val="1089326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quity vs equality"/>
          <p:cNvPicPr>
            <a:picLocks noChangeAspect="1" noChangeArrowheads="1"/>
          </p:cNvPicPr>
          <p:nvPr/>
        </p:nvPicPr>
        <p:blipFill rotWithShape="1">
          <a:blip r:embed="rId2">
            <a:extLst>
              <a:ext uri="{28A0092B-C50C-407E-A947-70E740481C1C}">
                <a14:useLocalDpi xmlns:a14="http://schemas.microsoft.com/office/drawing/2010/main" val="0"/>
              </a:ext>
            </a:extLst>
          </a:blip>
          <a:srcRect l="19751" t="188" r="19766" b="-188"/>
          <a:stretch/>
        </p:blipFill>
        <p:spPr bwMode="auto">
          <a:xfrm>
            <a:off x="1978090" y="1296010"/>
            <a:ext cx="7800392" cy="49800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idx="4294967295"/>
          </p:nvPr>
        </p:nvSpPr>
        <p:spPr>
          <a:xfrm>
            <a:off x="1407886" y="-29553"/>
            <a:ext cx="8940800" cy="1325563"/>
          </a:xfrm>
        </p:spPr>
        <p:txBody>
          <a:bodyPr>
            <a:normAutofit/>
          </a:bodyPr>
          <a:lstStyle/>
          <a:p>
            <a:pPr algn="ctr"/>
            <a:r>
              <a:rPr lang="en-US" altLang="en-US" sz="4000" b="1" dirty="0" smtClean="0"/>
              <a:t>How do we achieve Equity vs. Equality?</a:t>
            </a:r>
          </a:p>
        </p:txBody>
      </p:sp>
    </p:spTree>
    <p:extLst>
      <p:ext uri="{BB962C8B-B14F-4D97-AF65-F5344CB8AC3E}">
        <p14:creationId xmlns:p14="http://schemas.microsoft.com/office/powerpoint/2010/main" val="2685610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570" y="160824"/>
            <a:ext cx="9144000" cy="1356360"/>
          </a:xfrm>
        </p:spPr>
        <p:txBody>
          <a:bodyPr>
            <a:normAutofit/>
          </a:bodyPr>
          <a:lstStyle/>
          <a:p>
            <a:pPr algn="ctr"/>
            <a:r>
              <a:rPr lang="en-US" sz="4000" b="1" dirty="0"/>
              <a:t>Community Engaged </a:t>
            </a:r>
            <a:r>
              <a:rPr lang="en-US" sz="4000" b="1" dirty="0" smtClean="0"/>
              <a:t>Research</a:t>
            </a:r>
            <a:endParaRPr lang="en-US" sz="4000" b="1" dirty="0"/>
          </a:p>
        </p:txBody>
      </p:sp>
      <p:sp>
        <p:nvSpPr>
          <p:cNvPr id="3" name="Text Placeholder 2"/>
          <p:cNvSpPr>
            <a:spLocks noGrp="1"/>
          </p:cNvSpPr>
          <p:nvPr>
            <p:ph idx="1"/>
          </p:nvPr>
        </p:nvSpPr>
        <p:spPr>
          <a:xfrm>
            <a:off x="552450" y="1672722"/>
            <a:ext cx="11220450" cy="4038600"/>
          </a:xfrm>
        </p:spPr>
        <p:txBody>
          <a:bodyPr>
            <a:normAutofit/>
          </a:bodyPr>
          <a:lstStyle/>
          <a:p>
            <a:r>
              <a:rPr lang="en-US" altLang="en-US" dirty="0"/>
              <a:t>R</a:t>
            </a:r>
            <a:r>
              <a:rPr lang="en-US" altLang="en-US" dirty="0" smtClean="0"/>
              <a:t>esearch approach that </a:t>
            </a:r>
            <a:r>
              <a:rPr lang="en-US" altLang="en-US" dirty="0" smtClean="0"/>
              <a:t>focuses on </a:t>
            </a:r>
            <a:r>
              <a:rPr lang="en-US" altLang="en-US" i="1" dirty="0">
                <a:cs typeface="Arial" panose="020B0604020202020204" pitchFamily="34" charset="0"/>
              </a:rPr>
              <a:t>collaboration</a:t>
            </a:r>
            <a:r>
              <a:rPr lang="en-US" altLang="en-US" dirty="0">
                <a:cs typeface="Arial" panose="020B0604020202020204" pitchFamily="34" charset="0"/>
              </a:rPr>
              <a:t> with key </a:t>
            </a:r>
            <a:r>
              <a:rPr lang="en-US" altLang="en-US" i="1" dirty="0">
                <a:cs typeface="Arial" panose="020B0604020202020204" pitchFamily="34" charset="0"/>
              </a:rPr>
              <a:t>stakeholders</a:t>
            </a:r>
            <a:endParaRPr lang="en-US" altLang="en-US" dirty="0"/>
          </a:p>
          <a:p>
            <a:r>
              <a:rPr lang="en-US" altLang="en-US" dirty="0" smtClean="0"/>
              <a:t>Characterized </a:t>
            </a:r>
            <a:r>
              <a:rPr lang="en-US" altLang="en-US" dirty="0"/>
              <a:t>by: </a:t>
            </a:r>
          </a:p>
          <a:p>
            <a:pPr lvl="1"/>
            <a:r>
              <a:rPr lang="en-US" altLang="en-US" sz="2800" dirty="0"/>
              <a:t>the principles that guide the research </a:t>
            </a:r>
          </a:p>
          <a:p>
            <a:pPr lvl="1"/>
            <a:r>
              <a:rPr lang="en-US" altLang="en-US" sz="2800" dirty="0"/>
              <a:t>the relationships between communities and academic researchers</a:t>
            </a:r>
          </a:p>
          <a:p>
            <a:pPr>
              <a:lnSpc>
                <a:spcPct val="100000"/>
              </a:lnSpc>
              <a:buClrTx/>
            </a:pPr>
            <a:r>
              <a:rPr lang="en-US" dirty="0" smtClean="0">
                <a:cs typeface="Arial" panose="020B0604020202020204" pitchFamily="34" charset="0"/>
              </a:rPr>
              <a:t>Increasingly </a:t>
            </a:r>
            <a:r>
              <a:rPr lang="en-US" dirty="0">
                <a:cs typeface="Arial" panose="020B0604020202020204" pitchFamily="34" charset="0"/>
              </a:rPr>
              <a:t>recognized </a:t>
            </a:r>
            <a:r>
              <a:rPr lang="en-US" dirty="0" smtClean="0">
                <a:cs typeface="Arial" panose="020B0604020202020204" pitchFamily="34" charset="0"/>
              </a:rPr>
              <a:t>to </a:t>
            </a:r>
            <a:r>
              <a:rPr lang="en-US" dirty="0">
                <a:cs typeface="Arial" panose="020B0604020202020204" pitchFamily="34" charset="0"/>
              </a:rPr>
              <a:t>address complex public health issues</a:t>
            </a:r>
          </a:p>
          <a:p>
            <a:pPr>
              <a:lnSpc>
                <a:spcPct val="100000"/>
              </a:lnSpc>
              <a:buClrTx/>
            </a:pPr>
            <a:endParaRPr lang="en-US"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797496082"/>
              </p:ext>
            </p:extLst>
          </p:nvPr>
        </p:nvGraphicFramePr>
        <p:xfrm>
          <a:off x="4322445" y="4316467"/>
          <a:ext cx="3524250" cy="2361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81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572" y="211063"/>
            <a:ext cx="7406640" cy="1356360"/>
          </a:xfrm>
        </p:spPr>
        <p:txBody>
          <a:bodyPr>
            <a:normAutofit/>
          </a:bodyPr>
          <a:lstStyle/>
          <a:p>
            <a:pPr algn="ctr"/>
            <a:r>
              <a:rPr lang="en-US" sz="4000" b="1" dirty="0"/>
              <a:t>Continuum of Research</a:t>
            </a:r>
          </a:p>
        </p:txBody>
      </p:sp>
      <p:graphicFrame>
        <p:nvGraphicFramePr>
          <p:cNvPr id="4" name="Diagram 3"/>
          <p:cNvGraphicFramePr/>
          <p:nvPr>
            <p:extLst/>
          </p:nvPr>
        </p:nvGraphicFramePr>
        <p:xfrm>
          <a:off x="2177321" y="2019313"/>
          <a:ext cx="8001142" cy="417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77321" y="5379308"/>
            <a:ext cx="2520726" cy="830997"/>
          </a:xfrm>
          <a:prstGeom prst="rect">
            <a:avLst/>
          </a:prstGeom>
          <a:noFill/>
        </p:spPr>
        <p:txBody>
          <a:bodyPr wrap="square" rtlCol="0">
            <a:spAutoFit/>
          </a:bodyPr>
          <a:lstStyle/>
          <a:p>
            <a:r>
              <a:rPr lang="en-US" altLang="en-US" sz="1600" dirty="0">
                <a:latin typeface="Arial" panose="020B0604020202020204" pitchFamily="34" charset="0"/>
                <a:cs typeface="Arial" panose="020B0604020202020204" pitchFamily="34" charset="0"/>
              </a:rPr>
              <a:t>Community members participate in study as a research subject.</a:t>
            </a:r>
          </a:p>
        </p:txBody>
      </p:sp>
      <p:sp>
        <p:nvSpPr>
          <p:cNvPr id="6" name="TextBox 5"/>
          <p:cNvSpPr txBox="1"/>
          <p:nvPr/>
        </p:nvSpPr>
        <p:spPr>
          <a:xfrm>
            <a:off x="5022911" y="4818065"/>
            <a:ext cx="2368489" cy="830997"/>
          </a:xfrm>
          <a:prstGeom prst="rect">
            <a:avLst/>
          </a:prstGeom>
          <a:noFill/>
        </p:spPr>
        <p:txBody>
          <a:bodyPr wrap="square" rtlCol="0">
            <a:spAutoFit/>
          </a:bodyPr>
          <a:lstStyle/>
          <a:p>
            <a:r>
              <a:rPr lang="en-US" altLang="en-US" sz="1600" dirty="0">
                <a:latin typeface="Arial" panose="020B0604020202020204" pitchFamily="34" charset="0"/>
                <a:cs typeface="Arial" panose="020B0604020202020204" pitchFamily="34" charset="0"/>
              </a:rPr>
              <a:t>Community stakeholder is involved in some meaningful way.</a:t>
            </a:r>
          </a:p>
        </p:txBody>
      </p:sp>
      <p:sp>
        <p:nvSpPr>
          <p:cNvPr id="7" name="TextBox 6"/>
          <p:cNvSpPr txBox="1"/>
          <p:nvPr/>
        </p:nvSpPr>
        <p:spPr>
          <a:xfrm>
            <a:off x="7861083" y="4279454"/>
            <a:ext cx="2375905" cy="1077218"/>
          </a:xfrm>
          <a:prstGeom prst="rect">
            <a:avLst/>
          </a:prstGeom>
          <a:noFill/>
        </p:spPr>
        <p:txBody>
          <a:bodyPr wrap="square" rtlCol="0">
            <a:spAutoFit/>
          </a:bodyPr>
          <a:lstStyle/>
          <a:p>
            <a:pPr>
              <a:defRPr/>
            </a:pPr>
            <a:r>
              <a:rPr lang="en-US" sz="1600" dirty="0">
                <a:latin typeface="Arial" panose="020B0604020202020204" pitchFamily="34" charset="0"/>
                <a:cs typeface="Arial" panose="020B0604020202020204" pitchFamily="34" charset="0"/>
              </a:rPr>
              <a:t>Community stakeholders are partners in </a:t>
            </a:r>
            <a:r>
              <a:rPr lang="en-US" sz="1600" b="1" dirty="0">
                <a:latin typeface="Arial" panose="020B0604020202020204" pitchFamily="34" charset="0"/>
                <a:cs typeface="Arial" panose="020B0604020202020204" pitchFamily="34" charset="0"/>
              </a:rPr>
              <a:t>ALL</a:t>
            </a:r>
            <a:r>
              <a:rPr lang="en-US" sz="1600" dirty="0">
                <a:latin typeface="Arial" panose="020B0604020202020204" pitchFamily="34" charset="0"/>
                <a:cs typeface="Arial" panose="020B0604020202020204" pitchFamily="34" charset="0"/>
              </a:rPr>
              <a:t> aspects of the research process.</a:t>
            </a:r>
          </a:p>
        </p:txBody>
      </p:sp>
    </p:spTree>
    <p:extLst>
      <p:ext uri="{BB962C8B-B14F-4D97-AF65-F5344CB8AC3E}">
        <p14:creationId xmlns:p14="http://schemas.microsoft.com/office/powerpoint/2010/main" val="1805474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77" y="506758"/>
            <a:ext cx="11641015" cy="1325563"/>
          </a:xfrm>
        </p:spPr>
        <p:txBody>
          <a:bodyPr>
            <a:noAutofit/>
          </a:bodyPr>
          <a:lstStyle/>
          <a:p>
            <a:pPr algn="ctr"/>
            <a:r>
              <a:rPr lang="en-US" sz="4000" b="1" dirty="0" smtClean="0"/>
              <a:t>Breast Cancer </a:t>
            </a:r>
            <a:r>
              <a:rPr lang="en-US" sz="4000" b="1" dirty="0"/>
              <a:t>Incidence </a:t>
            </a:r>
            <a:r>
              <a:rPr lang="en-US" sz="4000" b="1" dirty="0" smtClean="0"/>
              <a:t>and Death Rates</a:t>
            </a:r>
            <a:br>
              <a:rPr lang="en-US" sz="4000" b="1" dirty="0" smtClean="0"/>
            </a:br>
            <a:r>
              <a:rPr lang="en-US" sz="4000" b="1" dirty="0" smtClean="0"/>
              <a:t>United </a:t>
            </a:r>
            <a:r>
              <a:rPr lang="en-US" sz="4000" b="1" dirty="0"/>
              <a:t>States, 1975-2020</a:t>
            </a:r>
            <a:br>
              <a:rPr lang="en-US" sz="4000" b="1" dirty="0"/>
            </a:br>
            <a:endParaRPr lang="en-US" sz="4000" b="1" dirty="0"/>
          </a:p>
        </p:txBody>
      </p:sp>
      <p:pic>
        <p:nvPicPr>
          <p:cNvPr id="7" name="Picture 2" descr="Graph showing actual and projected incidence rates for female breast cancer by race, United States, 1975 to 202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024" y="1883454"/>
            <a:ext cx="5555776" cy="3968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raph showing actual and projected death rates for female breast cancer by race, United States, 1975 to 20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9" y="1828214"/>
            <a:ext cx="5633113" cy="4023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9006" y="6488668"/>
            <a:ext cx="6583680" cy="261610"/>
          </a:xfrm>
          <a:prstGeom prst="rect">
            <a:avLst/>
          </a:prstGeom>
          <a:noFill/>
        </p:spPr>
        <p:txBody>
          <a:bodyPr wrap="square" rtlCol="0">
            <a:spAutoFit/>
          </a:bodyPr>
          <a:lstStyle/>
          <a:p>
            <a:r>
              <a:rPr lang="en-US" sz="1100" dirty="0" smtClean="0"/>
              <a:t>Division of Cancer Prevention and Control Centers for Disease Control and Prevention (2018). </a:t>
            </a:r>
            <a:endParaRPr lang="en-US" sz="1100" dirty="0"/>
          </a:p>
        </p:txBody>
      </p:sp>
    </p:spTree>
    <p:extLst>
      <p:ext uri="{BB962C8B-B14F-4D97-AF65-F5344CB8AC3E}">
        <p14:creationId xmlns:p14="http://schemas.microsoft.com/office/powerpoint/2010/main" val="2601948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58BC3579-615E-4641-8ED9-1356D58A3C39}"/>
              </a:ext>
            </a:extLst>
          </p:cNvPr>
          <p:cNvSpPr>
            <a:spLocks noGrp="1" noChangeArrowheads="1"/>
          </p:cNvSpPr>
          <p:nvPr>
            <p:ph type="title"/>
          </p:nvPr>
        </p:nvSpPr>
        <p:spPr/>
        <p:txBody>
          <a:bodyPr wrap="square" numCol="1" anchorCtr="0" compatLnSpc="1">
            <a:prstTxWarp prst="textNoShape">
              <a:avLst/>
            </a:prstTxWarp>
            <a:normAutofit/>
          </a:bodyPr>
          <a:lstStyle/>
          <a:p>
            <a:pPr eaLnBrk="1" hangingPunct="1"/>
            <a:r>
              <a:rPr lang="en-US" altLang="en-US" sz="4000" b="1" dirty="0" smtClean="0">
                <a:ea typeface="ＭＳ Ｐゴシック" panose="020B0600070205080204" pitchFamily="34" charset="-128"/>
              </a:rPr>
              <a:t>Levels of</a:t>
            </a:r>
            <a:r>
              <a:rPr lang="en-US" altLang="en-US" sz="4000" b="1" dirty="0" smtClean="0">
                <a:solidFill>
                  <a:schemeClr val="tx1"/>
                </a:solidFill>
                <a:ea typeface="ＭＳ Ｐゴシック" panose="020B0600070205080204" pitchFamily="34" charset="-128"/>
              </a:rPr>
              <a:t> </a:t>
            </a:r>
            <a:r>
              <a:rPr lang="en-US" altLang="en-US" sz="4000" b="1" dirty="0">
                <a:solidFill>
                  <a:schemeClr val="tx1"/>
                </a:solidFill>
                <a:ea typeface="ＭＳ Ｐゴシック" panose="020B0600070205080204" pitchFamily="34" charset="-128"/>
              </a:rPr>
              <a:t>“Engagement”</a:t>
            </a:r>
          </a:p>
        </p:txBody>
      </p:sp>
      <p:sp>
        <p:nvSpPr>
          <p:cNvPr id="18435" name="Rectangle 3">
            <a:extLst>
              <a:ext uri="{FF2B5EF4-FFF2-40B4-BE49-F238E27FC236}">
                <a16:creationId xmlns="" xmlns:a16="http://schemas.microsoft.com/office/drawing/2014/main" id="{86418A24-9F6A-D940-B06F-F94F659C4469}"/>
              </a:ext>
            </a:extLst>
          </p:cNvPr>
          <p:cNvSpPr>
            <a:spLocks noGrp="1" noChangeArrowheads="1"/>
          </p:cNvSpPr>
          <p:nvPr>
            <p:ph idx="1"/>
          </p:nvPr>
        </p:nvSpPr>
        <p:spPr>
          <a:xfrm>
            <a:off x="838200" y="1825625"/>
            <a:ext cx="11106150" cy="4351338"/>
          </a:xfrm>
        </p:spPr>
        <p:txBody>
          <a:bodyPr>
            <a:noAutofit/>
          </a:bodyPr>
          <a:lstStyle/>
          <a:p>
            <a:pPr marL="342900" indent="-342900"/>
            <a:r>
              <a:rPr lang="en-US" altLang="en-US" b="1" u="sng" dirty="0">
                <a:ea typeface="ＭＳ Ｐゴシック" panose="020B0600070205080204" pitchFamily="34" charset="-128"/>
              </a:rPr>
              <a:t>Notification</a:t>
            </a:r>
            <a:r>
              <a:rPr lang="en-US" altLang="en-US" b="1" dirty="0">
                <a:ea typeface="ＭＳ Ｐゴシック" panose="020B0600070205080204" pitchFamily="34" charset="-128"/>
              </a:rPr>
              <a:t>:</a:t>
            </a:r>
            <a:r>
              <a:rPr lang="en-US" altLang="en-US" dirty="0">
                <a:ea typeface="ＭＳ Ｐゴシック" panose="020B0600070205080204" pitchFamily="34" charset="-128"/>
              </a:rPr>
              <a:t> Inform the community of the intentions of the  research </a:t>
            </a:r>
            <a:endParaRPr lang="en-US" altLang="en-US" dirty="0" smtClean="0">
              <a:ea typeface="ＭＳ Ｐゴシック" panose="020B0600070205080204" pitchFamily="34" charset="-128"/>
            </a:endParaRPr>
          </a:p>
          <a:p>
            <a:pPr marL="342900" indent="-342900"/>
            <a:r>
              <a:rPr lang="en-US" altLang="en-US" b="1" u="sng" dirty="0" smtClean="0">
                <a:ea typeface="ＭＳ Ｐゴシック" panose="020B0600070205080204" pitchFamily="34" charset="-128"/>
              </a:rPr>
              <a:t>Consent</a:t>
            </a:r>
            <a:r>
              <a:rPr lang="en-US" altLang="en-US" b="1" dirty="0">
                <a:ea typeface="ＭＳ Ｐゴシック" panose="020B0600070205080204" pitchFamily="34" charset="-128"/>
              </a:rPr>
              <a:t>:</a:t>
            </a:r>
            <a:r>
              <a:rPr lang="en-US" altLang="en-US" dirty="0">
                <a:ea typeface="ＭＳ Ｐゴシック" panose="020B0600070205080204" pitchFamily="34" charset="-128"/>
              </a:rPr>
              <a:t> Obtaining some expression of community approval</a:t>
            </a:r>
          </a:p>
          <a:p>
            <a:pPr marL="342900" indent="-342900">
              <a:spcBef>
                <a:spcPct val="60000"/>
              </a:spcBef>
            </a:pPr>
            <a:r>
              <a:rPr lang="en-US" altLang="en-US" b="1" u="sng" dirty="0">
                <a:ea typeface="ＭＳ Ｐゴシック" panose="020B0600070205080204" pitchFamily="34" charset="-128"/>
              </a:rPr>
              <a:t>Endorsement</a:t>
            </a:r>
            <a:r>
              <a:rPr lang="en-US" altLang="en-US" b="1" dirty="0">
                <a:ea typeface="ＭＳ Ｐゴシック" panose="020B0600070205080204" pitchFamily="34" charset="-128"/>
              </a:rPr>
              <a:t>:</a:t>
            </a:r>
            <a:r>
              <a:rPr lang="en-US" altLang="en-US" dirty="0">
                <a:ea typeface="ＭＳ Ｐゴシック" panose="020B0600070205080204" pitchFamily="34" charset="-128"/>
              </a:rPr>
              <a:t> Community representatives </a:t>
            </a:r>
            <a:r>
              <a:rPr lang="en-US" altLang="en-US" dirty="0" smtClean="0">
                <a:ea typeface="ＭＳ Ｐゴシック" panose="020B0600070205080204" pitchFamily="34" charset="-128"/>
              </a:rPr>
              <a:t>formally </a:t>
            </a:r>
            <a:r>
              <a:rPr lang="en-US" altLang="en-US" dirty="0">
                <a:ea typeface="ＭＳ Ｐゴシック" panose="020B0600070205080204" pitchFamily="34" charset="-128"/>
              </a:rPr>
              <a:t>support the research </a:t>
            </a:r>
            <a:endParaRPr lang="en-US" altLang="en-US" dirty="0" smtClean="0">
              <a:ea typeface="ＭＳ Ｐゴシック" panose="020B0600070205080204" pitchFamily="34" charset="-128"/>
            </a:endParaRPr>
          </a:p>
          <a:p>
            <a:pPr marL="342900" indent="-342900">
              <a:spcBef>
                <a:spcPct val="60000"/>
              </a:spcBef>
            </a:pPr>
            <a:r>
              <a:rPr lang="en-US" altLang="en-US" b="1" u="sng" dirty="0" smtClean="0">
                <a:ea typeface="ＭＳ Ｐゴシック" panose="020B0600070205080204" pitchFamily="34" charset="-128"/>
              </a:rPr>
              <a:t>Participation</a:t>
            </a:r>
            <a:r>
              <a:rPr lang="en-US" altLang="en-US" b="1" u="sng" dirty="0">
                <a:ea typeface="ＭＳ Ｐゴシック" panose="020B0600070205080204" pitchFamily="34" charset="-128"/>
              </a:rPr>
              <a:t>:</a:t>
            </a:r>
            <a:r>
              <a:rPr lang="en-US" altLang="en-US" dirty="0">
                <a:ea typeface="ＭＳ Ｐゴシック" panose="020B0600070205080204" pitchFamily="34" charset="-128"/>
              </a:rPr>
              <a:t> Seeking and obtaining community advice </a:t>
            </a:r>
            <a:endParaRPr lang="en-US" altLang="en-US" dirty="0" smtClean="0">
              <a:ea typeface="ＭＳ Ｐゴシック" panose="020B0600070205080204" pitchFamily="34" charset="-128"/>
            </a:endParaRPr>
          </a:p>
          <a:p>
            <a:pPr marL="342900" indent="-342900">
              <a:spcBef>
                <a:spcPct val="60000"/>
              </a:spcBef>
            </a:pPr>
            <a:r>
              <a:rPr lang="en-US" altLang="en-US" b="1" u="sng" dirty="0" smtClean="0">
                <a:ea typeface="ＭＳ Ｐゴシック" panose="020B0600070205080204" pitchFamily="34" charset="-128"/>
              </a:rPr>
              <a:t>Origination</a:t>
            </a:r>
            <a:r>
              <a:rPr lang="en-US" altLang="en-US" b="1" dirty="0">
                <a:ea typeface="ＭＳ Ｐゴシック" panose="020B0600070205080204" pitchFamily="34" charset="-128"/>
              </a:rPr>
              <a:t>: </a:t>
            </a:r>
            <a:r>
              <a:rPr lang="en-US" altLang="en-US" dirty="0">
                <a:ea typeface="ＭＳ Ｐゴシック" panose="020B0600070205080204" pitchFamily="34" charset="-128"/>
              </a:rPr>
              <a:t>Research </a:t>
            </a:r>
            <a:r>
              <a:rPr lang="en-US" altLang="en-US" dirty="0" smtClean="0">
                <a:ea typeface="ＭＳ Ｐゴシック" panose="020B0600070205080204" pitchFamily="34" charset="-128"/>
              </a:rPr>
              <a:t>purpose/goals </a:t>
            </a:r>
            <a:r>
              <a:rPr lang="en-US" altLang="en-US" dirty="0">
                <a:ea typeface="ＭＳ Ｐゴシック" panose="020B0600070205080204" pitchFamily="34" charset="-128"/>
              </a:rPr>
              <a:t>set by expressed community needs </a:t>
            </a:r>
          </a:p>
        </p:txBody>
      </p:sp>
      <p:sp>
        <p:nvSpPr>
          <p:cNvPr id="29699" name="Text Box 4">
            <a:extLst>
              <a:ext uri="{FF2B5EF4-FFF2-40B4-BE49-F238E27FC236}">
                <a16:creationId xmlns="" xmlns:a16="http://schemas.microsoft.com/office/drawing/2014/main" id="{D772406F-598D-ED42-8A95-BC7070C6FC75}"/>
              </a:ext>
            </a:extLst>
          </p:cNvPr>
          <p:cNvSpPr txBox="1">
            <a:spLocks noChangeArrowheads="1"/>
          </p:cNvSpPr>
          <p:nvPr/>
        </p:nvSpPr>
        <p:spPr bwMode="auto">
          <a:xfrm>
            <a:off x="1" y="6630245"/>
            <a:ext cx="11353800"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60000"/>
              </a:spcBef>
              <a:buClr>
                <a:schemeClr val="tx1"/>
              </a:buClr>
            </a:pPr>
            <a:r>
              <a:rPr lang="en-US" altLang="en-US" sz="1100" dirty="0"/>
              <a:t>Jenkins, B. </a:t>
            </a:r>
            <a:r>
              <a:rPr lang="ja-JP" altLang="en-US" sz="1100" i="1" dirty="0"/>
              <a:t>“</a:t>
            </a:r>
            <a:r>
              <a:rPr lang="en-US" altLang="ja-JP" sz="1100" i="1" dirty="0"/>
              <a:t>Health Disparities: Why we have not solved the problem, Why we need new approaches.</a:t>
            </a:r>
            <a:r>
              <a:rPr lang="ja-JP" altLang="en-US" sz="1100" i="1" dirty="0"/>
              <a:t>”</a:t>
            </a:r>
            <a:r>
              <a:rPr lang="en-US" altLang="ja-JP" sz="1100" i="1" dirty="0"/>
              <a:t> </a:t>
            </a:r>
            <a:r>
              <a:rPr lang="en-US" altLang="ja-JP" sz="1100" dirty="0"/>
              <a:t>The Research Center on Health Disparities, Morehouse College, April 2004.</a:t>
            </a:r>
            <a:endParaRPr lang="en-US" altLang="en-US" sz="1100" dirty="0"/>
          </a:p>
        </p:txBody>
      </p:sp>
    </p:spTree>
    <p:extLst>
      <p:ext uri="{BB962C8B-B14F-4D97-AF65-F5344CB8AC3E}">
        <p14:creationId xmlns:p14="http://schemas.microsoft.com/office/powerpoint/2010/main" val="3623613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6663"/>
            <a:ext cx="11830050" cy="1325563"/>
          </a:xfrm>
        </p:spPr>
        <p:txBody>
          <a:bodyPr>
            <a:normAutofit/>
          </a:bodyPr>
          <a:lstStyle/>
          <a:p>
            <a:pPr algn="ctr"/>
            <a:r>
              <a:rPr lang="en-US" sz="4000" b="1" dirty="0" smtClean="0">
                <a:solidFill>
                  <a:schemeClr val="tx1"/>
                </a:solidFill>
              </a:rPr>
              <a:t>Engagement Competencies for Researchers</a:t>
            </a:r>
            <a:r>
              <a:rPr lang="en-US" sz="4000" b="1" dirty="0" smtClean="0"/>
              <a:t> </a:t>
            </a:r>
            <a:endParaRPr lang="en-US" sz="4000" b="1" dirty="0"/>
          </a:p>
        </p:txBody>
      </p:sp>
      <p:sp>
        <p:nvSpPr>
          <p:cNvPr id="4" name="Content Placeholder 2"/>
          <p:cNvSpPr>
            <a:spLocks noGrp="1"/>
          </p:cNvSpPr>
          <p:nvPr>
            <p:ph idx="1"/>
          </p:nvPr>
        </p:nvSpPr>
        <p:spPr>
          <a:xfrm>
            <a:off x="1106489" y="1571852"/>
            <a:ext cx="10515600" cy="4351338"/>
          </a:xfrm>
        </p:spPr>
        <p:txBody>
          <a:bodyPr>
            <a:noAutofit/>
          </a:bodyPr>
          <a:lstStyle/>
          <a:p>
            <a:pPr marL="466725" indent="-457200">
              <a:lnSpc>
                <a:spcPct val="100000"/>
              </a:lnSpc>
              <a:buSzPct val="100000"/>
              <a:buFont typeface="+mj-lt"/>
              <a:buAutoNum type="arabicPeriod"/>
            </a:pPr>
            <a:r>
              <a:rPr lang="en-US" dirty="0"/>
              <a:t>Perceived value of CE</a:t>
            </a:r>
          </a:p>
          <a:p>
            <a:pPr marL="466725" indent="-457200">
              <a:lnSpc>
                <a:spcPct val="100000"/>
              </a:lnSpc>
              <a:buSzPct val="100000"/>
              <a:buFont typeface="+mj-lt"/>
              <a:buAutoNum type="arabicPeriod"/>
            </a:pPr>
            <a:r>
              <a:rPr lang="en-US" dirty="0"/>
              <a:t>Introspection &amp; openness</a:t>
            </a:r>
          </a:p>
          <a:p>
            <a:pPr marL="466725" indent="-457200">
              <a:lnSpc>
                <a:spcPct val="100000"/>
              </a:lnSpc>
              <a:buSzPct val="100000"/>
              <a:buFont typeface="+mj-lt"/>
              <a:buAutoNum type="arabicPeriod"/>
            </a:pPr>
            <a:r>
              <a:rPr lang="en-US" dirty="0"/>
              <a:t>Knowledge of community characteristics</a:t>
            </a:r>
          </a:p>
          <a:p>
            <a:pPr marL="466725" indent="-457200">
              <a:lnSpc>
                <a:spcPct val="100000"/>
              </a:lnSpc>
              <a:buSzPct val="100000"/>
              <a:buFont typeface="+mj-lt"/>
              <a:buAutoNum type="arabicPeriod"/>
            </a:pPr>
            <a:r>
              <a:rPr lang="en-US" dirty="0"/>
              <a:t>Appreciation for </a:t>
            </a:r>
            <a:r>
              <a:rPr lang="en-US" dirty="0" smtClean="0"/>
              <a:t>stakeholders’ experiences</a:t>
            </a:r>
            <a:endParaRPr lang="en-US" dirty="0"/>
          </a:p>
          <a:p>
            <a:pPr marL="466725" indent="-457200">
              <a:lnSpc>
                <a:spcPct val="100000"/>
              </a:lnSpc>
              <a:buSzPct val="100000"/>
              <a:buFont typeface="+mj-lt"/>
              <a:buAutoNum type="arabicPeriod"/>
            </a:pPr>
            <a:r>
              <a:rPr lang="en-US" dirty="0" smtClean="0"/>
              <a:t>Preparedness for </a:t>
            </a:r>
            <a:r>
              <a:rPr lang="en-US" dirty="0"/>
              <a:t>collaborative decision making</a:t>
            </a:r>
          </a:p>
          <a:p>
            <a:pPr marL="466725" indent="-457200">
              <a:lnSpc>
                <a:spcPct val="100000"/>
              </a:lnSpc>
              <a:buSzPct val="100000"/>
              <a:buFont typeface="+mj-lt"/>
              <a:buAutoNum type="arabicPeriod"/>
            </a:pPr>
            <a:r>
              <a:rPr lang="en-US" dirty="0"/>
              <a:t>Collaborative planning</a:t>
            </a:r>
          </a:p>
          <a:p>
            <a:pPr marL="466725" indent="-457200">
              <a:lnSpc>
                <a:spcPct val="100000"/>
              </a:lnSpc>
              <a:buSzPct val="100000"/>
              <a:buFont typeface="+mj-lt"/>
              <a:buAutoNum type="arabicPeriod"/>
            </a:pPr>
            <a:r>
              <a:rPr lang="en-US" dirty="0"/>
              <a:t>Communication effectiveness</a:t>
            </a:r>
          </a:p>
          <a:p>
            <a:pPr marL="466725" indent="-457200">
              <a:lnSpc>
                <a:spcPct val="100000"/>
              </a:lnSpc>
              <a:buSzPct val="100000"/>
              <a:buFont typeface="+mj-lt"/>
              <a:buAutoNum type="arabicPeriod"/>
            </a:pPr>
            <a:r>
              <a:rPr lang="en-US" dirty="0"/>
              <a:t>Equitable distribution of resources &amp; credit</a:t>
            </a:r>
          </a:p>
          <a:p>
            <a:pPr marL="466725" indent="-457200">
              <a:lnSpc>
                <a:spcPct val="100000"/>
              </a:lnSpc>
              <a:buSzPct val="100000"/>
              <a:buFont typeface="+mj-lt"/>
              <a:buAutoNum type="arabicPeriod"/>
            </a:pPr>
            <a:r>
              <a:rPr lang="en-US" dirty="0"/>
              <a:t>Sustaining the partnership</a:t>
            </a:r>
          </a:p>
          <a:p>
            <a:pPr marL="466725" indent="-457200">
              <a:lnSpc>
                <a:spcPct val="100000"/>
              </a:lnSpc>
              <a:buFont typeface="+mj-lt"/>
              <a:buAutoNum type="arabicPeriod"/>
            </a:pPr>
            <a:endParaRPr lang="en-US" sz="2300" dirty="0"/>
          </a:p>
        </p:txBody>
      </p:sp>
      <p:sp>
        <p:nvSpPr>
          <p:cNvPr id="5" name="TextBox 4"/>
          <p:cNvSpPr txBox="1"/>
          <p:nvPr/>
        </p:nvSpPr>
        <p:spPr>
          <a:xfrm>
            <a:off x="0" y="6503584"/>
            <a:ext cx="1252793" cy="261610"/>
          </a:xfrm>
          <a:prstGeom prst="rect">
            <a:avLst/>
          </a:prstGeom>
          <a:noFill/>
        </p:spPr>
        <p:txBody>
          <a:bodyPr wrap="square" rtlCol="0">
            <a:spAutoFit/>
          </a:bodyPr>
          <a:lstStyle/>
          <a:p>
            <a:pPr algn="r"/>
            <a:r>
              <a:rPr lang="en-US" sz="1100" dirty="0" err="1" smtClean="0"/>
              <a:t>Shea</a:t>
            </a:r>
            <a:r>
              <a:rPr lang="en-US" sz="1100" dirty="0" smtClean="0"/>
              <a:t> </a:t>
            </a:r>
            <a:r>
              <a:rPr lang="en-US" sz="1100" dirty="0"/>
              <a:t>et al., 2017</a:t>
            </a:r>
          </a:p>
        </p:txBody>
      </p:sp>
    </p:spTree>
    <p:extLst>
      <p:ext uri="{BB962C8B-B14F-4D97-AF65-F5344CB8AC3E}">
        <p14:creationId xmlns:p14="http://schemas.microsoft.com/office/powerpoint/2010/main" val="1465431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81050" y="131278"/>
            <a:ext cx="10515600" cy="1325563"/>
          </a:xfrm>
        </p:spPr>
        <p:txBody>
          <a:bodyPr/>
          <a:lstStyle/>
          <a:p>
            <a:r>
              <a:rPr lang="en-US" altLang="en-US" b="1" dirty="0"/>
              <a:t>Final </a:t>
            </a:r>
            <a:r>
              <a:rPr lang="en-US" altLang="en-US" b="1" dirty="0" smtClean="0"/>
              <a:t>Thoughts</a:t>
            </a:r>
            <a:endParaRPr lang="en-US" altLang="en-US" b="1" dirty="0"/>
          </a:p>
        </p:txBody>
      </p:sp>
      <p:sp>
        <p:nvSpPr>
          <p:cNvPr id="54275" name="Rectangle 3"/>
          <p:cNvSpPr>
            <a:spLocks noGrp="1" noChangeArrowheads="1"/>
          </p:cNvSpPr>
          <p:nvPr>
            <p:ph type="body" idx="1"/>
          </p:nvPr>
        </p:nvSpPr>
        <p:spPr>
          <a:xfrm>
            <a:off x="781050" y="1456841"/>
            <a:ext cx="11087100" cy="5098942"/>
          </a:xfrm>
        </p:spPr>
        <p:txBody>
          <a:bodyPr>
            <a:noAutofit/>
          </a:bodyPr>
          <a:lstStyle/>
          <a:p>
            <a:pPr>
              <a:lnSpc>
                <a:spcPct val="100000"/>
              </a:lnSpc>
            </a:pPr>
            <a:r>
              <a:rPr lang="en-US" dirty="0"/>
              <a:t>Disparities in </a:t>
            </a:r>
            <a:r>
              <a:rPr lang="en-US" dirty="0" smtClean="0"/>
              <a:t>cancer mortality </a:t>
            </a:r>
            <a:r>
              <a:rPr lang="en-US" dirty="0"/>
              <a:t>are pervasive and not </a:t>
            </a:r>
            <a:r>
              <a:rPr lang="en-US" dirty="0" smtClean="0"/>
              <a:t>improving</a:t>
            </a:r>
          </a:p>
          <a:p>
            <a:pPr>
              <a:lnSpc>
                <a:spcPct val="100000"/>
              </a:lnSpc>
            </a:pPr>
            <a:r>
              <a:rPr lang="en-US" dirty="0" smtClean="0"/>
              <a:t>New </a:t>
            </a:r>
            <a:r>
              <a:rPr lang="en-US" dirty="0"/>
              <a:t>and improved treatments won’t do anything if we can’t get them to our </a:t>
            </a:r>
            <a:r>
              <a:rPr lang="en-US" dirty="0" smtClean="0"/>
              <a:t>patients</a:t>
            </a:r>
          </a:p>
          <a:p>
            <a:pPr>
              <a:lnSpc>
                <a:spcPct val="100000"/>
              </a:lnSpc>
            </a:pPr>
            <a:r>
              <a:rPr lang="en-US" dirty="0"/>
              <a:t>Reasons for delivery disparities </a:t>
            </a:r>
            <a:r>
              <a:rPr lang="en-US" dirty="0" smtClean="0"/>
              <a:t>is complicated and </a:t>
            </a:r>
            <a:r>
              <a:rPr lang="en-US" dirty="0"/>
              <a:t>multifaceted</a:t>
            </a:r>
          </a:p>
          <a:p>
            <a:pPr>
              <a:lnSpc>
                <a:spcPct val="100000"/>
              </a:lnSpc>
            </a:pPr>
            <a:r>
              <a:rPr lang="en-US" altLang="en-US" dirty="0" smtClean="0"/>
              <a:t>To address them we </a:t>
            </a:r>
            <a:r>
              <a:rPr lang="en-US" altLang="en-US" dirty="0"/>
              <a:t>need to understand </a:t>
            </a:r>
            <a:r>
              <a:rPr lang="en-US" altLang="en-US" dirty="0" smtClean="0"/>
              <a:t>the patient </a:t>
            </a:r>
            <a:r>
              <a:rPr lang="en-US" altLang="en-US" dirty="0"/>
              <a:t>care </a:t>
            </a:r>
            <a:r>
              <a:rPr lang="en-US" altLang="en-US" dirty="0" smtClean="0"/>
              <a:t>experience</a:t>
            </a:r>
          </a:p>
          <a:p>
            <a:pPr>
              <a:lnSpc>
                <a:spcPct val="100000"/>
              </a:lnSpc>
            </a:pPr>
            <a:r>
              <a:rPr lang="en-US" altLang="en-US" dirty="0" smtClean="0"/>
              <a:t>Take time to get to know your community</a:t>
            </a:r>
          </a:p>
          <a:p>
            <a:pPr>
              <a:lnSpc>
                <a:spcPct val="100000"/>
              </a:lnSpc>
            </a:pPr>
            <a:r>
              <a:rPr lang="en-US" altLang="en-US" dirty="0" smtClean="0"/>
              <a:t>Bring in all stakeholders to create solutions</a:t>
            </a:r>
            <a:endParaRPr lang="en-US" altLang="en-US" dirty="0"/>
          </a:p>
          <a:p>
            <a:pPr>
              <a:lnSpc>
                <a:spcPct val="100000"/>
              </a:lnSpc>
            </a:pPr>
            <a:r>
              <a:rPr lang="en-US" altLang="en-US" dirty="0" smtClean="0"/>
              <a:t>Don’t be afraid to let your own experiences drive your approach</a:t>
            </a:r>
            <a:endParaRPr lang="en-US" altLang="en-US" dirty="0"/>
          </a:p>
        </p:txBody>
      </p:sp>
    </p:spTree>
    <p:extLst>
      <p:ext uri="{BB962C8B-B14F-4D97-AF65-F5344CB8AC3E}">
        <p14:creationId xmlns:p14="http://schemas.microsoft.com/office/powerpoint/2010/main" val="4083999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9277" y="542294"/>
            <a:ext cx="4133446" cy="5773412"/>
          </a:xfrm>
          <a:prstGeom prst="rect">
            <a:avLst/>
          </a:prstGeom>
        </p:spPr>
      </p:pic>
    </p:spTree>
    <p:extLst>
      <p:ext uri="{BB962C8B-B14F-4D97-AF65-F5344CB8AC3E}">
        <p14:creationId xmlns:p14="http://schemas.microsoft.com/office/powerpoint/2010/main" val="1827814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69" y="87086"/>
            <a:ext cx="11730086" cy="1706912"/>
          </a:xfrm>
        </p:spPr>
        <p:txBody>
          <a:bodyPr>
            <a:noAutofit/>
          </a:bodyPr>
          <a:lstStyle/>
          <a:p>
            <a:pPr algn="ctr"/>
            <a:r>
              <a:rPr lang="en-US" sz="4000" b="1" dirty="0" smtClean="0"/>
              <a:t>5 Year Relative Survival Rate for Breast Cancer </a:t>
            </a:r>
            <a:br>
              <a:rPr lang="en-US" sz="4000" b="1" dirty="0" smtClean="0"/>
            </a:br>
            <a:r>
              <a:rPr lang="en-US" sz="4000" b="1" dirty="0" smtClean="0"/>
              <a:t>by Race and Stage at Diagnosis</a:t>
            </a:r>
            <a:br>
              <a:rPr lang="en-US" sz="4000" b="1" dirty="0" smtClean="0"/>
            </a:br>
            <a:r>
              <a:rPr lang="en-US" sz="4000" b="1" dirty="0" smtClean="0"/>
              <a:t>United States, 2008 to 2014</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8302" y="1793998"/>
            <a:ext cx="7274256" cy="4773730"/>
          </a:xfrm>
        </p:spPr>
      </p:pic>
      <p:sp>
        <p:nvSpPr>
          <p:cNvPr id="5" name="TextBox 4"/>
          <p:cNvSpPr txBox="1"/>
          <p:nvPr/>
        </p:nvSpPr>
        <p:spPr>
          <a:xfrm>
            <a:off x="226423" y="6589529"/>
            <a:ext cx="6583680" cy="261610"/>
          </a:xfrm>
          <a:prstGeom prst="rect">
            <a:avLst/>
          </a:prstGeom>
          <a:noFill/>
        </p:spPr>
        <p:txBody>
          <a:bodyPr wrap="square" rtlCol="0">
            <a:spAutoFit/>
          </a:bodyPr>
          <a:lstStyle/>
          <a:p>
            <a:r>
              <a:rPr lang="en-US" sz="1100" dirty="0" smtClean="0"/>
              <a:t>Siegel, R.L., et al. (2019). CA: A Cancer Journal for Clinicians</a:t>
            </a:r>
            <a:r>
              <a:rPr lang="en-US" sz="1100" dirty="0"/>
              <a:t>.</a:t>
            </a:r>
          </a:p>
        </p:txBody>
      </p:sp>
    </p:spTree>
    <p:extLst>
      <p:ext uri="{BB962C8B-B14F-4D97-AF65-F5344CB8AC3E}">
        <p14:creationId xmlns:p14="http://schemas.microsoft.com/office/powerpoint/2010/main" val="510942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94" y="1917508"/>
            <a:ext cx="476316" cy="1752845"/>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9194" y="1917508"/>
            <a:ext cx="5153744" cy="4010585"/>
          </a:xfrm>
        </p:spPr>
      </p:pic>
      <p:sp>
        <p:nvSpPr>
          <p:cNvPr id="5" name="Title 1"/>
          <p:cNvSpPr txBox="1">
            <a:spLocks/>
          </p:cNvSpPr>
          <p:nvPr/>
        </p:nvSpPr>
        <p:spPr>
          <a:xfrm>
            <a:off x="630195" y="157161"/>
            <a:ext cx="1090866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Cancer Mortality Rates by County-Level Poverty, United States, </a:t>
            </a:r>
            <a:r>
              <a:rPr lang="en-US" sz="4000" b="1" dirty="0" smtClean="0"/>
              <a:t>1970-2016</a:t>
            </a:r>
            <a:endParaRPr lang="en-US" sz="4000" b="1" dirty="0"/>
          </a:p>
        </p:txBody>
      </p:sp>
      <p:sp>
        <p:nvSpPr>
          <p:cNvPr id="8" name="Rectangle 7"/>
          <p:cNvSpPr/>
          <p:nvPr/>
        </p:nvSpPr>
        <p:spPr>
          <a:xfrm>
            <a:off x="7330164" y="4308865"/>
            <a:ext cx="3988865" cy="1107996"/>
          </a:xfrm>
          <a:prstGeom prst="rect">
            <a:avLst/>
          </a:prstGeom>
        </p:spPr>
        <p:txBody>
          <a:bodyPr wrap="square">
            <a:spAutoFit/>
          </a:bodyPr>
          <a:lstStyle/>
          <a:p>
            <a:r>
              <a:rPr lang="en-US" sz="1100" dirty="0"/>
              <a:t>Cancer Mortality Rates by County‐Level Poverty, United States, 1970 to 2016. Rates are per 100,000 population and are age adjusted to the 2000 US standard population. County‐level poverty was derived from the 2012 to 2016 American Community Survey. “Poor” and “affluent” refer to extreme county‐level poverty categories: 21.18% to 53.95% and 1.81% to 10.84%, respectively.</a:t>
            </a:r>
          </a:p>
        </p:txBody>
      </p:sp>
      <p:sp>
        <p:nvSpPr>
          <p:cNvPr id="9" name="TextBox 8"/>
          <p:cNvSpPr txBox="1"/>
          <p:nvPr/>
        </p:nvSpPr>
        <p:spPr>
          <a:xfrm>
            <a:off x="226423" y="6589529"/>
            <a:ext cx="6583680" cy="261610"/>
          </a:xfrm>
          <a:prstGeom prst="rect">
            <a:avLst/>
          </a:prstGeom>
          <a:noFill/>
        </p:spPr>
        <p:txBody>
          <a:bodyPr wrap="square" rtlCol="0">
            <a:spAutoFit/>
          </a:bodyPr>
          <a:lstStyle/>
          <a:p>
            <a:r>
              <a:rPr lang="en-US" sz="1100" dirty="0" smtClean="0"/>
              <a:t>Siegel, R.L., et al. (2019). CA: A Cancer Journal for Clinicians</a:t>
            </a:r>
            <a:r>
              <a:rPr lang="en-US" sz="1100" dirty="0"/>
              <a:t>.</a:t>
            </a:r>
          </a:p>
        </p:txBody>
      </p:sp>
    </p:spTree>
    <p:extLst>
      <p:ext uri="{BB962C8B-B14F-4D97-AF65-F5344CB8AC3E}">
        <p14:creationId xmlns:p14="http://schemas.microsoft.com/office/powerpoint/2010/main" val="1896853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243" y="1456265"/>
            <a:ext cx="3577298" cy="429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446" y="1921649"/>
            <a:ext cx="2522086" cy="314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828800" y="569868"/>
            <a:ext cx="8795657" cy="553998"/>
          </a:xfrm>
        </p:spPr>
        <p:txBody>
          <a:bodyPr/>
          <a:lstStyle/>
          <a:p>
            <a:pPr algn="ctr"/>
            <a:r>
              <a:rPr lang="en-US" sz="4000" dirty="0" smtClean="0">
                <a:solidFill>
                  <a:schemeClr val="tx1"/>
                </a:solidFill>
                <a:latin typeface="+mj-lt"/>
              </a:rPr>
              <a:t>Where You Live in Chicago Matters</a:t>
            </a:r>
            <a:endParaRPr lang="en-US" sz="4000" dirty="0">
              <a:solidFill>
                <a:schemeClr val="tx1"/>
              </a:solidFill>
              <a:latin typeface="+mj-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8431" y="6130329"/>
            <a:ext cx="1225285" cy="727671"/>
          </a:xfrm>
          <a:prstGeom prst="rect">
            <a:avLst/>
          </a:prstGeom>
        </p:spPr>
      </p:pic>
    </p:spTree>
    <p:extLst>
      <p:ext uri="{BB962C8B-B14F-4D97-AF65-F5344CB8AC3E}">
        <p14:creationId xmlns:p14="http://schemas.microsoft.com/office/powerpoint/2010/main" val="251312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1843314" y="152400"/>
            <a:ext cx="8606972" cy="1066800"/>
          </a:xfrm>
        </p:spPr>
        <p:txBody>
          <a:bodyPr>
            <a:noAutofit/>
          </a:bodyPr>
          <a:lstStyle/>
          <a:p>
            <a:pPr algn="ctr"/>
            <a:r>
              <a:rPr lang="en-US" altLang="en-US" sz="4000" b="1" dirty="0"/>
              <a:t>Multiple “Opportunities</a:t>
            </a:r>
            <a:r>
              <a:rPr lang="en-US" altLang="en-US" sz="4000" b="1" dirty="0" smtClean="0"/>
              <a:t>” for Disparities</a:t>
            </a:r>
            <a:r>
              <a:rPr lang="en-US" altLang="en-US" sz="4000" b="1" dirty="0"/>
              <a:t/>
            </a:r>
            <a:br>
              <a:rPr lang="en-US" altLang="en-US" sz="4000" b="1" dirty="0"/>
            </a:br>
            <a:r>
              <a:rPr lang="en-US" altLang="en-US" sz="4000" b="1" dirty="0" smtClean="0"/>
              <a:t>Across the </a:t>
            </a:r>
            <a:r>
              <a:rPr lang="en-US" altLang="en-US" sz="4000" b="1" dirty="0"/>
              <a:t>Cancer Care Continuum</a:t>
            </a:r>
          </a:p>
        </p:txBody>
      </p:sp>
      <p:grpSp>
        <p:nvGrpSpPr>
          <p:cNvPr id="3" name="Group 2"/>
          <p:cNvGrpSpPr/>
          <p:nvPr/>
        </p:nvGrpSpPr>
        <p:grpSpPr>
          <a:xfrm>
            <a:off x="2233246" y="5188996"/>
            <a:ext cx="8001000" cy="1219200"/>
            <a:chOff x="1295400" y="5105400"/>
            <a:chExt cx="8001000" cy="1219200"/>
          </a:xfrm>
        </p:grpSpPr>
        <p:sp>
          <p:nvSpPr>
            <p:cNvPr id="380936" name="Rectangle 8"/>
            <p:cNvSpPr>
              <a:spLocks noChangeArrowheads="1"/>
            </p:cNvSpPr>
            <p:nvPr/>
          </p:nvSpPr>
          <p:spPr bwMode="auto">
            <a:xfrm>
              <a:off x="2895600" y="5105400"/>
              <a:ext cx="16002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7" name="Rectangle 9"/>
            <p:cNvSpPr>
              <a:spLocks noChangeArrowheads="1"/>
            </p:cNvSpPr>
            <p:nvPr/>
          </p:nvSpPr>
          <p:spPr bwMode="auto">
            <a:xfrm>
              <a:off x="4495800" y="5105400"/>
              <a:ext cx="1600200" cy="1219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8" name="Rectangle 10"/>
            <p:cNvSpPr>
              <a:spLocks noChangeArrowheads="1"/>
            </p:cNvSpPr>
            <p:nvPr/>
          </p:nvSpPr>
          <p:spPr bwMode="auto">
            <a:xfrm>
              <a:off x="6096000" y="5105400"/>
              <a:ext cx="1600200" cy="1219200"/>
            </a:xfrm>
            <a:prstGeom prst="rect">
              <a:avLst/>
            </a:prstGeom>
            <a:solidFill>
              <a:schemeClr val="accent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40" name="Rectangle 12"/>
            <p:cNvSpPr>
              <a:spLocks noChangeArrowheads="1"/>
            </p:cNvSpPr>
            <p:nvPr/>
          </p:nvSpPr>
          <p:spPr bwMode="auto">
            <a:xfrm>
              <a:off x="7696200" y="5105400"/>
              <a:ext cx="1600200" cy="1219200"/>
            </a:xfrm>
            <a:prstGeom prst="rect">
              <a:avLst/>
            </a:prstGeom>
            <a:solidFill>
              <a:srgbClr val="ED43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9" name="Text Box 11"/>
            <p:cNvSpPr txBox="1">
              <a:spLocks noChangeArrowheads="1"/>
            </p:cNvSpPr>
            <p:nvPr/>
          </p:nvSpPr>
          <p:spPr bwMode="auto">
            <a:xfrm>
              <a:off x="7721360" y="5473740"/>
              <a:ext cx="1549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smtClean="0"/>
                <a:t>Survivorship</a:t>
              </a:r>
              <a:endParaRPr lang="en-US" altLang="en-US" sz="2000" b="1" dirty="0"/>
            </a:p>
          </p:txBody>
        </p:sp>
        <p:sp>
          <p:nvSpPr>
            <p:cNvPr id="380941" name="Text Box 13"/>
            <p:cNvSpPr txBox="1">
              <a:spLocks noChangeArrowheads="1"/>
            </p:cNvSpPr>
            <p:nvPr/>
          </p:nvSpPr>
          <p:spPr bwMode="auto">
            <a:xfrm>
              <a:off x="3136531" y="5468383"/>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Screening</a:t>
              </a:r>
            </a:p>
          </p:txBody>
        </p:sp>
        <p:sp>
          <p:nvSpPr>
            <p:cNvPr id="380942" name="Text Box 14"/>
            <p:cNvSpPr txBox="1">
              <a:spLocks noChangeArrowheads="1"/>
            </p:cNvSpPr>
            <p:nvPr/>
          </p:nvSpPr>
          <p:spPr bwMode="auto">
            <a:xfrm>
              <a:off x="4686300" y="5470001"/>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Diagnosis</a:t>
              </a:r>
            </a:p>
          </p:txBody>
        </p:sp>
        <p:sp>
          <p:nvSpPr>
            <p:cNvPr id="380943" name="Text Box 15"/>
            <p:cNvSpPr txBox="1">
              <a:spLocks noChangeArrowheads="1"/>
            </p:cNvSpPr>
            <p:nvPr/>
          </p:nvSpPr>
          <p:spPr bwMode="auto">
            <a:xfrm>
              <a:off x="6324600" y="5470002"/>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Treatment</a:t>
              </a:r>
            </a:p>
          </p:txBody>
        </p:sp>
        <p:sp>
          <p:nvSpPr>
            <p:cNvPr id="23" name="Rectangle 8"/>
            <p:cNvSpPr>
              <a:spLocks noChangeArrowheads="1"/>
            </p:cNvSpPr>
            <p:nvPr/>
          </p:nvSpPr>
          <p:spPr bwMode="auto">
            <a:xfrm>
              <a:off x="1295400" y="5105400"/>
              <a:ext cx="1600200" cy="1219200"/>
            </a:xfrm>
            <a:prstGeom prst="rect">
              <a:avLst/>
            </a:prstGeom>
            <a:solidFill>
              <a:schemeClr val="accent1">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1375995" y="5486532"/>
              <a:ext cx="1447800" cy="400110"/>
            </a:xfrm>
            <a:prstGeom prst="rect">
              <a:avLst/>
            </a:prstGeom>
            <a:noFill/>
          </p:spPr>
          <p:txBody>
            <a:bodyPr wrap="square" rtlCol="0">
              <a:spAutoFit/>
            </a:bodyPr>
            <a:lstStyle/>
            <a:p>
              <a:r>
                <a:rPr lang="en-US" sz="2000" b="1" dirty="0" smtClean="0"/>
                <a:t>Prevention</a:t>
              </a:r>
              <a:endParaRPr lang="en-US" sz="2000" b="1" dirty="0"/>
            </a:p>
          </p:txBody>
        </p:sp>
      </p:grpSp>
      <p:graphicFrame>
        <p:nvGraphicFramePr>
          <p:cNvPr id="24" name="Diagram 23"/>
          <p:cNvGraphicFramePr/>
          <p:nvPr>
            <p:extLst>
              <p:ext uri="{D42A27DB-BD31-4B8C-83A1-F6EECF244321}">
                <p14:modId xmlns:p14="http://schemas.microsoft.com/office/powerpoint/2010/main" val="4265602056"/>
              </p:ext>
            </p:extLst>
          </p:nvPr>
        </p:nvGraphicFramePr>
        <p:xfrm>
          <a:off x="4100145" y="1259572"/>
          <a:ext cx="4267200" cy="303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6062863" y="4258430"/>
            <a:ext cx="335902" cy="88640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3631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2680</Words>
  <Application>Microsoft Office PowerPoint</Application>
  <PresentationFormat>Widescreen</PresentationFormat>
  <Paragraphs>448</Paragraphs>
  <Slides>53</Slides>
  <Notes>23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53</vt:i4>
      </vt:variant>
    </vt:vector>
  </HeadingPairs>
  <TitlesOfParts>
    <vt:vector size="69" baseType="lpstr">
      <vt:lpstr>ＭＳ Ｐゴシック</vt:lpstr>
      <vt:lpstr>Arial</vt:lpstr>
      <vt:lpstr>Arial Narrow</vt:lpstr>
      <vt:lpstr>Calibri</vt:lpstr>
      <vt:lpstr>Calibri Light</vt:lpstr>
      <vt:lpstr>DengXian</vt:lpstr>
      <vt:lpstr>Georgia</vt:lpstr>
      <vt:lpstr>Times</vt:lpstr>
      <vt:lpstr>Times New Roman</vt:lpstr>
      <vt:lpstr>Verdana</vt:lpstr>
      <vt:lpstr>Wingdings</vt:lpstr>
      <vt:lpstr>Office Theme</vt:lpstr>
      <vt:lpstr>1_Office Theme</vt:lpstr>
      <vt:lpstr>2_Office Theme</vt:lpstr>
      <vt:lpstr>Chart</vt:lpstr>
      <vt:lpstr>Document</vt:lpstr>
      <vt:lpstr>In Pursuit of Equity in  Breast Cancer Care: A Generalist’s Perspective</vt:lpstr>
      <vt:lpstr>Disclosures</vt:lpstr>
      <vt:lpstr>“Personal” Disclosures</vt:lpstr>
      <vt:lpstr>Objectives</vt:lpstr>
      <vt:lpstr>Breast Cancer Incidence and Death Rates United States, 1975-2020 </vt:lpstr>
      <vt:lpstr>5 Year Relative Survival Rate for Breast Cancer  by Race and Stage at Diagnosis United States, 2008 to 2014</vt:lpstr>
      <vt:lpstr>PowerPoint Presentation</vt:lpstr>
      <vt:lpstr>Where You Live in Chicago Matters</vt:lpstr>
      <vt:lpstr>Multiple “Opportunities” for Disparities Across the Cancer Care Continuum</vt:lpstr>
      <vt:lpstr>Compared to White women, Black women are:</vt:lpstr>
      <vt:lpstr>PowerPoint Presentation</vt:lpstr>
      <vt:lpstr>PowerPoint Presentation</vt:lpstr>
      <vt:lpstr> Women’s Health Unit A DHHS Center of Excellence in Women’s Health    </vt:lpstr>
      <vt:lpstr>The Generalist Lens</vt:lpstr>
      <vt:lpstr>Mammography Screening Rates in Massachusetts </vt:lpstr>
      <vt:lpstr>Days to Diagnosis After Abnormal Mammogram</vt:lpstr>
      <vt:lpstr>Breast Cancer Care at BMC</vt:lpstr>
      <vt:lpstr>PowerPoint Presentation</vt:lpstr>
      <vt:lpstr>The Addition of Internists to a Diagnostic Breast Services Model</vt:lpstr>
      <vt:lpstr>Pilot Patient Navigation Intervention</vt:lpstr>
      <vt:lpstr>Timely Follow-Up (N=1,391) </vt:lpstr>
      <vt:lpstr>PowerPoint Presentation</vt:lpstr>
      <vt:lpstr>Patient Navigation Research Program (PNRP)</vt:lpstr>
      <vt:lpstr>PNRP Main Questions</vt:lpstr>
      <vt:lpstr>PNRP Methods</vt:lpstr>
      <vt:lpstr>Meta-Analysis: Diagnostic Resolution at 365 Days</vt:lpstr>
      <vt:lpstr>Adjusted Odds Ratios for Treatment Measures  Adjusted for age, race, insurance, marital status and study design</vt:lpstr>
      <vt:lpstr>PowerPoint Presentation</vt:lpstr>
      <vt:lpstr>PowerPoint Presentation</vt:lpstr>
      <vt:lpstr>Summary: PNRP</vt:lpstr>
      <vt:lpstr>PowerPoint Presentation</vt:lpstr>
      <vt:lpstr>“Socio-legal” Barriers to Care at BMC</vt:lpstr>
      <vt:lpstr>Project SUPPORT</vt:lpstr>
      <vt:lpstr>Kaplan-Meier Plot for time to first treatment (n=201)</vt:lpstr>
      <vt:lpstr>Project SUPPORT vs. “Third” Arm</vt:lpstr>
      <vt:lpstr>PowerPoint Presentation</vt:lpstr>
      <vt:lpstr>The Boston Breast Cancer Equity Coalition </vt:lpstr>
      <vt:lpstr>Where are there opportunities to “repair” the disconnect?</vt:lpstr>
      <vt:lpstr>Evidence-based strategies for coordinating care are not systematically implemented within or across hospitals</vt:lpstr>
      <vt:lpstr>TRIP: Translating Research Into Practice</vt:lpstr>
      <vt:lpstr>The Research Question</vt:lpstr>
      <vt:lpstr>Specific Aims</vt:lpstr>
      <vt:lpstr>Research Methods</vt:lpstr>
      <vt:lpstr>Stepped Wedge Study Design</vt:lpstr>
      <vt:lpstr>Eligibility Criteria</vt:lpstr>
      <vt:lpstr>Implementation Challenges</vt:lpstr>
      <vt:lpstr>How do we achieve Equity vs. Equality?</vt:lpstr>
      <vt:lpstr>Community Engaged Research</vt:lpstr>
      <vt:lpstr>Continuum of Research</vt:lpstr>
      <vt:lpstr>Levels of “Engagement”</vt:lpstr>
      <vt:lpstr>Engagement Competencies for Researchers </vt:lpstr>
      <vt:lpstr>Final Thoughts</vt:lpstr>
      <vt:lpstr>PowerPoint Presentation</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Pursuit of Equity in Breast Cancer Care: A Generalist’s Perspective</dc:title>
  <dc:creator>Mullikin, Katelyn</dc:creator>
  <cp:lastModifiedBy>Battaglia, Tracy MD, MPH</cp:lastModifiedBy>
  <cp:revision>140</cp:revision>
  <cp:lastPrinted>2019-12-23T16:29:16Z</cp:lastPrinted>
  <dcterms:created xsi:type="dcterms:W3CDTF">2019-12-20T19:08:43Z</dcterms:created>
  <dcterms:modified xsi:type="dcterms:W3CDTF">2020-01-06T19:52:14Z</dcterms:modified>
</cp:coreProperties>
</file>