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868" r:id="rId2"/>
    <p:sldMasterId id="2147483899" r:id="rId3"/>
    <p:sldMasterId id="2147483912" r:id="rId4"/>
    <p:sldMasterId id="2147483918" r:id="rId5"/>
    <p:sldMasterId id="2147483937" r:id="rId6"/>
  </p:sldMasterIdLst>
  <p:notesMasterIdLst>
    <p:notesMasterId r:id="rId76"/>
  </p:notesMasterIdLst>
  <p:handoutMasterIdLst>
    <p:handoutMasterId r:id="rId77"/>
  </p:handoutMasterIdLst>
  <p:sldIdLst>
    <p:sldId id="793" r:id="rId7"/>
    <p:sldId id="794" r:id="rId8"/>
    <p:sldId id="1014" r:id="rId9"/>
    <p:sldId id="1027" r:id="rId10"/>
    <p:sldId id="1028" r:id="rId11"/>
    <p:sldId id="1029" r:id="rId12"/>
    <p:sldId id="1030" r:id="rId13"/>
    <p:sldId id="1031" r:id="rId14"/>
    <p:sldId id="1032" r:id="rId15"/>
    <p:sldId id="1033" r:id="rId16"/>
    <p:sldId id="1034" r:id="rId17"/>
    <p:sldId id="1035" r:id="rId18"/>
    <p:sldId id="1036" r:id="rId19"/>
    <p:sldId id="1037" r:id="rId20"/>
    <p:sldId id="1038" r:id="rId21"/>
    <p:sldId id="943" r:id="rId22"/>
    <p:sldId id="1024" r:id="rId23"/>
    <p:sldId id="1086" r:id="rId24"/>
    <p:sldId id="1087" r:id="rId25"/>
    <p:sldId id="1088" r:id="rId26"/>
    <p:sldId id="1089" r:id="rId27"/>
    <p:sldId id="1090" r:id="rId28"/>
    <p:sldId id="1058" r:id="rId29"/>
    <p:sldId id="1059" r:id="rId30"/>
    <p:sldId id="1060" r:id="rId31"/>
    <p:sldId id="1061" r:id="rId32"/>
    <p:sldId id="1062" r:id="rId33"/>
    <p:sldId id="1063" r:id="rId34"/>
    <p:sldId id="1064" r:id="rId35"/>
    <p:sldId id="1065" r:id="rId36"/>
    <p:sldId id="1066" r:id="rId37"/>
    <p:sldId id="1067" r:id="rId38"/>
    <p:sldId id="1068" r:id="rId39"/>
    <p:sldId id="1069" r:id="rId40"/>
    <p:sldId id="1070" r:id="rId41"/>
    <p:sldId id="1071" r:id="rId42"/>
    <p:sldId id="1072" r:id="rId43"/>
    <p:sldId id="1073" r:id="rId44"/>
    <p:sldId id="1074" r:id="rId45"/>
    <p:sldId id="1075" r:id="rId46"/>
    <p:sldId id="1076" r:id="rId47"/>
    <p:sldId id="1077" r:id="rId48"/>
    <p:sldId id="1078" r:id="rId49"/>
    <p:sldId id="1079" r:id="rId50"/>
    <p:sldId id="1080" r:id="rId51"/>
    <p:sldId id="1081" r:id="rId52"/>
    <p:sldId id="1082" r:id="rId53"/>
    <p:sldId id="1083" r:id="rId54"/>
    <p:sldId id="1084" r:id="rId55"/>
    <p:sldId id="1085" r:id="rId56"/>
    <p:sldId id="1055" r:id="rId57"/>
    <p:sldId id="1056" r:id="rId58"/>
    <p:sldId id="1057" r:id="rId59"/>
    <p:sldId id="1043" r:id="rId60"/>
    <p:sldId id="1044" r:id="rId61"/>
    <p:sldId id="1045" r:id="rId62"/>
    <p:sldId id="1046" r:id="rId63"/>
    <p:sldId id="1047" r:id="rId64"/>
    <p:sldId id="1048" r:id="rId65"/>
    <p:sldId id="1049" r:id="rId66"/>
    <p:sldId id="1050" r:id="rId67"/>
    <p:sldId id="1051" r:id="rId68"/>
    <p:sldId id="1052" r:id="rId69"/>
    <p:sldId id="1053" r:id="rId70"/>
    <p:sldId id="1042" r:id="rId71"/>
    <p:sldId id="1039" r:id="rId72"/>
    <p:sldId id="1040" r:id="rId73"/>
    <p:sldId id="1041" r:id="rId74"/>
    <p:sldId id="746" r:id="rId75"/>
  </p:sldIdLst>
  <p:sldSz cx="9144000" cy="6858000" type="screen4x3"/>
  <p:notesSz cx="7023100" cy="9309100"/>
  <p:custDataLst>
    <p:tags r:id="rId7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Walsh" initials="" lastIdx="3" clrIdx="0"/>
  <p:cmAuthor id="2" name="Susan Coakley" initials="SC" lastIdx="4" clrIdx="1"/>
  <p:cmAuthor id="3" name="Walsh, Kate" initials="WK" lastIdx="2" clrIdx="2">
    <p:extLst>
      <p:ext uri="{19B8F6BF-5375-455C-9EA6-DF929625EA0E}">
        <p15:presenceInfo xmlns:p15="http://schemas.microsoft.com/office/powerpoint/2012/main" userId="S-1-5-21-1013449540-720069183-311576647-96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B050"/>
    <a:srgbClr val="F8BF56"/>
    <a:srgbClr val="FFFFFF"/>
    <a:srgbClr val="FFCCFF"/>
    <a:srgbClr val="EBF3FD"/>
    <a:srgbClr val="F5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72267" autoAdjust="0"/>
  </p:normalViewPr>
  <p:slideViewPr>
    <p:cSldViewPr snapToGrid="0">
      <p:cViewPr varScale="1">
        <p:scale>
          <a:sx n="108" d="100"/>
          <a:sy n="108" d="100"/>
        </p:scale>
        <p:origin x="128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0" d="100"/>
          <a:sy n="100" d="100"/>
        </p:scale>
        <p:origin x="3496" y="2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diagrams/_rels/data1.xml.rels><?xml version="1.0" encoding="UTF-8" standalone="yes"?>
<Relationships xmlns="http://schemas.openxmlformats.org/package/2006/relationships"><Relationship Id="rId1" Type="http://schemas.openxmlformats.org/officeDocument/2006/relationships/hyperlink" Target="mailto:Grants.Admin@bmc.org"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mailto:Grants.Admin@bmc.org"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mailto:subaward@bmc.org"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mailto:DUA.MTARequest@bmc.org"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mailto:DUA.MTARequest@bmc.org"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mailto:DUA.MTAREquest@bmc.org"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mailto:DUA.MTARequest@bmc.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Grants.Admin@bmc.org"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Grants.Admin@bmc.org"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mailto:subaward@bmc.org"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mailto:DUA.MTARequest@bmc.org"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mailto:DUA.MTARequest@bmc.org"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mailto:DUA.MTAREquest@bmc.org"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mailto:DUA.MTARequest@bmc.org" TargetMode="Externa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19676-C458-44EF-B9B9-0FA641A2F1A8}" type="doc">
      <dgm:prSet loTypeId="urn:microsoft.com/office/officeart/2005/8/layout/chevron2" loCatId="process" qsTypeId="urn:microsoft.com/office/officeart/2005/8/quickstyle/simple1" qsCatId="simple" csTypeId="urn:microsoft.com/office/officeart/2005/8/colors/accent4_2" csCatId="accent4" phldr="1"/>
      <dgm:spPr/>
      <dgm:t>
        <a:bodyPr/>
        <a:lstStyle/>
        <a:p>
          <a:endParaRPr lang="en-US"/>
        </a:p>
      </dgm:t>
    </dgm:pt>
    <dgm:pt modelId="{68F0E2A8-AD15-499E-A490-BA26DD067D80}">
      <dgm:prSet phldrT="[Text]"/>
      <dgm:spPr/>
      <dgm:t>
        <a:bodyPr/>
        <a:lstStyle/>
        <a:p>
          <a:r>
            <a:rPr lang="en-US" dirty="0" smtClean="0"/>
            <a:t>Agreement Receipt</a:t>
          </a:r>
          <a:endParaRPr lang="en-US" dirty="0"/>
        </a:p>
      </dgm:t>
    </dgm:pt>
    <dgm:pt modelId="{04518A57-CD03-466E-A989-B8405367C32A}" type="parTrans" cxnId="{B7836D95-FD29-438E-A281-C24390C59A00}">
      <dgm:prSet/>
      <dgm:spPr/>
      <dgm:t>
        <a:bodyPr/>
        <a:lstStyle/>
        <a:p>
          <a:endParaRPr lang="en-US"/>
        </a:p>
      </dgm:t>
    </dgm:pt>
    <dgm:pt modelId="{DD226D43-8525-44C0-BB9E-3BCFD601C022}" type="sibTrans" cxnId="{B7836D95-FD29-438E-A281-C24390C59A00}">
      <dgm:prSet/>
      <dgm:spPr/>
      <dgm:t>
        <a:bodyPr/>
        <a:lstStyle/>
        <a:p>
          <a:endParaRPr lang="en-US"/>
        </a:p>
      </dgm:t>
    </dgm:pt>
    <dgm:pt modelId="{AD685452-22B8-41B5-B855-2F94C2DF2E8A}">
      <dgm:prSet phldrT="[Text]"/>
      <dgm:spPr/>
      <dgm:t>
        <a:bodyPr/>
        <a:lstStyle/>
        <a:p>
          <a:r>
            <a:rPr lang="en-US" dirty="0" smtClean="0"/>
            <a:t>The agreement is received by Sponsored Programs Administration. </a:t>
          </a:r>
          <a:endParaRPr lang="en-US" dirty="0"/>
        </a:p>
      </dgm:t>
    </dgm:pt>
    <dgm:pt modelId="{1CA36A8E-3678-44C5-9A64-3179CF2F43B9}" type="parTrans" cxnId="{81D94262-CA10-4227-A167-76A34FCEB098}">
      <dgm:prSet/>
      <dgm:spPr/>
      <dgm:t>
        <a:bodyPr/>
        <a:lstStyle/>
        <a:p>
          <a:endParaRPr lang="en-US"/>
        </a:p>
      </dgm:t>
    </dgm:pt>
    <dgm:pt modelId="{C4030F2C-71EC-4D86-9EB0-D326E451154F}" type="sibTrans" cxnId="{81D94262-CA10-4227-A167-76A34FCEB098}">
      <dgm:prSet/>
      <dgm:spPr/>
      <dgm:t>
        <a:bodyPr/>
        <a:lstStyle/>
        <a:p>
          <a:endParaRPr lang="en-US"/>
        </a:p>
      </dgm:t>
    </dgm:pt>
    <dgm:pt modelId="{A51038D5-A950-4F85-B7D6-E195E0B13036}">
      <dgm:prSet phldrT="[Text]"/>
      <dgm:spPr/>
      <dgm:t>
        <a:bodyPr/>
        <a:lstStyle/>
        <a:p>
          <a:r>
            <a:rPr lang="en-US" dirty="0" smtClean="0"/>
            <a:t>Agreement Review</a:t>
          </a:r>
          <a:endParaRPr lang="en-US" dirty="0"/>
        </a:p>
      </dgm:t>
    </dgm:pt>
    <dgm:pt modelId="{08071EFC-862A-47E5-BB18-E58F1A444D5F}" type="parTrans" cxnId="{60533BC8-6299-46A5-8A28-2679BC47EFC2}">
      <dgm:prSet/>
      <dgm:spPr/>
      <dgm:t>
        <a:bodyPr/>
        <a:lstStyle/>
        <a:p>
          <a:endParaRPr lang="en-US"/>
        </a:p>
      </dgm:t>
    </dgm:pt>
    <dgm:pt modelId="{96361A72-65C5-4FF9-9242-C387A4F00F90}" type="sibTrans" cxnId="{60533BC8-6299-46A5-8A28-2679BC47EFC2}">
      <dgm:prSet/>
      <dgm:spPr/>
      <dgm:t>
        <a:bodyPr/>
        <a:lstStyle/>
        <a:p>
          <a:endParaRPr lang="en-US"/>
        </a:p>
      </dgm:t>
    </dgm:pt>
    <dgm:pt modelId="{58B6A7E3-A968-4ACF-A55B-CDA6B364E855}">
      <dgm:prSet phldrT="[Text]"/>
      <dgm:spPr/>
      <dgm:t>
        <a:bodyPr/>
        <a:lstStyle/>
        <a:p>
          <a:r>
            <a:rPr lang="en-US" dirty="0" smtClean="0"/>
            <a:t>Agreements are forwarded to the Grants and Contracts Administrator assigned to the PI’s department for review. </a:t>
          </a:r>
          <a:endParaRPr lang="en-US" dirty="0"/>
        </a:p>
      </dgm:t>
    </dgm:pt>
    <dgm:pt modelId="{7E520523-9D9A-4959-B093-0EBAAE781518}" type="parTrans" cxnId="{7ADA40E3-C2D4-4D86-A6B4-5885E5FEE109}">
      <dgm:prSet/>
      <dgm:spPr/>
      <dgm:t>
        <a:bodyPr/>
        <a:lstStyle/>
        <a:p>
          <a:endParaRPr lang="en-US"/>
        </a:p>
      </dgm:t>
    </dgm:pt>
    <dgm:pt modelId="{3A9596C3-A0A8-4DF1-B424-ADE18B5C8308}" type="sibTrans" cxnId="{7ADA40E3-C2D4-4D86-A6B4-5885E5FEE109}">
      <dgm:prSet/>
      <dgm:spPr/>
      <dgm:t>
        <a:bodyPr/>
        <a:lstStyle/>
        <a:p>
          <a:endParaRPr lang="en-US"/>
        </a:p>
      </dgm:t>
    </dgm:pt>
    <dgm:pt modelId="{40C43E35-775B-46BD-808D-D4A1A495C2AC}">
      <dgm:prSet phldrT="[Text]"/>
      <dgm:spPr/>
      <dgm:t>
        <a:bodyPr/>
        <a:lstStyle/>
        <a:p>
          <a:r>
            <a:rPr lang="en-US" dirty="0" smtClean="0"/>
            <a:t>Department Approval </a:t>
          </a:r>
          <a:endParaRPr lang="en-US" dirty="0"/>
        </a:p>
      </dgm:t>
    </dgm:pt>
    <dgm:pt modelId="{8473623B-F6FE-4142-96C7-A421430D9000}" type="parTrans" cxnId="{ED9C31AF-024E-4062-9AB9-73C03376ACB9}">
      <dgm:prSet/>
      <dgm:spPr/>
      <dgm:t>
        <a:bodyPr/>
        <a:lstStyle/>
        <a:p>
          <a:endParaRPr lang="en-US"/>
        </a:p>
      </dgm:t>
    </dgm:pt>
    <dgm:pt modelId="{0CC100EC-29B2-4A00-81E5-E58D7102360F}" type="sibTrans" cxnId="{ED9C31AF-024E-4062-9AB9-73C03376ACB9}">
      <dgm:prSet/>
      <dgm:spPr/>
      <dgm:t>
        <a:bodyPr/>
        <a:lstStyle/>
        <a:p>
          <a:endParaRPr lang="en-US"/>
        </a:p>
      </dgm:t>
    </dgm:pt>
    <dgm:pt modelId="{B1BBB60D-A002-4FA7-9CDB-7464BFF5357B}">
      <dgm:prSet phldrT="[Text]"/>
      <dgm:spPr/>
      <dgm:t>
        <a:bodyPr/>
        <a:lstStyle/>
        <a:p>
          <a:r>
            <a:rPr lang="en-US" dirty="0" smtClean="0"/>
            <a:t>The Grants and Contracts Administrator verifies with the PI and Department Administrator that budget amounts, scope of work and reporting terms are accurate and acceptable.</a:t>
          </a:r>
          <a:endParaRPr lang="en-US" dirty="0"/>
        </a:p>
      </dgm:t>
    </dgm:pt>
    <dgm:pt modelId="{EBB5BB01-5446-4694-88AE-F4A095B8C4D5}" type="parTrans" cxnId="{627CDEC4-2F49-4AD7-A9E7-B63602177BD2}">
      <dgm:prSet/>
      <dgm:spPr/>
      <dgm:t>
        <a:bodyPr/>
        <a:lstStyle/>
        <a:p>
          <a:endParaRPr lang="en-US"/>
        </a:p>
      </dgm:t>
    </dgm:pt>
    <dgm:pt modelId="{95D3A79F-4BFB-4AF2-8B5C-E62B99983ADB}" type="sibTrans" cxnId="{627CDEC4-2F49-4AD7-A9E7-B63602177BD2}">
      <dgm:prSet/>
      <dgm:spPr/>
      <dgm:t>
        <a:bodyPr/>
        <a:lstStyle/>
        <a:p>
          <a:endParaRPr lang="en-US"/>
        </a:p>
      </dgm:t>
    </dgm:pt>
    <dgm:pt modelId="{57BE3BED-3AE6-436D-904B-D9F51914BFD0}">
      <dgm:prSet/>
      <dgm:spPr/>
      <dgm:t>
        <a:bodyPr/>
        <a:lstStyle/>
        <a:p>
          <a:r>
            <a:rPr lang="en-US" dirty="0" smtClean="0"/>
            <a:t>All incoming agreements should be sent to </a:t>
          </a:r>
          <a:r>
            <a:rPr lang="en-US" dirty="0" smtClean="0">
              <a:hlinkClick xmlns:r="http://schemas.openxmlformats.org/officeDocument/2006/relationships" r:id="rId1"/>
            </a:rPr>
            <a:t>Grants.Admin@bmc.org</a:t>
          </a:r>
          <a:r>
            <a:rPr lang="en-US" dirty="0" smtClean="0"/>
            <a:t>.  </a:t>
          </a:r>
          <a:endParaRPr lang="en-US" dirty="0"/>
        </a:p>
      </dgm:t>
    </dgm:pt>
    <dgm:pt modelId="{DADC2A64-1BB7-4A55-B10E-F709FF62C4A2}" type="parTrans" cxnId="{983C3609-28C7-418D-84EE-B9452F2E3E39}">
      <dgm:prSet/>
      <dgm:spPr/>
      <dgm:t>
        <a:bodyPr/>
        <a:lstStyle/>
        <a:p>
          <a:endParaRPr lang="en-US"/>
        </a:p>
      </dgm:t>
    </dgm:pt>
    <dgm:pt modelId="{8E08C5CD-4CCA-464B-89A1-51AAF770693C}" type="sibTrans" cxnId="{983C3609-28C7-418D-84EE-B9452F2E3E39}">
      <dgm:prSet/>
      <dgm:spPr/>
      <dgm:t>
        <a:bodyPr/>
        <a:lstStyle/>
        <a:p>
          <a:endParaRPr lang="en-US"/>
        </a:p>
      </dgm:t>
    </dgm:pt>
    <dgm:pt modelId="{C05ABA0D-DC3F-4669-A803-64F4943E9ACA}">
      <dgm:prSet/>
      <dgm:spPr/>
      <dgm:t>
        <a:bodyPr/>
        <a:lstStyle/>
        <a:p>
          <a:r>
            <a:rPr lang="en-US" dirty="0" smtClean="0"/>
            <a:t>All agreements are forwarded to Grants and Contracts Administrator, PI and Department Administrator within 2 business days of receipt.</a:t>
          </a:r>
          <a:endParaRPr lang="en-US" dirty="0"/>
        </a:p>
      </dgm:t>
    </dgm:pt>
    <dgm:pt modelId="{959A224C-7F5D-4A9D-B4E3-CD3329B27946}" type="parTrans" cxnId="{EA30846F-5647-4E32-AEF3-A570C9296222}">
      <dgm:prSet/>
      <dgm:spPr/>
      <dgm:t>
        <a:bodyPr/>
        <a:lstStyle/>
        <a:p>
          <a:endParaRPr lang="en-US"/>
        </a:p>
      </dgm:t>
    </dgm:pt>
    <dgm:pt modelId="{BE910617-E7F9-40D4-8CB7-AF74C713EDA0}" type="sibTrans" cxnId="{EA30846F-5647-4E32-AEF3-A570C9296222}">
      <dgm:prSet/>
      <dgm:spPr/>
      <dgm:t>
        <a:bodyPr/>
        <a:lstStyle/>
        <a:p>
          <a:endParaRPr lang="en-US"/>
        </a:p>
      </dgm:t>
    </dgm:pt>
    <dgm:pt modelId="{3995FA1B-DBF0-4EB2-8456-CC37DA984994}">
      <dgm:prSet/>
      <dgm:spPr/>
      <dgm:t>
        <a:bodyPr/>
        <a:lstStyle/>
        <a:p>
          <a:r>
            <a:rPr lang="en-US" dirty="0" smtClean="0"/>
            <a:t>This process can take up to 10 business days.</a:t>
          </a:r>
          <a:endParaRPr lang="en-US" dirty="0"/>
        </a:p>
      </dgm:t>
    </dgm:pt>
    <dgm:pt modelId="{653E94B0-14E4-4361-980A-63CA3939DCAB}" type="parTrans" cxnId="{84FEDEDC-05CE-4A1C-8A84-59835B4CB39D}">
      <dgm:prSet/>
      <dgm:spPr/>
      <dgm:t>
        <a:bodyPr/>
        <a:lstStyle/>
        <a:p>
          <a:endParaRPr lang="en-US"/>
        </a:p>
      </dgm:t>
    </dgm:pt>
    <dgm:pt modelId="{1E53E577-3431-47EC-A4F9-E2F7802BC010}" type="sibTrans" cxnId="{84FEDEDC-05CE-4A1C-8A84-59835B4CB39D}">
      <dgm:prSet/>
      <dgm:spPr/>
      <dgm:t>
        <a:bodyPr/>
        <a:lstStyle/>
        <a:p>
          <a:endParaRPr lang="en-US"/>
        </a:p>
      </dgm:t>
    </dgm:pt>
    <dgm:pt modelId="{C67D2A53-181B-4072-A5B2-0A49B067B2BD}">
      <dgm:prSet/>
      <dgm:spPr/>
      <dgm:t>
        <a:bodyPr/>
        <a:lstStyle/>
        <a:p>
          <a:r>
            <a:rPr lang="en-US" dirty="0" smtClean="0"/>
            <a:t>The PI and Department Administrator is copied in the correspondence.</a:t>
          </a:r>
          <a:endParaRPr lang="en-US" dirty="0"/>
        </a:p>
      </dgm:t>
    </dgm:pt>
    <dgm:pt modelId="{DFB38DC8-6057-420D-80B1-34C61AAE8924}" type="sibTrans" cxnId="{BF50B49B-BE15-4EC7-AA77-52B408A879F6}">
      <dgm:prSet/>
      <dgm:spPr/>
      <dgm:t>
        <a:bodyPr/>
        <a:lstStyle/>
        <a:p>
          <a:endParaRPr lang="en-US"/>
        </a:p>
      </dgm:t>
    </dgm:pt>
    <dgm:pt modelId="{E1C4E341-9911-4A8A-8E3D-47CC6D728590}" type="parTrans" cxnId="{BF50B49B-BE15-4EC7-AA77-52B408A879F6}">
      <dgm:prSet/>
      <dgm:spPr/>
      <dgm:t>
        <a:bodyPr/>
        <a:lstStyle/>
        <a:p>
          <a:endParaRPr lang="en-US"/>
        </a:p>
      </dgm:t>
    </dgm:pt>
    <dgm:pt modelId="{561B28BD-840F-4A47-9DE0-E5ADCC2A4384}" type="pres">
      <dgm:prSet presAssocID="{6DE19676-C458-44EF-B9B9-0FA641A2F1A8}" presName="linearFlow" presStyleCnt="0">
        <dgm:presLayoutVars>
          <dgm:dir/>
          <dgm:animLvl val="lvl"/>
          <dgm:resizeHandles val="exact"/>
        </dgm:presLayoutVars>
      </dgm:prSet>
      <dgm:spPr/>
      <dgm:t>
        <a:bodyPr/>
        <a:lstStyle/>
        <a:p>
          <a:endParaRPr lang="en-US"/>
        </a:p>
      </dgm:t>
    </dgm:pt>
    <dgm:pt modelId="{E976FCEA-4670-46AE-9350-5530CDFDE32B}" type="pres">
      <dgm:prSet presAssocID="{68F0E2A8-AD15-499E-A490-BA26DD067D80}" presName="composite" presStyleCnt="0"/>
      <dgm:spPr/>
    </dgm:pt>
    <dgm:pt modelId="{7658D1B8-47B2-48FF-A71A-217CB2D30C6C}" type="pres">
      <dgm:prSet presAssocID="{68F0E2A8-AD15-499E-A490-BA26DD067D80}" presName="parentText" presStyleLbl="alignNode1" presStyleIdx="0" presStyleCnt="3">
        <dgm:presLayoutVars>
          <dgm:chMax val="1"/>
          <dgm:bulletEnabled val="1"/>
        </dgm:presLayoutVars>
      </dgm:prSet>
      <dgm:spPr/>
      <dgm:t>
        <a:bodyPr/>
        <a:lstStyle/>
        <a:p>
          <a:endParaRPr lang="en-US"/>
        </a:p>
      </dgm:t>
    </dgm:pt>
    <dgm:pt modelId="{F0985390-2347-4D3A-B566-F4FEE7856D7A}" type="pres">
      <dgm:prSet presAssocID="{68F0E2A8-AD15-499E-A490-BA26DD067D80}" presName="descendantText" presStyleLbl="alignAcc1" presStyleIdx="0" presStyleCnt="3">
        <dgm:presLayoutVars>
          <dgm:bulletEnabled val="1"/>
        </dgm:presLayoutVars>
      </dgm:prSet>
      <dgm:spPr/>
      <dgm:t>
        <a:bodyPr/>
        <a:lstStyle/>
        <a:p>
          <a:endParaRPr lang="en-US"/>
        </a:p>
      </dgm:t>
    </dgm:pt>
    <dgm:pt modelId="{E74E10F4-18EC-4C46-BE79-78DB3DD55FEA}" type="pres">
      <dgm:prSet presAssocID="{DD226D43-8525-44C0-BB9E-3BCFD601C022}" presName="sp" presStyleCnt="0"/>
      <dgm:spPr/>
    </dgm:pt>
    <dgm:pt modelId="{CEE7BAC7-C399-485B-8F58-CFA0FCAD8300}" type="pres">
      <dgm:prSet presAssocID="{A51038D5-A950-4F85-B7D6-E195E0B13036}" presName="composite" presStyleCnt="0"/>
      <dgm:spPr/>
    </dgm:pt>
    <dgm:pt modelId="{784088C0-029F-478F-ADD6-9CEE9690FA4C}" type="pres">
      <dgm:prSet presAssocID="{A51038D5-A950-4F85-B7D6-E195E0B13036}" presName="parentText" presStyleLbl="alignNode1" presStyleIdx="1" presStyleCnt="3">
        <dgm:presLayoutVars>
          <dgm:chMax val="1"/>
          <dgm:bulletEnabled val="1"/>
        </dgm:presLayoutVars>
      </dgm:prSet>
      <dgm:spPr/>
      <dgm:t>
        <a:bodyPr/>
        <a:lstStyle/>
        <a:p>
          <a:endParaRPr lang="en-US"/>
        </a:p>
      </dgm:t>
    </dgm:pt>
    <dgm:pt modelId="{684CC73B-F816-41B2-B286-952E54C399CC}" type="pres">
      <dgm:prSet presAssocID="{A51038D5-A950-4F85-B7D6-E195E0B13036}" presName="descendantText" presStyleLbl="alignAcc1" presStyleIdx="1" presStyleCnt="3">
        <dgm:presLayoutVars>
          <dgm:bulletEnabled val="1"/>
        </dgm:presLayoutVars>
      </dgm:prSet>
      <dgm:spPr/>
      <dgm:t>
        <a:bodyPr/>
        <a:lstStyle/>
        <a:p>
          <a:endParaRPr lang="en-US"/>
        </a:p>
      </dgm:t>
    </dgm:pt>
    <dgm:pt modelId="{79B9168B-C099-4D30-AA49-4850DC254CFD}" type="pres">
      <dgm:prSet presAssocID="{96361A72-65C5-4FF9-9242-C387A4F00F90}" presName="sp" presStyleCnt="0"/>
      <dgm:spPr/>
    </dgm:pt>
    <dgm:pt modelId="{561A50CE-98B3-41E0-BE96-1C4905781463}" type="pres">
      <dgm:prSet presAssocID="{40C43E35-775B-46BD-808D-D4A1A495C2AC}" presName="composite" presStyleCnt="0"/>
      <dgm:spPr/>
    </dgm:pt>
    <dgm:pt modelId="{9D435257-C07B-45F3-90B7-1FED7725836E}" type="pres">
      <dgm:prSet presAssocID="{40C43E35-775B-46BD-808D-D4A1A495C2AC}" presName="parentText" presStyleLbl="alignNode1" presStyleIdx="2" presStyleCnt="3">
        <dgm:presLayoutVars>
          <dgm:chMax val="1"/>
          <dgm:bulletEnabled val="1"/>
        </dgm:presLayoutVars>
      </dgm:prSet>
      <dgm:spPr/>
      <dgm:t>
        <a:bodyPr/>
        <a:lstStyle/>
        <a:p>
          <a:endParaRPr lang="en-US"/>
        </a:p>
      </dgm:t>
    </dgm:pt>
    <dgm:pt modelId="{150AA09B-60C4-4AAD-80DA-88A6140CB45C}" type="pres">
      <dgm:prSet presAssocID="{40C43E35-775B-46BD-808D-D4A1A495C2AC}" presName="descendantText" presStyleLbl="alignAcc1" presStyleIdx="2" presStyleCnt="3">
        <dgm:presLayoutVars>
          <dgm:bulletEnabled val="1"/>
        </dgm:presLayoutVars>
      </dgm:prSet>
      <dgm:spPr/>
      <dgm:t>
        <a:bodyPr/>
        <a:lstStyle/>
        <a:p>
          <a:endParaRPr lang="en-US"/>
        </a:p>
      </dgm:t>
    </dgm:pt>
  </dgm:ptLst>
  <dgm:cxnLst>
    <dgm:cxn modelId="{983C3609-28C7-418D-84EE-B9452F2E3E39}" srcId="{68F0E2A8-AD15-499E-A490-BA26DD067D80}" destId="{57BE3BED-3AE6-436D-904B-D9F51914BFD0}" srcOrd="1" destOrd="0" parTransId="{DADC2A64-1BB7-4A55-B10E-F709FF62C4A2}" sibTransId="{8E08C5CD-4CCA-464B-89A1-51AAF770693C}"/>
    <dgm:cxn modelId="{31A35D0C-1A9E-4646-8FCF-7DC32CAF3BD6}" type="presOf" srcId="{6DE19676-C458-44EF-B9B9-0FA641A2F1A8}" destId="{561B28BD-840F-4A47-9DE0-E5ADCC2A4384}" srcOrd="0" destOrd="0" presId="urn:microsoft.com/office/officeart/2005/8/layout/chevron2"/>
    <dgm:cxn modelId="{BF50B49B-BE15-4EC7-AA77-52B408A879F6}" srcId="{A51038D5-A950-4F85-B7D6-E195E0B13036}" destId="{C67D2A53-181B-4072-A5B2-0A49B067B2BD}" srcOrd="1" destOrd="0" parTransId="{E1C4E341-9911-4A8A-8E3D-47CC6D728590}" sibTransId="{DFB38DC8-6057-420D-80B1-34C61AAE8924}"/>
    <dgm:cxn modelId="{9845F614-1788-4339-8B62-9E2B4DC0E124}" type="presOf" srcId="{3995FA1B-DBF0-4EB2-8456-CC37DA984994}" destId="{684CC73B-F816-41B2-B286-952E54C399CC}" srcOrd="0" destOrd="2" presId="urn:microsoft.com/office/officeart/2005/8/layout/chevron2"/>
    <dgm:cxn modelId="{ED9C31AF-024E-4062-9AB9-73C03376ACB9}" srcId="{6DE19676-C458-44EF-B9B9-0FA641A2F1A8}" destId="{40C43E35-775B-46BD-808D-D4A1A495C2AC}" srcOrd="2" destOrd="0" parTransId="{8473623B-F6FE-4142-96C7-A421430D9000}" sibTransId="{0CC100EC-29B2-4A00-81E5-E58D7102360F}"/>
    <dgm:cxn modelId="{551BF5D7-D699-407C-9492-9835BA7B50B7}" type="presOf" srcId="{AD685452-22B8-41B5-B855-2F94C2DF2E8A}" destId="{F0985390-2347-4D3A-B566-F4FEE7856D7A}" srcOrd="0" destOrd="0" presId="urn:microsoft.com/office/officeart/2005/8/layout/chevron2"/>
    <dgm:cxn modelId="{EA30846F-5647-4E32-AEF3-A570C9296222}" srcId="{68F0E2A8-AD15-499E-A490-BA26DD067D80}" destId="{C05ABA0D-DC3F-4669-A803-64F4943E9ACA}" srcOrd="2" destOrd="0" parTransId="{959A224C-7F5D-4A9D-B4E3-CD3329B27946}" sibTransId="{BE910617-E7F9-40D4-8CB7-AF74C713EDA0}"/>
    <dgm:cxn modelId="{81D94262-CA10-4227-A167-76A34FCEB098}" srcId="{68F0E2A8-AD15-499E-A490-BA26DD067D80}" destId="{AD685452-22B8-41B5-B855-2F94C2DF2E8A}" srcOrd="0" destOrd="0" parTransId="{1CA36A8E-3678-44C5-9A64-3179CF2F43B9}" sibTransId="{C4030F2C-71EC-4D86-9EB0-D326E451154F}"/>
    <dgm:cxn modelId="{8E91925E-0867-41A0-AB5E-D9ECA021D640}" type="presOf" srcId="{C67D2A53-181B-4072-A5B2-0A49B067B2BD}" destId="{684CC73B-F816-41B2-B286-952E54C399CC}" srcOrd="0" destOrd="1" presId="urn:microsoft.com/office/officeart/2005/8/layout/chevron2"/>
    <dgm:cxn modelId="{2469F956-9DAC-40B2-A333-E45728E4B0C9}" type="presOf" srcId="{68F0E2A8-AD15-499E-A490-BA26DD067D80}" destId="{7658D1B8-47B2-48FF-A71A-217CB2D30C6C}" srcOrd="0" destOrd="0" presId="urn:microsoft.com/office/officeart/2005/8/layout/chevron2"/>
    <dgm:cxn modelId="{B7836D95-FD29-438E-A281-C24390C59A00}" srcId="{6DE19676-C458-44EF-B9B9-0FA641A2F1A8}" destId="{68F0E2A8-AD15-499E-A490-BA26DD067D80}" srcOrd="0" destOrd="0" parTransId="{04518A57-CD03-466E-A989-B8405367C32A}" sibTransId="{DD226D43-8525-44C0-BB9E-3BCFD601C022}"/>
    <dgm:cxn modelId="{627CDEC4-2F49-4AD7-A9E7-B63602177BD2}" srcId="{40C43E35-775B-46BD-808D-D4A1A495C2AC}" destId="{B1BBB60D-A002-4FA7-9CDB-7464BFF5357B}" srcOrd="0" destOrd="0" parTransId="{EBB5BB01-5446-4694-88AE-F4A095B8C4D5}" sibTransId="{95D3A79F-4BFB-4AF2-8B5C-E62B99983ADB}"/>
    <dgm:cxn modelId="{2CEE08AB-F22C-4C6F-9D98-37A81D3D9FFF}" type="presOf" srcId="{57BE3BED-3AE6-436D-904B-D9F51914BFD0}" destId="{F0985390-2347-4D3A-B566-F4FEE7856D7A}" srcOrd="0" destOrd="1" presId="urn:microsoft.com/office/officeart/2005/8/layout/chevron2"/>
    <dgm:cxn modelId="{7AE29C46-303A-44CE-9C30-6241CD0D0D5C}" type="presOf" srcId="{40C43E35-775B-46BD-808D-D4A1A495C2AC}" destId="{9D435257-C07B-45F3-90B7-1FED7725836E}" srcOrd="0" destOrd="0" presId="urn:microsoft.com/office/officeart/2005/8/layout/chevron2"/>
    <dgm:cxn modelId="{A7BCE178-FC04-4319-8FA4-6B51AD36182A}" type="presOf" srcId="{58B6A7E3-A968-4ACF-A55B-CDA6B364E855}" destId="{684CC73B-F816-41B2-B286-952E54C399CC}" srcOrd="0" destOrd="0" presId="urn:microsoft.com/office/officeart/2005/8/layout/chevron2"/>
    <dgm:cxn modelId="{60533BC8-6299-46A5-8A28-2679BC47EFC2}" srcId="{6DE19676-C458-44EF-B9B9-0FA641A2F1A8}" destId="{A51038D5-A950-4F85-B7D6-E195E0B13036}" srcOrd="1" destOrd="0" parTransId="{08071EFC-862A-47E5-BB18-E58F1A444D5F}" sibTransId="{96361A72-65C5-4FF9-9242-C387A4F00F90}"/>
    <dgm:cxn modelId="{53973ED9-D689-4851-8708-7665CB06C5E6}" type="presOf" srcId="{B1BBB60D-A002-4FA7-9CDB-7464BFF5357B}" destId="{150AA09B-60C4-4AAD-80DA-88A6140CB45C}" srcOrd="0" destOrd="0" presId="urn:microsoft.com/office/officeart/2005/8/layout/chevron2"/>
    <dgm:cxn modelId="{F87A969A-A240-4B55-8189-16B7E12FD97D}" type="presOf" srcId="{A51038D5-A950-4F85-B7D6-E195E0B13036}" destId="{784088C0-029F-478F-ADD6-9CEE9690FA4C}" srcOrd="0" destOrd="0" presId="urn:microsoft.com/office/officeart/2005/8/layout/chevron2"/>
    <dgm:cxn modelId="{120C9DE8-628F-4A8F-A59D-E66C5FB3C47B}" type="presOf" srcId="{C05ABA0D-DC3F-4669-A803-64F4943E9ACA}" destId="{F0985390-2347-4D3A-B566-F4FEE7856D7A}" srcOrd="0" destOrd="2" presId="urn:microsoft.com/office/officeart/2005/8/layout/chevron2"/>
    <dgm:cxn modelId="{84FEDEDC-05CE-4A1C-8A84-59835B4CB39D}" srcId="{A51038D5-A950-4F85-B7D6-E195E0B13036}" destId="{3995FA1B-DBF0-4EB2-8456-CC37DA984994}" srcOrd="2" destOrd="0" parTransId="{653E94B0-14E4-4361-980A-63CA3939DCAB}" sibTransId="{1E53E577-3431-47EC-A4F9-E2F7802BC010}"/>
    <dgm:cxn modelId="{7ADA40E3-C2D4-4D86-A6B4-5885E5FEE109}" srcId="{A51038D5-A950-4F85-B7D6-E195E0B13036}" destId="{58B6A7E3-A968-4ACF-A55B-CDA6B364E855}" srcOrd="0" destOrd="0" parTransId="{7E520523-9D9A-4959-B093-0EBAAE781518}" sibTransId="{3A9596C3-A0A8-4DF1-B424-ADE18B5C8308}"/>
    <dgm:cxn modelId="{D4276753-383B-4B7D-B3FF-F61BF8C46C06}" type="presParOf" srcId="{561B28BD-840F-4A47-9DE0-E5ADCC2A4384}" destId="{E976FCEA-4670-46AE-9350-5530CDFDE32B}" srcOrd="0" destOrd="0" presId="urn:microsoft.com/office/officeart/2005/8/layout/chevron2"/>
    <dgm:cxn modelId="{74066907-F4D1-4F2B-AE84-4B8B47DF69B4}" type="presParOf" srcId="{E976FCEA-4670-46AE-9350-5530CDFDE32B}" destId="{7658D1B8-47B2-48FF-A71A-217CB2D30C6C}" srcOrd="0" destOrd="0" presId="urn:microsoft.com/office/officeart/2005/8/layout/chevron2"/>
    <dgm:cxn modelId="{81655BA7-D0FC-4832-BE22-943E1730AC02}" type="presParOf" srcId="{E976FCEA-4670-46AE-9350-5530CDFDE32B}" destId="{F0985390-2347-4D3A-B566-F4FEE7856D7A}" srcOrd="1" destOrd="0" presId="urn:microsoft.com/office/officeart/2005/8/layout/chevron2"/>
    <dgm:cxn modelId="{58AEFAC3-DF8F-4C57-90AF-3FB807D97D15}" type="presParOf" srcId="{561B28BD-840F-4A47-9DE0-E5ADCC2A4384}" destId="{E74E10F4-18EC-4C46-BE79-78DB3DD55FEA}" srcOrd="1" destOrd="0" presId="urn:microsoft.com/office/officeart/2005/8/layout/chevron2"/>
    <dgm:cxn modelId="{BEEE317B-6297-4C7C-B0A4-795A8AFAA1CD}" type="presParOf" srcId="{561B28BD-840F-4A47-9DE0-E5ADCC2A4384}" destId="{CEE7BAC7-C399-485B-8F58-CFA0FCAD8300}" srcOrd="2" destOrd="0" presId="urn:microsoft.com/office/officeart/2005/8/layout/chevron2"/>
    <dgm:cxn modelId="{279556AD-7CE4-418B-80D3-8C2ADE9504BE}" type="presParOf" srcId="{CEE7BAC7-C399-485B-8F58-CFA0FCAD8300}" destId="{784088C0-029F-478F-ADD6-9CEE9690FA4C}" srcOrd="0" destOrd="0" presId="urn:microsoft.com/office/officeart/2005/8/layout/chevron2"/>
    <dgm:cxn modelId="{C1467693-9B50-4D87-A9A9-DDA1CCC1204B}" type="presParOf" srcId="{CEE7BAC7-C399-485B-8F58-CFA0FCAD8300}" destId="{684CC73B-F816-41B2-B286-952E54C399CC}" srcOrd="1" destOrd="0" presId="urn:microsoft.com/office/officeart/2005/8/layout/chevron2"/>
    <dgm:cxn modelId="{813F9B27-930F-4576-9C7F-21123B44B255}" type="presParOf" srcId="{561B28BD-840F-4A47-9DE0-E5ADCC2A4384}" destId="{79B9168B-C099-4D30-AA49-4850DC254CFD}" srcOrd="3" destOrd="0" presId="urn:microsoft.com/office/officeart/2005/8/layout/chevron2"/>
    <dgm:cxn modelId="{42ADC6B5-B5D5-430E-89B5-EB0A78F4DF2D}" type="presParOf" srcId="{561B28BD-840F-4A47-9DE0-E5ADCC2A4384}" destId="{561A50CE-98B3-41E0-BE96-1C4905781463}" srcOrd="4" destOrd="0" presId="urn:microsoft.com/office/officeart/2005/8/layout/chevron2"/>
    <dgm:cxn modelId="{DA49CDF1-A610-4341-BFE3-F9CD99CDA667}" type="presParOf" srcId="{561A50CE-98B3-41E0-BE96-1C4905781463}" destId="{9D435257-C07B-45F3-90B7-1FED7725836E}" srcOrd="0" destOrd="0" presId="urn:microsoft.com/office/officeart/2005/8/layout/chevron2"/>
    <dgm:cxn modelId="{B5BB9EC9-E5C8-4269-9B0B-B7B700C33B1E}" type="presParOf" srcId="{561A50CE-98B3-41E0-BE96-1C4905781463}" destId="{150AA09B-60C4-4AAD-80DA-88A6140CB4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0975A5-BE22-4BB5-9FE0-4859D6F8F15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8CA9EE9B-1C08-4244-89D6-6A26C93BE5D9}">
      <dgm:prSet phldrT="[Text]"/>
      <dgm:spPr/>
      <dgm:t>
        <a:bodyPr/>
        <a:lstStyle/>
        <a:p>
          <a:r>
            <a:rPr lang="en-US" dirty="0"/>
            <a:t>BMC Community</a:t>
          </a:r>
        </a:p>
      </dgm:t>
    </dgm:pt>
    <dgm:pt modelId="{83733DC4-1973-4B1C-A94C-7C3895EDF47D}" type="parTrans" cxnId="{FC78508A-9D99-4970-A018-D524ECDB7977}">
      <dgm:prSet/>
      <dgm:spPr/>
      <dgm:t>
        <a:bodyPr/>
        <a:lstStyle/>
        <a:p>
          <a:endParaRPr lang="en-US"/>
        </a:p>
      </dgm:t>
    </dgm:pt>
    <dgm:pt modelId="{2A9183EB-76EF-446B-A6A3-6CADF09F01EB}" type="sibTrans" cxnId="{FC78508A-9D99-4970-A018-D524ECDB7977}">
      <dgm:prSet/>
      <dgm:spPr/>
      <dgm:t>
        <a:bodyPr/>
        <a:lstStyle/>
        <a:p>
          <a:endParaRPr lang="en-US"/>
        </a:p>
      </dgm:t>
    </dgm:pt>
    <dgm:pt modelId="{B95C8F37-B2A6-4DC9-B130-EF8846A545D1}">
      <dgm:prSet phldrT="[Text]"/>
      <dgm:spPr/>
      <dgm:t>
        <a:bodyPr/>
        <a:lstStyle/>
        <a:p>
          <a:r>
            <a:rPr lang="en-US" dirty="0"/>
            <a:t>CRN</a:t>
          </a:r>
        </a:p>
      </dgm:t>
    </dgm:pt>
    <dgm:pt modelId="{7AD11F06-4A8D-4F7B-83BE-FA80BA8FC2F4}" type="parTrans" cxnId="{77EA7ECB-4F5F-49E2-A6C8-DE3662431627}">
      <dgm:prSet/>
      <dgm:spPr/>
      <dgm:t>
        <a:bodyPr/>
        <a:lstStyle/>
        <a:p>
          <a:endParaRPr lang="en-US"/>
        </a:p>
      </dgm:t>
    </dgm:pt>
    <dgm:pt modelId="{C1E6D085-B46D-498A-930D-932265BEEE13}" type="sibTrans" cxnId="{77EA7ECB-4F5F-49E2-A6C8-DE3662431627}">
      <dgm:prSet/>
      <dgm:spPr/>
      <dgm:t>
        <a:bodyPr/>
        <a:lstStyle/>
        <a:p>
          <a:endParaRPr lang="en-US"/>
        </a:p>
      </dgm:t>
    </dgm:pt>
    <dgm:pt modelId="{E7CDCA24-F75E-4385-BA75-53480DF4F1AF}">
      <dgm:prSet phldrT="[Text]"/>
      <dgm:spPr/>
      <dgm:t>
        <a:bodyPr/>
        <a:lstStyle/>
        <a:p>
          <a:r>
            <a:rPr lang="en-US" dirty="0"/>
            <a:t>CE &amp; External Affairs</a:t>
          </a:r>
        </a:p>
      </dgm:t>
    </dgm:pt>
    <dgm:pt modelId="{2F7C65D1-33DC-4A42-AF33-ABC3C32D47CD}" type="parTrans" cxnId="{CEB393B1-AAC1-4DE8-B541-2BBCDD2BB624}">
      <dgm:prSet/>
      <dgm:spPr/>
      <dgm:t>
        <a:bodyPr/>
        <a:lstStyle/>
        <a:p>
          <a:endParaRPr lang="en-US"/>
        </a:p>
      </dgm:t>
    </dgm:pt>
    <dgm:pt modelId="{57CDC4A9-5FAF-4CEA-9F63-175A57139918}" type="sibTrans" cxnId="{CEB393B1-AAC1-4DE8-B541-2BBCDD2BB624}">
      <dgm:prSet/>
      <dgm:spPr/>
      <dgm:t>
        <a:bodyPr/>
        <a:lstStyle/>
        <a:p>
          <a:endParaRPr lang="en-US"/>
        </a:p>
      </dgm:t>
    </dgm:pt>
    <dgm:pt modelId="{C81C9C3C-4A68-44B8-AE86-CAEB81AA48DB}">
      <dgm:prSet phldrT="[Text]"/>
      <dgm:spPr/>
      <dgm:t>
        <a:bodyPr/>
        <a:lstStyle/>
        <a:p>
          <a:r>
            <a:rPr lang="en-US" dirty="0"/>
            <a:t>CTSI CE</a:t>
          </a:r>
        </a:p>
      </dgm:t>
    </dgm:pt>
    <dgm:pt modelId="{300FE30D-2B6E-4BE2-A1C4-26126396937C}" type="parTrans" cxnId="{27FC1BF6-A9BB-404A-BF6C-6ABD15F579BF}">
      <dgm:prSet/>
      <dgm:spPr/>
      <dgm:t>
        <a:bodyPr/>
        <a:lstStyle/>
        <a:p>
          <a:endParaRPr lang="en-US"/>
        </a:p>
      </dgm:t>
    </dgm:pt>
    <dgm:pt modelId="{CC2104A3-FFD2-44B8-81D7-C0409C4379AD}" type="sibTrans" cxnId="{27FC1BF6-A9BB-404A-BF6C-6ABD15F579BF}">
      <dgm:prSet/>
      <dgm:spPr/>
      <dgm:t>
        <a:bodyPr/>
        <a:lstStyle/>
        <a:p>
          <a:endParaRPr lang="en-US"/>
        </a:p>
      </dgm:t>
    </dgm:pt>
    <dgm:pt modelId="{02CE680B-CC57-4E48-A223-A59AED598520}">
      <dgm:prSet phldrT="[Text]"/>
      <dgm:spPr/>
      <dgm:t>
        <a:bodyPr/>
        <a:lstStyle/>
        <a:p>
          <a:endParaRPr lang="en-US" dirty="0"/>
        </a:p>
      </dgm:t>
    </dgm:pt>
    <dgm:pt modelId="{008F8015-C167-4C61-8165-3D34A8978F08}" type="parTrans" cxnId="{D538CF20-8D1E-4F63-B0F6-FC6FFEB0A55F}">
      <dgm:prSet/>
      <dgm:spPr/>
      <dgm:t>
        <a:bodyPr/>
        <a:lstStyle/>
        <a:p>
          <a:endParaRPr lang="en-US"/>
        </a:p>
      </dgm:t>
    </dgm:pt>
    <dgm:pt modelId="{2B763F72-0857-4A41-8BCE-0908977E96F3}" type="sibTrans" cxnId="{D538CF20-8D1E-4F63-B0F6-FC6FFEB0A55F}">
      <dgm:prSet/>
      <dgm:spPr/>
      <dgm:t>
        <a:bodyPr/>
        <a:lstStyle/>
        <a:p>
          <a:endParaRPr lang="en-US"/>
        </a:p>
      </dgm:t>
    </dgm:pt>
    <dgm:pt modelId="{4D0CC435-F65F-490F-ACB0-53F3E0A208D3}" type="pres">
      <dgm:prSet presAssocID="{DC0975A5-BE22-4BB5-9FE0-4859D6F8F15B}" presName="composite" presStyleCnt="0">
        <dgm:presLayoutVars>
          <dgm:chMax val="1"/>
          <dgm:dir/>
          <dgm:resizeHandles val="exact"/>
        </dgm:presLayoutVars>
      </dgm:prSet>
      <dgm:spPr/>
      <dgm:t>
        <a:bodyPr/>
        <a:lstStyle/>
        <a:p>
          <a:endParaRPr lang="en-US"/>
        </a:p>
      </dgm:t>
    </dgm:pt>
    <dgm:pt modelId="{E063F53A-D02A-406E-898B-1768126DD6EF}" type="pres">
      <dgm:prSet presAssocID="{DC0975A5-BE22-4BB5-9FE0-4859D6F8F15B}" presName="radial" presStyleCnt="0">
        <dgm:presLayoutVars>
          <dgm:animLvl val="ctr"/>
        </dgm:presLayoutVars>
      </dgm:prSet>
      <dgm:spPr/>
    </dgm:pt>
    <dgm:pt modelId="{AAD71D82-3E9C-4EA7-8704-8C99C3963A7F}" type="pres">
      <dgm:prSet presAssocID="{8CA9EE9B-1C08-4244-89D6-6A26C93BE5D9}" presName="centerShape" presStyleLbl="vennNode1" presStyleIdx="0" presStyleCnt="4"/>
      <dgm:spPr/>
      <dgm:t>
        <a:bodyPr/>
        <a:lstStyle/>
        <a:p>
          <a:endParaRPr lang="en-US"/>
        </a:p>
      </dgm:t>
    </dgm:pt>
    <dgm:pt modelId="{C9F0211C-5B3A-4738-8A4A-61FE5696F7C4}" type="pres">
      <dgm:prSet presAssocID="{B95C8F37-B2A6-4DC9-B130-EF8846A545D1}" presName="node" presStyleLbl="vennNode1" presStyleIdx="1" presStyleCnt="4">
        <dgm:presLayoutVars>
          <dgm:bulletEnabled val="1"/>
        </dgm:presLayoutVars>
      </dgm:prSet>
      <dgm:spPr/>
      <dgm:t>
        <a:bodyPr/>
        <a:lstStyle/>
        <a:p>
          <a:endParaRPr lang="en-US"/>
        </a:p>
      </dgm:t>
    </dgm:pt>
    <dgm:pt modelId="{2857435A-E7A6-42B2-B531-23DD9E7506AD}" type="pres">
      <dgm:prSet presAssocID="{E7CDCA24-F75E-4385-BA75-53480DF4F1AF}" presName="node" presStyleLbl="vennNode1" presStyleIdx="2" presStyleCnt="4">
        <dgm:presLayoutVars>
          <dgm:bulletEnabled val="1"/>
        </dgm:presLayoutVars>
      </dgm:prSet>
      <dgm:spPr/>
      <dgm:t>
        <a:bodyPr/>
        <a:lstStyle/>
        <a:p>
          <a:endParaRPr lang="en-US"/>
        </a:p>
      </dgm:t>
    </dgm:pt>
    <dgm:pt modelId="{718AAA3E-837A-4FFD-89BB-311FEEE3A495}" type="pres">
      <dgm:prSet presAssocID="{C81C9C3C-4A68-44B8-AE86-CAEB81AA48DB}" presName="node" presStyleLbl="vennNode1" presStyleIdx="3" presStyleCnt="4">
        <dgm:presLayoutVars>
          <dgm:bulletEnabled val="1"/>
        </dgm:presLayoutVars>
      </dgm:prSet>
      <dgm:spPr/>
      <dgm:t>
        <a:bodyPr/>
        <a:lstStyle/>
        <a:p>
          <a:endParaRPr lang="en-US"/>
        </a:p>
      </dgm:t>
    </dgm:pt>
  </dgm:ptLst>
  <dgm:cxnLst>
    <dgm:cxn modelId="{77EA7ECB-4F5F-49E2-A6C8-DE3662431627}" srcId="{8CA9EE9B-1C08-4244-89D6-6A26C93BE5D9}" destId="{B95C8F37-B2A6-4DC9-B130-EF8846A545D1}" srcOrd="0" destOrd="0" parTransId="{7AD11F06-4A8D-4F7B-83BE-FA80BA8FC2F4}" sibTransId="{C1E6D085-B46D-498A-930D-932265BEEE13}"/>
    <dgm:cxn modelId="{CEB393B1-AAC1-4DE8-B541-2BBCDD2BB624}" srcId="{8CA9EE9B-1C08-4244-89D6-6A26C93BE5D9}" destId="{E7CDCA24-F75E-4385-BA75-53480DF4F1AF}" srcOrd="1" destOrd="0" parTransId="{2F7C65D1-33DC-4A42-AF33-ABC3C32D47CD}" sibTransId="{57CDC4A9-5FAF-4CEA-9F63-175A57139918}"/>
    <dgm:cxn modelId="{FC78508A-9D99-4970-A018-D524ECDB7977}" srcId="{DC0975A5-BE22-4BB5-9FE0-4859D6F8F15B}" destId="{8CA9EE9B-1C08-4244-89D6-6A26C93BE5D9}" srcOrd="0" destOrd="0" parTransId="{83733DC4-1973-4B1C-A94C-7C3895EDF47D}" sibTransId="{2A9183EB-76EF-446B-A6A3-6CADF09F01EB}"/>
    <dgm:cxn modelId="{8785E760-9574-4184-97C3-3E2CB761DFE3}" type="presOf" srcId="{8CA9EE9B-1C08-4244-89D6-6A26C93BE5D9}" destId="{AAD71D82-3E9C-4EA7-8704-8C99C3963A7F}" srcOrd="0" destOrd="0" presId="urn:microsoft.com/office/officeart/2005/8/layout/radial3"/>
    <dgm:cxn modelId="{0A3725BB-32E7-470E-8643-5FF2EBEB896C}" type="presOf" srcId="{DC0975A5-BE22-4BB5-9FE0-4859D6F8F15B}" destId="{4D0CC435-F65F-490F-ACB0-53F3E0A208D3}" srcOrd="0" destOrd="0" presId="urn:microsoft.com/office/officeart/2005/8/layout/radial3"/>
    <dgm:cxn modelId="{D538CF20-8D1E-4F63-B0F6-FC6FFEB0A55F}" srcId="{DC0975A5-BE22-4BB5-9FE0-4859D6F8F15B}" destId="{02CE680B-CC57-4E48-A223-A59AED598520}" srcOrd="1" destOrd="0" parTransId="{008F8015-C167-4C61-8165-3D34A8978F08}" sibTransId="{2B763F72-0857-4A41-8BCE-0908977E96F3}"/>
    <dgm:cxn modelId="{303FFBD9-9843-4CB1-BE23-8862AE4AF86C}" type="presOf" srcId="{B95C8F37-B2A6-4DC9-B130-EF8846A545D1}" destId="{C9F0211C-5B3A-4738-8A4A-61FE5696F7C4}" srcOrd="0" destOrd="0" presId="urn:microsoft.com/office/officeart/2005/8/layout/radial3"/>
    <dgm:cxn modelId="{C9723FFA-0A87-4EBF-B72B-5672475C0C11}" type="presOf" srcId="{E7CDCA24-F75E-4385-BA75-53480DF4F1AF}" destId="{2857435A-E7A6-42B2-B531-23DD9E7506AD}" srcOrd="0" destOrd="0" presId="urn:microsoft.com/office/officeart/2005/8/layout/radial3"/>
    <dgm:cxn modelId="{28AF9F30-B3A1-4AD4-9C4A-298A27F65A4C}" type="presOf" srcId="{C81C9C3C-4A68-44B8-AE86-CAEB81AA48DB}" destId="{718AAA3E-837A-4FFD-89BB-311FEEE3A495}" srcOrd="0" destOrd="0" presId="urn:microsoft.com/office/officeart/2005/8/layout/radial3"/>
    <dgm:cxn modelId="{27FC1BF6-A9BB-404A-BF6C-6ABD15F579BF}" srcId="{8CA9EE9B-1C08-4244-89D6-6A26C93BE5D9}" destId="{C81C9C3C-4A68-44B8-AE86-CAEB81AA48DB}" srcOrd="2" destOrd="0" parTransId="{300FE30D-2B6E-4BE2-A1C4-26126396937C}" sibTransId="{CC2104A3-FFD2-44B8-81D7-C0409C4379AD}"/>
    <dgm:cxn modelId="{2E584555-4B34-464A-950B-5CEBCFE9DF8C}" type="presParOf" srcId="{4D0CC435-F65F-490F-ACB0-53F3E0A208D3}" destId="{E063F53A-D02A-406E-898B-1768126DD6EF}" srcOrd="0" destOrd="0" presId="urn:microsoft.com/office/officeart/2005/8/layout/radial3"/>
    <dgm:cxn modelId="{2B3885E9-3B75-45BB-844D-E1219312E9A1}" type="presParOf" srcId="{E063F53A-D02A-406E-898B-1768126DD6EF}" destId="{AAD71D82-3E9C-4EA7-8704-8C99C3963A7F}" srcOrd="0" destOrd="0" presId="urn:microsoft.com/office/officeart/2005/8/layout/radial3"/>
    <dgm:cxn modelId="{F24056AF-4C73-4899-A2A4-4D0B531C9B35}" type="presParOf" srcId="{E063F53A-D02A-406E-898B-1768126DD6EF}" destId="{C9F0211C-5B3A-4738-8A4A-61FE5696F7C4}" srcOrd="1" destOrd="0" presId="urn:microsoft.com/office/officeart/2005/8/layout/radial3"/>
    <dgm:cxn modelId="{71C839D6-4F8A-4D0F-A50D-72C5272908B0}" type="presParOf" srcId="{E063F53A-D02A-406E-898B-1768126DD6EF}" destId="{2857435A-E7A6-42B2-B531-23DD9E7506AD}" srcOrd="2" destOrd="0" presId="urn:microsoft.com/office/officeart/2005/8/layout/radial3"/>
    <dgm:cxn modelId="{FB958A82-CAE3-4393-90CA-64D13E34F2B0}" type="presParOf" srcId="{E063F53A-D02A-406E-898B-1768126DD6EF}" destId="{718AAA3E-837A-4FFD-89BB-311FEEE3A495}"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6D0BB53-4ACF-466B-B45A-38BF346CE5D6}"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05C60F2E-E888-4BFE-96C9-C0B567DB21F9}">
      <dgm:prSet phldrT="[Text]"/>
      <dgm:spPr/>
      <dgm:t>
        <a:bodyPr/>
        <a:lstStyle/>
        <a:p>
          <a:r>
            <a:rPr lang="en-US" dirty="0"/>
            <a:t>CAB</a:t>
          </a:r>
        </a:p>
      </dgm:t>
    </dgm:pt>
    <dgm:pt modelId="{FE79C4D8-7B72-4947-9EF0-2CC4F902A3BF}" type="parTrans" cxnId="{6160C3B5-6508-4B2A-8E8A-884A8049E492}">
      <dgm:prSet/>
      <dgm:spPr/>
      <dgm:t>
        <a:bodyPr/>
        <a:lstStyle/>
        <a:p>
          <a:endParaRPr lang="en-US"/>
        </a:p>
      </dgm:t>
    </dgm:pt>
    <dgm:pt modelId="{1FCF9C12-1CAA-4973-9B5B-F76BCF0EE602}" type="sibTrans" cxnId="{6160C3B5-6508-4B2A-8E8A-884A8049E492}">
      <dgm:prSet/>
      <dgm:spPr/>
      <dgm:t>
        <a:bodyPr/>
        <a:lstStyle/>
        <a:p>
          <a:endParaRPr lang="en-US"/>
        </a:p>
      </dgm:t>
    </dgm:pt>
    <dgm:pt modelId="{BD519009-F6DF-43DA-94AF-35ABE0E35474}">
      <dgm:prSet phldrT="[Text]"/>
      <dgm:spPr/>
      <dgm:t>
        <a:bodyPr/>
        <a:lstStyle/>
        <a:p>
          <a:r>
            <a:rPr lang="en-US" dirty="0"/>
            <a:t>Pilot grants for CAB to award or implement</a:t>
          </a:r>
        </a:p>
      </dgm:t>
    </dgm:pt>
    <dgm:pt modelId="{83728E1E-8468-4889-9D9F-02F91E41198E}" type="parTrans" cxnId="{C49A9B93-09ED-4917-9FCE-04CE5894F5CD}">
      <dgm:prSet/>
      <dgm:spPr/>
      <dgm:t>
        <a:bodyPr/>
        <a:lstStyle/>
        <a:p>
          <a:endParaRPr lang="en-US"/>
        </a:p>
      </dgm:t>
    </dgm:pt>
    <dgm:pt modelId="{5046A77D-001D-4E58-9406-C4F910D197F0}" type="sibTrans" cxnId="{C49A9B93-09ED-4917-9FCE-04CE5894F5CD}">
      <dgm:prSet/>
      <dgm:spPr/>
      <dgm:t>
        <a:bodyPr/>
        <a:lstStyle/>
        <a:p>
          <a:endParaRPr lang="en-US"/>
        </a:p>
      </dgm:t>
    </dgm:pt>
    <dgm:pt modelId="{CC4DCE51-54D4-403C-9878-3E4522852477}">
      <dgm:prSet phldrT="[Text]"/>
      <dgm:spPr/>
      <dgm:t>
        <a:bodyPr/>
        <a:lstStyle/>
        <a:p>
          <a:r>
            <a:rPr lang="en-US" dirty="0"/>
            <a:t>Stipends for board members</a:t>
          </a:r>
        </a:p>
      </dgm:t>
    </dgm:pt>
    <dgm:pt modelId="{C3A2E729-35FC-46E4-BF22-093D4075E8AF}" type="parTrans" cxnId="{F64D89FF-B21E-44D2-B68B-1EFD9A7E14B9}">
      <dgm:prSet/>
      <dgm:spPr/>
      <dgm:t>
        <a:bodyPr/>
        <a:lstStyle/>
        <a:p>
          <a:endParaRPr lang="en-US"/>
        </a:p>
      </dgm:t>
    </dgm:pt>
    <dgm:pt modelId="{2ECC1A50-DF97-481C-A589-A6475AF2B8DA}" type="sibTrans" cxnId="{F64D89FF-B21E-44D2-B68B-1EFD9A7E14B9}">
      <dgm:prSet/>
      <dgm:spPr/>
      <dgm:t>
        <a:bodyPr/>
        <a:lstStyle/>
        <a:p>
          <a:endParaRPr lang="en-US"/>
        </a:p>
      </dgm:t>
    </dgm:pt>
    <dgm:pt modelId="{579B762E-0AF1-4747-80C4-55902E2EAD57}">
      <dgm:prSet phldrT="[Text]"/>
      <dgm:spPr/>
      <dgm:t>
        <a:bodyPr/>
        <a:lstStyle/>
        <a:p>
          <a:r>
            <a:rPr lang="en-US" dirty="0"/>
            <a:t>Research training for board members</a:t>
          </a:r>
        </a:p>
      </dgm:t>
    </dgm:pt>
    <dgm:pt modelId="{1D702194-B211-40AC-AB65-610E26985996}" type="parTrans" cxnId="{8958C718-1936-44DE-A739-BB4AD6481BDA}">
      <dgm:prSet/>
      <dgm:spPr/>
      <dgm:t>
        <a:bodyPr/>
        <a:lstStyle/>
        <a:p>
          <a:endParaRPr lang="en-US"/>
        </a:p>
      </dgm:t>
    </dgm:pt>
    <dgm:pt modelId="{FD49D482-8777-4001-96E3-5397C73938B8}" type="sibTrans" cxnId="{8958C718-1936-44DE-A739-BB4AD6481BDA}">
      <dgm:prSet/>
      <dgm:spPr/>
      <dgm:t>
        <a:bodyPr/>
        <a:lstStyle/>
        <a:p>
          <a:endParaRPr lang="en-US"/>
        </a:p>
      </dgm:t>
    </dgm:pt>
    <dgm:pt modelId="{971D6938-90C1-4059-A66C-AAF050E9C402}">
      <dgm:prSet/>
      <dgm:spPr/>
      <dgm:t>
        <a:bodyPr/>
        <a:lstStyle/>
        <a:p>
          <a:r>
            <a:rPr lang="en-US" dirty="0"/>
            <a:t>Workflows Developed for Researchers to Engage CAB</a:t>
          </a:r>
        </a:p>
      </dgm:t>
    </dgm:pt>
    <dgm:pt modelId="{8D956346-62C1-4663-8099-412FB968314F}" type="parTrans" cxnId="{D8DA62CA-433E-4509-91E1-BA6276181460}">
      <dgm:prSet/>
      <dgm:spPr/>
      <dgm:t>
        <a:bodyPr/>
        <a:lstStyle/>
        <a:p>
          <a:endParaRPr lang="en-US"/>
        </a:p>
      </dgm:t>
    </dgm:pt>
    <dgm:pt modelId="{6B032B90-29A5-42EC-A184-577CEC8524A7}" type="sibTrans" cxnId="{D8DA62CA-433E-4509-91E1-BA6276181460}">
      <dgm:prSet/>
      <dgm:spPr/>
      <dgm:t>
        <a:bodyPr/>
        <a:lstStyle/>
        <a:p>
          <a:endParaRPr lang="en-US"/>
        </a:p>
      </dgm:t>
    </dgm:pt>
    <dgm:pt modelId="{43AE214B-F464-4DD3-B7EB-8DE1088D7134}">
      <dgm:prSet/>
      <dgm:spPr/>
      <dgm:t>
        <a:bodyPr/>
        <a:lstStyle/>
        <a:p>
          <a:r>
            <a:rPr lang="en-US" dirty="0"/>
            <a:t>CRN Provides CAB Navigator Support for Researchers</a:t>
          </a:r>
        </a:p>
      </dgm:t>
    </dgm:pt>
    <dgm:pt modelId="{7340CB9A-9097-4E81-A54F-A67A6227259D}" type="parTrans" cxnId="{D0977FB4-33A8-4EF4-BEB5-F4F67F8DB1C4}">
      <dgm:prSet/>
      <dgm:spPr/>
      <dgm:t>
        <a:bodyPr/>
        <a:lstStyle/>
        <a:p>
          <a:endParaRPr lang="en-US"/>
        </a:p>
      </dgm:t>
    </dgm:pt>
    <dgm:pt modelId="{2CC5B093-CB58-49FC-AB2D-DDE90957ABFD}" type="sibTrans" cxnId="{D0977FB4-33A8-4EF4-BEB5-F4F67F8DB1C4}">
      <dgm:prSet/>
      <dgm:spPr/>
      <dgm:t>
        <a:bodyPr/>
        <a:lstStyle/>
        <a:p>
          <a:endParaRPr lang="en-US"/>
        </a:p>
      </dgm:t>
    </dgm:pt>
    <dgm:pt modelId="{5FF5A848-8F17-461C-9452-D743DCF8BF44}" type="pres">
      <dgm:prSet presAssocID="{A6D0BB53-4ACF-466B-B45A-38BF346CE5D6}" presName="cycle" presStyleCnt="0">
        <dgm:presLayoutVars>
          <dgm:chMax val="1"/>
          <dgm:dir/>
          <dgm:animLvl val="ctr"/>
          <dgm:resizeHandles val="exact"/>
        </dgm:presLayoutVars>
      </dgm:prSet>
      <dgm:spPr/>
      <dgm:t>
        <a:bodyPr/>
        <a:lstStyle/>
        <a:p>
          <a:endParaRPr lang="en-US"/>
        </a:p>
      </dgm:t>
    </dgm:pt>
    <dgm:pt modelId="{9A4EF9FF-AE09-4220-9A84-C6596D25D88D}" type="pres">
      <dgm:prSet presAssocID="{05C60F2E-E888-4BFE-96C9-C0B567DB21F9}" presName="centerShape" presStyleLbl="node0" presStyleIdx="0" presStyleCnt="1"/>
      <dgm:spPr/>
      <dgm:t>
        <a:bodyPr/>
        <a:lstStyle/>
        <a:p>
          <a:endParaRPr lang="en-US"/>
        </a:p>
      </dgm:t>
    </dgm:pt>
    <dgm:pt modelId="{49E40390-0ABD-421B-B5B3-785F9986E4AC}" type="pres">
      <dgm:prSet presAssocID="{83728E1E-8468-4889-9D9F-02F91E41198E}" presName="parTrans" presStyleLbl="bgSibTrans2D1" presStyleIdx="0" presStyleCnt="5"/>
      <dgm:spPr/>
      <dgm:t>
        <a:bodyPr/>
        <a:lstStyle/>
        <a:p>
          <a:endParaRPr lang="en-US"/>
        </a:p>
      </dgm:t>
    </dgm:pt>
    <dgm:pt modelId="{483BDA49-01AD-4F31-8B1E-76573FDF226E}" type="pres">
      <dgm:prSet presAssocID="{BD519009-F6DF-43DA-94AF-35ABE0E35474}" presName="node" presStyleLbl="node1" presStyleIdx="0" presStyleCnt="5">
        <dgm:presLayoutVars>
          <dgm:bulletEnabled val="1"/>
        </dgm:presLayoutVars>
      </dgm:prSet>
      <dgm:spPr/>
      <dgm:t>
        <a:bodyPr/>
        <a:lstStyle/>
        <a:p>
          <a:endParaRPr lang="en-US"/>
        </a:p>
      </dgm:t>
    </dgm:pt>
    <dgm:pt modelId="{A96609C8-C2F4-443F-AC4A-43130A45B850}" type="pres">
      <dgm:prSet presAssocID="{C3A2E729-35FC-46E4-BF22-093D4075E8AF}" presName="parTrans" presStyleLbl="bgSibTrans2D1" presStyleIdx="1" presStyleCnt="5"/>
      <dgm:spPr/>
      <dgm:t>
        <a:bodyPr/>
        <a:lstStyle/>
        <a:p>
          <a:endParaRPr lang="en-US"/>
        </a:p>
      </dgm:t>
    </dgm:pt>
    <dgm:pt modelId="{378B0A73-E073-429D-8C74-C2A8A60ADD1B}" type="pres">
      <dgm:prSet presAssocID="{CC4DCE51-54D4-403C-9878-3E4522852477}" presName="node" presStyleLbl="node1" presStyleIdx="1" presStyleCnt="5">
        <dgm:presLayoutVars>
          <dgm:bulletEnabled val="1"/>
        </dgm:presLayoutVars>
      </dgm:prSet>
      <dgm:spPr/>
      <dgm:t>
        <a:bodyPr/>
        <a:lstStyle/>
        <a:p>
          <a:endParaRPr lang="en-US"/>
        </a:p>
      </dgm:t>
    </dgm:pt>
    <dgm:pt modelId="{67A72A59-2040-44B2-BDF5-6455A7C71E66}" type="pres">
      <dgm:prSet presAssocID="{1D702194-B211-40AC-AB65-610E26985996}" presName="parTrans" presStyleLbl="bgSibTrans2D1" presStyleIdx="2" presStyleCnt="5"/>
      <dgm:spPr/>
      <dgm:t>
        <a:bodyPr/>
        <a:lstStyle/>
        <a:p>
          <a:endParaRPr lang="en-US"/>
        </a:p>
      </dgm:t>
    </dgm:pt>
    <dgm:pt modelId="{12AC4ADB-A243-4672-AFE6-E5874794DDDC}" type="pres">
      <dgm:prSet presAssocID="{579B762E-0AF1-4747-80C4-55902E2EAD57}" presName="node" presStyleLbl="node1" presStyleIdx="2" presStyleCnt="5">
        <dgm:presLayoutVars>
          <dgm:bulletEnabled val="1"/>
        </dgm:presLayoutVars>
      </dgm:prSet>
      <dgm:spPr/>
      <dgm:t>
        <a:bodyPr/>
        <a:lstStyle/>
        <a:p>
          <a:endParaRPr lang="en-US"/>
        </a:p>
      </dgm:t>
    </dgm:pt>
    <dgm:pt modelId="{75AEC9DD-7384-46C6-80C1-508748212133}" type="pres">
      <dgm:prSet presAssocID="{7340CB9A-9097-4E81-A54F-A67A6227259D}" presName="parTrans" presStyleLbl="bgSibTrans2D1" presStyleIdx="3" presStyleCnt="5"/>
      <dgm:spPr/>
      <dgm:t>
        <a:bodyPr/>
        <a:lstStyle/>
        <a:p>
          <a:endParaRPr lang="en-US"/>
        </a:p>
      </dgm:t>
    </dgm:pt>
    <dgm:pt modelId="{5A20FE2E-02C8-49F4-B3DE-9C09453FB89E}" type="pres">
      <dgm:prSet presAssocID="{43AE214B-F464-4DD3-B7EB-8DE1088D7134}" presName="node" presStyleLbl="node1" presStyleIdx="3" presStyleCnt="5">
        <dgm:presLayoutVars>
          <dgm:bulletEnabled val="1"/>
        </dgm:presLayoutVars>
      </dgm:prSet>
      <dgm:spPr/>
      <dgm:t>
        <a:bodyPr/>
        <a:lstStyle/>
        <a:p>
          <a:endParaRPr lang="en-US"/>
        </a:p>
      </dgm:t>
    </dgm:pt>
    <dgm:pt modelId="{ED34AE9B-53B9-464C-9802-B0710451610D}" type="pres">
      <dgm:prSet presAssocID="{8D956346-62C1-4663-8099-412FB968314F}" presName="parTrans" presStyleLbl="bgSibTrans2D1" presStyleIdx="4" presStyleCnt="5"/>
      <dgm:spPr/>
      <dgm:t>
        <a:bodyPr/>
        <a:lstStyle/>
        <a:p>
          <a:endParaRPr lang="en-US"/>
        </a:p>
      </dgm:t>
    </dgm:pt>
    <dgm:pt modelId="{88849CCA-4434-40C7-800D-1E7703CDFCC2}" type="pres">
      <dgm:prSet presAssocID="{971D6938-90C1-4059-A66C-AAF050E9C402}" presName="node" presStyleLbl="node1" presStyleIdx="4" presStyleCnt="5">
        <dgm:presLayoutVars>
          <dgm:bulletEnabled val="1"/>
        </dgm:presLayoutVars>
      </dgm:prSet>
      <dgm:spPr/>
      <dgm:t>
        <a:bodyPr/>
        <a:lstStyle/>
        <a:p>
          <a:endParaRPr lang="en-US"/>
        </a:p>
      </dgm:t>
    </dgm:pt>
  </dgm:ptLst>
  <dgm:cxnLst>
    <dgm:cxn modelId="{89A7F42C-6EFB-488A-9F6D-CFCD6D3B5ED2}" type="presOf" srcId="{43AE214B-F464-4DD3-B7EB-8DE1088D7134}" destId="{5A20FE2E-02C8-49F4-B3DE-9C09453FB89E}" srcOrd="0" destOrd="0" presId="urn:microsoft.com/office/officeart/2005/8/layout/radial4"/>
    <dgm:cxn modelId="{CCF0F5D6-0419-4EE3-B6AE-FB14F2315FEB}" type="presOf" srcId="{971D6938-90C1-4059-A66C-AAF050E9C402}" destId="{88849CCA-4434-40C7-800D-1E7703CDFCC2}" srcOrd="0" destOrd="0" presId="urn:microsoft.com/office/officeart/2005/8/layout/radial4"/>
    <dgm:cxn modelId="{E40DEB4B-8B7A-44BA-B697-ED5F14026BB1}" type="presOf" srcId="{C3A2E729-35FC-46E4-BF22-093D4075E8AF}" destId="{A96609C8-C2F4-443F-AC4A-43130A45B850}" srcOrd="0" destOrd="0" presId="urn:microsoft.com/office/officeart/2005/8/layout/radial4"/>
    <dgm:cxn modelId="{D8DA62CA-433E-4509-91E1-BA6276181460}" srcId="{05C60F2E-E888-4BFE-96C9-C0B567DB21F9}" destId="{971D6938-90C1-4059-A66C-AAF050E9C402}" srcOrd="4" destOrd="0" parTransId="{8D956346-62C1-4663-8099-412FB968314F}" sibTransId="{6B032B90-29A5-42EC-A184-577CEC8524A7}"/>
    <dgm:cxn modelId="{08C6ADDC-031B-479E-A688-EC110FF74F5F}" type="presOf" srcId="{8D956346-62C1-4663-8099-412FB968314F}" destId="{ED34AE9B-53B9-464C-9802-B0710451610D}" srcOrd="0" destOrd="0" presId="urn:microsoft.com/office/officeart/2005/8/layout/radial4"/>
    <dgm:cxn modelId="{2E526148-9522-497F-9C68-D56C4A9FC087}" type="presOf" srcId="{CC4DCE51-54D4-403C-9878-3E4522852477}" destId="{378B0A73-E073-429D-8C74-C2A8A60ADD1B}" srcOrd="0" destOrd="0" presId="urn:microsoft.com/office/officeart/2005/8/layout/radial4"/>
    <dgm:cxn modelId="{F64D89FF-B21E-44D2-B68B-1EFD9A7E14B9}" srcId="{05C60F2E-E888-4BFE-96C9-C0B567DB21F9}" destId="{CC4DCE51-54D4-403C-9878-3E4522852477}" srcOrd="1" destOrd="0" parTransId="{C3A2E729-35FC-46E4-BF22-093D4075E8AF}" sibTransId="{2ECC1A50-DF97-481C-A589-A6475AF2B8DA}"/>
    <dgm:cxn modelId="{387A6803-6D22-4A40-AABF-7A1C115DECAB}" type="presOf" srcId="{579B762E-0AF1-4747-80C4-55902E2EAD57}" destId="{12AC4ADB-A243-4672-AFE6-E5874794DDDC}" srcOrd="0" destOrd="0" presId="urn:microsoft.com/office/officeart/2005/8/layout/radial4"/>
    <dgm:cxn modelId="{D0977FB4-33A8-4EF4-BEB5-F4F67F8DB1C4}" srcId="{05C60F2E-E888-4BFE-96C9-C0B567DB21F9}" destId="{43AE214B-F464-4DD3-B7EB-8DE1088D7134}" srcOrd="3" destOrd="0" parTransId="{7340CB9A-9097-4E81-A54F-A67A6227259D}" sibTransId="{2CC5B093-CB58-49FC-AB2D-DDE90957ABFD}"/>
    <dgm:cxn modelId="{7686C125-9B04-42ED-AD3F-98BC03BEC940}" type="presOf" srcId="{83728E1E-8468-4889-9D9F-02F91E41198E}" destId="{49E40390-0ABD-421B-B5B3-785F9986E4AC}" srcOrd="0" destOrd="0" presId="urn:microsoft.com/office/officeart/2005/8/layout/radial4"/>
    <dgm:cxn modelId="{E49C3190-188D-4514-819A-397EBD882405}" type="presOf" srcId="{BD519009-F6DF-43DA-94AF-35ABE0E35474}" destId="{483BDA49-01AD-4F31-8B1E-76573FDF226E}" srcOrd="0" destOrd="0" presId="urn:microsoft.com/office/officeart/2005/8/layout/radial4"/>
    <dgm:cxn modelId="{8958C718-1936-44DE-A739-BB4AD6481BDA}" srcId="{05C60F2E-E888-4BFE-96C9-C0B567DB21F9}" destId="{579B762E-0AF1-4747-80C4-55902E2EAD57}" srcOrd="2" destOrd="0" parTransId="{1D702194-B211-40AC-AB65-610E26985996}" sibTransId="{FD49D482-8777-4001-96E3-5397C73938B8}"/>
    <dgm:cxn modelId="{6160C3B5-6508-4B2A-8E8A-884A8049E492}" srcId="{A6D0BB53-4ACF-466B-B45A-38BF346CE5D6}" destId="{05C60F2E-E888-4BFE-96C9-C0B567DB21F9}" srcOrd="0" destOrd="0" parTransId="{FE79C4D8-7B72-4947-9EF0-2CC4F902A3BF}" sibTransId="{1FCF9C12-1CAA-4973-9B5B-F76BCF0EE602}"/>
    <dgm:cxn modelId="{9E204599-0BC5-429A-AF21-044509274FF9}" type="presOf" srcId="{7340CB9A-9097-4E81-A54F-A67A6227259D}" destId="{75AEC9DD-7384-46C6-80C1-508748212133}" srcOrd="0" destOrd="0" presId="urn:microsoft.com/office/officeart/2005/8/layout/radial4"/>
    <dgm:cxn modelId="{7D77B5D8-5D76-44D3-93CD-D72FC55A73AA}" type="presOf" srcId="{1D702194-B211-40AC-AB65-610E26985996}" destId="{67A72A59-2040-44B2-BDF5-6455A7C71E66}" srcOrd="0" destOrd="0" presId="urn:microsoft.com/office/officeart/2005/8/layout/radial4"/>
    <dgm:cxn modelId="{C49A9B93-09ED-4917-9FCE-04CE5894F5CD}" srcId="{05C60F2E-E888-4BFE-96C9-C0B567DB21F9}" destId="{BD519009-F6DF-43DA-94AF-35ABE0E35474}" srcOrd="0" destOrd="0" parTransId="{83728E1E-8468-4889-9D9F-02F91E41198E}" sibTransId="{5046A77D-001D-4E58-9406-C4F910D197F0}"/>
    <dgm:cxn modelId="{E9B462E5-A182-47E3-8B3C-55B23B44DDC8}" type="presOf" srcId="{A6D0BB53-4ACF-466B-B45A-38BF346CE5D6}" destId="{5FF5A848-8F17-461C-9452-D743DCF8BF44}" srcOrd="0" destOrd="0" presId="urn:microsoft.com/office/officeart/2005/8/layout/radial4"/>
    <dgm:cxn modelId="{5C445AC7-E685-4D11-897E-084C8BB2DE30}" type="presOf" srcId="{05C60F2E-E888-4BFE-96C9-C0B567DB21F9}" destId="{9A4EF9FF-AE09-4220-9A84-C6596D25D88D}" srcOrd="0" destOrd="0" presId="urn:microsoft.com/office/officeart/2005/8/layout/radial4"/>
    <dgm:cxn modelId="{9A4647C1-9651-49A2-9D6D-B4BFF22CEBC5}" type="presParOf" srcId="{5FF5A848-8F17-461C-9452-D743DCF8BF44}" destId="{9A4EF9FF-AE09-4220-9A84-C6596D25D88D}" srcOrd="0" destOrd="0" presId="urn:microsoft.com/office/officeart/2005/8/layout/radial4"/>
    <dgm:cxn modelId="{1822681B-A6B5-43DE-B889-1879A6D7D446}" type="presParOf" srcId="{5FF5A848-8F17-461C-9452-D743DCF8BF44}" destId="{49E40390-0ABD-421B-B5B3-785F9986E4AC}" srcOrd="1" destOrd="0" presId="urn:microsoft.com/office/officeart/2005/8/layout/radial4"/>
    <dgm:cxn modelId="{798E11E4-0BE1-4796-9F9C-DAB6C08C8AED}" type="presParOf" srcId="{5FF5A848-8F17-461C-9452-D743DCF8BF44}" destId="{483BDA49-01AD-4F31-8B1E-76573FDF226E}" srcOrd="2" destOrd="0" presId="urn:microsoft.com/office/officeart/2005/8/layout/radial4"/>
    <dgm:cxn modelId="{D08EAF63-5CA7-4A6C-9BDB-8001FD02977C}" type="presParOf" srcId="{5FF5A848-8F17-461C-9452-D743DCF8BF44}" destId="{A96609C8-C2F4-443F-AC4A-43130A45B850}" srcOrd="3" destOrd="0" presId="urn:microsoft.com/office/officeart/2005/8/layout/radial4"/>
    <dgm:cxn modelId="{911BCDD6-5A68-45D1-B1AB-473D2B07690D}" type="presParOf" srcId="{5FF5A848-8F17-461C-9452-D743DCF8BF44}" destId="{378B0A73-E073-429D-8C74-C2A8A60ADD1B}" srcOrd="4" destOrd="0" presId="urn:microsoft.com/office/officeart/2005/8/layout/radial4"/>
    <dgm:cxn modelId="{CB071659-D426-41E0-AB1F-CDA0BFDFB673}" type="presParOf" srcId="{5FF5A848-8F17-461C-9452-D743DCF8BF44}" destId="{67A72A59-2040-44B2-BDF5-6455A7C71E66}" srcOrd="5" destOrd="0" presId="urn:microsoft.com/office/officeart/2005/8/layout/radial4"/>
    <dgm:cxn modelId="{1ED9324A-2CB4-444A-BB04-7754A6202EBE}" type="presParOf" srcId="{5FF5A848-8F17-461C-9452-D743DCF8BF44}" destId="{12AC4ADB-A243-4672-AFE6-E5874794DDDC}" srcOrd="6" destOrd="0" presId="urn:microsoft.com/office/officeart/2005/8/layout/radial4"/>
    <dgm:cxn modelId="{939F4C79-DE45-4D00-900A-512018BE9569}" type="presParOf" srcId="{5FF5A848-8F17-461C-9452-D743DCF8BF44}" destId="{75AEC9DD-7384-46C6-80C1-508748212133}" srcOrd="7" destOrd="0" presId="urn:microsoft.com/office/officeart/2005/8/layout/radial4"/>
    <dgm:cxn modelId="{3658974B-5633-4736-A314-0E4CDF9E73EA}" type="presParOf" srcId="{5FF5A848-8F17-461C-9452-D743DCF8BF44}" destId="{5A20FE2E-02C8-49F4-B3DE-9C09453FB89E}" srcOrd="8" destOrd="0" presId="urn:microsoft.com/office/officeart/2005/8/layout/radial4"/>
    <dgm:cxn modelId="{81C8A798-BB08-4A0F-8791-28F97CCACF8B}" type="presParOf" srcId="{5FF5A848-8F17-461C-9452-D743DCF8BF44}" destId="{ED34AE9B-53B9-464C-9802-B0710451610D}" srcOrd="9" destOrd="0" presId="urn:microsoft.com/office/officeart/2005/8/layout/radial4"/>
    <dgm:cxn modelId="{73F518CB-40DC-4CE8-9DB8-AF26ECB47315}" type="presParOf" srcId="{5FF5A848-8F17-461C-9452-D743DCF8BF44}" destId="{88849CCA-4434-40C7-800D-1E7703CDFCC2}"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E19676-C458-44EF-B9B9-0FA641A2F1A8}" type="doc">
      <dgm:prSet loTypeId="urn:microsoft.com/office/officeart/2005/8/layout/chevron2" loCatId="process" qsTypeId="urn:microsoft.com/office/officeart/2005/8/quickstyle/simple1" qsCatId="simple" csTypeId="urn:microsoft.com/office/officeart/2005/8/colors/accent4_2" csCatId="accent4" phldr="1"/>
      <dgm:spPr/>
      <dgm:t>
        <a:bodyPr/>
        <a:lstStyle/>
        <a:p>
          <a:endParaRPr lang="en-US"/>
        </a:p>
      </dgm:t>
    </dgm:pt>
    <dgm:pt modelId="{68F0E2A8-AD15-499E-A490-BA26DD067D80}">
      <dgm:prSet phldrT="[Text]"/>
      <dgm:spPr/>
      <dgm:t>
        <a:bodyPr/>
        <a:lstStyle/>
        <a:p>
          <a:r>
            <a:rPr lang="en-US" b="0" i="1" u="none" smtClean="0"/>
            <a:t>Legal Review</a:t>
          </a:r>
          <a:endParaRPr lang="en-US" b="0" i="1" u="none" dirty="0"/>
        </a:p>
      </dgm:t>
    </dgm:pt>
    <dgm:pt modelId="{04518A57-CD03-466E-A989-B8405367C32A}" type="parTrans" cxnId="{B7836D95-FD29-438E-A281-C24390C59A00}">
      <dgm:prSet/>
      <dgm:spPr/>
      <dgm:t>
        <a:bodyPr/>
        <a:lstStyle/>
        <a:p>
          <a:endParaRPr lang="en-US"/>
        </a:p>
      </dgm:t>
    </dgm:pt>
    <dgm:pt modelId="{DD226D43-8525-44C0-BB9E-3BCFD601C022}" type="sibTrans" cxnId="{B7836D95-FD29-438E-A281-C24390C59A00}">
      <dgm:prSet/>
      <dgm:spPr/>
      <dgm:t>
        <a:bodyPr/>
        <a:lstStyle/>
        <a:p>
          <a:endParaRPr lang="en-US"/>
        </a:p>
      </dgm:t>
    </dgm:pt>
    <dgm:pt modelId="{AD685452-22B8-41B5-B855-2F94C2DF2E8A}">
      <dgm:prSet phldrT="[Text]"/>
      <dgm:spPr/>
      <dgm:t>
        <a:bodyPr/>
        <a:lstStyle/>
        <a:p>
          <a:r>
            <a:rPr lang="en-US" i="1" smtClean="0"/>
            <a:t>The Grants and Contracts Administrator may determine that additional legal review is required. </a:t>
          </a:r>
          <a:endParaRPr lang="en-US" i="1" dirty="0"/>
        </a:p>
      </dgm:t>
    </dgm:pt>
    <dgm:pt modelId="{1CA36A8E-3678-44C5-9A64-3179CF2F43B9}" type="parTrans" cxnId="{81D94262-CA10-4227-A167-76A34FCEB098}">
      <dgm:prSet/>
      <dgm:spPr/>
      <dgm:t>
        <a:bodyPr/>
        <a:lstStyle/>
        <a:p>
          <a:endParaRPr lang="en-US"/>
        </a:p>
      </dgm:t>
    </dgm:pt>
    <dgm:pt modelId="{C4030F2C-71EC-4D86-9EB0-D326E451154F}" type="sibTrans" cxnId="{81D94262-CA10-4227-A167-76A34FCEB098}">
      <dgm:prSet/>
      <dgm:spPr/>
      <dgm:t>
        <a:bodyPr/>
        <a:lstStyle/>
        <a:p>
          <a:endParaRPr lang="en-US"/>
        </a:p>
      </dgm:t>
    </dgm:pt>
    <dgm:pt modelId="{A51038D5-A950-4F85-B7D6-E195E0B13036}">
      <dgm:prSet phldrT="[Text]"/>
      <dgm:spPr/>
      <dgm:t>
        <a:bodyPr/>
        <a:lstStyle/>
        <a:p>
          <a:r>
            <a:rPr lang="en-US" b="0" dirty="0" smtClean="0"/>
            <a:t>Partial Execution or Negotiation </a:t>
          </a:r>
          <a:endParaRPr lang="en-US" b="0" dirty="0"/>
        </a:p>
      </dgm:t>
    </dgm:pt>
    <dgm:pt modelId="{08071EFC-862A-47E5-BB18-E58F1A444D5F}" type="parTrans" cxnId="{60533BC8-6299-46A5-8A28-2679BC47EFC2}">
      <dgm:prSet/>
      <dgm:spPr/>
      <dgm:t>
        <a:bodyPr/>
        <a:lstStyle/>
        <a:p>
          <a:endParaRPr lang="en-US"/>
        </a:p>
      </dgm:t>
    </dgm:pt>
    <dgm:pt modelId="{96361A72-65C5-4FF9-9242-C387A4F00F90}" type="sibTrans" cxnId="{60533BC8-6299-46A5-8A28-2679BC47EFC2}">
      <dgm:prSet/>
      <dgm:spPr/>
      <dgm:t>
        <a:bodyPr/>
        <a:lstStyle/>
        <a:p>
          <a:endParaRPr lang="en-US"/>
        </a:p>
      </dgm:t>
    </dgm:pt>
    <dgm:pt modelId="{58B6A7E3-A968-4ACF-A55B-CDA6B364E855}">
      <dgm:prSet phldrT="[Text]"/>
      <dgm:spPr/>
      <dgm:t>
        <a:bodyPr/>
        <a:lstStyle/>
        <a:p>
          <a:r>
            <a:rPr lang="en-US" dirty="0" smtClean="0"/>
            <a:t>If no revisions are required, the Grants and Contracts Administrator sends the agreement to the Director for signature.</a:t>
          </a:r>
          <a:endParaRPr lang="en-US" dirty="0"/>
        </a:p>
      </dgm:t>
    </dgm:pt>
    <dgm:pt modelId="{7E520523-9D9A-4959-B093-0EBAAE781518}" type="parTrans" cxnId="{7ADA40E3-C2D4-4D86-A6B4-5885E5FEE109}">
      <dgm:prSet/>
      <dgm:spPr/>
      <dgm:t>
        <a:bodyPr/>
        <a:lstStyle/>
        <a:p>
          <a:endParaRPr lang="en-US"/>
        </a:p>
      </dgm:t>
    </dgm:pt>
    <dgm:pt modelId="{3A9596C3-A0A8-4DF1-B424-ADE18B5C8308}" type="sibTrans" cxnId="{7ADA40E3-C2D4-4D86-A6B4-5885E5FEE109}">
      <dgm:prSet/>
      <dgm:spPr/>
      <dgm:t>
        <a:bodyPr/>
        <a:lstStyle/>
        <a:p>
          <a:endParaRPr lang="en-US"/>
        </a:p>
      </dgm:t>
    </dgm:pt>
    <dgm:pt modelId="{40C43E35-775B-46BD-808D-D4A1A495C2AC}">
      <dgm:prSet phldrT="[Text]"/>
      <dgm:spPr/>
      <dgm:t>
        <a:bodyPr/>
        <a:lstStyle/>
        <a:p>
          <a:r>
            <a:rPr lang="en-US" dirty="0" smtClean="0"/>
            <a:t>Full Execution</a:t>
          </a:r>
          <a:endParaRPr lang="en-US" dirty="0"/>
        </a:p>
      </dgm:t>
    </dgm:pt>
    <dgm:pt modelId="{8473623B-F6FE-4142-96C7-A421430D9000}" type="parTrans" cxnId="{ED9C31AF-024E-4062-9AB9-73C03376ACB9}">
      <dgm:prSet/>
      <dgm:spPr/>
      <dgm:t>
        <a:bodyPr/>
        <a:lstStyle/>
        <a:p>
          <a:endParaRPr lang="en-US"/>
        </a:p>
      </dgm:t>
    </dgm:pt>
    <dgm:pt modelId="{0CC100EC-29B2-4A00-81E5-E58D7102360F}" type="sibTrans" cxnId="{ED9C31AF-024E-4062-9AB9-73C03376ACB9}">
      <dgm:prSet/>
      <dgm:spPr/>
      <dgm:t>
        <a:bodyPr/>
        <a:lstStyle/>
        <a:p>
          <a:endParaRPr lang="en-US"/>
        </a:p>
      </dgm:t>
    </dgm:pt>
    <dgm:pt modelId="{B1BBB60D-A002-4FA7-9CDB-7464BFF5357B}">
      <dgm:prSet phldrT="[Text]"/>
      <dgm:spPr/>
      <dgm:t>
        <a:bodyPr/>
        <a:lstStyle/>
        <a:p>
          <a:r>
            <a:rPr lang="en-US" dirty="0" smtClean="0"/>
            <a:t>The sponsor forwards the fully executed agreement to </a:t>
          </a:r>
          <a:r>
            <a:rPr lang="en-US" dirty="0" smtClean="0">
              <a:hlinkClick xmlns:r="http://schemas.openxmlformats.org/officeDocument/2006/relationships" r:id="rId1"/>
            </a:rPr>
            <a:t>Grants.Admin@bmc.org</a:t>
          </a:r>
          <a:r>
            <a:rPr lang="en-US" dirty="0" smtClean="0"/>
            <a:t>. The fully executed agreement are forwarded to the Grants and Contracts Administrator, PI and Department Administrator.</a:t>
          </a:r>
          <a:endParaRPr lang="en-US" dirty="0"/>
        </a:p>
      </dgm:t>
    </dgm:pt>
    <dgm:pt modelId="{EBB5BB01-5446-4694-88AE-F4A095B8C4D5}" type="parTrans" cxnId="{627CDEC4-2F49-4AD7-A9E7-B63602177BD2}">
      <dgm:prSet/>
      <dgm:spPr/>
      <dgm:t>
        <a:bodyPr/>
        <a:lstStyle/>
        <a:p>
          <a:endParaRPr lang="en-US"/>
        </a:p>
      </dgm:t>
    </dgm:pt>
    <dgm:pt modelId="{95D3A79F-4BFB-4AF2-8B5C-E62B99983ADB}" type="sibTrans" cxnId="{627CDEC4-2F49-4AD7-A9E7-B63602177BD2}">
      <dgm:prSet/>
      <dgm:spPr/>
      <dgm:t>
        <a:bodyPr/>
        <a:lstStyle/>
        <a:p>
          <a:endParaRPr lang="en-US"/>
        </a:p>
      </dgm:t>
    </dgm:pt>
    <dgm:pt modelId="{3DC4204F-3F61-4269-8825-828474CC5357}">
      <dgm:prSet phldrT="[Text]"/>
      <dgm:spPr/>
      <dgm:t>
        <a:bodyPr/>
        <a:lstStyle/>
        <a:p>
          <a:r>
            <a:rPr lang="en-US" dirty="0" smtClean="0"/>
            <a:t>If revisions are required, the proposed changes are sent to the sponsor. </a:t>
          </a:r>
          <a:endParaRPr lang="en-US" dirty="0"/>
        </a:p>
      </dgm:t>
    </dgm:pt>
    <dgm:pt modelId="{F8D284C2-40CF-4204-B987-5D819656E302}" type="parTrans" cxnId="{0ED4409B-8E7F-48D7-A88C-F75BEB1815F8}">
      <dgm:prSet/>
      <dgm:spPr/>
      <dgm:t>
        <a:bodyPr/>
        <a:lstStyle/>
        <a:p>
          <a:endParaRPr lang="en-US"/>
        </a:p>
      </dgm:t>
    </dgm:pt>
    <dgm:pt modelId="{09CDD461-ACBD-47E1-BC15-C494DCD0B567}" type="sibTrans" cxnId="{0ED4409B-8E7F-48D7-A88C-F75BEB1815F8}">
      <dgm:prSet/>
      <dgm:spPr/>
      <dgm:t>
        <a:bodyPr/>
        <a:lstStyle/>
        <a:p>
          <a:endParaRPr lang="en-US"/>
        </a:p>
      </dgm:t>
    </dgm:pt>
    <dgm:pt modelId="{00728839-A0B1-4028-843E-51154D466111}">
      <dgm:prSet phldrT="[Text]"/>
      <dgm:spPr/>
      <dgm:t>
        <a:bodyPr/>
        <a:lstStyle/>
        <a:p>
          <a:r>
            <a:rPr lang="en-US" i="1" dirty="0" smtClean="0"/>
            <a:t>Research Counsel may have additional questions for the PI and Department Administrator.</a:t>
          </a:r>
          <a:endParaRPr lang="en-US" i="1" dirty="0"/>
        </a:p>
      </dgm:t>
    </dgm:pt>
    <dgm:pt modelId="{A3C3779C-35F2-4D25-B046-02977905029E}" type="parTrans" cxnId="{912B495A-4092-4CDA-9BB8-4E4800542081}">
      <dgm:prSet/>
      <dgm:spPr/>
      <dgm:t>
        <a:bodyPr/>
        <a:lstStyle/>
        <a:p>
          <a:endParaRPr lang="en-US"/>
        </a:p>
      </dgm:t>
    </dgm:pt>
    <dgm:pt modelId="{D122F9BF-2F55-4DB8-86FE-B669CA4488C7}" type="sibTrans" cxnId="{912B495A-4092-4CDA-9BB8-4E4800542081}">
      <dgm:prSet/>
      <dgm:spPr/>
      <dgm:t>
        <a:bodyPr/>
        <a:lstStyle/>
        <a:p>
          <a:endParaRPr lang="en-US"/>
        </a:p>
      </dgm:t>
    </dgm:pt>
    <dgm:pt modelId="{BC7A22CA-A28F-4B1B-B0A8-B255581D936D}">
      <dgm:prSet phldrT="[Text]"/>
      <dgm:spPr/>
      <dgm:t>
        <a:bodyPr/>
        <a:lstStyle/>
        <a:p>
          <a:r>
            <a:rPr lang="en-US" i="1" dirty="0" smtClean="0"/>
            <a:t>Legal review can take up to 10 business days.</a:t>
          </a:r>
          <a:endParaRPr lang="en-US" i="1" dirty="0"/>
        </a:p>
      </dgm:t>
    </dgm:pt>
    <dgm:pt modelId="{67FDF402-B453-40D5-AA79-37DB02160A73}" type="parTrans" cxnId="{21945644-D627-4FED-88B3-FB2E804A07CE}">
      <dgm:prSet/>
      <dgm:spPr/>
      <dgm:t>
        <a:bodyPr/>
        <a:lstStyle/>
        <a:p>
          <a:endParaRPr lang="en-US"/>
        </a:p>
      </dgm:t>
    </dgm:pt>
    <dgm:pt modelId="{14BFFFE3-2A5C-42B2-BDFE-62BB89BD6685}" type="sibTrans" cxnId="{21945644-D627-4FED-88B3-FB2E804A07CE}">
      <dgm:prSet/>
      <dgm:spPr/>
      <dgm:t>
        <a:bodyPr/>
        <a:lstStyle/>
        <a:p>
          <a:endParaRPr lang="en-US"/>
        </a:p>
      </dgm:t>
    </dgm:pt>
    <dgm:pt modelId="{561B28BD-840F-4A47-9DE0-E5ADCC2A4384}" type="pres">
      <dgm:prSet presAssocID="{6DE19676-C458-44EF-B9B9-0FA641A2F1A8}" presName="linearFlow" presStyleCnt="0">
        <dgm:presLayoutVars>
          <dgm:dir/>
          <dgm:animLvl val="lvl"/>
          <dgm:resizeHandles val="exact"/>
        </dgm:presLayoutVars>
      </dgm:prSet>
      <dgm:spPr/>
      <dgm:t>
        <a:bodyPr/>
        <a:lstStyle/>
        <a:p>
          <a:endParaRPr lang="en-US"/>
        </a:p>
      </dgm:t>
    </dgm:pt>
    <dgm:pt modelId="{E976FCEA-4670-46AE-9350-5530CDFDE32B}" type="pres">
      <dgm:prSet presAssocID="{68F0E2A8-AD15-499E-A490-BA26DD067D80}" presName="composite" presStyleCnt="0"/>
      <dgm:spPr/>
    </dgm:pt>
    <dgm:pt modelId="{7658D1B8-47B2-48FF-A71A-217CB2D30C6C}" type="pres">
      <dgm:prSet presAssocID="{68F0E2A8-AD15-499E-A490-BA26DD067D80}" presName="parentText" presStyleLbl="alignNode1" presStyleIdx="0" presStyleCnt="3">
        <dgm:presLayoutVars>
          <dgm:chMax val="1"/>
          <dgm:bulletEnabled val="1"/>
        </dgm:presLayoutVars>
      </dgm:prSet>
      <dgm:spPr/>
      <dgm:t>
        <a:bodyPr/>
        <a:lstStyle/>
        <a:p>
          <a:endParaRPr lang="en-US"/>
        </a:p>
      </dgm:t>
    </dgm:pt>
    <dgm:pt modelId="{F0985390-2347-4D3A-B566-F4FEE7856D7A}" type="pres">
      <dgm:prSet presAssocID="{68F0E2A8-AD15-499E-A490-BA26DD067D80}" presName="descendantText" presStyleLbl="alignAcc1" presStyleIdx="0" presStyleCnt="3">
        <dgm:presLayoutVars>
          <dgm:bulletEnabled val="1"/>
        </dgm:presLayoutVars>
      </dgm:prSet>
      <dgm:spPr/>
      <dgm:t>
        <a:bodyPr/>
        <a:lstStyle/>
        <a:p>
          <a:endParaRPr lang="en-US"/>
        </a:p>
      </dgm:t>
    </dgm:pt>
    <dgm:pt modelId="{E74E10F4-18EC-4C46-BE79-78DB3DD55FEA}" type="pres">
      <dgm:prSet presAssocID="{DD226D43-8525-44C0-BB9E-3BCFD601C022}" presName="sp" presStyleCnt="0"/>
      <dgm:spPr/>
    </dgm:pt>
    <dgm:pt modelId="{CEE7BAC7-C399-485B-8F58-CFA0FCAD8300}" type="pres">
      <dgm:prSet presAssocID="{A51038D5-A950-4F85-B7D6-E195E0B13036}" presName="composite" presStyleCnt="0"/>
      <dgm:spPr/>
    </dgm:pt>
    <dgm:pt modelId="{784088C0-029F-478F-ADD6-9CEE9690FA4C}" type="pres">
      <dgm:prSet presAssocID="{A51038D5-A950-4F85-B7D6-E195E0B13036}" presName="parentText" presStyleLbl="alignNode1" presStyleIdx="1" presStyleCnt="3">
        <dgm:presLayoutVars>
          <dgm:chMax val="1"/>
          <dgm:bulletEnabled val="1"/>
        </dgm:presLayoutVars>
      </dgm:prSet>
      <dgm:spPr/>
      <dgm:t>
        <a:bodyPr/>
        <a:lstStyle/>
        <a:p>
          <a:endParaRPr lang="en-US"/>
        </a:p>
      </dgm:t>
    </dgm:pt>
    <dgm:pt modelId="{684CC73B-F816-41B2-B286-952E54C399CC}" type="pres">
      <dgm:prSet presAssocID="{A51038D5-A950-4F85-B7D6-E195E0B13036}" presName="descendantText" presStyleLbl="alignAcc1" presStyleIdx="1" presStyleCnt="3">
        <dgm:presLayoutVars>
          <dgm:bulletEnabled val="1"/>
        </dgm:presLayoutVars>
      </dgm:prSet>
      <dgm:spPr/>
      <dgm:t>
        <a:bodyPr/>
        <a:lstStyle/>
        <a:p>
          <a:endParaRPr lang="en-US"/>
        </a:p>
      </dgm:t>
    </dgm:pt>
    <dgm:pt modelId="{79B9168B-C099-4D30-AA49-4850DC254CFD}" type="pres">
      <dgm:prSet presAssocID="{96361A72-65C5-4FF9-9242-C387A4F00F90}" presName="sp" presStyleCnt="0"/>
      <dgm:spPr/>
    </dgm:pt>
    <dgm:pt modelId="{561A50CE-98B3-41E0-BE96-1C4905781463}" type="pres">
      <dgm:prSet presAssocID="{40C43E35-775B-46BD-808D-D4A1A495C2AC}" presName="composite" presStyleCnt="0"/>
      <dgm:spPr/>
    </dgm:pt>
    <dgm:pt modelId="{9D435257-C07B-45F3-90B7-1FED7725836E}" type="pres">
      <dgm:prSet presAssocID="{40C43E35-775B-46BD-808D-D4A1A495C2AC}" presName="parentText" presStyleLbl="alignNode1" presStyleIdx="2" presStyleCnt="3">
        <dgm:presLayoutVars>
          <dgm:chMax val="1"/>
          <dgm:bulletEnabled val="1"/>
        </dgm:presLayoutVars>
      </dgm:prSet>
      <dgm:spPr/>
      <dgm:t>
        <a:bodyPr/>
        <a:lstStyle/>
        <a:p>
          <a:endParaRPr lang="en-US"/>
        </a:p>
      </dgm:t>
    </dgm:pt>
    <dgm:pt modelId="{150AA09B-60C4-4AAD-80DA-88A6140CB45C}" type="pres">
      <dgm:prSet presAssocID="{40C43E35-775B-46BD-808D-D4A1A495C2AC}" presName="descendantText" presStyleLbl="alignAcc1" presStyleIdx="2" presStyleCnt="3" custLinFactNeighborX="399" custLinFactNeighborY="-1760">
        <dgm:presLayoutVars>
          <dgm:bulletEnabled val="1"/>
        </dgm:presLayoutVars>
      </dgm:prSet>
      <dgm:spPr/>
      <dgm:t>
        <a:bodyPr/>
        <a:lstStyle/>
        <a:p>
          <a:endParaRPr lang="en-US"/>
        </a:p>
      </dgm:t>
    </dgm:pt>
  </dgm:ptLst>
  <dgm:cxnLst>
    <dgm:cxn modelId="{31A35D0C-1A9E-4646-8FCF-7DC32CAF3BD6}" type="presOf" srcId="{6DE19676-C458-44EF-B9B9-0FA641A2F1A8}" destId="{561B28BD-840F-4A47-9DE0-E5ADCC2A4384}" srcOrd="0" destOrd="0" presId="urn:microsoft.com/office/officeart/2005/8/layout/chevron2"/>
    <dgm:cxn modelId="{ED9C31AF-024E-4062-9AB9-73C03376ACB9}" srcId="{6DE19676-C458-44EF-B9B9-0FA641A2F1A8}" destId="{40C43E35-775B-46BD-808D-D4A1A495C2AC}" srcOrd="2" destOrd="0" parTransId="{8473623B-F6FE-4142-96C7-A421430D9000}" sibTransId="{0CC100EC-29B2-4A00-81E5-E58D7102360F}"/>
    <dgm:cxn modelId="{21945644-D627-4FED-88B3-FB2E804A07CE}" srcId="{68F0E2A8-AD15-499E-A490-BA26DD067D80}" destId="{BC7A22CA-A28F-4B1B-B0A8-B255581D936D}" srcOrd="2" destOrd="0" parTransId="{67FDF402-B453-40D5-AA79-37DB02160A73}" sibTransId="{14BFFFE3-2A5C-42B2-BDFE-62BB89BD6685}"/>
    <dgm:cxn modelId="{551BF5D7-D699-407C-9492-9835BA7B50B7}" type="presOf" srcId="{AD685452-22B8-41B5-B855-2F94C2DF2E8A}" destId="{F0985390-2347-4D3A-B566-F4FEE7856D7A}" srcOrd="0" destOrd="0" presId="urn:microsoft.com/office/officeart/2005/8/layout/chevron2"/>
    <dgm:cxn modelId="{81D94262-CA10-4227-A167-76A34FCEB098}" srcId="{68F0E2A8-AD15-499E-A490-BA26DD067D80}" destId="{AD685452-22B8-41B5-B855-2F94C2DF2E8A}" srcOrd="0" destOrd="0" parTransId="{1CA36A8E-3678-44C5-9A64-3179CF2F43B9}" sibTransId="{C4030F2C-71EC-4D86-9EB0-D326E451154F}"/>
    <dgm:cxn modelId="{2469F956-9DAC-40B2-A333-E45728E4B0C9}" type="presOf" srcId="{68F0E2A8-AD15-499E-A490-BA26DD067D80}" destId="{7658D1B8-47B2-48FF-A71A-217CB2D30C6C}" srcOrd="0" destOrd="0" presId="urn:microsoft.com/office/officeart/2005/8/layout/chevron2"/>
    <dgm:cxn modelId="{B7836D95-FD29-438E-A281-C24390C59A00}" srcId="{6DE19676-C458-44EF-B9B9-0FA641A2F1A8}" destId="{68F0E2A8-AD15-499E-A490-BA26DD067D80}" srcOrd="0" destOrd="0" parTransId="{04518A57-CD03-466E-A989-B8405367C32A}" sibTransId="{DD226D43-8525-44C0-BB9E-3BCFD601C022}"/>
    <dgm:cxn modelId="{627CDEC4-2F49-4AD7-A9E7-B63602177BD2}" srcId="{40C43E35-775B-46BD-808D-D4A1A495C2AC}" destId="{B1BBB60D-A002-4FA7-9CDB-7464BFF5357B}" srcOrd="0" destOrd="0" parTransId="{EBB5BB01-5446-4694-88AE-F4A095B8C4D5}" sibTransId="{95D3A79F-4BFB-4AF2-8B5C-E62B99983ADB}"/>
    <dgm:cxn modelId="{AB162300-70BA-40FA-B715-280E01F8B7FA}" type="presOf" srcId="{3DC4204F-3F61-4269-8825-828474CC5357}" destId="{684CC73B-F816-41B2-B286-952E54C399CC}" srcOrd="0" destOrd="1" presId="urn:microsoft.com/office/officeart/2005/8/layout/chevron2"/>
    <dgm:cxn modelId="{8E2FC1CB-6314-413A-BD1B-B3DF00AF0597}" type="presOf" srcId="{BC7A22CA-A28F-4B1B-B0A8-B255581D936D}" destId="{F0985390-2347-4D3A-B566-F4FEE7856D7A}" srcOrd="0" destOrd="2" presId="urn:microsoft.com/office/officeart/2005/8/layout/chevron2"/>
    <dgm:cxn modelId="{7AE29C46-303A-44CE-9C30-6241CD0D0D5C}" type="presOf" srcId="{40C43E35-775B-46BD-808D-D4A1A495C2AC}" destId="{9D435257-C07B-45F3-90B7-1FED7725836E}" srcOrd="0" destOrd="0" presId="urn:microsoft.com/office/officeart/2005/8/layout/chevron2"/>
    <dgm:cxn modelId="{912B495A-4092-4CDA-9BB8-4E4800542081}" srcId="{68F0E2A8-AD15-499E-A490-BA26DD067D80}" destId="{00728839-A0B1-4028-843E-51154D466111}" srcOrd="1" destOrd="0" parTransId="{A3C3779C-35F2-4D25-B046-02977905029E}" sibTransId="{D122F9BF-2F55-4DB8-86FE-B669CA4488C7}"/>
    <dgm:cxn modelId="{0C5FF368-41FA-4B38-82C2-FE55D351C5C9}" type="presOf" srcId="{00728839-A0B1-4028-843E-51154D466111}" destId="{F0985390-2347-4D3A-B566-F4FEE7856D7A}" srcOrd="0" destOrd="1" presId="urn:microsoft.com/office/officeart/2005/8/layout/chevron2"/>
    <dgm:cxn modelId="{A7BCE178-FC04-4319-8FA4-6B51AD36182A}" type="presOf" srcId="{58B6A7E3-A968-4ACF-A55B-CDA6B364E855}" destId="{684CC73B-F816-41B2-B286-952E54C399CC}" srcOrd="0" destOrd="0" presId="urn:microsoft.com/office/officeart/2005/8/layout/chevron2"/>
    <dgm:cxn modelId="{0ED4409B-8E7F-48D7-A88C-F75BEB1815F8}" srcId="{A51038D5-A950-4F85-B7D6-E195E0B13036}" destId="{3DC4204F-3F61-4269-8825-828474CC5357}" srcOrd="1" destOrd="0" parTransId="{F8D284C2-40CF-4204-B987-5D819656E302}" sibTransId="{09CDD461-ACBD-47E1-BC15-C494DCD0B567}"/>
    <dgm:cxn modelId="{60533BC8-6299-46A5-8A28-2679BC47EFC2}" srcId="{6DE19676-C458-44EF-B9B9-0FA641A2F1A8}" destId="{A51038D5-A950-4F85-B7D6-E195E0B13036}" srcOrd="1" destOrd="0" parTransId="{08071EFC-862A-47E5-BB18-E58F1A444D5F}" sibTransId="{96361A72-65C5-4FF9-9242-C387A4F00F90}"/>
    <dgm:cxn modelId="{53973ED9-D689-4851-8708-7665CB06C5E6}" type="presOf" srcId="{B1BBB60D-A002-4FA7-9CDB-7464BFF5357B}" destId="{150AA09B-60C4-4AAD-80DA-88A6140CB45C}" srcOrd="0" destOrd="0" presId="urn:microsoft.com/office/officeart/2005/8/layout/chevron2"/>
    <dgm:cxn modelId="{F87A969A-A240-4B55-8189-16B7E12FD97D}" type="presOf" srcId="{A51038D5-A950-4F85-B7D6-E195E0B13036}" destId="{784088C0-029F-478F-ADD6-9CEE9690FA4C}" srcOrd="0" destOrd="0" presId="urn:microsoft.com/office/officeart/2005/8/layout/chevron2"/>
    <dgm:cxn modelId="{7ADA40E3-C2D4-4D86-A6B4-5885E5FEE109}" srcId="{A51038D5-A950-4F85-B7D6-E195E0B13036}" destId="{58B6A7E3-A968-4ACF-A55B-CDA6B364E855}" srcOrd="0" destOrd="0" parTransId="{7E520523-9D9A-4959-B093-0EBAAE781518}" sibTransId="{3A9596C3-A0A8-4DF1-B424-ADE18B5C8308}"/>
    <dgm:cxn modelId="{D4276753-383B-4B7D-B3FF-F61BF8C46C06}" type="presParOf" srcId="{561B28BD-840F-4A47-9DE0-E5ADCC2A4384}" destId="{E976FCEA-4670-46AE-9350-5530CDFDE32B}" srcOrd="0" destOrd="0" presId="urn:microsoft.com/office/officeart/2005/8/layout/chevron2"/>
    <dgm:cxn modelId="{74066907-F4D1-4F2B-AE84-4B8B47DF69B4}" type="presParOf" srcId="{E976FCEA-4670-46AE-9350-5530CDFDE32B}" destId="{7658D1B8-47B2-48FF-A71A-217CB2D30C6C}" srcOrd="0" destOrd="0" presId="urn:microsoft.com/office/officeart/2005/8/layout/chevron2"/>
    <dgm:cxn modelId="{81655BA7-D0FC-4832-BE22-943E1730AC02}" type="presParOf" srcId="{E976FCEA-4670-46AE-9350-5530CDFDE32B}" destId="{F0985390-2347-4D3A-B566-F4FEE7856D7A}" srcOrd="1" destOrd="0" presId="urn:microsoft.com/office/officeart/2005/8/layout/chevron2"/>
    <dgm:cxn modelId="{58AEFAC3-DF8F-4C57-90AF-3FB807D97D15}" type="presParOf" srcId="{561B28BD-840F-4A47-9DE0-E5ADCC2A4384}" destId="{E74E10F4-18EC-4C46-BE79-78DB3DD55FEA}" srcOrd="1" destOrd="0" presId="urn:microsoft.com/office/officeart/2005/8/layout/chevron2"/>
    <dgm:cxn modelId="{BEEE317B-6297-4C7C-B0A4-795A8AFAA1CD}" type="presParOf" srcId="{561B28BD-840F-4A47-9DE0-E5ADCC2A4384}" destId="{CEE7BAC7-C399-485B-8F58-CFA0FCAD8300}" srcOrd="2" destOrd="0" presId="urn:microsoft.com/office/officeart/2005/8/layout/chevron2"/>
    <dgm:cxn modelId="{279556AD-7CE4-418B-80D3-8C2ADE9504BE}" type="presParOf" srcId="{CEE7BAC7-C399-485B-8F58-CFA0FCAD8300}" destId="{784088C0-029F-478F-ADD6-9CEE9690FA4C}" srcOrd="0" destOrd="0" presId="urn:microsoft.com/office/officeart/2005/8/layout/chevron2"/>
    <dgm:cxn modelId="{C1467693-9B50-4D87-A9A9-DDA1CCC1204B}" type="presParOf" srcId="{CEE7BAC7-C399-485B-8F58-CFA0FCAD8300}" destId="{684CC73B-F816-41B2-B286-952E54C399CC}" srcOrd="1" destOrd="0" presId="urn:microsoft.com/office/officeart/2005/8/layout/chevron2"/>
    <dgm:cxn modelId="{813F9B27-930F-4576-9C7F-21123B44B255}" type="presParOf" srcId="{561B28BD-840F-4A47-9DE0-E5ADCC2A4384}" destId="{79B9168B-C099-4D30-AA49-4850DC254CFD}" srcOrd="3" destOrd="0" presId="urn:microsoft.com/office/officeart/2005/8/layout/chevron2"/>
    <dgm:cxn modelId="{42ADC6B5-B5D5-430E-89B5-EB0A78F4DF2D}" type="presParOf" srcId="{561B28BD-840F-4A47-9DE0-E5ADCC2A4384}" destId="{561A50CE-98B3-41E0-BE96-1C4905781463}" srcOrd="4" destOrd="0" presId="urn:microsoft.com/office/officeart/2005/8/layout/chevron2"/>
    <dgm:cxn modelId="{DA49CDF1-A610-4341-BFE3-F9CD99CDA667}" type="presParOf" srcId="{561A50CE-98B3-41E0-BE96-1C4905781463}" destId="{9D435257-C07B-45F3-90B7-1FED7725836E}" srcOrd="0" destOrd="0" presId="urn:microsoft.com/office/officeart/2005/8/layout/chevron2"/>
    <dgm:cxn modelId="{B5BB9EC9-E5C8-4269-9B0B-B7B700C33B1E}" type="presParOf" srcId="{561A50CE-98B3-41E0-BE96-1C4905781463}" destId="{150AA09B-60C4-4AAD-80DA-88A6140CB4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E19676-C458-44EF-B9B9-0FA641A2F1A8}" type="doc">
      <dgm:prSet loTypeId="urn:microsoft.com/office/officeart/2005/8/layout/chevron2" loCatId="process" qsTypeId="urn:microsoft.com/office/officeart/2005/8/quickstyle/simple1" qsCatId="simple" csTypeId="urn:microsoft.com/office/officeart/2005/8/colors/accent5_2" csCatId="accent5" phldr="1"/>
      <dgm:spPr/>
      <dgm:t>
        <a:bodyPr/>
        <a:lstStyle/>
        <a:p>
          <a:endParaRPr lang="en-US"/>
        </a:p>
      </dgm:t>
    </dgm:pt>
    <dgm:pt modelId="{68F0E2A8-AD15-499E-A490-BA26DD067D80}">
      <dgm:prSet phldrT="[Text]"/>
      <dgm:spPr/>
      <dgm:t>
        <a:bodyPr/>
        <a:lstStyle/>
        <a:p>
          <a:r>
            <a:rPr lang="en-US" dirty="0" smtClean="0">
              <a:solidFill>
                <a:schemeClr val="tx1"/>
              </a:solidFill>
            </a:rPr>
            <a:t>Subcontract Request Form</a:t>
          </a:r>
          <a:endParaRPr lang="en-US" dirty="0">
            <a:solidFill>
              <a:schemeClr val="tx1"/>
            </a:solidFill>
          </a:endParaRPr>
        </a:p>
      </dgm:t>
    </dgm:pt>
    <dgm:pt modelId="{04518A57-CD03-466E-A989-B8405367C32A}" type="parTrans" cxnId="{B7836D95-FD29-438E-A281-C24390C59A00}">
      <dgm:prSet/>
      <dgm:spPr/>
      <dgm:t>
        <a:bodyPr/>
        <a:lstStyle/>
        <a:p>
          <a:endParaRPr lang="en-US">
            <a:solidFill>
              <a:schemeClr val="tx1"/>
            </a:solidFill>
          </a:endParaRPr>
        </a:p>
      </dgm:t>
    </dgm:pt>
    <dgm:pt modelId="{DD226D43-8525-44C0-BB9E-3BCFD601C022}" type="sibTrans" cxnId="{B7836D95-FD29-438E-A281-C24390C59A00}">
      <dgm:prSet/>
      <dgm:spPr/>
      <dgm:t>
        <a:bodyPr/>
        <a:lstStyle/>
        <a:p>
          <a:endParaRPr lang="en-US">
            <a:solidFill>
              <a:schemeClr val="tx1"/>
            </a:solidFill>
          </a:endParaRPr>
        </a:p>
      </dgm:t>
    </dgm:pt>
    <dgm:pt modelId="{AD685452-22B8-41B5-B855-2F94C2DF2E8A}">
      <dgm:prSet phldrT="[Text]"/>
      <dgm:spPr/>
      <dgm:t>
        <a:bodyPr/>
        <a:lstStyle/>
        <a:p>
          <a:r>
            <a:rPr lang="en-US" dirty="0" smtClean="0">
              <a:solidFill>
                <a:schemeClr val="tx1"/>
              </a:solidFill>
            </a:rPr>
            <a:t>The Department Administrator submits Subcontract Request Form. </a:t>
          </a:r>
          <a:r>
            <a:rPr lang="en-US" dirty="0" smtClean="0"/>
            <a:t>The form can be found in the Res Ops website</a:t>
          </a:r>
          <a:r>
            <a:rPr lang="en-US" dirty="0" smtClean="0">
              <a:solidFill>
                <a:schemeClr val="tx1"/>
              </a:solidFill>
            </a:rPr>
            <a:t> </a:t>
          </a:r>
          <a:endParaRPr lang="en-US" dirty="0">
            <a:solidFill>
              <a:schemeClr val="tx1"/>
            </a:solidFill>
          </a:endParaRPr>
        </a:p>
      </dgm:t>
    </dgm:pt>
    <dgm:pt modelId="{1CA36A8E-3678-44C5-9A64-3179CF2F43B9}" type="parTrans" cxnId="{81D94262-CA10-4227-A167-76A34FCEB098}">
      <dgm:prSet/>
      <dgm:spPr/>
      <dgm:t>
        <a:bodyPr/>
        <a:lstStyle/>
        <a:p>
          <a:endParaRPr lang="en-US">
            <a:solidFill>
              <a:schemeClr val="tx1"/>
            </a:solidFill>
          </a:endParaRPr>
        </a:p>
      </dgm:t>
    </dgm:pt>
    <dgm:pt modelId="{C4030F2C-71EC-4D86-9EB0-D326E451154F}" type="sibTrans" cxnId="{81D94262-CA10-4227-A167-76A34FCEB098}">
      <dgm:prSet/>
      <dgm:spPr/>
      <dgm:t>
        <a:bodyPr/>
        <a:lstStyle/>
        <a:p>
          <a:endParaRPr lang="en-US">
            <a:solidFill>
              <a:schemeClr val="tx1"/>
            </a:solidFill>
          </a:endParaRPr>
        </a:p>
      </dgm:t>
    </dgm:pt>
    <dgm:pt modelId="{A51038D5-A950-4F85-B7D6-E195E0B13036}">
      <dgm:prSet phldrT="[Text]"/>
      <dgm:spPr/>
      <dgm:t>
        <a:bodyPr/>
        <a:lstStyle/>
        <a:p>
          <a:r>
            <a:rPr lang="en-US" dirty="0" smtClean="0">
              <a:solidFill>
                <a:schemeClr val="tx1"/>
              </a:solidFill>
            </a:rPr>
            <a:t>Agreement Drafting</a:t>
          </a:r>
          <a:endParaRPr lang="en-US" dirty="0">
            <a:solidFill>
              <a:schemeClr val="tx1"/>
            </a:solidFill>
          </a:endParaRPr>
        </a:p>
      </dgm:t>
    </dgm:pt>
    <dgm:pt modelId="{08071EFC-862A-47E5-BB18-E58F1A444D5F}" type="parTrans" cxnId="{60533BC8-6299-46A5-8A28-2679BC47EFC2}">
      <dgm:prSet/>
      <dgm:spPr/>
      <dgm:t>
        <a:bodyPr/>
        <a:lstStyle/>
        <a:p>
          <a:endParaRPr lang="en-US">
            <a:solidFill>
              <a:schemeClr val="tx1"/>
            </a:solidFill>
          </a:endParaRPr>
        </a:p>
      </dgm:t>
    </dgm:pt>
    <dgm:pt modelId="{96361A72-65C5-4FF9-9242-C387A4F00F90}" type="sibTrans" cxnId="{60533BC8-6299-46A5-8A28-2679BC47EFC2}">
      <dgm:prSet/>
      <dgm:spPr/>
      <dgm:t>
        <a:bodyPr/>
        <a:lstStyle/>
        <a:p>
          <a:endParaRPr lang="en-US">
            <a:solidFill>
              <a:schemeClr val="tx1"/>
            </a:solidFill>
          </a:endParaRPr>
        </a:p>
      </dgm:t>
    </dgm:pt>
    <dgm:pt modelId="{58B6A7E3-A968-4ACF-A55B-CDA6B364E855}">
      <dgm:prSet phldrT="[Text]"/>
      <dgm:spPr/>
      <dgm:t>
        <a:bodyPr/>
        <a:lstStyle/>
        <a:p>
          <a:pPr marL="285750" marR="0" lvl="0" indent="-285750" algn="l" defTabSz="914400" eaLnBrk="1" fontAlgn="auto" latinLnBrk="0" hangingPunct="1">
            <a:lnSpc>
              <a:spcPct val="100000"/>
            </a:lnSpc>
            <a:spcBef>
              <a:spcPts val="0"/>
            </a:spcBef>
            <a:spcAft>
              <a:spcPts val="0"/>
            </a:spcAft>
            <a:buClrTx/>
            <a:buSzTx/>
            <a:buFontTx/>
            <a:buNone/>
            <a:tabLst/>
            <a:defRPr/>
          </a:pPr>
          <a:r>
            <a:rPr lang="en-US" dirty="0" smtClean="0">
              <a:solidFill>
                <a:schemeClr val="tx1"/>
              </a:solidFill>
            </a:rPr>
            <a:t>Grants and Contracts Administrator drafts agreement. </a:t>
          </a:r>
          <a:endParaRPr lang="en-US" dirty="0">
            <a:solidFill>
              <a:schemeClr val="tx1"/>
            </a:solidFill>
          </a:endParaRPr>
        </a:p>
      </dgm:t>
    </dgm:pt>
    <dgm:pt modelId="{7E520523-9D9A-4959-B093-0EBAAE781518}" type="parTrans" cxnId="{7ADA40E3-C2D4-4D86-A6B4-5885E5FEE109}">
      <dgm:prSet/>
      <dgm:spPr/>
      <dgm:t>
        <a:bodyPr/>
        <a:lstStyle/>
        <a:p>
          <a:endParaRPr lang="en-US">
            <a:solidFill>
              <a:schemeClr val="tx1"/>
            </a:solidFill>
          </a:endParaRPr>
        </a:p>
      </dgm:t>
    </dgm:pt>
    <dgm:pt modelId="{3A9596C3-A0A8-4DF1-B424-ADE18B5C8308}" type="sibTrans" cxnId="{7ADA40E3-C2D4-4D86-A6B4-5885E5FEE109}">
      <dgm:prSet/>
      <dgm:spPr/>
      <dgm:t>
        <a:bodyPr/>
        <a:lstStyle/>
        <a:p>
          <a:endParaRPr lang="en-US">
            <a:solidFill>
              <a:schemeClr val="tx1"/>
            </a:solidFill>
          </a:endParaRPr>
        </a:p>
      </dgm:t>
    </dgm:pt>
    <dgm:pt modelId="{40C43E35-775B-46BD-808D-D4A1A495C2AC}">
      <dgm:prSet phldrT="[Text]"/>
      <dgm:spPr/>
      <dgm:t>
        <a:bodyPr/>
        <a:lstStyle/>
        <a:p>
          <a:r>
            <a:rPr lang="en-US" i="1" dirty="0" smtClean="0">
              <a:solidFill>
                <a:schemeClr val="tx1"/>
              </a:solidFill>
            </a:rPr>
            <a:t>Department</a:t>
          </a:r>
          <a:r>
            <a:rPr lang="en-US" dirty="0" smtClean="0">
              <a:solidFill>
                <a:schemeClr val="tx1"/>
              </a:solidFill>
            </a:rPr>
            <a:t> </a:t>
          </a:r>
          <a:r>
            <a:rPr lang="en-US" i="1" dirty="0" smtClean="0">
              <a:solidFill>
                <a:schemeClr val="tx1"/>
              </a:solidFill>
            </a:rPr>
            <a:t>Approval</a:t>
          </a:r>
          <a:r>
            <a:rPr lang="en-US" dirty="0" smtClean="0">
              <a:solidFill>
                <a:schemeClr val="tx1"/>
              </a:solidFill>
            </a:rPr>
            <a:t> </a:t>
          </a:r>
          <a:endParaRPr lang="en-US" dirty="0">
            <a:solidFill>
              <a:schemeClr val="tx1"/>
            </a:solidFill>
          </a:endParaRPr>
        </a:p>
      </dgm:t>
    </dgm:pt>
    <dgm:pt modelId="{8473623B-F6FE-4142-96C7-A421430D9000}" type="parTrans" cxnId="{ED9C31AF-024E-4062-9AB9-73C03376ACB9}">
      <dgm:prSet/>
      <dgm:spPr/>
      <dgm:t>
        <a:bodyPr/>
        <a:lstStyle/>
        <a:p>
          <a:endParaRPr lang="en-US">
            <a:solidFill>
              <a:schemeClr val="tx1"/>
            </a:solidFill>
          </a:endParaRPr>
        </a:p>
      </dgm:t>
    </dgm:pt>
    <dgm:pt modelId="{0CC100EC-29B2-4A00-81E5-E58D7102360F}" type="sibTrans" cxnId="{ED9C31AF-024E-4062-9AB9-73C03376ACB9}">
      <dgm:prSet/>
      <dgm:spPr/>
      <dgm:t>
        <a:bodyPr/>
        <a:lstStyle/>
        <a:p>
          <a:endParaRPr lang="en-US">
            <a:solidFill>
              <a:schemeClr val="tx1"/>
            </a:solidFill>
          </a:endParaRPr>
        </a:p>
      </dgm:t>
    </dgm:pt>
    <dgm:pt modelId="{B1BBB60D-A002-4FA7-9CDB-7464BFF5357B}">
      <dgm:prSet phldrT="[Text]"/>
      <dgm:spPr/>
      <dgm:t>
        <a:bodyPr/>
        <a:lstStyle/>
        <a:p>
          <a:r>
            <a:rPr lang="en-US" i="1" dirty="0" smtClean="0">
              <a:solidFill>
                <a:schemeClr val="tx1"/>
              </a:solidFill>
            </a:rPr>
            <a:t>The Grants and Contracts Administrator sends draft agreement to PI and Department Administrator for review.</a:t>
          </a:r>
          <a:endParaRPr lang="en-US" i="1" dirty="0">
            <a:solidFill>
              <a:schemeClr val="tx1"/>
            </a:solidFill>
          </a:endParaRPr>
        </a:p>
      </dgm:t>
    </dgm:pt>
    <dgm:pt modelId="{EBB5BB01-5446-4694-88AE-F4A095B8C4D5}" type="parTrans" cxnId="{627CDEC4-2F49-4AD7-A9E7-B63602177BD2}">
      <dgm:prSet/>
      <dgm:spPr/>
      <dgm:t>
        <a:bodyPr/>
        <a:lstStyle/>
        <a:p>
          <a:endParaRPr lang="en-US">
            <a:solidFill>
              <a:schemeClr val="tx1"/>
            </a:solidFill>
          </a:endParaRPr>
        </a:p>
      </dgm:t>
    </dgm:pt>
    <dgm:pt modelId="{95D3A79F-4BFB-4AF2-8B5C-E62B99983ADB}" type="sibTrans" cxnId="{627CDEC4-2F49-4AD7-A9E7-B63602177BD2}">
      <dgm:prSet/>
      <dgm:spPr/>
      <dgm:t>
        <a:bodyPr/>
        <a:lstStyle/>
        <a:p>
          <a:endParaRPr lang="en-US">
            <a:solidFill>
              <a:schemeClr val="tx1"/>
            </a:solidFill>
          </a:endParaRPr>
        </a:p>
      </dgm:t>
    </dgm:pt>
    <dgm:pt modelId="{692B007C-6EBA-4DEC-94BF-32D1854B8176}">
      <dgm:prSet phldrT="[Text]"/>
      <dgm:spPr/>
      <dgm:t>
        <a:bodyPr/>
        <a:lstStyle/>
        <a:p>
          <a:endParaRPr lang="en-US" i="1" dirty="0">
            <a:solidFill>
              <a:schemeClr val="tx1"/>
            </a:solidFill>
          </a:endParaRPr>
        </a:p>
      </dgm:t>
    </dgm:pt>
    <dgm:pt modelId="{59FC4B08-79A9-4E87-B970-C46BFC967996}" type="parTrans" cxnId="{96CFCDFF-97D2-4650-9CC5-905A7B8FE750}">
      <dgm:prSet/>
      <dgm:spPr/>
      <dgm:t>
        <a:bodyPr/>
        <a:lstStyle/>
        <a:p>
          <a:endParaRPr lang="en-US">
            <a:solidFill>
              <a:schemeClr val="tx1"/>
            </a:solidFill>
          </a:endParaRPr>
        </a:p>
      </dgm:t>
    </dgm:pt>
    <dgm:pt modelId="{983CAD37-63CC-48B7-9846-B0A99B2AFA66}" type="sibTrans" cxnId="{96CFCDFF-97D2-4650-9CC5-905A7B8FE750}">
      <dgm:prSet/>
      <dgm:spPr/>
      <dgm:t>
        <a:bodyPr/>
        <a:lstStyle/>
        <a:p>
          <a:endParaRPr lang="en-US">
            <a:solidFill>
              <a:schemeClr val="tx1"/>
            </a:solidFill>
          </a:endParaRPr>
        </a:p>
      </dgm:t>
    </dgm:pt>
    <dgm:pt modelId="{72D78A51-4818-465B-B678-DD08E4B8A3A2}">
      <dgm:prSet phldrT="[Text]"/>
      <dgm:spPr/>
      <dgm:t>
        <a:bodyPr/>
        <a:lstStyle/>
        <a:p>
          <a:pPr marL="285750" marR="0" lvl="0" indent="-285750" algn="l" defTabSz="914400" eaLnBrk="1" fontAlgn="auto" latinLnBrk="0" hangingPunct="1">
            <a:lnSpc>
              <a:spcPct val="100000"/>
            </a:lnSpc>
            <a:spcBef>
              <a:spcPts val="0"/>
            </a:spcBef>
            <a:spcAft>
              <a:spcPts val="0"/>
            </a:spcAft>
            <a:buClrTx/>
            <a:buSzTx/>
            <a:buFontTx/>
            <a:buNone/>
            <a:tabLst/>
            <a:defRPr/>
          </a:pPr>
          <a:r>
            <a:rPr lang="en-US" dirty="0" smtClean="0">
              <a:solidFill>
                <a:schemeClr val="tx1"/>
              </a:solidFill>
            </a:rPr>
            <a:t>Agreements are drafted in the order they are received.</a:t>
          </a:r>
          <a:endParaRPr lang="en-US" dirty="0">
            <a:solidFill>
              <a:schemeClr val="tx1"/>
            </a:solidFill>
          </a:endParaRPr>
        </a:p>
      </dgm:t>
    </dgm:pt>
    <dgm:pt modelId="{B6A90D8D-A3E5-473B-A1CF-8C3EAC1E154D}" type="parTrans" cxnId="{868922CF-23C7-4485-8F12-88187CF1A628}">
      <dgm:prSet/>
      <dgm:spPr/>
      <dgm:t>
        <a:bodyPr/>
        <a:lstStyle/>
        <a:p>
          <a:endParaRPr lang="en-US"/>
        </a:p>
      </dgm:t>
    </dgm:pt>
    <dgm:pt modelId="{28286DC9-5169-446D-AAB0-E2440B77761E}" type="sibTrans" cxnId="{868922CF-23C7-4485-8F12-88187CF1A628}">
      <dgm:prSet/>
      <dgm:spPr/>
      <dgm:t>
        <a:bodyPr/>
        <a:lstStyle/>
        <a:p>
          <a:endParaRPr lang="en-US"/>
        </a:p>
      </dgm:t>
    </dgm:pt>
    <dgm:pt modelId="{B2C196C6-1C45-42E7-A334-4C4815D9B9EA}">
      <dgm:prSet phldrT="[Text]"/>
      <dgm:spPr/>
      <dgm:t>
        <a:bodyPr/>
        <a:lstStyle/>
        <a:p>
          <a:pPr marL="285750" marR="0" lvl="0" indent="-285750" algn="l" defTabSz="914400" eaLnBrk="1" fontAlgn="auto" latinLnBrk="0" hangingPunct="1">
            <a:lnSpc>
              <a:spcPct val="100000"/>
            </a:lnSpc>
            <a:spcBef>
              <a:spcPts val="0"/>
            </a:spcBef>
            <a:spcAft>
              <a:spcPts val="0"/>
            </a:spcAft>
            <a:buClrTx/>
            <a:buSzTx/>
            <a:buFontTx/>
            <a:buNone/>
            <a:tabLst/>
            <a:defRPr/>
          </a:pPr>
          <a:r>
            <a:rPr lang="en-US" dirty="0" smtClean="0">
              <a:solidFill>
                <a:schemeClr val="tx1"/>
              </a:solidFill>
            </a:rPr>
            <a:t>This process can take up to 10 business days.</a:t>
          </a:r>
          <a:endParaRPr lang="en-US" dirty="0">
            <a:solidFill>
              <a:schemeClr val="tx1"/>
            </a:solidFill>
          </a:endParaRPr>
        </a:p>
      </dgm:t>
    </dgm:pt>
    <dgm:pt modelId="{384C7B06-365F-4BE7-BE93-AAA632AA05A4}" type="parTrans" cxnId="{66B0A9D7-7C8E-4E18-8673-BCA6C768C102}">
      <dgm:prSet/>
      <dgm:spPr/>
      <dgm:t>
        <a:bodyPr/>
        <a:lstStyle/>
        <a:p>
          <a:endParaRPr lang="en-US"/>
        </a:p>
      </dgm:t>
    </dgm:pt>
    <dgm:pt modelId="{0D0FD8EA-18DD-4D9A-B906-58C9699E32D6}" type="sibTrans" cxnId="{66B0A9D7-7C8E-4E18-8673-BCA6C768C102}">
      <dgm:prSet/>
      <dgm:spPr/>
      <dgm:t>
        <a:bodyPr/>
        <a:lstStyle/>
        <a:p>
          <a:endParaRPr lang="en-US"/>
        </a:p>
      </dgm:t>
    </dgm:pt>
    <dgm:pt modelId="{561B28BD-840F-4A47-9DE0-E5ADCC2A4384}" type="pres">
      <dgm:prSet presAssocID="{6DE19676-C458-44EF-B9B9-0FA641A2F1A8}" presName="linearFlow" presStyleCnt="0">
        <dgm:presLayoutVars>
          <dgm:dir/>
          <dgm:animLvl val="lvl"/>
          <dgm:resizeHandles val="exact"/>
        </dgm:presLayoutVars>
      </dgm:prSet>
      <dgm:spPr/>
      <dgm:t>
        <a:bodyPr/>
        <a:lstStyle/>
        <a:p>
          <a:endParaRPr lang="en-US"/>
        </a:p>
      </dgm:t>
    </dgm:pt>
    <dgm:pt modelId="{E976FCEA-4670-46AE-9350-5530CDFDE32B}" type="pres">
      <dgm:prSet presAssocID="{68F0E2A8-AD15-499E-A490-BA26DD067D80}" presName="composite" presStyleCnt="0"/>
      <dgm:spPr/>
    </dgm:pt>
    <dgm:pt modelId="{7658D1B8-47B2-48FF-A71A-217CB2D30C6C}" type="pres">
      <dgm:prSet presAssocID="{68F0E2A8-AD15-499E-A490-BA26DD067D80}" presName="parentText" presStyleLbl="alignNode1" presStyleIdx="0" presStyleCnt="3">
        <dgm:presLayoutVars>
          <dgm:chMax val="1"/>
          <dgm:bulletEnabled val="1"/>
        </dgm:presLayoutVars>
      </dgm:prSet>
      <dgm:spPr/>
      <dgm:t>
        <a:bodyPr/>
        <a:lstStyle/>
        <a:p>
          <a:endParaRPr lang="en-US"/>
        </a:p>
      </dgm:t>
    </dgm:pt>
    <dgm:pt modelId="{F0985390-2347-4D3A-B566-F4FEE7856D7A}" type="pres">
      <dgm:prSet presAssocID="{68F0E2A8-AD15-499E-A490-BA26DD067D80}" presName="descendantText" presStyleLbl="alignAcc1" presStyleIdx="0" presStyleCnt="3">
        <dgm:presLayoutVars>
          <dgm:bulletEnabled val="1"/>
        </dgm:presLayoutVars>
      </dgm:prSet>
      <dgm:spPr/>
      <dgm:t>
        <a:bodyPr/>
        <a:lstStyle/>
        <a:p>
          <a:endParaRPr lang="en-US"/>
        </a:p>
      </dgm:t>
    </dgm:pt>
    <dgm:pt modelId="{E74E10F4-18EC-4C46-BE79-78DB3DD55FEA}" type="pres">
      <dgm:prSet presAssocID="{DD226D43-8525-44C0-BB9E-3BCFD601C022}" presName="sp" presStyleCnt="0"/>
      <dgm:spPr/>
    </dgm:pt>
    <dgm:pt modelId="{CEE7BAC7-C399-485B-8F58-CFA0FCAD8300}" type="pres">
      <dgm:prSet presAssocID="{A51038D5-A950-4F85-B7D6-E195E0B13036}" presName="composite" presStyleCnt="0"/>
      <dgm:spPr/>
    </dgm:pt>
    <dgm:pt modelId="{784088C0-029F-478F-ADD6-9CEE9690FA4C}" type="pres">
      <dgm:prSet presAssocID="{A51038D5-A950-4F85-B7D6-E195E0B13036}" presName="parentText" presStyleLbl="alignNode1" presStyleIdx="1" presStyleCnt="3">
        <dgm:presLayoutVars>
          <dgm:chMax val="1"/>
          <dgm:bulletEnabled val="1"/>
        </dgm:presLayoutVars>
      </dgm:prSet>
      <dgm:spPr/>
      <dgm:t>
        <a:bodyPr/>
        <a:lstStyle/>
        <a:p>
          <a:endParaRPr lang="en-US"/>
        </a:p>
      </dgm:t>
    </dgm:pt>
    <dgm:pt modelId="{684CC73B-F816-41B2-B286-952E54C399CC}" type="pres">
      <dgm:prSet presAssocID="{A51038D5-A950-4F85-B7D6-E195E0B13036}" presName="descendantText" presStyleLbl="alignAcc1" presStyleIdx="1" presStyleCnt="3">
        <dgm:presLayoutVars>
          <dgm:bulletEnabled val="1"/>
        </dgm:presLayoutVars>
      </dgm:prSet>
      <dgm:spPr/>
      <dgm:t>
        <a:bodyPr/>
        <a:lstStyle/>
        <a:p>
          <a:endParaRPr lang="en-US"/>
        </a:p>
      </dgm:t>
    </dgm:pt>
    <dgm:pt modelId="{79B9168B-C099-4D30-AA49-4850DC254CFD}" type="pres">
      <dgm:prSet presAssocID="{96361A72-65C5-4FF9-9242-C387A4F00F90}" presName="sp" presStyleCnt="0"/>
      <dgm:spPr/>
    </dgm:pt>
    <dgm:pt modelId="{561A50CE-98B3-41E0-BE96-1C4905781463}" type="pres">
      <dgm:prSet presAssocID="{40C43E35-775B-46BD-808D-D4A1A495C2AC}" presName="composite" presStyleCnt="0"/>
      <dgm:spPr/>
    </dgm:pt>
    <dgm:pt modelId="{9D435257-C07B-45F3-90B7-1FED7725836E}" type="pres">
      <dgm:prSet presAssocID="{40C43E35-775B-46BD-808D-D4A1A495C2AC}" presName="parentText" presStyleLbl="alignNode1" presStyleIdx="2" presStyleCnt="3">
        <dgm:presLayoutVars>
          <dgm:chMax val="1"/>
          <dgm:bulletEnabled val="1"/>
        </dgm:presLayoutVars>
      </dgm:prSet>
      <dgm:spPr/>
      <dgm:t>
        <a:bodyPr/>
        <a:lstStyle/>
        <a:p>
          <a:endParaRPr lang="en-US"/>
        </a:p>
      </dgm:t>
    </dgm:pt>
    <dgm:pt modelId="{150AA09B-60C4-4AAD-80DA-88A6140CB45C}" type="pres">
      <dgm:prSet presAssocID="{40C43E35-775B-46BD-808D-D4A1A495C2AC}" presName="descendantText" presStyleLbl="alignAcc1" presStyleIdx="2" presStyleCnt="3">
        <dgm:presLayoutVars>
          <dgm:bulletEnabled val="1"/>
        </dgm:presLayoutVars>
      </dgm:prSet>
      <dgm:spPr/>
      <dgm:t>
        <a:bodyPr/>
        <a:lstStyle/>
        <a:p>
          <a:endParaRPr lang="en-US"/>
        </a:p>
      </dgm:t>
    </dgm:pt>
  </dgm:ptLst>
  <dgm:cxnLst>
    <dgm:cxn modelId="{31A35D0C-1A9E-4646-8FCF-7DC32CAF3BD6}" type="presOf" srcId="{6DE19676-C458-44EF-B9B9-0FA641A2F1A8}" destId="{561B28BD-840F-4A47-9DE0-E5ADCC2A4384}" srcOrd="0" destOrd="0" presId="urn:microsoft.com/office/officeart/2005/8/layout/chevron2"/>
    <dgm:cxn modelId="{868922CF-23C7-4485-8F12-88187CF1A628}" srcId="{A51038D5-A950-4F85-B7D6-E195E0B13036}" destId="{72D78A51-4818-465B-B678-DD08E4B8A3A2}" srcOrd="1" destOrd="0" parTransId="{B6A90D8D-A3E5-473B-A1CF-8C3EAC1E154D}" sibTransId="{28286DC9-5169-446D-AAB0-E2440B77761E}"/>
    <dgm:cxn modelId="{ED9C31AF-024E-4062-9AB9-73C03376ACB9}" srcId="{6DE19676-C458-44EF-B9B9-0FA641A2F1A8}" destId="{40C43E35-775B-46BD-808D-D4A1A495C2AC}" srcOrd="2" destOrd="0" parTransId="{8473623B-F6FE-4142-96C7-A421430D9000}" sibTransId="{0CC100EC-29B2-4A00-81E5-E58D7102360F}"/>
    <dgm:cxn modelId="{551BF5D7-D699-407C-9492-9835BA7B50B7}" type="presOf" srcId="{AD685452-22B8-41B5-B855-2F94C2DF2E8A}" destId="{F0985390-2347-4D3A-B566-F4FEE7856D7A}" srcOrd="0" destOrd="0" presId="urn:microsoft.com/office/officeart/2005/8/layout/chevron2"/>
    <dgm:cxn modelId="{81D94262-CA10-4227-A167-76A34FCEB098}" srcId="{68F0E2A8-AD15-499E-A490-BA26DD067D80}" destId="{AD685452-22B8-41B5-B855-2F94C2DF2E8A}" srcOrd="0" destOrd="0" parTransId="{1CA36A8E-3678-44C5-9A64-3179CF2F43B9}" sibTransId="{C4030F2C-71EC-4D86-9EB0-D326E451154F}"/>
    <dgm:cxn modelId="{2469F956-9DAC-40B2-A333-E45728E4B0C9}" type="presOf" srcId="{68F0E2A8-AD15-499E-A490-BA26DD067D80}" destId="{7658D1B8-47B2-48FF-A71A-217CB2D30C6C}" srcOrd="0" destOrd="0" presId="urn:microsoft.com/office/officeart/2005/8/layout/chevron2"/>
    <dgm:cxn modelId="{6EB56F0E-54A7-4F96-9EAB-0F06E12EB7EB}" type="presOf" srcId="{B2C196C6-1C45-42E7-A334-4C4815D9B9EA}" destId="{684CC73B-F816-41B2-B286-952E54C399CC}" srcOrd="0" destOrd="2" presId="urn:microsoft.com/office/officeart/2005/8/layout/chevron2"/>
    <dgm:cxn modelId="{627CDEC4-2F49-4AD7-A9E7-B63602177BD2}" srcId="{40C43E35-775B-46BD-808D-D4A1A495C2AC}" destId="{B1BBB60D-A002-4FA7-9CDB-7464BFF5357B}" srcOrd="0" destOrd="0" parTransId="{EBB5BB01-5446-4694-88AE-F4A095B8C4D5}" sibTransId="{95D3A79F-4BFB-4AF2-8B5C-E62B99983ADB}"/>
    <dgm:cxn modelId="{B7836D95-FD29-438E-A281-C24390C59A00}" srcId="{6DE19676-C458-44EF-B9B9-0FA641A2F1A8}" destId="{68F0E2A8-AD15-499E-A490-BA26DD067D80}" srcOrd="0" destOrd="0" parTransId="{04518A57-CD03-466E-A989-B8405367C32A}" sibTransId="{DD226D43-8525-44C0-BB9E-3BCFD601C022}"/>
    <dgm:cxn modelId="{66B0A9D7-7C8E-4E18-8673-BCA6C768C102}" srcId="{A51038D5-A950-4F85-B7D6-E195E0B13036}" destId="{B2C196C6-1C45-42E7-A334-4C4815D9B9EA}" srcOrd="2" destOrd="0" parTransId="{384C7B06-365F-4BE7-BE93-AAA632AA05A4}" sibTransId="{0D0FD8EA-18DD-4D9A-B906-58C9699E32D6}"/>
    <dgm:cxn modelId="{45C22964-3C4A-45E8-A86D-A22CB33D3388}" type="presOf" srcId="{72D78A51-4818-465B-B678-DD08E4B8A3A2}" destId="{684CC73B-F816-41B2-B286-952E54C399CC}" srcOrd="0" destOrd="1" presId="urn:microsoft.com/office/officeart/2005/8/layout/chevron2"/>
    <dgm:cxn modelId="{7AE29C46-303A-44CE-9C30-6241CD0D0D5C}" type="presOf" srcId="{40C43E35-775B-46BD-808D-D4A1A495C2AC}" destId="{9D435257-C07B-45F3-90B7-1FED7725836E}" srcOrd="0" destOrd="0" presId="urn:microsoft.com/office/officeart/2005/8/layout/chevron2"/>
    <dgm:cxn modelId="{96CFCDFF-97D2-4650-9CC5-905A7B8FE750}" srcId="{40C43E35-775B-46BD-808D-D4A1A495C2AC}" destId="{692B007C-6EBA-4DEC-94BF-32D1854B8176}" srcOrd="1" destOrd="0" parTransId="{59FC4B08-79A9-4E87-B970-C46BFC967996}" sibTransId="{983CAD37-63CC-48B7-9846-B0A99B2AFA66}"/>
    <dgm:cxn modelId="{A7BCE178-FC04-4319-8FA4-6B51AD36182A}" type="presOf" srcId="{58B6A7E3-A968-4ACF-A55B-CDA6B364E855}" destId="{684CC73B-F816-41B2-B286-952E54C399CC}" srcOrd="0" destOrd="0" presId="urn:microsoft.com/office/officeart/2005/8/layout/chevron2"/>
    <dgm:cxn modelId="{60533BC8-6299-46A5-8A28-2679BC47EFC2}" srcId="{6DE19676-C458-44EF-B9B9-0FA641A2F1A8}" destId="{A51038D5-A950-4F85-B7D6-E195E0B13036}" srcOrd="1" destOrd="0" parTransId="{08071EFC-862A-47E5-BB18-E58F1A444D5F}" sibTransId="{96361A72-65C5-4FF9-9242-C387A4F00F90}"/>
    <dgm:cxn modelId="{53973ED9-D689-4851-8708-7665CB06C5E6}" type="presOf" srcId="{B1BBB60D-A002-4FA7-9CDB-7464BFF5357B}" destId="{150AA09B-60C4-4AAD-80DA-88A6140CB45C}" srcOrd="0" destOrd="0" presId="urn:microsoft.com/office/officeart/2005/8/layout/chevron2"/>
    <dgm:cxn modelId="{5650D73A-93B2-4083-A0D6-A0601F0F6DFF}" type="presOf" srcId="{692B007C-6EBA-4DEC-94BF-32D1854B8176}" destId="{150AA09B-60C4-4AAD-80DA-88A6140CB45C}" srcOrd="0" destOrd="1" presId="urn:microsoft.com/office/officeart/2005/8/layout/chevron2"/>
    <dgm:cxn modelId="{F87A969A-A240-4B55-8189-16B7E12FD97D}" type="presOf" srcId="{A51038D5-A950-4F85-B7D6-E195E0B13036}" destId="{784088C0-029F-478F-ADD6-9CEE9690FA4C}" srcOrd="0" destOrd="0" presId="urn:microsoft.com/office/officeart/2005/8/layout/chevron2"/>
    <dgm:cxn modelId="{7ADA40E3-C2D4-4D86-A6B4-5885E5FEE109}" srcId="{A51038D5-A950-4F85-B7D6-E195E0B13036}" destId="{58B6A7E3-A968-4ACF-A55B-CDA6B364E855}" srcOrd="0" destOrd="0" parTransId="{7E520523-9D9A-4959-B093-0EBAAE781518}" sibTransId="{3A9596C3-A0A8-4DF1-B424-ADE18B5C8308}"/>
    <dgm:cxn modelId="{D4276753-383B-4B7D-B3FF-F61BF8C46C06}" type="presParOf" srcId="{561B28BD-840F-4A47-9DE0-E5ADCC2A4384}" destId="{E976FCEA-4670-46AE-9350-5530CDFDE32B}" srcOrd="0" destOrd="0" presId="urn:microsoft.com/office/officeart/2005/8/layout/chevron2"/>
    <dgm:cxn modelId="{74066907-F4D1-4F2B-AE84-4B8B47DF69B4}" type="presParOf" srcId="{E976FCEA-4670-46AE-9350-5530CDFDE32B}" destId="{7658D1B8-47B2-48FF-A71A-217CB2D30C6C}" srcOrd="0" destOrd="0" presId="urn:microsoft.com/office/officeart/2005/8/layout/chevron2"/>
    <dgm:cxn modelId="{81655BA7-D0FC-4832-BE22-943E1730AC02}" type="presParOf" srcId="{E976FCEA-4670-46AE-9350-5530CDFDE32B}" destId="{F0985390-2347-4D3A-B566-F4FEE7856D7A}" srcOrd="1" destOrd="0" presId="urn:microsoft.com/office/officeart/2005/8/layout/chevron2"/>
    <dgm:cxn modelId="{58AEFAC3-DF8F-4C57-90AF-3FB807D97D15}" type="presParOf" srcId="{561B28BD-840F-4A47-9DE0-E5ADCC2A4384}" destId="{E74E10F4-18EC-4C46-BE79-78DB3DD55FEA}" srcOrd="1" destOrd="0" presId="urn:microsoft.com/office/officeart/2005/8/layout/chevron2"/>
    <dgm:cxn modelId="{BEEE317B-6297-4C7C-B0A4-795A8AFAA1CD}" type="presParOf" srcId="{561B28BD-840F-4A47-9DE0-E5ADCC2A4384}" destId="{CEE7BAC7-C399-485B-8F58-CFA0FCAD8300}" srcOrd="2" destOrd="0" presId="urn:microsoft.com/office/officeart/2005/8/layout/chevron2"/>
    <dgm:cxn modelId="{279556AD-7CE4-418B-80D3-8C2ADE9504BE}" type="presParOf" srcId="{CEE7BAC7-C399-485B-8F58-CFA0FCAD8300}" destId="{784088C0-029F-478F-ADD6-9CEE9690FA4C}" srcOrd="0" destOrd="0" presId="urn:microsoft.com/office/officeart/2005/8/layout/chevron2"/>
    <dgm:cxn modelId="{C1467693-9B50-4D87-A9A9-DDA1CCC1204B}" type="presParOf" srcId="{CEE7BAC7-C399-485B-8F58-CFA0FCAD8300}" destId="{684CC73B-F816-41B2-B286-952E54C399CC}" srcOrd="1" destOrd="0" presId="urn:microsoft.com/office/officeart/2005/8/layout/chevron2"/>
    <dgm:cxn modelId="{813F9B27-930F-4576-9C7F-21123B44B255}" type="presParOf" srcId="{561B28BD-840F-4A47-9DE0-E5ADCC2A4384}" destId="{79B9168B-C099-4D30-AA49-4850DC254CFD}" srcOrd="3" destOrd="0" presId="urn:microsoft.com/office/officeart/2005/8/layout/chevron2"/>
    <dgm:cxn modelId="{42ADC6B5-B5D5-430E-89B5-EB0A78F4DF2D}" type="presParOf" srcId="{561B28BD-840F-4A47-9DE0-E5ADCC2A4384}" destId="{561A50CE-98B3-41E0-BE96-1C4905781463}" srcOrd="4" destOrd="0" presId="urn:microsoft.com/office/officeart/2005/8/layout/chevron2"/>
    <dgm:cxn modelId="{DA49CDF1-A610-4341-BFE3-F9CD99CDA667}" type="presParOf" srcId="{561A50CE-98B3-41E0-BE96-1C4905781463}" destId="{9D435257-C07B-45F3-90B7-1FED7725836E}" srcOrd="0" destOrd="0" presId="urn:microsoft.com/office/officeart/2005/8/layout/chevron2"/>
    <dgm:cxn modelId="{B5BB9EC9-E5C8-4269-9B0B-B7B700C33B1E}" type="presParOf" srcId="{561A50CE-98B3-41E0-BE96-1C4905781463}" destId="{150AA09B-60C4-4AAD-80DA-88A6140CB4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DE19676-C458-44EF-B9B9-0FA641A2F1A8}" type="doc">
      <dgm:prSet loTypeId="urn:microsoft.com/office/officeart/2005/8/layout/chevron2" loCatId="process" qsTypeId="urn:microsoft.com/office/officeart/2005/8/quickstyle/simple1" qsCatId="simple" csTypeId="urn:microsoft.com/office/officeart/2005/8/colors/accent5_2" csCatId="accent5" phldr="1"/>
      <dgm:spPr/>
      <dgm:t>
        <a:bodyPr/>
        <a:lstStyle/>
        <a:p>
          <a:endParaRPr lang="en-US"/>
        </a:p>
      </dgm:t>
    </dgm:pt>
    <dgm:pt modelId="{68F0E2A8-AD15-499E-A490-BA26DD067D80}">
      <dgm:prSet phldrT="[Text]"/>
      <dgm:spPr/>
      <dgm:t>
        <a:bodyPr/>
        <a:lstStyle/>
        <a:p>
          <a:r>
            <a:rPr lang="en-US" dirty="0" smtClean="0">
              <a:solidFill>
                <a:schemeClr val="tx1"/>
              </a:solidFill>
            </a:rPr>
            <a:t>Partial Execution</a:t>
          </a:r>
          <a:endParaRPr lang="en-US" dirty="0">
            <a:solidFill>
              <a:schemeClr val="tx1"/>
            </a:solidFill>
          </a:endParaRPr>
        </a:p>
      </dgm:t>
    </dgm:pt>
    <dgm:pt modelId="{04518A57-CD03-466E-A989-B8405367C32A}" type="parTrans" cxnId="{B7836D95-FD29-438E-A281-C24390C59A00}">
      <dgm:prSet/>
      <dgm:spPr/>
      <dgm:t>
        <a:bodyPr/>
        <a:lstStyle/>
        <a:p>
          <a:endParaRPr lang="en-US"/>
        </a:p>
      </dgm:t>
    </dgm:pt>
    <dgm:pt modelId="{DD226D43-8525-44C0-BB9E-3BCFD601C022}" type="sibTrans" cxnId="{B7836D95-FD29-438E-A281-C24390C59A00}">
      <dgm:prSet/>
      <dgm:spPr/>
      <dgm:t>
        <a:bodyPr/>
        <a:lstStyle/>
        <a:p>
          <a:endParaRPr lang="en-US"/>
        </a:p>
      </dgm:t>
    </dgm:pt>
    <dgm:pt modelId="{AD685452-22B8-41B5-B855-2F94C2DF2E8A}">
      <dgm:prSet phldrT="[Text]"/>
      <dgm:spPr/>
      <dgm:t>
        <a:bodyPr/>
        <a:lstStyle/>
        <a:p>
          <a:r>
            <a:rPr lang="en-US" dirty="0" smtClean="0">
              <a:solidFill>
                <a:schemeClr val="tx1"/>
              </a:solidFill>
            </a:rPr>
            <a:t>The agreement is forwarded to </a:t>
          </a:r>
          <a:r>
            <a:rPr lang="en-US" dirty="0" err="1" smtClean="0">
              <a:solidFill>
                <a:schemeClr val="tx1"/>
              </a:solidFill>
            </a:rPr>
            <a:t>subrecipient</a:t>
          </a:r>
          <a:r>
            <a:rPr lang="en-US" dirty="0" smtClean="0">
              <a:solidFill>
                <a:schemeClr val="tx1"/>
              </a:solidFill>
            </a:rPr>
            <a:t> for review and partial execution. </a:t>
          </a:r>
          <a:endParaRPr lang="en-US" dirty="0">
            <a:solidFill>
              <a:schemeClr val="tx1"/>
            </a:solidFill>
          </a:endParaRPr>
        </a:p>
      </dgm:t>
    </dgm:pt>
    <dgm:pt modelId="{1CA36A8E-3678-44C5-9A64-3179CF2F43B9}" type="parTrans" cxnId="{81D94262-CA10-4227-A167-76A34FCEB098}">
      <dgm:prSet/>
      <dgm:spPr/>
      <dgm:t>
        <a:bodyPr/>
        <a:lstStyle/>
        <a:p>
          <a:endParaRPr lang="en-US"/>
        </a:p>
      </dgm:t>
    </dgm:pt>
    <dgm:pt modelId="{C4030F2C-71EC-4D86-9EB0-D326E451154F}" type="sibTrans" cxnId="{81D94262-CA10-4227-A167-76A34FCEB098}">
      <dgm:prSet/>
      <dgm:spPr/>
      <dgm:t>
        <a:bodyPr/>
        <a:lstStyle/>
        <a:p>
          <a:endParaRPr lang="en-US"/>
        </a:p>
      </dgm:t>
    </dgm:pt>
    <dgm:pt modelId="{A51038D5-A950-4F85-B7D6-E195E0B13036}">
      <dgm:prSet phldrT="[Text]"/>
      <dgm:spPr/>
      <dgm:t>
        <a:bodyPr/>
        <a:lstStyle/>
        <a:p>
          <a:r>
            <a:rPr lang="en-US" dirty="0" smtClean="0">
              <a:solidFill>
                <a:schemeClr val="tx1"/>
              </a:solidFill>
            </a:rPr>
            <a:t>PO Request</a:t>
          </a:r>
          <a:endParaRPr lang="en-US" dirty="0">
            <a:solidFill>
              <a:schemeClr val="tx1"/>
            </a:solidFill>
          </a:endParaRPr>
        </a:p>
      </dgm:t>
    </dgm:pt>
    <dgm:pt modelId="{08071EFC-862A-47E5-BB18-E58F1A444D5F}" type="parTrans" cxnId="{60533BC8-6299-46A5-8A28-2679BC47EFC2}">
      <dgm:prSet/>
      <dgm:spPr/>
      <dgm:t>
        <a:bodyPr/>
        <a:lstStyle/>
        <a:p>
          <a:endParaRPr lang="en-US"/>
        </a:p>
      </dgm:t>
    </dgm:pt>
    <dgm:pt modelId="{96361A72-65C5-4FF9-9242-C387A4F00F90}" type="sibTrans" cxnId="{60533BC8-6299-46A5-8A28-2679BC47EFC2}">
      <dgm:prSet/>
      <dgm:spPr/>
      <dgm:t>
        <a:bodyPr/>
        <a:lstStyle/>
        <a:p>
          <a:endParaRPr lang="en-US"/>
        </a:p>
      </dgm:t>
    </dgm:pt>
    <dgm:pt modelId="{58B6A7E3-A968-4ACF-A55B-CDA6B364E855}">
      <dgm:prSet phldrT="[Text]"/>
      <dgm:spPr/>
      <dgm:t>
        <a:bodyPr/>
        <a:lstStyle/>
        <a:p>
          <a:r>
            <a:rPr lang="en-US" dirty="0" smtClean="0">
              <a:solidFill>
                <a:schemeClr val="tx1"/>
              </a:solidFill>
            </a:rPr>
            <a:t>A corresponding PO is requested or updated.</a:t>
          </a:r>
          <a:endParaRPr lang="en-US" dirty="0">
            <a:solidFill>
              <a:schemeClr val="tx1"/>
            </a:solidFill>
          </a:endParaRPr>
        </a:p>
      </dgm:t>
    </dgm:pt>
    <dgm:pt modelId="{7E520523-9D9A-4959-B093-0EBAAE781518}" type="parTrans" cxnId="{7ADA40E3-C2D4-4D86-A6B4-5885E5FEE109}">
      <dgm:prSet/>
      <dgm:spPr/>
      <dgm:t>
        <a:bodyPr/>
        <a:lstStyle/>
        <a:p>
          <a:endParaRPr lang="en-US"/>
        </a:p>
      </dgm:t>
    </dgm:pt>
    <dgm:pt modelId="{3A9596C3-A0A8-4DF1-B424-ADE18B5C8308}" type="sibTrans" cxnId="{7ADA40E3-C2D4-4D86-A6B4-5885E5FEE109}">
      <dgm:prSet/>
      <dgm:spPr/>
      <dgm:t>
        <a:bodyPr/>
        <a:lstStyle/>
        <a:p>
          <a:endParaRPr lang="en-US"/>
        </a:p>
      </dgm:t>
    </dgm:pt>
    <dgm:pt modelId="{40C43E35-775B-46BD-808D-D4A1A495C2AC}">
      <dgm:prSet phldrT="[Text]"/>
      <dgm:spPr/>
      <dgm:t>
        <a:bodyPr/>
        <a:lstStyle/>
        <a:p>
          <a:r>
            <a:rPr lang="en-US" i="0" dirty="0" smtClean="0">
              <a:solidFill>
                <a:schemeClr val="tx1"/>
              </a:solidFill>
            </a:rPr>
            <a:t>Full</a:t>
          </a:r>
          <a:r>
            <a:rPr lang="en-US" i="1" dirty="0" smtClean="0">
              <a:solidFill>
                <a:schemeClr val="tx1"/>
              </a:solidFill>
            </a:rPr>
            <a:t> </a:t>
          </a:r>
          <a:r>
            <a:rPr lang="en-US" i="0" dirty="0" smtClean="0">
              <a:solidFill>
                <a:schemeClr val="tx1"/>
              </a:solidFill>
            </a:rPr>
            <a:t>Execution</a:t>
          </a:r>
          <a:r>
            <a:rPr lang="en-US" dirty="0" smtClean="0">
              <a:solidFill>
                <a:schemeClr val="tx1"/>
              </a:solidFill>
            </a:rPr>
            <a:t> </a:t>
          </a:r>
          <a:endParaRPr lang="en-US" dirty="0">
            <a:solidFill>
              <a:schemeClr val="tx1"/>
            </a:solidFill>
          </a:endParaRPr>
        </a:p>
      </dgm:t>
    </dgm:pt>
    <dgm:pt modelId="{8473623B-F6FE-4142-96C7-A421430D9000}" type="parTrans" cxnId="{ED9C31AF-024E-4062-9AB9-73C03376ACB9}">
      <dgm:prSet/>
      <dgm:spPr/>
      <dgm:t>
        <a:bodyPr/>
        <a:lstStyle/>
        <a:p>
          <a:endParaRPr lang="en-US"/>
        </a:p>
      </dgm:t>
    </dgm:pt>
    <dgm:pt modelId="{0CC100EC-29B2-4A00-81E5-E58D7102360F}" type="sibTrans" cxnId="{ED9C31AF-024E-4062-9AB9-73C03376ACB9}">
      <dgm:prSet/>
      <dgm:spPr/>
      <dgm:t>
        <a:bodyPr/>
        <a:lstStyle/>
        <a:p>
          <a:endParaRPr lang="en-US"/>
        </a:p>
      </dgm:t>
    </dgm:pt>
    <dgm:pt modelId="{B1BBB60D-A002-4FA7-9CDB-7464BFF5357B}">
      <dgm:prSet phldrT="[Text]"/>
      <dgm:spPr/>
      <dgm:t>
        <a:bodyPr/>
        <a:lstStyle/>
        <a:p>
          <a:r>
            <a:rPr lang="en-US" i="0" dirty="0" err="1" smtClean="0">
              <a:solidFill>
                <a:schemeClr val="tx1"/>
              </a:solidFill>
            </a:rPr>
            <a:t>Subrecipient</a:t>
          </a:r>
          <a:r>
            <a:rPr lang="en-US" i="0" dirty="0" smtClean="0">
              <a:solidFill>
                <a:schemeClr val="tx1"/>
              </a:solidFill>
            </a:rPr>
            <a:t> sends partial executed agreement to </a:t>
          </a:r>
          <a:r>
            <a:rPr lang="en-US" i="0" dirty="0" smtClean="0">
              <a:solidFill>
                <a:schemeClr val="tx1"/>
              </a:solidFill>
              <a:hlinkClick xmlns:r="http://schemas.openxmlformats.org/officeDocument/2006/relationships" r:id="rId1"/>
            </a:rPr>
            <a:t>subaward@bmc.org</a:t>
          </a:r>
          <a:r>
            <a:rPr lang="en-US" i="0" dirty="0" smtClean="0">
              <a:solidFill>
                <a:schemeClr val="tx1"/>
              </a:solidFill>
            </a:rPr>
            <a:t>. </a:t>
          </a:r>
          <a:endParaRPr lang="en-US" i="0" dirty="0">
            <a:solidFill>
              <a:schemeClr val="tx1"/>
            </a:solidFill>
          </a:endParaRPr>
        </a:p>
      </dgm:t>
    </dgm:pt>
    <dgm:pt modelId="{EBB5BB01-5446-4694-88AE-F4A095B8C4D5}" type="parTrans" cxnId="{627CDEC4-2F49-4AD7-A9E7-B63602177BD2}">
      <dgm:prSet/>
      <dgm:spPr/>
      <dgm:t>
        <a:bodyPr/>
        <a:lstStyle/>
        <a:p>
          <a:endParaRPr lang="en-US"/>
        </a:p>
      </dgm:t>
    </dgm:pt>
    <dgm:pt modelId="{95D3A79F-4BFB-4AF2-8B5C-E62B99983ADB}" type="sibTrans" cxnId="{627CDEC4-2F49-4AD7-A9E7-B63602177BD2}">
      <dgm:prSet/>
      <dgm:spPr/>
      <dgm:t>
        <a:bodyPr/>
        <a:lstStyle/>
        <a:p>
          <a:endParaRPr lang="en-US"/>
        </a:p>
      </dgm:t>
    </dgm:pt>
    <dgm:pt modelId="{7E1E69F9-8512-4FBD-9FAF-8AE5A93D7475}">
      <dgm:prSet phldrT="[Text]"/>
      <dgm:spPr/>
      <dgm:t>
        <a:bodyPr/>
        <a:lstStyle/>
        <a:p>
          <a:r>
            <a:rPr lang="en-US" i="0" dirty="0" smtClean="0">
              <a:solidFill>
                <a:schemeClr val="tx1"/>
              </a:solidFill>
            </a:rPr>
            <a:t>Fully executed agreement is sent to </a:t>
          </a:r>
          <a:r>
            <a:rPr lang="en-US" i="0" dirty="0" err="1" smtClean="0">
              <a:solidFill>
                <a:schemeClr val="tx1"/>
              </a:solidFill>
            </a:rPr>
            <a:t>subrecipient</a:t>
          </a:r>
          <a:r>
            <a:rPr lang="en-US" i="0" dirty="0" smtClean="0">
              <a:solidFill>
                <a:schemeClr val="tx1"/>
              </a:solidFill>
            </a:rPr>
            <a:t>, PI, and Department Administrator.</a:t>
          </a:r>
          <a:endParaRPr lang="en-US" i="0" dirty="0">
            <a:solidFill>
              <a:schemeClr val="tx1"/>
            </a:solidFill>
          </a:endParaRPr>
        </a:p>
      </dgm:t>
    </dgm:pt>
    <dgm:pt modelId="{E112F677-8451-495A-A1CE-F117ED363FE6}" type="parTrans" cxnId="{28B809D6-97FC-4657-B5DA-E77244C9229E}">
      <dgm:prSet/>
      <dgm:spPr/>
      <dgm:t>
        <a:bodyPr/>
        <a:lstStyle/>
        <a:p>
          <a:endParaRPr lang="en-US"/>
        </a:p>
      </dgm:t>
    </dgm:pt>
    <dgm:pt modelId="{20910175-B7FE-487A-A816-0F78E904C01C}" type="sibTrans" cxnId="{28B809D6-97FC-4657-B5DA-E77244C9229E}">
      <dgm:prSet/>
      <dgm:spPr/>
      <dgm:t>
        <a:bodyPr/>
        <a:lstStyle/>
        <a:p>
          <a:endParaRPr lang="en-US"/>
        </a:p>
      </dgm:t>
    </dgm:pt>
    <dgm:pt modelId="{4985C2C3-8FFE-469B-B782-E7D007D4EA2E}">
      <dgm:prSet phldrT="[Text]"/>
      <dgm:spPr/>
      <dgm:t>
        <a:bodyPr/>
        <a:lstStyle/>
        <a:p>
          <a:r>
            <a:rPr lang="en-US" i="0" dirty="0" smtClean="0">
              <a:solidFill>
                <a:schemeClr val="tx1"/>
              </a:solidFill>
            </a:rPr>
            <a:t>Once the partial executed agreement is received, the Grants and Contracts Administrator forwards the agreement to the Director for signature.</a:t>
          </a:r>
          <a:endParaRPr lang="en-US" i="0" dirty="0">
            <a:solidFill>
              <a:schemeClr val="tx1"/>
            </a:solidFill>
          </a:endParaRPr>
        </a:p>
      </dgm:t>
    </dgm:pt>
    <dgm:pt modelId="{64DFD88F-EFBD-4A76-808C-8C9206C922F4}" type="parTrans" cxnId="{D1A80952-DDBD-4ACC-800F-9DAE1E8E9962}">
      <dgm:prSet/>
      <dgm:spPr/>
      <dgm:t>
        <a:bodyPr/>
        <a:lstStyle/>
        <a:p>
          <a:endParaRPr lang="en-US"/>
        </a:p>
      </dgm:t>
    </dgm:pt>
    <dgm:pt modelId="{0E7E5583-0B98-4E45-8B13-FF03DE7F4A67}" type="sibTrans" cxnId="{D1A80952-DDBD-4ACC-800F-9DAE1E8E9962}">
      <dgm:prSet/>
      <dgm:spPr/>
      <dgm:t>
        <a:bodyPr/>
        <a:lstStyle/>
        <a:p>
          <a:endParaRPr lang="en-US"/>
        </a:p>
      </dgm:t>
    </dgm:pt>
    <dgm:pt modelId="{561B28BD-840F-4A47-9DE0-E5ADCC2A4384}" type="pres">
      <dgm:prSet presAssocID="{6DE19676-C458-44EF-B9B9-0FA641A2F1A8}" presName="linearFlow" presStyleCnt="0">
        <dgm:presLayoutVars>
          <dgm:dir/>
          <dgm:animLvl val="lvl"/>
          <dgm:resizeHandles val="exact"/>
        </dgm:presLayoutVars>
      </dgm:prSet>
      <dgm:spPr/>
      <dgm:t>
        <a:bodyPr/>
        <a:lstStyle/>
        <a:p>
          <a:endParaRPr lang="en-US"/>
        </a:p>
      </dgm:t>
    </dgm:pt>
    <dgm:pt modelId="{E976FCEA-4670-46AE-9350-5530CDFDE32B}" type="pres">
      <dgm:prSet presAssocID="{68F0E2A8-AD15-499E-A490-BA26DD067D80}" presName="composite" presStyleCnt="0"/>
      <dgm:spPr/>
    </dgm:pt>
    <dgm:pt modelId="{7658D1B8-47B2-48FF-A71A-217CB2D30C6C}" type="pres">
      <dgm:prSet presAssocID="{68F0E2A8-AD15-499E-A490-BA26DD067D80}" presName="parentText" presStyleLbl="alignNode1" presStyleIdx="0" presStyleCnt="3">
        <dgm:presLayoutVars>
          <dgm:chMax val="1"/>
          <dgm:bulletEnabled val="1"/>
        </dgm:presLayoutVars>
      </dgm:prSet>
      <dgm:spPr/>
      <dgm:t>
        <a:bodyPr/>
        <a:lstStyle/>
        <a:p>
          <a:endParaRPr lang="en-US"/>
        </a:p>
      </dgm:t>
    </dgm:pt>
    <dgm:pt modelId="{F0985390-2347-4D3A-B566-F4FEE7856D7A}" type="pres">
      <dgm:prSet presAssocID="{68F0E2A8-AD15-499E-A490-BA26DD067D80}" presName="descendantText" presStyleLbl="alignAcc1" presStyleIdx="0" presStyleCnt="3" custLinFactNeighborX="0">
        <dgm:presLayoutVars>
          <dgm:bulletEnabled val="1"/>
        </dgm:presLayoutVars>
      </dgm:prSet>
      <dgm:spPr/>
      <dgm:t>
        <a:bodyPr/>
        <a:lstStyle/>
        <a:p>
          <a:endParaRPr lang="en-US"/>
        </a:p>
      </dgm:t>
    </dgm:pt>
    <dgm:pt modelId="{E74E10F4-18EC-4C46-BE79-78DB3DD55FEA}" type="pres">
      <dgm:prSet presAssocID="{DD226D43-8525-44C0-BB9E-3BCFD601C022}" presName="sp" presStyleCnt="0"/>
      <dgm:spPr/>
    </dgm:pt>
    <dgm:pt modelId="{CEE7BAC7-C399-485B-8F58-CFA0FCAD8300}" type="pres">
      <dgm:prSet presAssocID="{A51038D5-A950-4F85-B7D6-E195E0B13036}" presName="composite" presStyleCnt="0"/>
      <dgm:spPr/>
    </dgm:pt>
    <dgm:pt modelId="{784088C0-029F-478F-ADD6-9CEE9690FA4C}" type="pres">
      <dgm:prSet presAssocID="{A51038D5-A950-4F85-B7D6-E195E0B13036}" presName="parentText" presStyleLbl="alignNode1" presStyleIdx="1" presStyleCnt="3">
        <dgm:presLayoutVars>
          <dgm:chMax val="1"/>
          <dgm:bulletEnabled val="1"/>
        </dgm:presLayoutVars>
      </dgm:prSet>
      <dgm:spPr/>
      <dgm:t>
        <a:bodyPr/>
        <a:lstStyle/>
        <a:p>
          <a:endParaRPr lang="en-US"/>
        </a:p>
      </dgm:t>
    </dgm:pt>
    <dgm:pt modelId="{684CC73B-F816-41B2-B286-952E54C399CC}" type="pres">
      <dgm:prSet presAssocID="{A51038D5-A950-4F85-B7D6-E195E0B13036}" presName="descendantText" presStyleLbl="alignAcc1" presStyleIdx="1" presStyleCnt="3">
        <dgm:presLayoutVars>
          <dgm:bulletEnabled val="1"/>
        </dgm:presLayoutVars>
      </dgm:prSet>
      <dgm:spPr/>
      <dgm:t>
        <a:bodyPr/>
        <a:lstStyle/>
        <a:p>
          <a:endParaRPr lang="en-US"/>
        </a:p>
      </dgm:t>
    </dgm:pt>
    <dgm:pt modelId="{79B9168B-C099-4D30-AA49-4850DC254CFD}" type="pres">
      <dgm:prSet presAssocID="{96361A72-65C5-4FF9-9242-C387A4F00F90}" presName="sp" presStyleCnt="0"/>
      <dgm:spPr/>
    </dgm:pt>
    <dgm:pt modelId="{561A50CE-98B3-41E0-BE96-1C4905781463}" type="pres">
      <dgm:prSet presAssocID="{40C43E35-775B-46BD-808D-D4A1A495C2AC}" presName="composite" presStyleCnt="0"/>
      <dgm:spPr/>
    </dgm:pt>
    <dgm:pt modelId="{9D435257-C07B-45F3-90B7-1FED7725836E}" type="pres">
      <dgm:prSet presAssocID="{40C43E35-775B-46BD-808D-D4A1A495C2AC}" presName="parentText" presStyleLbl="alignNode1" presStyleIdx="2" presStyleCnt="3">
        <dgm:presLayoutVars>
          <dgm:chMax val="1"/>
          <dgm:bulletEnabled val="1"/>
        </dgm:presLayoutVars>
      </dgm:prSet>
      <dgm:spPr/>
      <dgm:t>
        <a:bodyPr/>
        <a:lstStyle/>
        <a:p>
          <a:endParaRPr lang="en-US"/>
        </a:p>
      </dgm:t>
    </dgm:pt>
    <dgm:pt modelId="{150AA09B-60C4-4AAD-80DA-88A6140CB45C}" type="pres">
      <dgm:prSet presAssocID="{40C43E35-775B-46BD-808D-D4A1A495C2AC}" presName="descendantText" presStyleLbl="alignAcc1" presStyleIdx="2" presStyleCnt="3">
        <dgm:presLayoutVars>
          <dgm:bulletEnabled val="1"/>
        </dgm:presLayoutVars>
      </dgm:prSet>
      <dgm:spPr/>
      <dgm:t>
        <a:bodyPr/>
        <a:lstStyle/>
        <a:p>
          <a:endParaRPr lang="en-US"/>
        </a:p>
      </dgm:t>
    </dgm:pt>
  </dgm:ptLst>
  <dgm:cxnLst>
    <dgm:cxn modelId="{31A35D0C-1A9E-4646-8FCF-7DC32CAF3BD6}" type="presOf" srcId="{6DE19676-C458-44EF-B9B9-0FA641A2F1A8}" destId="{561B28BD-840F-4A47-9DE0-E5ADCC2A4384}" srcOrd="0" destOrd="0" presId="urn:microsoft.com/office/officeart/2005/8/layout/chevron2"/>
    <dgm:cxn modelId="{ED9C31AF-024E-4062-9AB9-73C03376ACB9}" srcId="{6DE19676-C458-44EF-B9B9-0FA641A2F1A8}" destId="{40C43E35-775B-46BD-808D-D4A1A495C2AC}" srcOrd="2" destOrd="0" parTransId="{8473623B-F6FE-4142-96C7-A421430D9000}" sibTransId="{0CC100EC-29B2-4A00-81E5-E58D7102360F}"/>
    <dgm:cxn modelId="{28B809D6-97FC-4657-B5DA-E77244C9229E}" srcId="{40C43E35-775B-46BD-808D-D4A1A495C2AC}" destId="{7E1E69F9-8512-4FBD-9FAF-8AE5A93D7475}" srcOrd="2" destOrd="0" parTransId="{E112F677-8451-495A-A1CE-F117ED363FE6}" sibTransId="{20910175-B7FE-487A-A816-0F78E904C01C}"/>
    <dgm:cxn modelId="{D1A80952-DDBD-4ACC-800F-9DAE1E8E9962}" srcId="{40C43E35-775B-46BD-808D-D4A1A495C2AC}" destId="{4985C2C3-8FFE-469B-B782-E7D007D4EA2E}" srcOrd="1" destOrd="0" parTransId="{64DFD88F-EFBD-4A76-808C-8C9206C922F4}" sibTransId="{0E7E5583-0B98-4E45-8B13-FF03DE7F4A67}"/>
    <dgm:cxn modelId="{551BF5D7-D699-407C-9492-9835BA7B50B7}" type="presOf" srcId="{AD685452-22B8-41B5-B855-2F94C2DF2E8A}" destId="{F0985390-2347-4D3A-B566-F4FEE7856D7A}" srcOrd="0" destOrd="0" presId="urn:microsoft.com/office/officeart/2005/8/layout/chevron2"/>
    <dgm:cxn modelId="{81D94262-CA10-4227-A167-76A34FCEB098}" srcId="{68F0E2A8-AD15-499E-A490-BA26DD067D80}" destId="{AD685452-22B8-41B5-B855-2F94C2DF2E8A}" srcOrd="0" destOrd="0" parTransId="{1CA36A8E-3678-44C5-9A64-3179CF2F43B9}" sibTransId="{C4030F2C-71EC-4D86-9EB0-D326E451154F}"/>
    <dgm:cxn modelId="{2469F956-9DAC-40B2-A333-E45728E4B0C9}" type="presOf" srcId="{68F0E2A8-AD15-499E-A490-BA26DD067D80}" destId="{7658D1B8-47B2-48FF-A71A-217CB2D30C6C}" srcOrd="0" destOrd="0" presId="urn:microsoft.com/office/officeart/2005/8/layout/chevron2"/>
    <dgm:cxn modelId="{B7836D95-FD29-438E-A281-C24390C59A00}" srcId="{6DE19676-C458-44EF-B9B9-0FA641A2F1A8}" destId="{68F0E2A8-AD15-499E-A490-BA26DD067D80}" srcOrd="0" destOrd="0" parTransId="{04518A57-CD03-466E-A989-B8405367C32A}" sibTransId="{DD226D43-8525-44C0-BB9E-3BCFD601C022}"/>
    <dgm:cxn modelId="{627CDEC4-2F49-4AD7-A9E7-B63602177BD2}" srcId="{40C43E35-775B-46BD-808D-D4A1A495C2AC}" destId="{B1BBB60D-A002-4FA7-9CDB-7464BFF5357B}" srcOrd="0" destOrd="0" parTransId="{EBB5BB01-5446-4694-88AE-F4A095B8C4D5}" sibTransId="{95D3A79F-4BFB-4AF2-8B5C-E62B99983ADB}"/>
    <dgm:cxn modelId="{C81D0666-ACB3-4EC2-86A7-3A6E0DA7EB76}" type="presOf" srcId="{7E1E69F9-8512-4FBD-9FAF-8AE5A93D7475}" destId="{150AA09B-60C4-4AAD-80DA-88A6140CB45C}" srcOrd="0" destOrd="2" presId="urn:microsoft.com/office/officeart/2005/8/layout/chevron2"/>
    <dgm:cxn modelId="{7AE29C46-303A-44CE-9C30-6241CD0D0D5C}" type="presOf" srcId="{40C43E35-775B-46BD-808D-D4A1A495C2AC}" destId="{9D435257-C07B-45F3-90B7-1FED7725836E}" srcOrd="0" destOrd="0" presId="urn:microsoft.com/office/officeart/2005/8/layout/chevron2"/>
    <dgm:cxn modelId="{A7BCE178-FC04-4319-8FA4-6B51AD36182A}" type="presOf" srcId="{58B6A7E3-A968-4ACF-A55B-CDA6B364E855}" destId="{684CC73B-F816-41B2-B286-952E54C399CC}" srcOrd="0" destOrd="0" presId="urn:microsoft.com/office/officeart/2005/8/layout/chevron2"/>
    <dgm:cxn modelId="{53973ED9-D689-4851-8708-7665CB06C5E6}" type="presOf" srcId="{B1BBB60D-A002-4FA7-9CDB-7464BFF5357B}" destId="{150AA09B-60C4-4AAD-80DA-88A6140CB45C}" srcOrd="0" destOrd="0" presId="urn:microsoft.com/office/officeart/2005/8/layout/chevron2"/>
    <dgm:cxn modelId="{60533BC8-6299-46A5-8A28-2679BC47EFC2}" srcId="{6DE19676-C458-44EF-B9B9-0FA641A2F1A8}" destId="{A51038D5-A950-4F85-B7D6-E195E0B13036}" srcOrd="1" destOrd="0" parTransId="{08071EFC-862A-47E5-BB18-E58F1A444D5F}" sibTransId="{96361A72-65C5-4FF9-9242-C387A4F00F90}"/>
    <dgm:cxn modelId="{F87A969A-A240-4B55-8189-16B7E12FD97D}" type="presOf" srcId="{A51038D5-A950-4F85-B7D6-E195E0B13036}" destId="{784088C0-029F-478F-ADD6-9CEE9690FA4C}" srcOrd="0" destOrd="0" presId="urn:microsoft.com/office/officeart/2005/8/layout/chevron2"/>
    <dgm:cxn modelId="{7ADA40E3-C2D4-4D86-A6B4-5885E5FEE109}" srcId="{A51038D5-A950-4F85-B7D6-E195E0B13036}" destId="{58B6A7E3-A968-4ACF-A55B-CDA6B364E855}" srcOrd="0" destOrd="0" parTransId="{7E520523-9D9A-4959-B093-0EBAAE781518}" sibTransId="{3A9596C3-A0A8-4DF1-B424-ADE18B5C8308}"/>
    <dgm:cxn modelId="{12759915-C8A4-4642-9AC3-D7FF3A78696C}" type="presOf" srcId="{4985C2C3-8FFE-469B-B782-E7D007D4EA2E}" destId="{150AA09B-60C4-4AAD-80DA-88A6140CB45C}" srcOrd="0" destOrd="1" presId="urn:microsoft.com/office/officeart/2005/8/layout/chevron2"/>
    <dgm:cxn modelId="{D4276753-383B-4B7D-B3FF-F61BF8C46C06}" type="presParOf" srcId="{561B28BD-840F-4A47-9DE0-E5ADCC2A4384}" destId="{E976FCEA-4670-46AE-9350-5530CDFDE32B}" srcOrd="0" destOrd="0" presId="urn:microsoft.com/office/officeart/2005/8/layout/chevron2"/>
    <dgm:cxn modelId="{74066907-F4D1-4F2B-AE84-4B8B47DF69B4}" type="presParOf" srcId="{E976FCEA-4670-46AE-9350-5530CDFDE32B}" destId="{7658D1B8-47B2-48FF-A71A-217CB2D30C6C}" srcOrd="0" destOrd="0" presId="urn:microsoft.com/office/officeart/2005/8/layout/chevron2"/>
    <dgm:cxn modelId="{81655BA7-D0FC-4832-BE22-943E1730AC02}" type="presParOf" srcId="{E976FCEA-4670-46AE-9350-5530CDFDE32B}" destId="{F0985390-2347-4D3A-B566-F4FEE7856D7A}" srcOrd="1" destOrd="0" presId="urn:microsoft.com/office/officeart/2005/8/layout/chevron2"/>
    <dgm:cxn modelId="{58AEFAC3-DF8F-4C57-90AF-3FB807D97D15}" type="presParOf" srcId="{561B28BD-840F-4A47-9DE0-E5ADCC2A4384}" destId="{E74E10F4-18EC-4C46-BE79-78DB3DD55FEA}" srcOrd="1" destOrd="0" presId="urn:microsoft.com/office/officeart/2005/8/layout/chevron2"/>
    <dgm:cxn modelId="{BEEE317B-6297-4C7C-B0A4-795A8AFAA1CD}" type="presParOf" srcId="{561B28BD-840F-4A47-9DE0-E5ADCC2A4384}" destId="{CEE7BAC7-C399-485B-8F58-CFA0FCAD8300}" srcOrd="2" destOrd="0" presId="urn:microsoft.com/office/officeart/2005/8/layout/chevron2"/>
    <dgm:cxn modelId="{279556AD-7CE4-418B-80D3-8C2ADE9504BE}" type="presParOf" srcId="{CEE7BAC7-C399-485B-8F58-CFA0FCAD8300}" destId="{784088C0-029F-478F-ADD6-9CEE9690FA4C}" srcOrd="0" destOrd="0" presId="urn:microsoft.com/office/officeart/2005/8/layout/chevron2"/>
    <dgm:cxn modelId="{C1467693-9B50-4D87-A9A9-DDA1CCC1204B}" type="presParOf" srcId="{CEE7BAC7-C399-485B-8F58-CFA0FCAD8300}" destId="{684CC73B-F816-41B2-B286-952E54C399CC}" srcOrd="1" destOrd="0" presId="urn:microsoft.com/office/officeart/2005/8/layout/chevron2"/>
    <dgm:cxn modelId="{813F9B27-930F-4576-9C7F-21123B44B255}" type="presParOf" srcId="{561B28BD-840F-4A47-9DE0-E5ADCC2A4384}" destId="{79B9168B-C099-4D30-AA49-4850DC254CFD}" srcOrd="3" destOrd="0" presId="urn:microsoft.com/office/officeart/2005/8/layout/chevron2"/>
    <dgm:cxn modelId="{42ADC6B5-B5D5-430E-89B5-EB0A78F4DF2D}" type="presParOf" srcId="{561B28BD-840F-4A47-9DE0-E5ADCC2A4384}" destId="{561A50CE-98B3-41E0-BE96-1C4905781463}" srcOrd="4" destOrd="0" presId="urn:microsoft.com/office/officeart/2005/8/layout/chevron2"/>
    <dgm:cxn modelId="{DA49CDF1-A610-4341-BFE3-F9CD99CDA667}" type="presParOf" srcId="{561A50CE-98B3-41E0-BE96-1C4905781463}" destId="{9D435257-C07B-45F3-90B7-1FED7725836E}" srcOrd="0" destOrd="0" presId="urn:microsoft.com/office/officeart/2005/8/layout/chevron2"/>
    <dgm:cxn modelId="{B5BB9EC9-E5C8-4269-9B0B-B7B700C33B1E}" type="presParOf" srcId="{561A50CE-98B3-41E0-BE96-1C4905781463}" destId="{150AA09B-60C4-4AAD-80DA-88A6140CB4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E19676-C458-44EF-B9B9-0FA641A2F1A8}" type="doc">
      <dgm:prSet loTypeId="urn:microsoft.com/office/officeart/2005/8/layout/chevron2" loCatId="process" qsTypeId="urn:microsoft.com/office/officeart/2005/8/quickstyle/simple3" qsCatId="simple" csTypeId="urn:microsoft.com/office/officeart/2005/8/colors/accent4_2" csCatId="accent4" phldr="1"/>
      <dgm:spPr/>
      <dgm:t>
        <a:bodyPr/>
        <a:lstStyle/>
        <a:p>
          <a:endParaRPr lang="en-US"/>
        </a:p>
      </dgm:t>
    </dgm:pt>
    <dgm:pt modelId="{68F0E2A8-AD15-499E-A490-BA26DD067D80}">
      <dgm:prSet phldrT="[Text]"/>
      <dgm:spPr/>
      <dgm:t>
        <a:bodyPr/>
        <a:lstStyle/>
        <a:p>
          <a:r>
            <a:rPr lang="en-US" dirty="0" smtClean="0"/>
            <a:t>Agreement Receipt</a:t>
          </a:r>
          <a:endParaRPr lang="en-US" dirty="0"/>
        </a:p>
      </dgm:t>
    </dgm:pt>
    <dgm:pt modelId="{04518A57-CD03-466E-A989-B8405367C32A}" type="parTrans" cxnId="{B7836D95-FD29-438E-A281-C24390C59A00}">
      <dgm:prSet/>
      <dgm:spPr/>
      <dgm:t>
        <a:bodyPr/>
        <a:lstStyle/>
        <a:p>
          <a:endParaRPr lang="en-US"/>
        </a:p>
      </dgm:t>
    </dgm:pt>
    <dgm:pt modelId="{DD226D43-8525-44C0-BB9E-3BCFD601C022}" type="sibTrans" cxnId="{B7836D95-FD29-438E-A281-C24390C59A00}">
      <dgm:prSet/>
      <dgm:spPr/>
      <dgm:t>
        <a:bodyPr/>
        <a:lstStyle/>
        <a:p>
          <a:endParaRPr lang="en-US"/>
        </a:p>
      </dgm:t>
    </dgm:pt>
    <dgm:pt modelId="{AD685452-22B8-41B5-B855-2F94C2DF2E8A}">
      <dgm:prSet phldrT="[Text]"/>
      <dgm:spPr/>
      <dgm:t>
        <a:bodyPr/>
        <a:lstStyle/>
        <a:p>
          <a:r>
            <a:rPr lang="en-US" dirty="0" smtClean="0"/>
            <a:t>The agreement is received by Sponsored Programs Administration. </a:t>
          </a:r>
          <a:endParaRPr lang="en-US" dirty="0"/>
        </a:p>
      </dgm:t>
    </dgm:pt>
    <dgm:pt modelId="{1CA36A8E-3678-44C5-9A64-3179CF2F43B9}" type="parTrans" cxnId="{81D94262-CA10-4227-A167-76A34FCEB098}">
      <dgm:prSet/>
      <dgm:spPr/>
      <dgm:t>
        <a:bodyPr/>
        <a:lstStyle/>
        <a:p>
          <a:endParaRPr lang="en-US"/>
        </a:p>
      </dgm:t>
    </dgm:pt>
    <dgm:pt modelId="{C4030F2C-71EC-4D86-9EB0-D326E451154F}" type="sibTrans" cxnId="{81D94262-CA10-4227-A167-76A34FCEB098}">
      <dgm:prSet/>
      <dgm:spPr/>
      <dgm:t>
        <a:bodyPr/>
        <a:lstStyle/>
        <a:p>
          <a:endParaRPr lang="en-US"/>
        </a:p>
      </dgm:t>
    </dgm:pt>
    <dgm:pt modelId="{A51038D5-A950-4F85-B7D6-E195E0B13036}">
      <dgm:prSet phldrT="[Text]"/>
      <dgm:spPr/>
      <dgm:t>
        <a:bodyPr/>
        <a:lstStyle/>
        <a:p>
          <a:r>
            <a:rPr lang="en-US" dirty="0" smtClean="0"/>
            <a:t>Agreement Review</a:t>
          </a:r>
          <a:endParaRPr lang="en-US" dirty="0"/>
        </a:p>
      </dgm:t>
    </dgm:pt>
    <dgm:pt modelId="{08071EFC-862A-47E5-BB18-E58F1A444D5F}" type="parTrans" cxnId="{60533BC8-6299-46A5-8A28-2679BC47EFC2}">
      <dgm:prSet/>
      <dgm:spPr/>
      <dgm:t>
        <a:bodyPr/>
        <a:lstStyle/>
        <a:p>
          <a:endParaRPr lang="en-US"/>
        </a:p>
      </dgm:t>
    </dgm:pt>
    <dgm:pt modelId="{96361A72-65C5-4FF9-9242-C387A4F00F90}" type="sibTrans" cxnId="{60533BC8-6299-46A5-8A28-2679BC47EFC2}">
      <dgm:prSet/>
      <dgm:spPr/>
      <dgm:t>
        <a:bodyPr/>
        <a:lstStyle/>
        <a:p>
          <a:endParaRPr lang="en-US"/>
        </a:p>
      </dgm:t>
    </dgm:pt>
    <dgm:pt modelId="{58B6A7E3-A968-4ACF-A55B-CDA6B364E855}">
      <dgm:prSet phldrT="[Text]"/>
      <dgm:spPr/>
      <dgm:t>
        <a:bodyPr/>
        <a:lstStyle/>
        <a:p>
          <a:r>
            <a:rPr lang="en-US" dirty="0" smtClean="0"/>
            <a:t>Agreements are forwarded to the Grants and Contracts Administrator assigned to the PI’s department for review. </a:t>
          </a:r>
          <a:endParaRPr lang="en-US" dirty="0"/>
        </a:p>
      </dgm:t>
    </dgm:pt>
    <dgm:pt modelId="{7E520523-9D9A-4959-B093-0EBAAE781518}" type="parTrans" cxnId="{7ADA40E3-C2D4-4D86-A6B4-5885E5FEE109}">
      <dgm:prSet/>
      <dgm:spPr/>
      <dgm:t>
        <a:bodyPr/>
        <a:lstStyle/>
        <a:p>
          <a:endParaRPr lang="en-US"/>
        </a:p>
      </dgm:t>
    </dgm:pt>
    <dgm:pt modelId="{3A9596C3-A0A8-4DF1-B424-ADE18B5C8308}" type="sibTrans" cxnId="{7ADA40E3-C2D4-4D86-A6B4-5885E5FEE109}">
      <dgm:prSet/>
      <dgm:spPr/>
      <dgm:t>
        <a:bodyPr/>
        <a:lstStyle/>
        <a:p>
          <a:endParaRPr lang="en-US"/>
        </a:p>
      </dgm:t>
    </dgm:pt>
    <dgm:pt modelId="{40C43E35-775B-46BD-808D-D4A1A495C2AC}">
      <dgm:prSet phldrT="[Text]"/>
      <dgm:spPr/>
      <dgm:t>
        <a:bodyPr/>
        <a:lstStyle/>
        <a:p>
          <a:r>
            <a:rPr lang="en-US" dirty="0" smtClean="0"/>
            <a:t>Department Approval </a:t>
          </a:r>
          <a:endParaRPr lang="en-US" dirty="0"/>
        </a:p>
      </dgm:t>
    </dgm:pt>
    <dgm:pt modelId="{8473623B-F6FE-4142-96C7-A421430D9000}" type="parTrans" cxnId="{ED9C31AF-024E-4062-9AB9-73C03376ACB9}">
      <dgm:prSet/>
      <dgm:spPr/>
      <dgm:t>
        <a:bodyPr/>
        <a:lstStyle/>
        <a:p>
          <a:endParaRPr lang="en-US"/>
        </a:p>
      </dgm:t>
    </dgm:pt>
    <dgm:pt modelId="{0CC100EC-29B2-4A00-81E5-E58D7102360F}" type="sibTrans" cxnId="{ED9C31AF-024E-4062-9AB9-73C03376ACB9}">
      <dgm:prSet/>
      <dgm:spPr/>
      <dgm:t>
        <a:bodyPr/>
        <a:lstStyle/>
        <a:p>
          <a:endParaRPr lang="en-US"/>
        </a:p>
      </dgm:t>
    </dgm:pt>
    <dgm:pt modelId="{B1BBB60D-A002-4FA7-9CDB-7464BFF5357B}">
      <dgm:prSet phldrT="[Text]"/>
      <dgm:spPr/>
      <dgm:t>
        <a:bodyPr/>
        <a:lstStyle/>
        <a:p>
          <a:r>
            <a:rPr lang="en-US" dirty="0" smtClean="0"/>
            <a:t>The Grants and Contracts Administrator verifies with the PI and Department Administrator that scope and terms are accurate and acceptable.</a:t>
          </a:r>
          <a:endParaRPr lang="en-US" dirty="0"/>
        </a:p>
      </dgm:t>
    </dgm:pt>
    <dgm:pt modelId="{EBB5BB01-5446-4694-88AE-F4A095B8C4D5}" type="parTrans" cxnId="{627CDEC4-2F49-4AD7-A9E7-B63602177BD2}">
      <dgm:prSet/>
      <dgm:spPr/>
      <dgm:t>
        <a:bodyPr/>
        <a:lstStyle/>
        <a:p>
          <a:endParaRPr lang="en-US"/>
        </a:p>
      </dgm:t>
    </dgm:pt>
    <dgm:pt modelId="{95D3A79F-4BFB-4AF2-8B5C-E62B99983ADB}" type="sibTrans" cxnId="{627CDEC4-2F49-4AD7-A9E7-B63602177BD2}">
      <dgm:prSet/>
      <dgm:spPr/>
      <dgm:t>
        <a:bodyPr/>
        <a:lstStyle/>
        <a:p>
          <a:endParaRPr lang="en-US"/>
        </a:p>
      </dgm:t>
    </dgm:pt>
    <dgm:pt modelId="{57BE3BED-3AE6-436D-904B-D9F51914BFD0}">
      <dgm:prSet/>
      <dgm:spPr/>
      <dgm:t>
        <a:bodyPr/>
        <a:lstStyle/>
        <a:p>
          <a:r>
            <a:rPr lang="en-US" dirty="0" smtClean="0"/>
            <a:t>All incoming DUA/MTA agreements should be sent to </a:t>
          </a:r>
          <a:r>
            <a:rPr lang="en-US" dirty="0" smtClean="0">
              <a:hlinkClick xmlns:r="http://schemas.openxmlformats.org/officeDocument/2006/relationships" r:id="rId1"/>
            </a:rPr>
            <a:t>DUA.MTARequest@bmc.org</a:t>
          </a:r>
          <a:r>
            <a:rPr lang="en-US" dirty="0" smtClean="0"/>
            <a:t> along with DUA/MTA Request Form. The form can be found in the Res Ops website. </a:t>
          </a:r>
          <a:endParaRPr lang="en-US" dirty="0"/>
        </a:p>
      </dgm:t>
    </dgm:pt>
    <dgm:pt modelId="{DADC2A64-1BB7-4A55-B10E-F709FF62C4A2}" type="parTrans" cxnId="{983C3609-28C7-418D-84EE-B9452F2E3E39}">
      <dgm:prSet/>
      <dgm:spPr/>
      <dgm:t>
        <a:bodyPr/>
        <a:lstStyle/>
        <a:p>
          <a:endParaRPr lang="en-US"/>
        </a:p>
      </dgm:t>
    </dgm:pt>
    <dgm:pt modelId="{8E08C5CD-4CCA-464B-89A1-51AAF770693C}" type="sibTrans" cxnId="{983C3609-28C7-418D-84EE-B9452F2E3E39}">
      <dgm:prSet/>
      <dgm:spPr/>
      <dgm:t>
        <a:bodyPr/>
        <a:lstStyle/>
        <a:p>
          <a:endParaRPr lang="en-US"/>
        </a:p>
      </dgm:t>
    </dgm:pt>
    <dgm:pt modelId="{C05ABA0D-DC3F-4669-A803-64F4943E9ACA}">
      <dgm:prSet/>
      <dgm:spPr/>
      <dgm:t>
        <a:bodyPr/>
        <a:lstStyle/>
        <a:p>
          <a:r>
            <a:rPr lang="en-US" dirty="0" smtClean="0"/>
            <a:t>All agreements are forwarded within 2 business days of receipt.</a:t>
          </a:r>
          <a:endParaRPr lang="en-US" dirty="0"/>
        </a:p>
      </dgm:t>
    </dgm:pt>
    <dgm:pt modelId="{959A224C-7F5D-4A9D-B4E3-CD3329B27946}" type="parTrans" cxnId="{EA30846F-5647-4E32-AEF3-A570C9296222}">
      <dgm:prSet/>
      <dgm:spPr/>
      <dgm:t>
        <a:bodyPr/>
        <a:lstStyle/>
        <a:p>
          <a:endParaRPr lang="en-US"/>
        </a:p>
      </dgm:t>
    </dgm:pt>
    <dgm:pt modelId="{BE910617-E7F9-40D4-8CB7-AF74C713EDA0}" type="sibTrans" cxnId="{EA30846F-5647-4E32-AEF3-A570C9296222}">
      <dgm:prSet/>
      <dgm:spPr/>
      <dgm:t>
        <a:bodyPr/>
        <a:lstStyle/>
        <a:p>
          <a:endParaRPr lang="en-US"/>
        </a:p>
      </dgm:t>
    </dgm:pt>
    <dgm:pt modelId="{C67D2A53-181B-4072-A5B2-0A49B067B2BD}">
      <dgm:prSet/>
      <dgm:spPr/>
      <dgm:t>
        <a:bodyPr/>
        <a:lstStyle/>
        <a:p>
          <a:r>
            <a:rPr lang="en-US" dirty="0" smtClean="0"/>
            <a:t>The PI and Department Administrator are copied in the correspondence.</a:t>
          </a:r>
          <a:endParaRPr lang="en-US" dirty="0"/>
        </a:p>
      </dgm:t>
    </dgm:pt>
    <dgm:pt modelId="{E1C4E341-9911-4A8A-8E3D-47CC6D728590}" type="parTrans" cxnId="{BF50B49B-BE15-4EC7-AA77-52B408A879F6}">
      <dgm:prSet/>
      <dgm:spPr/>
      <dgm:t>
        <a:bodyPr/>
        <a:lstStyle/>
        <a:p>
          <a:endParaRPr lang="en-US"/>
        </a:p>
      </dgm:t>
    </dgm:pt>
    <dgm:pt modelId="{DFB38DC8-6057-420D-80B1-34C61AAE8924}" type="sibTrans" cxnId="{BF50B49B-BE15-4EC7-AA77-52B408A879F6}">
      <dgm:prSet/>
      <dgm:spPr/>
      <dgm:t>
        <a:bodyPr/>
        <a:lstStyle/>
        <a:p>
          <a:endParaRPr lang="en-US"/>
        </a:p>
      </dgm:t>
    </dgm:pt>
    <dgm:pt modelId="{3995FA1B-DBF0-4EB2-8456-CC37DA984994}">
      <dgm:prSet/>
      <dgm:spPr/>
      <dgm:t>
        <a:bodyPr/>
        <a:lstStyle/>
        <a:p>
          <a:r>
            <a:rPr lang="en-US" dirty="0" smtClean="0"/>
            <a:t>This process can take up to 10 business days.</a:t>
          </a:r>
          <a:endParaRPr lang="en-US" dirty="0"/>
        </a:p>
      </dgm:t>
    </dgm:pt>
    <dgm:pt modelId="{653E94B0-14E4-4361-980A-63CA3939DCAB}" type="parTrans" cxnId="{84FEDEDC-05CE-4A1C-8A84-59835B4CB39D}">
      <dgm:prSet/>
      <dgm:spPr/>
      <dgm:t>
        <a:bodyPr/>
        <a:lstStyle/>
        <a:p>
          <a:endParaRPr lang="en-US"/>
        </a:p>
      </dgm:t>
    </dgm:pt>
    <dgm:pt modelId="{1E53E577-3431-47EC-A4F9-E2F7802BC010}" type="sibTrans" cxnId="{84FEDEDC-05CE-4A1C-8A84-59835B4CB39D}">
      <dgm:prSet/>
      <dgm:spPr/>
      <dgm:t>
        <a:bodyPr/>
        <a:lstStyle/>
        <a:p>
          <a:endParaRPr lang="en-US"/>
        </a:p>
      </dgm:t>
    </dgm:pt>
    <dgm:pt modelId="{561B28BD-840F-4A47-9DE0-E5ADCC2A4384}" type="pres">
      <dgm:prSet presAssocID="{6DE19676-C458-44EF-B9B9-0FA641A2F1A8}" presName="linearFlow" presStyleCnt="0">
        <dgm:presLayoutVars>
          <dgm:dir/>
          <dgm:animLvl val="lvl"/>
          <dgm:resizeHandles val="exact"/>
        </dgm:presLayoutVars>
      </dgm:prSet>
      <dgm:spPr/>
      <dgm:t>
        <a:bodyPr/>
        <a:lstStyle/>
        <a:p>
          <a:endParaRPr lang="en-US"/>
        </a:p>
      </dgm:t>
    </dgm:pt>
    <dgm:pt modelId="{E976FCEA-4670-46AE-9350-5530CDFDE32B}" type="pres">
      <dgm:prSet presAssocID="{68F0E2A8-AD15-499E-A490-BA26DD067D80}" presName="composite" presStyleCnt="0"/>
      <dgm:spPr/>
    </dgm:pt>
    <dgm:pt modelId="{7658D1B8-47B2-48FF-A71A-217CB2D30C6C}" type="pres">
      <dgm:prSet presAssocID="{68F0E2A8-AD15-499E-A490-BA26DD067D80}" presName="parentText" presStyleLbl="alignNode1" presStyleIdx="0" presStyleCnt="3">
        <dgm:presLayoutVars>
          <dgm:chMax val="1"/>
          <dgm:bulletEnabled val="1"/>
        </dgm:presLayoutVars>
      </dgm:prSet>
      <dgm:spPr/>
      <dgm:t>
        <a:bodyPr/>
        <a:lstStyle/>
        <a:p>
          <a:endParaRPr lang="en-US"/>
        </a:p>
      </dgm:t>
    </dgm:pt>
    <dgm:pt modelId="{F0985390-2347-4D3A-B566-F4FEE7856D7A}" type="pres">
      <dgm:prSet presAssocID="{68F0E2A8-AD15-499E-A490-BA26DD067D80}" presName="descendantText" presStyleLbl="alignAcc1" presStyleIdx="0" presStyleCnt="3">
        <dgm:presLayoutVars>
          <dgm:bulletEnabled val="1"/>
        </dgm:presLayoutVars>
      </dgm:prSet>
      <dgm:spPr/>
      <dgm:t>
        <a:bodyPr/>
        <a:lstStyle/>
        <a:p>
          <a:endParaRPr lang="en-US"/>
        </a:p>
      </dgm:t>
    </dgm:pt>
    <dgm:pt modelId="{E74E10F4-18EC-4C46-BE79-78DB3DD55FEA}" type="pres">
      <dgm:prSet presAssocID="{DD226D43-8525-44C0-BB9E-3BCFD601C022}" presName="sp" presStyleCnt="0"/>
      <dgm:spPr/>
    </dgm:pt>
    <dgm:pt modelId="{CEE7BAC7-C399-485B-8F58-CFA0FCAD8300}" type="pres">
      <dgm:prSet presAssocID="{A51038D5-A950-4F85-B7D6-E195E0B13036}" presName="composite" presStyleCnt="0"/>
      <dgm:spPr/>
    </dgm:pt>
    <dgm:pt modelId="{784088C0-029F-478F-ADD6-9CEE9690FA4C}" type="pres">
      <dgm:prSet presAssocID="{A51038D5-A950-4F85-B7D6-E195E0B13036}" presName="parentText" presStyleLbl="alignNode1" presStyleIdx="1" presStyleCnt="3">
        <dgm:presLayoutVars>
          <dgm:chMax val="1"/>
          <dgm:bulletEnabled val="1"/>
        </dgm:presLayoutVars>
      </dgm:prSet>
      <dgm:spPr/>
      <dgm:t>
        <a:bodyPr/>
        <a:lstStyle/>
        <a:p>
          <a:endParaRPr lang="en-US"/>
        </a:p>
      </dgm:t>
    </dgm:pt>
    <dgm:pt modelId="{684CC73B-F816-41B2-B286-952E54C399CC}" type="pres">
      <dgm:prSet presAssocID="{A51038D5-A950-4F85-B7D6-E195E0B13036}" presName="descendantText" presStyleLbl="alignAcc1" presStyleIdx="1" presStyleCnt="3">
        <dgm:presLayoutVars>
          <dgm:bulletEnabled val="1"/>
        </dgm:presLayoutVars>
      </dgm:prSet>
      <dgm:spPr/>
      <dgm:t>
        <a:bodyPr/>
        <a:lstStyle/>
        <a:p>
          <a:endParaRPr lang="en-US"/>
        </a:p>
      </dgm:t>
    </dgm:pt>
    <dgm:pt modelId="{79B9168B-C099-4D30-AA49-4850DC254CFD}" type="pres">
      <dgm:prSet presAssocID="{96361A72-65C5-4FF9-9242-C387A4F00F90}" presName="sp" presStyleCnt="0"/>
      <dgm:spPr/>
    </dgm:pt>
    <dgm:pt modelId="{561A50CE-98B3-41E0-BE96-1C4905781463}" type="pres">
      <dgm:prSet presAssocID="{40C43E35-775B-46BD-808D-D4A1A495C2AC}" presName="composite" presStyleCnt="0"/>
      <dgm:spPr/>
    </dgm:pt>
    <dgm:pt modelId="{9D435257-C07B-45F3-90B7-1FED7725836E}" type="pres">
      <dgm:prSet presAssocID="{40C43E35-775B-46BD-808D-D4A1A495C2AC}" presName="parentText" presStyleLbl="alignNode1" presStyleIdx="2" presStyleCnt="3">
        <dgm:presLayoutVars>
          <dgm:chMax val="1"/>
          <dgm:bulletEnabled val="1"/>
        </dgm:presLayoutVars>
      </dgm:prSet>
      <dgm:spPr/>
      <dgm:t>
        <a:bodyPr/>
        <a:lstStyle/>
        <a:p>
          <a:endParaRPr lang="en-US"/>
        </a:p>
      </dgm:t>
    </dgm:pt>
    <dgm:pt modelId="{150AA09B-60C4-4AAD-80DA-88A6140CB45C}" type="pres">
      <dgm:prSet presAssocID="{40C43E35-775B-46BD-808D-D4A1A495C2AC}" presName="descendantText" presStyleLbl="alignAcc1" presStyleIdx="2" presStyleCnt="3">
        <dgm:presLayoutVars>
          <dgm:bulletEnabled val="1"/>
        </dgm:presLayoutVars>
      </dgm:prSet>
      <dgm:spPr/>
      <dgm:t>
        <a:bodyPr/>
        <a:lstStyle/>
        <a:p>
          <a:endParaRPr lang="en-US"/>
        </a:p>
      </dgm:t>
    </dgm:pt>
  </dgm:ptLst>
  <dgm:cxnLst>
    <dgm:cxn modelId="{983C3609-28C7-418D-84EE-B9452F2E3E39}" srcId="{68F0E2A8-AD15-499E-A490-BA26DD067D80}" destId="{57BE3BED-3AE6-436D-904B-D9F51914BFD0}" srcOrd="1" destOrd="0" parTransId="{DADC2A64-1BB7-4A55-B10E-F709FF62C4A2}" sibTransId="{8E08C5CD-4CCA-464B-89A1-51AAF770693C}"/>
    <dgm:cxn modelId="{31A35D0C-1A9E-4646-8FCF-7DC32CAF3BD6}" type="presOf" srcId="{6DE19676-C458-44EF-B9B9-0FA641A2F1A8}" destId="{561B28BD-840F-4A47-9DE0-E5ADCC2A4384}" srcOrd="0" destOrd="0" presId="urn:microsoft.com/office/officeart/2005/8/layout/chevron2"/>
    <dgm:cxn modelId="{BF50B49B-BE15-4EC7-AA77-52B408A879F6}" srcId="{A51038D5-A950-4F85-B7D6-E195E0B13036}" destId="{C67D2A53-181B-4072-A5B2-0A49B067B2BD}" srcOrd="1" destOrd="0" parTransId="{E1C4E341-9911-4A8A-8E3D-47CC6D728590}" sibTransId="{DFB38DC8-6057-420D-80B1-34C61AAE8924}"/>
    <dgm:cxn modelId="{9845F614-1788-4339-8B62-9E2B4DC0E124}" type="presOf" srcId="{3995FA1B-DBF0-4EB2-8456-CC37DA984994}" destId="{684CC73B-F816-41B2-B286-952E54C399CC}" srcOrd="0" destOrd="2" presId="urn:microsoft.com/office/officeart/2005/8/layout/chevron2"/>
    <dgm:cxn modelId="{ED9C31AF-024E-4062-9AB9-73C03376ACB9}" srcId="{6DE19676-C458-44EF-B9B9-0FA641A2F1A8}" destId="{40C43E35-775B-46BD-808D-D4A1A495C2AC}" srcOrd="2" destOrd="0" parTransId="{8473623B-F6FE-4142-96C7-A421430D9000}" sibTransId="{0CC100EC-29B2-4A00-81E5-E58D7102360F}"/>
    <dgm:cxn modelId="{551BF5D7-D699-407C-9492-9835BA7B50B7}" type="presOf" srcId="{AD685452-22B8-41B5-B855-2F94C2DF2E8A}" destId="{F0985390-2347-4D3A-B566-F4FEE7856D7A}" srcOrd="0" destOrd="0" presId="urn:microsoft.com/office/officeart/2005/8/layout/chevron2"/>
    <dgm:cxn modelId="{EA30846F-5647-4E32-AEF3-A570C9296222}" srcId="{68F0E2A8-AD15-499E-A490-BA26DD067D80}" destId="{C05ABA0D-DC3F-4669-A803-64F4943E9ACA}" srcOrd="2" destOrd="0" parTransId="{959A224C-7F5D-4A9D-B4E3-CD3329B27946}" sibTransId="{BE910617-E7F9-40D4-8CB7-AF74C713EDA0}"/>
    <dgm:cxn modelId="{81D94262-CA10-4227-A167-76A34FCEB098}" srcId="{68F0E2A8-AD15-499E-A490-BA26DD067D80}" destId="{AD685452-22B8-41B5-B855-2F94C2DF2E8A}" srcOrd="0" destOrd="0" parTransId="{1CA36A8E-3678-44C5-9A64-3179CF2F43B9}" sibTransId="{C4030F2C-71EC-4D86-9EB0-D326E451154F}"/>
    <dgm:cxn modelId="{8E91925E-0867-41A0-AB5E-D9ECA021D640}" type="presOf" srcId="{C67D2A53-181B-4072-A5B2-0A49B067B2BD}" destId="{684CC73B-F816-41B2-B286-952E54C399CC}" srcOrd="0" destOrd="1" presId="urn:microsoft.com/office/officeart/2005/8/layout/chevron2"/>
    <dgm:cxn modelId="{2469F956-9DAC-40B2-A333-E45728E4B0C9}" type="presOf" srcId="{68F0E2A8-AD15-499E-A490-BA26DD067D80}" destId="{7658D1B8-47B2-48FF-A71A-217CB2D30C6C}" srcOrd="0" destOrd="0" presId="urn:microsoft.com/office/officeart/2005/8/layout/chevron2"/>
    <dgm:cxn modelId="{B7836D95-FD29-438E-A281-C24390C59A00}" srcId="{6DE19676-C458-44EF-B9B9-0FA641A2F1A8}" destId="{68F0E2A8-AD15-499E-A490-BA26DD067D80}" srcOrd="0" destOrd="0" parTransId="{04518A57-CD03-466E-A989-B8405367C32A}" sibTransId="{DD226D43-8525-44C0-BB9E-3BCFD601C022}"/>
    <dgm:cxn modelId="{627CDEC4-2F49-4AD7-A9E7-B63602177BD2}" srcId="{40C43E35-775B-46BD-808D-D4A1A495C2AC}" destId="{B1BBB60D-A002-4FA7-9CDB-7464BFF5357B}" srcOrd="0" destOrd="0" parTransId="{EBB5BB01-5446-4694-88AE-F4A095B8C4D5}" sibTransId="{95D3A79F-4BFB-4AF2-8B5C-E62B99983ADB}"/>
    <dgm:cxn modelId="{2CEE08AB-F22C-4C6F-9D98-37A81D3D9FFF}" type="presOf" srcId="{57BE3BED-3AE6-436D-904B-D9F51914BFD0}" destId="{F0985390-2347-4D3A-B566-F4FEE7856D7A}" srcOrd="0" destOrd="1" presId="urn:microsoft.com/office/officeart/2005/8/layout/chevron2"/>
    <dgm:cxn modelId="{7AE29C46-303A-44CE-9C30-6241CD0D0D5C}" type="presOf" srcId="{40C43E35-775B-46BD-808D-D4A1A495C2AC}" destId="{9D435257-C07B-45F3-90B7-1FED7725836E}" srcOrd="0" destOrd="0" presId="urn:microsoft.com/office/officeart/2005/8/layout/chevron2"/>
    <dgm:cxn modelId="{A7BCE178-FC04-4319-8FA4-6B51AD36182A}" type="presOf" srcId="{58B6A7E3-A968-4ACF-A55B-CDA6B364E855}" destId="{684CC73B-F816-41B2-B286-952E54C399CC}" srcOrd="0" destOrd="0" presId="urn:microsoft.com/office/officeart/2005/8/layout/chevron2"/>
    <dgm:cxn modelId="{60533BC8-6299-46A5-8A28-2679BC47EFC2}" srcId="{6DE19676-C458-44EF-B9B9-0FA641A2F1A8}" destId="{A51038D5-A950-4F85-B7D6-E195E0B13036}" srcOrd="1" destOrd="0" parTransId="{08071EFC-862A-47E5-BB18-E58F1A444D5F}" sibTransId="{96361A72-65C5-4FF9-9242-C387A4F00F90}"/>
    <dgm:cxn modelId="{53973ED9-D689-4851-8708-7665CB06C5E6}" type="presOf" srcId="{B1BBB60D-A002-4FA7-9CDB-7464BFF5357B}" destId="{150AA09B-60C4-4AAD-80DA-88A6140CB45C}" srcOrd="0" destOrd="0" presId="urn:microsoft.com/office/officeart/2005/8/layout/chevron2"/>
    <dgm:cxn modelId="{F87A969A-A240-4B55-8189-16B7E12FD97D}" type="presOf" srcId="{A51038D5-A950-4F85-B7D6-E195E0B13036}" destId="{784088C0-029F-478F-ADD6-9CEE9690FA4C}" srcOrd="0" destOrd="0" presId="urn:microsoft.com/office/officeart/2005/8/layout/chevron2"/>
    <dgm:cxn modelId="{120C9DE8-628F-4A8F-A59D-E66C5FB3C47B}" type="presOf" srcId="{C05ABA0D-DC3F-4669-A803-64F4943E9ACA}" destId="{F0985390-2347-4D3A-B566-F4FEE7856D7A}" srcOrd="0" destOrd="2" presId="urn:microsoft.com/office/officeart/2005/8/layout/chevron2"/>
    <dgm:cxn modelId="{84FEDEDC-05CE-4A1C-8A84-59835B4CB39D}" srcId="{A51038D5-A950-4F85-B7D6-E195E0B13036}" destId="{3995FA1B-DBF0-4EB2-8456-CC37DA984994}" srcOrd="2" destOrd="0" parTransId="{653E94B0-14E4-4361-980A-63CA3939DCAB}" sibTransId="{1E53E577-3431-47EC-A4F9-E2F7802BC010}"/>
    <dgm:cxn modelId="{7ADA40E3-C2D4-4D86-A6B4-5885E5FEE109}" srcId="{A51038D5-A950-4F85-B7D6-E195E0B13036}" destId="{58B6A7E3-A968-4ACF-A55B-CDA6B364E855}" srcOrd="0" destOrd="0" parTransId="{7E520523-9D9A-4959-B093-0EBAAE781518}" sibTransId="{3A9596C3-A0A8-4DF1-B424-ADE18B5C8308}"/>
    <dgm:cxn modelId="{D4276753-383B-4B7D-B3FF-F61BF8C46C06}" type="presParOf" srcId="{561B28BD-840F-4A47-9DE0-E5ADCC2A4384}" destId="{E976FCEA-4670-46AE-9350-5530CDFDE32B}" srcOrd="0" destOrd="0" presId="urn:microsoft.com/office/officeart/2005/8/layout/chevron2"/>
    <dgm:cxn modelId="{74066907-F4D1-4F2B-AE84-4B8B47DF69B4}" type="presParOf" srcId="{E976FCEA-4670-46AE-9350-5530CDFDE32B}" destId="{7658D1B8-47B2-48FF-A71A-217CB2D30C6C}" srcOrd="0" destOrd="0" presId="urn:microsoft.com/office/officeart/2005/8/layout/chevron2"/>
    <dgm:cxn modelId="{81655BA7-D0FC-4832-BE22-943E1730AC02}" type="presParOf" srcId="{E976FCEA-4670-46AE-9350-5530CDFDE32B}" destId="{F0985390-2347-4D3A-B566-F4FEE7856D7A}" srcOrd="1" destOrd="0" presId="urn:microsoft.com/office/officeart/2005/8/layout/chevron2"/>
    <dgm:cxn modelId="{58AEFAC3-DF8F-4C57-90AF-3FB807D97D15}" type="presParOf" srcId="{561B28BD-840F-4A47-9DE0-E5ADCC2A4384}" destId="{E74E10F4-18EC-4C46-BE79-78DB3DD55FEA}" srcOrd="1" destOrd="0" presId="urn:microsoft.com/office/officeart/2005/8/layout/chevron2"/>
    <dgm:cxn modelId="{BEEE317B-6297-4C7C-B0A4-795A8AFAA1CD}" type="presParOf" srcId="{561B28BD-840F-4A47-9DE0-E5ADCC2A4384}" destId="{CEE7BAC7-C399-485B-8F58-CFA0FCAD8300}" srcOrd="2" destOrd="0" presId="urn:microsoft.com/office/officeart/2005/8/layout/chevron2"/>
    <dgm:cxn modelId="{279556AD-7CE4-418B-80D3-8C2ADE9504BE}" type="presParOf" srcId="{CEE7BAC7-C399-485B-8F58-CFA0FCAD8300}" destId="{784088C0-029F-478F-ADD6-9CEE9690FA4C}" srcOrd="0" destOrd="0" presId="urn:microsoft.com/office/officeart/2005/8/layout/chevron2"/>
    <dgm:cxn modelId="{C1467693-9B50-4D87-A9A9-DDA1CCC1204B}" type="presParOf" srcId="{CEE7BAC7-C399-485B-8F58-CFA0FCAD8300}" destId="{684CC73B-F816-41B2-B286-952E54C399CC}" srcOrd="1" destOrd="0" presId="urn:microsoft.com/office/officeart/2005/8/layout/chevron2"/>
    <dgm:cxn modelId="{813F9B27-930F-4576-9C7F-21123B44B255}" type="presParOf" srcId="{561B28BD-840F-4A47-9DE0-E5ADCC2A4384}" destId="{79B9168B-C099-4D30-AA49-4850DC254CFD}" srcOrd="3" destOrd="0" presId="urn:microsoft.com/office/officeart/2005/8/layout/chevron2"/>
    <dgm:cxn modelId="{42ADC6B5-B5D5-430E-89B5-EB0A78F4DF2D}" type="presParOf" srcId="{561B28BD-840F-4A47-9DE0-E5ADCC2A4384}" destId="{561A50CE-98B3-41E0-BE96-1C4905781463}" srcOrd="4" destOrd="0" presId="urn:microsoft.com/office/officeart/2005/8/layout/chevron2"/>
    <dgm:cxn modelId="{DA49CDF1-A610-4341-BFE3-F9CD99CDA667}" type="presParOf" srcId="{561A50CE-98B3-41E0-BE96-1C4905781463}" destId="{9D435257-C07B-45F3-90B7-1FED7725836E}" srcOrd="0" destOrd="0" presId="urn:microsoft.com/office/officeart/2005/8/layout/chevron2"/>
    <dgm:cxn modelId="{B5BB9EC9-E5C8-4269-9B0B-B7B700C33B1E}" type="presParOf" srcId="{561A50CE-98B3-41E0-BE96-1C4905781463}" destId="{150AA09B-60C4-4AAD-80DA-88A6140CB4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E19676-C458-44EF-B9B9-0FA641A2F1A8}" type="doc">
      <dgm:prSet loTypeId="urn:microsoft.com/office/officeart/2005/8/layout/chevron2" loCatId="process" qsTypeId="urn:microsoft.com/office/officeart/2005/8/quickstyle/simple3" qsCatId="simple" csTypeId="urn:microsoft.com/office/officeart/2005/8/colors/accent4_2" csCatId="accent4" phldr="1"/>
      <dgm:spPr/>
      <dgm:t>
        <a:bodyPr/>
        <a:lstStyle/>
        <a:p>
          <a:endParaRPr lang="en-US"/>
        </a:p>
      </dgm:t>
    </dgm:pt>
    <dgm:pt modelId="{68F0E2A8-AD15-499E-A490-BA26DD067D80}">
      <dgm:prSet phldrT="[Text]"/>
      <dgm:spPr/>
      <dgm:t>
        <a:bodyPr/>
        <a:lstStyle/>
        <a:p>
          <a:r>
            <a:rPr lang="en-US" b="0" i="1" u="none" smtClean="0"/>
            <a:t>Legal Review</a:t>
          </a:r>
          <a:endParaRPr lang="en-US" b="0" i="1" u="none" dirty="0"/>
        </a:p>
      </dgm:t>
    </dgm:pt>
    <dgm:pt modelId="{04518A57-CD03-466E-A989-B8405367C32A}" type="parTrans" cxnId="{B7836D95-FD29-438E-A281-C24390C59A00}">
      <dgm:prSet/>
      <dgm:spPr/>
      <dgm:t>
        <a:bodyPr/>
        <a:lstStyle/>
        <a:p>
          <a:endParaRPr lang="en-US"/>
        </a:p>
      </dgm:t>
    </dgm:pt>
    <dgm:pt modelId="{DD226D43-8525-44C0-BB9E-3BCFD601C022}" type="sibTrans" cxnId="{B7836D95-FD29-438E-A281-C24390C59A00}">
      <dgm:prSet/>
      <dgm:spPr/>
      <dgm:t>
        <a:bodyPr/>
        <a:lstStyle/>
        <a:p>
          <a:endParaRPr lang="en-US"/>
        </a:p>
      </dgm:t>
    </dgm:pt>
    <dgm:pt modelId="{AD685452-22B8-41B5-B855-2F94C2DF2E8A}">
      <dgm:prSet phldrT="[Text]"/>
      <dgm:spPr/>
      <dgm:t>
        <a:bodyPr/>
        <a:lstStyle/>
        <a:p>
          <a:r>
            <a:rPr lang="en-US" i="1" smtClean="0"/>
            <a:t>The Grants and Contracts Administrator may determine that additional legal review is required. </a:t>
          </a:r>
          <a:endParaRPr lang="en-US" i="1" dirty="0"/>
        </a:p>
      </dgm:t>
    </dgm:pt>
    <dgm:pt modelId="{1CA36A8E-3678-44C5-9A64-3179CF2F43B9}" type="parTrans" cxnId="{81D94262-CA10-4227-A167-76A34FCEB098}">
      <dgm:prSet/>
      <dgm:spPr/>
      <dgm:t>
        <a:bodyPr/>
        <a:lstStyle/>
        <a:p>
          <a:endParaRPr lang="en-US"/>
        </a:p>
      </dgm:t>
    </dgm:pt>
    <dgm:pt modelId="{C4030F2C-71EC-4D86-9EB0-D326E451154F}" type="sibTrans" cxnId="{81D94262-CA10-4227-A167-76A34FCEB098}">
      <dgm:prSet/>
      <dgm:spPr/>
      <dgm:t>
        <a:bodyPr/>
        <a:lstStyle/>
        <a:p>
          <a:endParaRPr lang="en-US"/>
        </a:p>
      </dgm:t>
    </dgm:pt>
    <dgm:pt modelId="{A51038D5-A950-4F85-B7D6-E195E0B13036}">
      <dgm:prSet phldrT="[Text]"/>
      <dgm:spPr/>
      <dgm:t>
        <a:bodyPr/>
        <a:lstStyle/>
        <a:p>
          <a:r>
            <a:rPr lang="en-US" b="0" dirty="0" smtClean="0"/>
            <a:t>Partial Execution or Negotiation </a:t>
          </a:r>
          <a:endParaRPr lang="en-US" b="0" dirty="0"/>
        </a:p>
      </dgm:t>
    </dgm:pt>
    <dgm:pt modelId="{08071EFC-862A-47E5-BB18-E58F1A444D5F}" type="parTrans" cxnId="{60533BC8-6299-46A5-8A28-2679BC47EFC2}">
      <dgm:prSet/>
      <dgm:spPr/>
      <dgm:t>
        <a:bodyPr/>
        <a:lstStyle/>
        <a:p>
          <a:endParaRPr lang="en-US"/>
        </a:p>
      </dgm:t>
    </dgm:pt>
    <dgm:pt modelId="{96361A72-65C5-4FF9-9242-C387A4F00F90}" type="sibTrans" cxnId="{60533BC8-6299-46A5-8A28-2679BC47EFC2}">
      <dgm:prSet/>
      <dgm:spPr/>
      <dgm:t>
        <a:bodyPr/>
        <a:lstStyle/>
        <a:p>
          <a:endParaRPr lang="en-US"/>
        </a:p>
      </dgm:t>
    </dgm:pt>
    <dgm:pt modelId="{58B6A7E3-A968-4ACF-A55B-CDA6B364E855}">
      <dgm:prSet phldrT="[Text]"/>
      <dgm:spPr/>
      <dgm:t>
        <a:bodyPr/>
        <a:lstStyle/>
        <a:p>
          <a:r>
            <a:rPr lang="en-US" dirty="0" smtClean="0"/>
            <a:t>If no revisions are required, the Grants and Contracts Administrator sends agreement to the Director for signature.</a:t>
          </a:r>
          <a:endParaRPr lang="en-US" dirty="0"/>
        </a:p>
      </dgm:t>
    </dgm:pt>
    <dgm:pt modelId="{7E520523-9D9A-4959-B093-0EBAAE781518}" type="parTrans" cxnId="{7ADA40E3-C2D4-4D86-A6B4-5885E5FEE109}">
      <dgm:prSet/>
      <dgm:spPr/>
      <dgm:t>
        <a:bodyPr/>
        <a:lstStyle/>
        <a:p>
          <a:endParaRPr lang="en-US"/>
        </a:p>
      </dgm:t>
    </dgm:pt>
    <dgm:pt modelId="{3A9596C3-A0A8-4DF1-B424-ADE18B5C8308}" type="sibTrans" cxnId="{7ADA40E3-C2D4-4D86-A6B4-5885E5FEE109}">
      <dgm:prSet/>
      <dgm:spPr/>
      <dgm:t>
        <a:bodyPr/>
        <a:lstStyle/>
        <a:p>
          <a:endParaRPr lang="en-US"/>
        </a:p>
      </dgm:t>
    </dgm:pt>
    <dgm:pt modelId="{40C43E35-775B-46BD-808D-D4A1A495C2AC}">
      <dgm:prSet phldrT="[Text]"/>
      <dgm:spPr/>
      <dgm:t>
        <a:bodyPr/>
        <a:lstStyle/>
        <a:p>
          <a:r>
            <a:rPr lang="en-US" dirty="0" smtClean="0"/>
            <a:t>Full Execution</a:t>
          </a:r>
          <a:endParaRPr lang="en-US" dirty="0"/>
        </a:p>
      </dgm:t>
    </dgm:pt>
    <dgm:pt modelId="{8473623B-F6FE-4142-96C7-A421430D9000}" type="parTrans" cxnId="{ED9C31AF-024E-4062-9AB9-73C03376ACB9}">
      <dgm:prSet/>
      <dgm:spPr/>
      <dgm:t>
        <a:bodyPr/>
        <a:lstStyle/>
        <a:p>
          <a:endParaRPr lang="en-US"/>
        </a:p>
      </dgm:t>
    </dgm:pt>
    <dgm:pt modelId="{0CC100EC-29B2-4A00-81E5-E58D7102360F}" type="sibTrans" cxnId="{ED9C31AF-024E-4062-9AB9-73C03376ACB9}">
      <dgm:prSet/>
      <dgm:spPr/>
      <dgm:t>
        <a:bodyPr/>
        <a:lstStyle/>
        <a:p>
          <a:endParaRPr lang="en-US"/>
        </a:p>
      </dgm:t>
    </dgm:pt>
    <dgm:pt modelId="{B1BBB60D-A002-4FA7-9CDB-7464BFF5357B}">
      <dgm:prSet phldrT="[Text]"/>
      <dgm:spPr/>
      <dgm:t>
        <a:bodyPr/>
        <a:lstStyle/>
        <a:p>
          <a:r>
            <a:rPr lang="en-US" dirty="0" smtClean="0"/>
            <a:t>The collaborator sends the fully executed agreement to </a:t>
          </a:r>
          <a:r>
            <a:rPr lang="en-US" dirty="0" smtClean="0">
              <a:hlinkClick xmlns:r="http://schemas.openxmlformats.org/officeDocument/2006/relationships" r:id="rId1"/>
            </a:rPr>
            <a:t>DUA.MTARequest@bmc.org</a:t>
          </a:r>
          <a:r>
            <a:rPr lang="en-US" dirty="0" smtClean="0"/>
            <a:t>. The fully executed agreement is forwarded to the Grants and Contracts Administrator, PI and Department Administrator.</a:t>
          </a:r>
          <a:endParaRPr lang="en-US" dirty="0"/>
        </a:p>
      </dgm:t>
    </dgm:pt>
    <dgm:pt modelId="{EBB5BB01-5446-4694-88AE-F4A095B8C4D5}" type="parTrans" cxnId="{627CDEC4-2F49-4AD7-A9E7-B63602177BD2}">
      <dgm:prSet/>
      <dgm:spPr/>
      <dgm:t>
        <a:bodyPr/>
        <a:lstStyle/>
        <a:p>
          <a:endParaRPr lang="en-US"/>
        </a:p>
      </dgm:t>
    </dgm:pt>
    <dgm:pt modelId="{95D3A79F-4BFB-4AF2-8B5C-E62B99983ADB}" type="sibTrans" cxnId="{627CDEC4-2F49-4AD7-A9E7-B63602177BD2}">
      <dgm:prSet/>
      <dgm:spPr/>
      <dgm:t>
        <a:bodyPr/>
        <a:lstStyle/>
        <a:p>
          <a:endParaRPr lang="en-US"/>
        </a:p>
      </dgm:t>
    </dgm:pt>
    <dgm:pt modelId="{3DC4204F-3F61-4269-8825-828474CC5357}">
      <dgm:prSet phldrT="[Text]"/>
      <dgm:spPr/>
      <dgm:t>
        <a:bodyPr/>
        <a:lstStyle/>
        <a:p>
          <a:r>
            <a:rPr lang="en-US" dirty="0" smtClean="0"/>
            <a:t>If revisions are required, the proposed changes are sent to the collaborator. </a:t>
          </a:r>
          <a:endParaRPr lang="en-US" dirty="0"/>
        </a:p>
      </dgm:t>
    </dgm:pt>
    <dgm:pt modelId="{F8D284C2-40CF-4204-B987-5D819656E302}" type="parTrans" cxnId="{0ED4409B-8E7F-48D7-A88C-F75BEB1815F8}">
      <dgm:prSet/>
      <dgm:spPr/>
      <dgm:t>
        <a:bodyPr/>
        <a:lstStyle/>
        <a:p>
          <a:endParaRPr lang="en-US"/>
        </a:p>
      </dgm:t>
    </dgm:pt>
    <dgm:pt modelId="{09CDD461-ACBD-47E1-BC15-C494DCD0B567}" type="sibTrans" cxnId="{0ED4409B-8E7F-48D7-A88C-F75BEB1815F8}">
      <dgm:prSet/>
      <dgm:spPr/>
      <dgm:t>
        <a:bodyPr/>
        <a:lstStyle/>
        <a:p>
          <a:endParaRPr lang="en-US"/>
        </a:p>
      </dgm:t>
    </dgm:pt>
    <dgm:pt modelId="{00728839-A0B1-4028-843E-51154D466111}">
      <dgm:prSet phldrT="[Text]"/>
      <dgm:spPr/>
      <dgm:t>
        <a:bodyPr/>
        <a:lstStyle/>
        <a:p>
          <a:r>
            <a:rPr lang="en-US" i="1" dirty="0" smtClean="0"/>
            <a:t>Research Counsel may have additional questions for the PI and Department Administrator.</a:t>
          </a:r>
          <a:endParaRPr lang="en-US" i="1" dirty="0"/>
        </a:p>
      </dgm:t>
    </dgm:pt>
    <dgm:pt modelId="{A3C3779C-35F2-4D25-B046-02977905029E}" type="parTrans" cxnId="{912B495A-4092-4CDA-9BB8-4E4800542081}">
      <dgm:prSet/>
      <dgm:spPr/>
      <dgm:t>
        <a:bodyPr/>
        <a:lstStyle/>
        <a:p>
          <a:endParaRPr lang="en-US"/>
        </a:p>
      </dgm:t>
    </dgm:pt>
    <dgm:pt modelId="{D122F9BF-2F55-4DB8-86FE-B669CA4488C7}" type="sibTrans" cxnId="{912B495A-4092-4CDA-9BB8-4E4800542081}">
      <dgm:prSet/>
      <dgm:spPr/>
      <dgm:t>
        <a:bodyPr/>
        <a:lstStyle/>
        <a:p>
          <a:endParaRPr lang="en-US"/>
        </a:p>
      </dgm:t>
    </dgm:pt>
    <dgm:pt modelId="{BC7A22CA-A28F-4B1B-B0A8-B255581D936D}">
      <dgm:prSet phldrT="[Text]"/>
      <dgm:spPr/>
      <dgm:t>
        <a:bodyPr/>
        <a:lstStyle/>
        <a:p>
          <a:r>
            <a:rPr lang="en-US" i="1" dirty="0" smtClean="0"/>
            <a:t>Legal review can take up to 10 business days.</a:t>
          </a:r>
          <a:endParaRPr lang="en-US" i="1" dirty="0"/>
        </a:p>
      </dgm:t>
    </dgm:pt>
    <dgm:pt modelId="{67FDF402-B453-40D5-AA79-37DB02160A73}" type="parTrans" cxnId="{21945644-D627-4FED-88B3-FB2E804A07CE}">
      <dgm:prSet/>
      <dgm:spPr/>
      <dgm:t>
        <a:bodyPr/>
        <a:lstStyle/>
        <a:p>
          <a:endParaRPr lang="en-US"/>
        </a:p>
      </dgm:t>
    </dgm:pt>
    <dgm:pt modelId="{14BFFFE3-2A5C-42B2-BDFE-62BB89BD6685}" type="sibTrans" cxnId="{21945644-D627-4FED-88B3-FB2E804A07CE}">
      <dgm:prSet/>
      <dgm:spPr/>
      <dgm:t>
        <a:bodyPr/>
        <a:lstStyle/>
        <a:p>
          <a:endParaRPr lang="en-US"/>
        </a:p>
      </dgm:t>
    </dgm:pt>
    <dgm:pt modelId="{561B28BD-840F-4A47-9DE0-E5ADCC2A4384}" type="pres">
      <dgm:prSet presAssocID="{6DE19676-C458-44EF-B9B9-0FA641A2F1A8}" presName="linearFlow" presStyleCnt="0">
        <dgm:presLayoutVars>
          <dgm:dir/>
          <dgm:animLvl val="lvl"/>
          <dgm:resizeHandles val="exact"/>
        </dgm:presLayoutVars>
      </dgm:prSet>
      <dgm:spPr/>
      <dgm:t>
        <a:bodyPr/>
        <a:lstStyle/>
        <a:p>
          <a:endParaRPr lang="en-US"/>
        </a:p>
      </dgm:t>
    </dgm:pt>
    <dgm:pt modelId="{E976FCEA-4670-46AE-9350-5530CDFDE32B}" type="pres">
      <dgm:prSet presAssocID="{68F0E2A8-AD15-499E-A490-BA26DD067D80}" presName="composite" presStyleCnt="0"/>
      <dgm:spPr/>
    </dgm:pt>
    <dgm:pt modelId="{7658D1B8-47B2-48FF-A71A-217CB2D30C6C}" type="pres">
      <dgm:prSet presAssocID="{68F0E2A8-AD15-499E-A490-BA26DD067D80}" presName="parentText" presStyleLbl="alignNode1" presStyleIdx="0" presStyleCnt="3">
        <dgm:presLayoutVars>
          <dgm:chMax val="1"/>
          <dgm:bulletEnabled val="1"/>
        </dgm:presLayoutVars>
      </dgm:prSet>
      <dgm:spPr/>
      <dgm:t>
        <a:bodyPr/>
        <a:lstStyle/>
        <a:p>
          <a:endParaRPr lang="en-US"/>
        </a:p>
      </dgm:t>
    </dgm:pt>
    <dgm:pt modelId="{F0985390-2347-4D3A-B566-F4FEE7856D7A}" type="pres">
      <dgm:prSet presAssocID="{68F0E2A8-AD15-499E-A490-BA26DD067D80}" presName="descendantText" presStyleLbl="alignAcc1" presStyleIdx="0" presStyleCnt="3">
        <dgm:presLayoutVars>
          <dgm:bulletEnabled val="1"/>
        </dgm:presLayoutVars>
      </dgm:prSet>
      <dgm:spPr/>
      <dgm:t>
        <a:bodyPr/>
        <a:lstStyle/>
        <a:p>
          <a:endParaRPr lang="en-US"/>
        </a:p>
      </dgm:t>
    </dgm:pt>
    <dgm:pt modelId="{E74E10F4-18EC-4C46-BE79-78DB3DD55FEA}" type="pres">
      <dgm:prSet presAssocID="{DD226D43-8525-44C0-BB9E-3BCFD601C022}" presName="sp" presStyleCnt="0"/>
      <dgm:spPr/>
    </dgm:pt>
    <dgm:pt modelId="{CEE7BAC7-C399-485B-8F58-CFA0FCAD8300}" type="pres">
      <dgm:prSet presAssocID="{A51038D5-A950-4F85-B7D6-E195E0B13036}" presName="composite" presStyleCnt="0"/>
      <dgm:spPr/>
    </dgm:pt>
    <dgm:pt modelId="{784088C0-029F-478F-ADD6-9CEE9690FA4C}" type="pres">
      <dgm:prSet presAssocID="{A51038D5-A950-4F85-B7D6-E195E0B13036}" presName="parentText" presStyleLbl="alignNode1" presStyleIdx="1" presStyleCnt="3">
        <dgm:presLayoutVars>
          <dgm:chMax val="1"/>
          <dgm:bulletEnabled val="1"/>
        </dgm:presLayoutVars>
      </dgm:prSet>
      <dgm:spPr/>
      <dgm:t>
        <a:bodyPr/>
        <a:lstStyle/>
        <a:p>
          <a:endParaRPr lang="en-US"/>
        </a:p>
      </dgm:t>
    </dgm:pt>
    <dgm:pt modelId="{684CC73B-F816-41B2-B286-952E54C399CC}" type="pres">
      <dgm:prSet presAssocID="{A51038D5-A950-4F85-B7D6-E195E0B13036}" presName="descendantText" presStyleLbl="alignAcc1" presStyleIdx="1" presStyleCnt="3">
        <dgm:presLayoutVars>
          <dgm:bulletEnabled val="1"/>
        </dgm:presLayoutVars>
      </dgm:prSet>
      <dgm:spPr/>
      <dgm:t>
        <a:bodyPr/>
        <a:lstStyle/>
        <a:p>
          <a:endParaRPr lang="en-US"/>
        </a:p>
      </dgm:t>
    </dgm:pt>
    <dgm:pt modelId="{79B9168B-C099-4D30-AA49-4850DC254CFD}" type="pres">
      <dgm:prSet presAssocID="{96361A72-65C5-4FF9-9242-C387A4F00F90}" presName="sp" presStyleCnt="0"/>
      <dgm:spPr/>
    </dgm:pt>
    <dgm:pt modelId="{561A50CE-98B3-41E0-BE96-1C4905781463}" type="pres">
      <dgm:prSet presAssocID="{40C43E35-775B-46BD-808D-D4A1A495C2AC}" presName="composite" presStyleCnt="0"/>
      <dgm:spPr/>
    </dgm:pt>
    <dgm:pt modelId="{9D435257-C07B-45F3-90B7-1FED7725836E}" type="pres">
      <dgm:prSet presAssocID="{40C43E35-775B-46BD-808D-D4A1A495C2AC}" presName="parentText" presStyleLbl="alignNode1" presStyleIdx="2" presStyleCnt="3">
        <dgm:presLayoutVars>
          <dgm:chMax val="1"/>
          <dgm:bulletEnabled val="1"/>
        </dgm:presLayoutVars>
      </dgm:prSet>
      <dgm:spPr/>
      <dgm:t>
        <a:bodyPr/>
        <a:lstStyle/>
        <a:p>
          <a:endParaRPr lang="en-US"/>
        </a:p>
      </dgm:t>
    </dgm:pt>
    <dgm:pt modelId="{150AA09B-60C4-4AAD-80DA-88A6140CB45C}" type="pres">
      <dgm:prSet presAssocID="{40C43E35-775B-46BD-808D-D4A1A495C2AC}" presName="descendantText" presStyleLbl="alignAcc1" presStyleIdx="2" presStyleCnt="3" custLinFactNeighborX="399" custLinFactNeighborY="-1760">
        <dgm:presLayoutVars>
          <dgm:bulletEnabled val="1"/>
        </dgm:presLayoutVars>
      </dgm:prSet>
      <dgm:spPr/>
      <dgm:t>
        <a:bodyPr/>
        <a:lstStyle/>
        <a:p>
          <a:endParaRPr lang="en-US"/>
        </a:p>
      </dgm:t>
    </dgm:pt>
  </dgm:ptLst>
  <dgm:cxnLst>
    <dgm:cxn modelId="{31A35D0C-1A9E-4646-8FCF-7DC32CAF3BD6}" type="presOf" srcId="{6DE19676-C458-44EF-B9B9-0FA641A2F1A8}" destId="{561B28BD-840F-4A47-9DE0-E5ADCC2A4384}" srcOrd="0" destOrd="0" presId="urn:microsoft.com/office/officeart/2005/8/layout/chevron2"/>
    <dgm:cxn modelId="{ED9C31AF-024E-4062-9AB9-73C03376ACB9}" srcId="{6DE19676-C458-44EF-B9B9-0FA641A2F1A8}" destId="{40C43E35-775B-46BD-808D-D4A1A495C2AC}" srcOrd="2" destOrd="0" parTransId="{8473623B-F6FE-4142-96C7-A421430D9000}" sibTransId="{0CC100EC-29B2-4A00-81E5-E58D7102360F}"/>
    <dgm:cxn modelId="{21945644-D627-4FED-88B3-FB2E804A07CE}" srcId="{68F0E2A8-AD15-499E-A490-BA26DD067D80}" destId="{BC7A22CA-A28F-4B1B-B0A8-B255581D936D}" srcOrd="2" destOrd="0" parTransId="{67FDF402-B453-40D5-AA79-37DB02160A73}" sibTransId="{14BFFFE3-2A5C-42B2-BDFE-62BB89BD6685}"/>
    <dgm:cxn modelId="{551BF5D7-D699-407C-9492-9835BA7B50B7}" type="presOf" srcId="{AD685452-22B8-41B5-B855-2F94C2DF2E8A}" destId="{F0985390-2347-4D3A-B566-F4FEE7856D7A}" srcOrd="0" destOrd="0" presId="urn:microsoft.com/office/officeart/2005/8/layout/chevron2"/>
    <dgm:cxn modelId="{81D94262-CA10-4227-A167-76A34FCEB098}" srcId="{68F0E2A8-AD15-499E-A490-BA26DD067D80}" destId="{AD685452-22B8-41B5-B855-2F94C2DF2E8A}" srcOrd="0" destOrd="0" parTransId="{1CA36A8E-3678-44C5-9A64-3179CF2F43B9}" sibTransId="{C4030F2C-71EC-4D86-9EB0-D326E451154F}"/>
    <dgm:cxn modelId="{2469F956-9DAC-40B2-A333-E45728E4B0C9}" type="presOf" srcId="{68F0E2A8-AD15-499E-A490-BA26DD067D80}" destId="{7658D1B8-47B2-48FF-A71A-217CB2D30C6C}" srcOrd="0" destOrd="0" presId="urn:microsoft.com/office/officeart/2005/8/layout/chevron2"/>
    <dgm:cxn modelId="{B7836D95-FD29-438E-A281-C24390C59A00}" srcId="{6DE19676-C458-44EF-B9B9-0FA641A2F1A8}" destId="{68F0E2A8-AD15-499E-A490-BA26DD067D80}" srcOrd="0" destOrd="0" parTransId="{04518A57-CD03-466E-A989-B8405367C32A}" sibTransId="{DD226D43-8525-44C0-BB9E-3BCFD601C022}"/>
    <dgm:cxn modelId="{627CDEC4-2F49-4AD7-A9E7-B63602177BD2}" srcId="{40C43E35-775B-46BD-808D-D4A1A495C2AC}" destId="{B1BBB60D-A002-4FA7-9CDB-7464BFF5357B}" srcOrd="0" destOrd="0" parTransId="{EBB5BB01-5446-4694-88AE-F4A095B8C4D5}" sibTransId="{95D3A79F-4BFB-4AF2-8B5C-E62B99983ADB}"/>
    <dgm:cxn modelId="{AB162300-70BA-40FA-B715-280E01F8B7FA}" type="presOf" srcId="{3DC4204F-3F61-4269-8825-828474CC5357}" destId="{684CC73B-F816-41B2-B286-952E54C399CC}" srcOrd="0" destOrd="1" presId="urn:microsoft.com/office/officeart/2005/8/layout/chevron2"/>
    <dgm:cxn modelId="{8E2FC1CB-6314-413A-BD1B-B3DF00AF0597}" type="presOf" srcId="{BC7A22CA-A28F-4B1B-B0A8-B255581D936D}" destId="{F0985390-2347-4D3A-B566-F4FEE7856D7A}" srcOrd="0" destOrd="2" presId="urn:microsoft.com/office/officeart/2005/8/layout/chevron2"/>
    <dgm:cxn modelId="{7AE29C46-303A-44CE-9C30-6241CD0D0D5C}" type="presOf" srcId="{40C43E35-775B-46BD-808D-D4A1A495C2AC}" destId="{9D435257-C07B-45F3-90B7-1FED7725836E}" srcOrd="0" destOrd="0" presId="urn:microsoft.com/office/officeart/2005/8/layout/chevron2"/>
    <dgm:cxn modelId="{912B495A-4092-4CDA-9BB8-4E4800542081}" srcId="{68F0E2A8-AD15-499E-A490-BA26DD067D80}" destId="{00728839-A0B1-4028-843E-51154D466111}" srcOrd="1" destOrd="0" parTransId="{A3C3779C-35F2-4D25-B046-02977905029E}" sibTransId="{D122F9BF-2F55-4DB8-86FE-B669CA4488C7}"/>
    <dgm:cxn modelId="{0C5FF368-41FA-4B38-82C2-FE55D351C5C9}" type="presOf" srcId="{00728839-A0B1-4028-843E-51154D466111}" destId="{F0985390-2347-4D3A-B566-F4FEE7856D7A}" srcOrd="0" destOrd="1" presId="urn:microsoft.com/office/officeart/2005/8/layout/chevron2"/>
    <dgm:cxn modelId="{A7BCE178-FC04-4319-8FA4-6B51AD36182A}" type="presOf" srcId="{58B6A7E3-A968-4ACF-A55B-CDA6B364E855}" destId="{684CC73B-F816-41B2-B286-952E54C399CC}" srcOrd="0" destOrd="0" presId="urn:microsoft.com/office/officeart/2005/8/layout/chevron2"/>
    <dgm:cxn modelId="{0ED4409B-8E7F-48D7-A88C-F75BEB1815F8}" srcId="{A51038D5-A950-4F85-B7D6-E195E0B13036}" destId="{3DC4204F-3F61-4269-8825-828474CC5357}" srcOrd="1" destOrd="0" parTransId="{F8D284C2-40CF-4204-B987-5D819656E302}" sibTransId="{09CDD461-ACBD-47E1-BC15-C494DCD0B567}"/>
    <dgm:cxn modelId="{60533BC8-6299-46A5-8A28-2679BC47EFC2}" srcId="{6DE19676-C458-44EF-B9B9-0FA641A2F1A8}" destId="{A51038D5-A950-4F85-B7D6-E195E0B13036}" srcOrd="1" destOrd="0" parTransId="{08071EFC-862A-47E5-BB18-E58F1A444D5F}" sibTransId="{96361A72-65C5-4FF9-9242-C387A4F00F90}"/>
    <dgm:cxn modelId="{53973ED9-D689-4851-8708-7665CB06C5E6}" type="presOf" srcId="{B1BBB60D-A002-4FA7-9CDB-7464BFF5357B}" destId="{150AA09B-60C4-4AAD-80DA-88A6140CB45C}" srcOrd="0" destOrd="0" presId="urn:microsoft.com/office/officeart/2005/8/layout/chevron2"/>
    <dgm:cxn modelId="{F87A969A-A240-4B55-8189-16B7E12FD97D}" type="presOf" srcId="{A51038D5-A950-4F85-B7D6-E195E0B13036}" destId="{784088C0-029F-478F-ADD6-9CEE9690FA4C}" srcOrd="0" destOrd="0" presId="urn:microsoft.com/office/officeart/2005/8/layout/chevron2"/>
    <dgm:cxn modelId="{7ADA40E3-C2D4-4D86-A6B4-5885E5FEE109}" srcId="{A51038D5-A950-4F85-B7D6-E195E0B13036}" destId="{58B6A7E3-A968-4ACF-A55B-CDA6B364E855}" srcOrd="0" destOrd="0" parTransId="{7E520523-9D9A-4959-B093-0EBAAE781518}" sibTransId="{3A9596C3-A0A8-4DF1-B424-ADE18B5C8308}"/>
    <dgm:cxn modelId="{D4276753-383B-4B7D-B3FF-F61BF8C46C06}" type="presParOf" srcId="{561B28BD-840F-4A47-9DE0-E5ADCC2A4384}" destId="{E976FCEA-4670-46AE-9350-5530CDFDE32B}" srcOrd="0" destOrd="0" presId="urn:microsoft.com/office/officeart/2005/8/layout/chevron2"/>
    <dgm:cxn modelId="{74066907-F4D1-4F2B-AE84-4B8B47DF69B4}" type="presParOf" srcId="{E976FCEA-4670-46AE-9350-5530CDFDE32B}" destId="{7658D1B8-47B2-48FF-A71A-217CB2D30C6C}" srcOrd="0" destOrd="0" presId="urn:microsoft.com/office/officeart/2005/8/layout/chevron2"/>
    <dgm:cxn modelId="{81655BA7-D0FC-4832-BE22-943E1730AC02}" type="presParOf" srcId="{E976FCEA-4670-46AE-9350-5530CDFDE32B}" destId="{F0985390-2347-4D3A-B566-F4FEE7856D7A}" srcOrd="1" destOrd="0" presId="urn:microsoft.com/office/officeart/2005/8/layout/chevron2"/>
    <dgm:cxn modelId="{58AEFAC3-DF8F-4C57-90AF-3FB807D97D15}" type="presParOf" srcId="{561B28BD-840F-4A47-9DE0-E5ADCC2A4384}" destId="{E74E10F4-18EC-4C46-BE79-78DB3DD55FEA}" srcOrd="1" destOrd="0" presId="urn:microsoft.com/office/officeart/2005/8/layout/chevron2"/>
    <dgm:cxn modelId="{BEEE317B-6297-4C7C-B0A4-795A8AFAA1CD}" type="presParOf" srcId="{561B28BD-840F-4A47-9DE0-E5ADCC2A4384}" destId="{CEE7BAC7-C399-485B-8F58-CFA0FCAD8300}" srcOrd="2" destOrd="0" presId="urn:microsoft.com/office/officeart/2005/8/layout/chevron2"/>
    <dgm:cxn modelId="{279556AD-7CE4-418B-80D3-8C2ADE9504BE}" type="presParOf" srcId="{CEE7BAC7-C399-485B-8F58-CFA0FCAD8300}" destId="{784088C0-029F-478F-ADD6-9CEE9690FA4C}" srcOrd="0" destOrd="0" presId="urn:microsoft.com/office/officeart/2005/8/layout/chevron2"/>
    <dgm:cxn modelId="{C1467693-9B50-4D87-A9A9-DDA1CCC1204B}" type="presParOf" srcId="{CEE7BAC7-C399-485B-8F58-CFA0FCAD8300}" destId="{684CC73B-F816-41B2-B286-952E54C399CC}" srcOrd="1" destOrd="0" presId="urn:microsoft.com/office/officeart/2005/8/layout/chevron2"/>
    <dgm:cxn modelId="{813F9B27-930F-4576-9C7F-21123B44B255}" type="presParOf" srcId="{561B28BD-840F-4A47-9DE0-E5ADCC2A4384}" destId="{79B9168B-C099-4D30-AA49-4850DC254CFD}" srcOrd="3" destOrd="0" presId="urn:microsoft.com/office/officeart/2005/8/layout/chevron2"/>
    <dgm:cxn modelId="{42ADC6B5-B5D5-430E-89B5-EB0A78F4DF2D}" type="presParOf" srcId="{561B28BD-840F-4A47-9DE0-E5ADCC2A4384}" destId="{561A50CE-98B3-41E0-BE96-1C4905781463}" srcOrd="4" destOrd="0" presId="urn:microsoft.com/office/officeart/2005/8/layout/chevron2"/>
    <dgm:cxn modelId="{DA49CDF1-A610-4341-BFE3-F9CD99CDA667}" type="presParOf" srcId="{561A50CE-98B3-41E0-BE96-1C4905781463}" destId="{9D435257-C07B-45F3-90B7-1FED7725836E}" srcOrd="0" destOrd="0" presId="urn:microsoft.com/office/officeart/2005/8/layout/chevron2"/>
    <dgm:cxn modelId="{B5BB9EC9-E5C8-4269-9B0B-B7B700C33B1E}" type="presParOf" srcId="{561A50CE-98B3-41E0-BE96-1C4905781463}" destId="{150AA09B-60C4-4AAD-80DA-88A6140CB4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E19676-C458-44EF-B9B9-0FA641A2F1A8}" type="doc">
      <dgm:prSet loTypeId="urn:microsoft.com/office/officeart/2005/8/layout/chevron2" loCatId="process" qsTypeId="urn:microsoft.com/office/officeart/2005/8/quickstyle/simple1" qsCatId="simple" csTypeId="urn:microsoft.com/office/officeart/2005/8/colors/accent6_2" csCatId="accent6" phldr="1"/>
      <dgm:spPr/>
      <dgm:t>
        <a:bodyPr/>
        <a:lstStyle/>
        <a:p>
          <a:endParaRPr lang="en-US"/>
        </a:p>
      </dgm:t>
    </dgm:pt>
    <dgm:pt modelId="{68F0E2A8-AD15-499E-A490-BA26DD067D80}">
      <dgm:prSet phldrT="[Text]"/>
      <dgm:spPr/>
      <dgm:t>
        <a:bodyPr/>
        <a:lstStyle/>
        <a:p>
          <a:r>
            <a:rPr lang="en-US" dirty="0" smtClean="0"/>
            <a:t>DUA/MTA Request Form</a:t>
          </a:r>
          <a:endParaRPr lang="en-US" dirty="0"/>
        </a:p>
      </dgm:t>
    </dgm:pt>
    <dgm:pt modelId="{04518A57-CD03-466E-A989-B8405367C32A}" type="parTrans" cxnId="{B7836D95-FD29-438E-A281-C24390C59A00}">
      <dgm:prSet/>
      <dgm:spPr/>
      <dgm:t>
        <a:bodyPr/>
        <a:lstStyle/>
        <a:p>
          <a:endParaRPr lang="en-US">
            <a:solidFill>
              <a:schemeClr val="tx1"/>
            </a:solidFill>
          </a:endParaRPr>
        </a:p>
      </dgm:t>
    </dgm:pt>
    <dgm:pt modelId="{DD226D43-8525-44C0-BB9E-3BCFD601C022}" type="sibTrans" cxnId="{B7836D95-FD29-438E-A281-C24390C59A00}">
      <dgm:prSet/>
      <dgm:spPr/>
      <dgm:t>
        <a:bodyPr/>
        <a:lstStyle/>
        <a:p>
          <a:endParaRPr lang="en-US">
            <a:solidFill>
              <a:schemeClr val="tx1"/>
            </a:solidFill>
          </a:endParaRPr>
        </a:p>
      </dgm:t>
    </dgm:pt>
    <dgm:pt modelId="{AD685452-22B8-41B5-B855-2F94C2DF2E8A}">
      <dgm:prSet phldrT="[Text]"/>
      <dgm:spPr/>
      <dgm:t>
        <a:bodyPr/>
        <a:lstStyle/>
        <a:p>
          <a:r>
            <a:rPr lang="en-US" dirty="0" smtClean="0"/>
            <a:t>The PI and/or Department Administrator sends DUA.MTA Request Form to </a:t>
          </a:r>
          <a:r>
            <a:rPr lang="en-US" dirty="0" smtClean="0">
              <a:hlinkClick xmlns:r="http://schemas.openxmlformats.org/officeDocument/2006/relationships" r:id="rId1"/>
            </a:rPr>
            <a:t>DUA.MTARequest@bmc.org</a:t>
          </a:r>
          <a:r>
            <a:rPr lang="en-US" dirty="0" smtClean="0"/>
            <a:t>. The form can be found in the Res Ops website.</a:t>
          </a:r>
          <a:endParaRPr lang="en-US" dirty="0"/>
        </a:p>
      </dgm:t>
    </dgm:pt>
    <dgm:pt modelId="{1CA36A8E-3678-44C5-9A64-3179CF2F43B9}" type="parTrans" cxnId="{81D94262-CA10-4227-A167-76A34FCEB098}">
      <dgm:prSet/>
      <dgm:spPr/>
      <dgm:t>
        <a:bodyPr/>
        <a:lstStyle/>
        <a:p>
          <a:endParaRPr lang="en-US">
            <a:solidFill>
              <a:schemeClr val="tx1"/>
            </a:solidFill>
          </a:endParaRPr>
        </a:p>
      </dgm:t>
    </dgm:pt>
    <dgm:pt modelId="{C4030F2C-71EC-4D86-9EB0-D326E451154F}" type="sibTrans" cxnId="{81D94262-CA10-4227-A167-76A34FCEB098}">
      <dgm:prSet/>
      <dgm:spPr/>
      <dgm:t>
        <a:bodyPr/>
        <a:lstStyle/>
        <a:p>
          <a:endParaRPr lang="en-US">
            <a:solidFill>
              <a:schemeClr val="tx1"/>
            </a:solidFill>
          </a:endParaRPr>
        </a:p>
      </dgm:t>
    </dgm:pt>
    <dgm:pt modelId="{A51038D5-A950-4F85-B7D6-E195E0B13036}">
      <dgm:prSet phldrT="[Text]"/>
      <dgm:spPr/>
      <dgm:t>
        <a:bodyPr/>
        <a:lstStyle/>
        <a:p>
          <a:r>
            <a:rPr lang="en-US" smtClean="0"/>
            <a:t>Agreement Drafting</a:t>
          </a:r>
          <a:endParaRPr lang="en-US" dirty="0"/>
        </a:p>
      </dgm:t>
    </dgm:pt>
    <dgm:pt modelId="{08071EFC-862A-47E5-BB18-E58F1A444D5F}" type="parTrans" cxnId="{60533BC8-6299-46A5-8A28-2679BC47EFC2}">
      <dgm:prSet/>
      <dgm:spPr/>
      <dgm:t>
        <a:bodyPr/>
        <a:lstStyle/>
        <a:p>
          <a:endParaRPr lang="en-US">
            <a:solidFill>
              <a:schemeClr val="tx1"/>
            </a:solidFill>
          </a:endParaRPr>
        </a:p>
      </dgm:t>
    </dgm:pt>
    <dgm:pt modelId="{96361A72-65C5-4FF9-9242-C387A4F00F90}" type="sibTrans" cxnId="{60533BC8-6299-46A5-8A28-2679BC47EFC2}">
      <dgm:prSet/>
      <dgm:spPr/>
      <dgm:t>
        <a:bodyPr/>
        <a:lstStyle/>
        <a:p>
          <a:endParaRPr lang="en-US">
            <a:solidFill>
              <a:schemeClr val="tx1"/>
            </a:solidFill>
          </a:endParaRPr>
        </a:p>
      </dgm:t>
    </dgm:pt>
    <dgm:pt modelId="{58B6A7E3-A968-4ACF-A55B-CDA6B364E855}">
      <dgm:prSet phldrT="[Text]"/>
      <dgm:spPr/>
      <dgm:t>
        <a:bodyPr/>
        <a:lstStyle/>
        <a:p>
          <a:r>
            <a:rPr lang="en-US" dirty="0" smtClean="0"/>
            <a:t>Grants and Contracts Administrator drafts agreement. </a:t>
          </a:r>
          <a:endParaRPr lang="en-US" dirty="0"/>
        </a:p>
      </dgm:t>
    </dgm:pt>
    <dgm:pt modelId="{7E520523-9D9A-4959-B093-0EBAAE781518}" type="parTrans" cxnId="{7ADA40E3-C2D4-4D86-A6B4-5885E5FEE109}">
      <dgm:prSet/>
      <dgm:spPr/>
      <dgm:t>
        <a:bodyPr/>
        <a:lstStyle/>
        <a:p>
          <a:endParaRPr lang="en-US">
            <a:solidFill>
              <a:schemeClr val="tx1"/>
            </a:solidFill>
          </a:endParaRPr>
        </a:p>
      </dgm:t>
    </dgm:pt>
    <dgm:pt modelId="{3A9596C3-A0A8-4DF1-B424-ADE18B5C8308}" type="sibTrans" cxnId="{7ADA40E3-C2D4-4D86-A6B4-5885E5FEE109}">
      <dgm:prSet/>
      <dgm:spPr/>
      <dgm:t>
        <a:bodyPr/>
        <a:lstStyle/>
        <a:p>
          <a:endParaRPr lang="en-US">
            <a:solidFill>
              <a:schemeClr val="tx1"/>
            </a:solidFill>
          </a:endParaRPr>
        </a:p>
      </dgm:t>
    </dgm:pt>
    <dgm:pt modelId="{40C43E35-775B-46BD-808D-D4A1A495C2AC}">
      <dgm:prSet phldrT="[Text]"/>
      <dgm:spPr/>
      <dgm:t>
        <a:bodyPr/>
        <a:lstStyle/>
        <a:p>
          <a:r>
            <a:rPr lang="en-US" i="1" dirty="0" smtClean="0"/>
            <a:t>Department</a:t>
          </a:r>
          <a:r>
            <a:rPr lang="en-US" i="0" dirty="0" smtClean="0"/>
            <a:t> </a:t>
          </a:r>
          <a:r>
            <a:rPr lang="en-US" i="1" dirty="0" smtClean="0"/>
            <a:t>Approval</a:t>
          </a:r>
          <a:r>
            <a:rPr lang="en-US" i="0" dirty="0" smtClean="0"/>
            <a:t> </a:t>
          </a:r>
          <a:endParaRPr lang="en-US" i="0" dirty="0"/>
        </a:p>
      </dgm:t>
    </dgm:pt>
    <dgm:pt modelId="{8473623B-F6FE-4142-96C7-A421430D9000}" type="parTrans" cxnId="{ED9C31AF-024E-4062-9AB9-73C03376ACB9}">
      <dgm:prSet/>
      <dgm:spPr/>
      <dgm:t>
        <a:bodyPr/>
        <a:lstStyle/>
        <a:p>
          <a:endParaRPr lang="en-US">
            <a:solidFill>
              <a:schemeClr val="tx1"/>
            </a:solidFill>
          </a:endParaRPr>
        </a:p>
      </dgm:t>
    </dgm:pt>
    <dgm:pt modelId="{0CC100EC-29B2-4A00-81E5-E58D7102360F}" type="sibTrans" cxnId="{ED9C31AF-024E-4062-9AB9-73C03376ACB9}">
      <dgm:prSet/>
      <dgm:spPr/>
      <dgm:t>
        <a:bodyPr/>
        <a:lstStyle/>
        <a:p>
          <a:endParaRPr lang="en-US">
            <a:solidFill>
              <a:schemeClr val="tx1"/>
            </a:solidFill>
          </a:endParaRPr>
        </a:p>
      </dgm:t>
    </dgm:pt>
    <dgm:pt modelId="{B1BBB60D-A002-4FA7-9CDB-7464BFF5357B}">
      <dgm:prSet phldrT="[Text]"/>
      <dgm:spPr/>
      <dgm:t>
        <a:bodyPr/>
        <a:lstStyle/>
        <a:p>
          <a:r>
            <a:rPr lang="en-US" i="1" dirty="0" smtClean="0"/>
            <a:t>The Grants and Contracts Administrator sends draft agreement to PI and Department Administrator for review.</a:t>
          </a:r>
          <a:endParaRPr lang="en-US" i="1" dirty="0"/>
        </a:p>
      </dgm:t>
    </dgm:pt>
    <dgm:pt modelId="{EBB5BB01-5446-4694-88AE-F4A095B8C4D5}" type="parTrans" cxnId="{627CDEC4-2F49-4AD7-A9E7-B63602177BD2}">
      <dgm:prSet/>
      <dgm:spPr/>
      <dgm:t>
        <a:bodyPr/>
        <a:lstStyle/>
        <a:p>
          <a:endParaRPr lang="en-US">
            <a:solidFill>
              <a:schemeClr val="tx1"/>
            </a:solidFill>
          </a:endParaRPr>
        </a:p>
      </dgm:t>
    </dgm:pt>
    <dgm:pt modelId="{95D3A79F-4BFB-4AF2-8B5C-E62B99983ADB}" type="sibTrans" cxnId="{627CDEC4-2F49-4AD7-A9E7-B63602177BD2}">
      <dgm:prSet/>
      <dgm:spPr/>
      <dgm:t>
        <a:bodyPr/>
        <a:lstStyle/>
        <a:p>
          <a:endParaRPr lang="en-US">
            <a:solidFill>
              <a:schemeClr val="tx1"/>
            </a:solidFill>
          </a:endParaRPr>
        </a:p>
      </dgm:t>
    </dgm:pt>
    <dgm:pt modelId="{3995FA1B-DBF0-4EB2-8456-CC37DA984994}">
      <dgm:prSet/>
      <dgm:spPr/>
      <dgm:t>
        <a:bodyPr/>
        <a:lstStyle/>
        <a:p>
          <a:r>
            <a:rPr lang="en-US" dirty="0" smtClean="0"/>
            <a:t>This process can take up to 10 business days.</a:t>
          </a:r>
          <a:endParaRPr lang="en-US" dirty="0"/>
        </a:p>
      </dgm:t>
    </dgm:pt>
    <dgm:pt modelId="{653E94B0-14E4-4361-980A-63CA3939DCAB}" type="parTrans" cxnId="{84FEDEDC-05CE-4A1C-8A84-59835B4CB39D}">
      <dgm:prSet/>
      <dgm:spPr/>
      <dgm:t>
        <a:bodyPr/>
        <a:lstStyle/>
        <a:p>
          <a:endParaRPr lang="en-US">
            <a:solidFill>
              <a:schemeClr val="tx1"/>
            </a:solidFill>
          </a:endParaRPr>
        </a:p>
      </dgm:t>
    </dgm:pt>
    <dgm:pt modelId="{1E53E577-3431-47EC-A4F9-E2F7802BC010}" type="sibTrans" cxnId="{84FEDEDC-05CE-4A1C-8A84-59835B4CB39D}">
      <dgm:prSet/>
      <dgm:spPr/>
      <dgm:t>
        <a:bodyPr/>
        <a:lstStyle/>
        <a:p>
          <a:endParaRPr lang="en-US">
            <a:solidFill>
              <a:schemeClr val="tx1"/>
            </a:solidFill>
          </a:endParaRPr>
        </a:p>
      </dgm:t>
    </dgm:pt>
    <dgm:pt modelId="{692B007C-6EBA-4DEC-94BF-32D1854B8176}">
      <dgm:prSet phldrT="[Text]"/>
      <dgm:spPr/>
      <dgm:t>
        <a:bodyPr/>
        <a:lstStyle/>
        <a:p>
          <a:endParaRPr lang="en-US" i="1" dirty="0">
            <a:solidFill>
              <a:schemeClr val="tx1"/>
            </a:solidFill>
          </a:endParaRPr>
        </a:p>
      </dgm:t>
    </dgm:pt>
    <dgm:pt modelId="{59FC4B08-79A9-4E87-B970-C46BFC967996}" type="parTrans" cxnId="{96CFCDFF-97D2-4650-9CC5-905A7B8FE750}">
      <dgm:prSet/>
      <dgm:spPr/>
      <dgm:t>
        <a:bodyPr/>
        <a:lstStyle/>
        <a:p>
          <a:endParaRPr lang="en-US">
            <a:solidFill>
              <a:schemeClr val="tx1"/>
            </a:solidFill>
          </a:endParaRPr>
        </a:p>
      </dgm:t>
    </dgm:pt>
    <dgm:pt modelId="{983CAD37-63CC-48B7-9846-B0A99B2AFA66}" type="sibTrans" cxnId="{96CFCDFF-97D2-4650-9CC5-905A7B8FE750}">
      <dgm:prSet/>
      <dgm:spPr/>
      <dgm:t>
        <a:bodyPr/>
        <a:lstStyle/>
        <a:p>
          <a:endParaRPr lang="en-US">
            <a:solidFill>
              <a:schemeClr val="tx1"/>
            </a:solidFill>
          </a:endParaRPr>
        </a:p>
      </dgm:t>
    </dgm:pt>
    <dgm:pt modelId="{9003331C-B30E-4C40-9924-DA74FE7370AA}">
      <dgm:prSet phldrT="[Text]"/>
      <dgm:spPr/>
      <dgm:t>
        <a:bodyPr/>
        <a:lstStyle/>
        <a:p>
          <a:r>
            <a:rPr lang="en-US" dirty="0" smtClean="0"/>
            <a:t>Agreements are drafted in the order they are received.</a:t>
          </a:r>
          <a:endParaRPr lang="en-US" dirty="0"/>
        </a:p>
      </dgm:t>
    </dgm:pt>
    <dgm:pt modelId="{18FC9DB7-34B0-4712-B6A0-7640FAD3D356}" type="parTrans" cxnId="{367C1AC3-F799-445F-94EB-A4B15BAD50FF}">
      <dgm:prSet/>
      <dgm:spPr/>
      <dgm:t>
        <a:bodyPr/>
        <a:lstStyle/>
        <a:p>
          <a:endParaRPr lang="en-US"/>
        </a:p>
      </dgm:t>
    </dgm:pt>
    <dgm:pt modelId="{31D2A722-A367-4591-9D3A-BB8E20ADC43B}" type="sibTrans" cxnId="{367C1AC3-F799-445F-94EB-A4B15BAD50FF}">
      <dgm:prSet/>
      <dgm:spPr/>
      <dgm:t>
        <a:bodyPr/>
        <a:lstStyle/>
        <a:p>
          <a:endParaRPr lang="en-US"/>
        </a:p>
      </dgm:t>
    </dgm:pt>
    <dgm:pt modelId="{561B28BD-840F-4A47-9DE0-E5ADCC2A4384}" type="pres">
      <dgm:prSet presAssocID="{6DE19676-C458-44EF-B9B9-0FA641A2F1A8}" presName="linearFlow" presStyleCnt="0">
        <dgm:presLayoutVars>
          <dgm:dir/>
          <dgm:animLvl val="lvl"/>
          <dgm:resizeHandles val="exact"/>
        </dgm:presLayoutVars>
      </dgm:prSet>
      <dgm:spPr/>
      <dgm:t>
        <a:bodyPr/>
        <a:lstStyle/>
        <a:p>
          <a:endParaRPr lang="en-US"/>
        </a:p>
      </dgm:t>
    </dgm:pt>
    <dgm:pt modelId="{E976FCEA-4670-46AE-9350-5530CDFDE32B}" type="pres">
      <dgm:prSet presAssocID="{68F0E2A8-AD15-499E-A490-BA26DD067D80}" presName="composite" presStyleCnt="0"/>
      <dgm:spPr/>
    </dgm:pt>
    <dgm:pt modelId="{7658D1B8-47B2-48FF-A71A-217CB2D30C6C}" type="pres">
      <dgm:prSet presAssocID="{68F0E2A8-AD15-499E-A490-BA26DD067D80}" presName="parentText" presStyleLbl="alignNode1" presStyleIdx="0" presStyleCnt="3">
        <dgm:presLayoutVars>
          <dgm:chMax val="1"/>
          <dgm:bulletEnabled val="1"/>
        </dgm:presLayoutVars>
      </dgm:prSet>
      <dgm:spPr/>
      <dgm:t>
        <a:bodyPr/>
        <a:lstStyle/>
        <a:p>
          <a:endParaRPr lang="en-US"/>
        </a:p>
      </dgm:t>
    </dgm:pt>
    <dgm:pt modelId="{F0985390-2347-4D3A-B566-F4FEE7856D7A}" type="pres">
      <dgm:prSet presAssocID="{68F0E2A8-AD15-499E-A490-BA26DD067D80}" presName="descendantText" presStyleLbl="alignAcc1" presStyleIdx="0" presStyleCnt="3">
        <dgm:presLayoutVars>
          <dgm:bulletEnabled val="1"/>
        </dgm:presLayoutVars>
      </dgm:prSet>
      <dgm:spPr/>
      <dgm:t>
        <a:bodyPr/>
        <a:lstStyle/>
        <a:p>
          <a:endParaRPr lang="en-US"/>
        </a:p>
      </dgm:t>
    </dgm:pt>
    <dgm:pt modelId="{E74E10F4-18EC-4C46-BE79-78DB3DD55FEA}" type="pres">
      <dgm:prSet presAssocID="{DD226D43-8525-44C0-BB9E-3BCFD601C022}" presName="sp" presStyleCnt="0"/>
      <dgm:spPr/>
    </dgm:pt>
    <dgm:pt modelId="{CEE7BAC7-C399-485B-8F58-CFA0FCAD8300}" type="pres">
      <dgm:prSet presAssocID="{A51038D5-A950-4F85-B7D6-E195E0B13036}" presName="composite" presStyleCnt="0"/>
      <dgm:spPr/>
    </dgm:pt>
    <dgm:pt modelId="{784088C0-029F-478F-ADD6-9CEE9690FA4C}" type="pres">
      <dgm:prSet presAssocID="{A51038D5-A950-4F85-B7D6-E195E0B13036}" presName="parentText" presStyleLbl="alignNode1" presStyleIdx="1" presStyleCnt="3">
        <dgm:presLayoutVars>
          <dgm:chMax val="1"/>
          <dgm:bulletEnabled val="1"/>
        </dgm:presLayoutVars>
      </dgm:prSet>
      <dgm:spPr/>
      <dgm:t>
        <a:bodyPr/>
        <a:lstStyle/>
        <a:p>
          <a:endParaRPr lang="en-US"/>
        </a:p>
      </dgm:t>
    </dgm:pt>
    <dgm:pt modelId="{684CC73B-F816-41B2-B286-952E54C399CC}" type="pres">
      <dgm:prSet presAssocID="{A51038D5-A950-4F85-B7D6-E195E0B13036}" presName="descendantText" presStyleLbl="alignAcc1" presStyleIdx="1" presStyleCnt="3">
        <dgm:presLayoutVars>
          <dgm:bulletEnabled val="1"/>
        </dgm:presLayoutVars>
      </dgm:prSet>
      <dgm:spPr/>
      <dgm:t>
        <a:bodyPr/>
        <a:lstStyle/>
        <a:p>
          <a:endParaRPr lang="en-US"/>
        </a:p>
      </dgm:t>
    </dgm:pt>
    <dgm:pt modelId="{79B9168B-C099-4D30-AA49-4850DC254CFD}" type="pres">
      <dgm:prSet presAssocID="{96361A72-65C5-4FF9-9242-C387A4F00F90}" presName="sp" presStyleCnt="0"/>
      <dgm:spPr/>
    </dgm:pt>
    <dgm:pt modelId="{561A50CE-98B3-41E0-BE96-1C4905781463}" type="pres">
      <dgm:prSet presAssocID="{40C43E35-775B-46BD-808D-D4A1A495C2AC}" presName="composite" presStyleCnt="0"/>
      <dgm:spPr/>
    </dgm:pt>
    <dgm:pt modelId="{9D435257-C07B-45F3-90B7-1FED7725836E}" type="pres">
      <dgm:prSet presAssocID="{40C43E35-775B-46BD-808D-D4A1A495C2AC}" presName="parentText" presStyleLbl="alignNode1" presStyleIdx="2" presStyleCnt="3">
        <dgm:presLayoutVars>
          <dgm:chMax val="1"/>
          <dgm:bulletEnabled val="1"/>
        </dgm:presLayoutVars>
      </dgm:prSet>
      <dgm:spPr/>
      <dgm:t>
        <a:bodyPr/>
        <a:lstStyle/>
        <a:p>
          <a:endParaRPr lang="en-US"/>
        </a:p>
      </dgm:t>
    </dgm:pt>
    <dgm:pt modelId="{150AA09B-60C4-4AAD-80DA-88A6140CB45C}" type="pres">
      <dgm:prSet presAssocID="{40C43E35-775B-46BD-808D-D4A1A495C2AC}" presName="descendantText" presStyleLbl="alignAcc1" presStyleIdx="2" presStyleCnt="3">
        <dgm:presLayoutVars>
          <dgm:bulletEnabled val="1"/>
        </dgm:presLayoutVars>
      </dgm:prSet>
      <dgm:spPr/>
      <dgm:t>
        <a:bodyPr/>
        <a:lstStyle/>
        <a:p>
          <a:endParaRPr lang="en-US"/>
        </a:p>
      </dgm:t>
    </dgm:pt>
  </dgm:ptLst>
  <dgm:cxnLst>
    <dgm:cxn modelId="{84FEDEDC-05CE-4A1C-8A84-59835B4CB39D}" srcId="{A51038D5-A950-4F85-B7D6-E195E0B13036}" destId="{3995FA1B-DBF0-4EB2-8456-CC37DA984994}" srcOrd="2" destOrd="0" parTransId="{653E94B0-14E4-4361-980A-63CA3939DCAB}" sibTransId="{1E53E577-3431-47EC-A4F9-E2F7802BC010}"/>
    <dgm:cxn modelId="{367C1AC3-F799-445F-94EB-A4B15BAD50FF}" srcId="{A51038D5-A950-4F85-B7D6-E195E0B13036}" destId="{9003331C-B30E-4C40-9924-DA74FE7370AA}" srcOrd="1" destOrd="0" parTransId="{18FC9DB7-34B0-4712-B6A0-7640FAD3D356}" sibTransId="{31D2A722-A367-4591-9D3A-BB8E20ADC43B}"/>
    <dgm:cxn modelId="{96CFCDFF-97D2-4650-9CC5-905A7B8FE750}" srcId="{40C43E35-775B-46BD-808D-D4A1A495C2AC}" destId="{692B007C-6EBA-4DEC-94BF-32D1854B8176}" srcOrd="1" destOrd="0" parTransId="{59FC4B08-79A9-4E87-B970-C46BFC967996}" sibTransId="{983CAD37-63CC-48B7-9846-B0A99B2AFA66}"/>
    <dgm:cxn modelId="{60533BC8-6299-46A5-8A28-2679BC47EFC2}" srcId="{6DE19676-C458-44EF-B9B9-0FA641A2F1A8}" destId="{A51038D5-A950-4F85-B7D6-E195E0B13036}" srcOrd="1" destOrd="0" parTransId="{08071EFC-862A-47E5-BB18-E58F1A444D5F}" sibTransId="{96361A72-65C5-4FF9-9242-C387A4F00F90}"/>
    <dgm:cxn modelId="{7AE29C46-303A-44CE-9C30-6241CD0D0D5C}" type="presOf" srcId="{40C43E35-775B-46BD-808D-D4A1A495C2AC}" destId="{9D435257-C07B-45F3-90B7-1FED7725836E}" srcOrd="0" destOrd="0" presId="urn:microsoft.com/office/officeart/2005/8/layout/chevron2"/>
    <dgm:cxn modelId="{A7BCE178-FC04-4319-8FA4-6B51AD36182A}" type="presOf" srcId="{58B6A7E3-A968-4ACF-A55B-CDA6B364E855}" destId="{684CC73B-F816-41B2-B286-952E54C399CC}" srcOrd="0" destOrd="0" presId="urn:microsoft.com/office/officeart/2005/8/layout/chevron2"/>
    <dgm:cxn modelId="{9845F614-1788-4339-8B62-9E2B4DC0E124}" type="presOf" srcId="{3995FA1B-DBF0-4EB2-8456-CC37DA984994}" destId="{684CC73B-F816-41B2-B286-952E54C399CC}" srcOrd="0" destOrd="2" presId="urn:microsoft.com/office/officeart/2005/8/layout/chevron2"/>
    <dgm:cxn modelId="{B7836D95-FD29-438E-A281-C24390C59A00}" srcId="{6DE19676-C458-44EF-B9B9-0FA641A2F1A8}" destId="{68F0E2A8-AD15-499E-A490-BA26DD067D80}" srcOrd="0" destOrd="0" parTransId="{04518A57-CD03-466E-A989-B8405367C32A}" sibTransId="{DD226D43-8525-44C0-BB9E-3BCFD601C022}"/>
    <dgm:cxn modelId="{ADE6389E-50BF-433E-972B-728C0393FFBF}" type="presOf" srcId="{9003331C-B30E-4C40-9924-DA74FE7370AA}" destId="{684CC73B-F816-41B2-B286-952E54C399CC}" srcOrd="0" destOrd="1" presId="urn:microsoft.com/office/officeart/2005/8/layout/chevron2"/>
    <dgm:cxn modelId="{7ADA40E3-C2D4-4D86-A6B4-5885E5FEE109}" srcId="{A51038D5-A950-4F85-B7D6-E195E0B13036}" destId="{58B6A7E3-A968-4ACF-A55B-CDA6B364E855}" srcOrd="0" destOrd="0" parTransId="{7E520523-9D9A-4959-B093-0EBAAE781518}" sibTransId="{3A9596C3-A0A8-4DF1-B424-ADE18B5C8308}"/>
    <dgm:cxn modelId="{ED9C31AF-024E-4062-9AB9-73C03376ACB9}" srcId="{6DE19676-C458-44EF-B9B9-0FA641A2F1A8}" destId="{40C43E35-775B-46BD-808D-D4A1A495C2AC}" srcOrd="2" destOrd="0" parTransId="{8473623B-F6FE-4142-96C7-A421430D9000}" sibTransId="{0CC100EC-29B2-4A00-81E5-E58D7102360F}"/>
    <dgm:cxn modelId="{627CDEC4-2F49-4AD7-A9E7-B63602177BD2}" srcId="{40C43E35-775B-46BD-808D-D4A1A495C2AC}" destId="{B1BBB60D-A002-4FA7-9CDB-7464BFF5357B}" srcOrd="0" destOrd="0" parTransId="{EBB5BB01-5446-4694-88AE-F4A095B8C4D5}" sibTransId="{95D3A79F-4BFB-4AF2-8B5C-E62B99983ADB}"/>
    <dgm:cxn modelId="{551BF5D7-D699-407C-9492-9835BA7B50B7}" type="presOf" srcId="{AD685452-22B8-41B5-B855-2F94C2DF2E8A}" destId="{F0985390-2347-4D3A-B566-F4FEE7856D7A}" srcOrd="0" destOrd="0" presId="urn:microsoft.com/office/officeart/2005/8/layout/chevron2"/>
    <dgm:cxn modelId="{31A35D0C-1A9E-4646-8FCF-7DC32CAF3BD6}" type="presOf" srcId="{6DE19676-C458-44EF-B9B9-0FA641A2F1A8}" destId="{561B28BD-840F-4A47-9DE0-E5ADCC2A4384}" srcOrd="0" destOrd="0" presId="urn:microsoft.com/office/officeart/2005/8/layout/chevron2"/>
    <dgm:cxn modelId="{2469F956-9DAC-40B2-A333-E45728E4B0C9}" type="presOf" srcId="{68F0E2A8-AD15-499E-A490-BA26DD067D80}" destId="{7658D1B8-47B2-48FF-A71A-217CB2D30C6C}" srcOrd="0" destOrd="0" presId="urn:microsoft.com/office/officeart/2005/8/layout/chevron2"/>
    <dgm:cxn modelId="{53973ED9-D689-4851-8708-7665CB06C5E6}" type="presOf" srcId="{B1BBB60D-A002-4FA7-9CDB-7464BFF5357B}" destId="{150AA09B-60C4-4AAD-80DA-88A6140CB45C}" srcOrd="0" destOrd="0" presId="urn:microsoft.com/office/officeart/2005/8/layout/chevron2"/>
    <dgm:cxn modelId="{F87A969A-A240-4B55-8189-16B7E12FD97D}" type="presOf" srcId="{A51038D5-A950-4F85-B7D6-E195E0B13036}" destId="{784088C0-029F-478F-ADD6-9CEE9690FA4C}" srcOrd="0" destOrd="0" presId="urn:microsoft.com/office/officeart/2005/8/layout/chevron2"/>
    <dgm:cxn modelId="{81D94262-CA10-4227-A167-76A34FCEB098}" srcId="{68F0E2A8-AD15-499E-A490-BA26DD067D80}" destId="{AD685452-22B8-41B5-B855-2F94C2DF2E8A}" srcOrd="0" destOrd="0" parTransId="{1CA36A8E-3678-44C5-9A64-3179CF2F43B9}" sibTransId="{C4030F2C-71EC-4D86-9EB0-D326E451154F}"/>
    <dgm:cxn modelId="{5650D73A-93B2-4083-A0D6-A0601F0F6DFF}" type="presOf" srcId="{692B007C-6EBA-4DEC-94BF-32D1854B8176}" destId="{150AA09B-60C4-4AAD-80DA-88A6140CB45C}" srcOrd="0" destOrd="1" presId="urn:microsoft.com/office/officeart/2005/8/layout/chevron2"/>
    <dgm:cxn modelId="{D4276753-383B-4B7D-B3FF-F61BF8C46C06}" type="presParOf" srcId="{561B28BD-840F-4A47-9DE0-E5ADCC2A4384}" destId="{E976FCEA-4670-46AE-9350-5530CDFDE32B}" srcOrd="0" destOrd="0" presId="urn:microsoft.com/office/officeart/2005/8/layout/chevron2"/>
    <dgm:cxn modelId="{74066907-F4D1-4F2B-AE84-4B8B47DF69B4}" type="presParOf" srcId="{E976FCEA-4670-46AE-9350-5530CDFDE32B}" destId="{7658D1B8-47B2-48FF-A71A-217CB2D30C6C}" srcOrd="0" destOrd="0" presId="urn:microsoft.com/office/officeart/2005/8/layout/chevron2"/>
    <dgm:cxn modelId="{81655BA7-D0FC-4832-BE22-943E1730AC02}" type="presParOf" srcId="{E976FCEA-4670-46AE-9350-5530CDFDE32B}" destId="{F0985390-2347-4D3A-B566-F4FEE7856D7A}" srcOrd="1" destOrd="0" presId="urn:microsoft.com/office/officeart/2005/8/layout/chevron2"/>
    <dgm:cxn modelId="{58AEFAC3-DF8F-4C57-90AF-3FB807D97D15}" type="presParOf" srcId="{561B28BD-840F-4A47-9DE0-E5ADCC2A4384}" destId="{E74E10F4-18EC-4C46-BE79-78DB3DD55FEA}" srcOrd="1" destOrd="0" presId="urn:microsoft.com/office/officeart/2005/8/layout/chevron2"/>
    <dgm:cxn modelId="{BEEE317B-6297-4C7C-B0A4-795A8AFAA1CD}" type="presParOf" srcId="{561B28BD-840F-4A47-9DE0-E5ADCC2A4384}" destId="{CEE7BAC7-C399-485B-8F58-CFA0FCAD8300}" srcOrd="2" destOrd="0" presId="urn:microsoft.com/office/officeart/2005/8/layout/chevron2"/>
    <dgm:cxn modelId="{279556AD-7CE4-418B-80D3-8C2ADE9504BE}" type="presParOf" srcId="{CEE7BAC7-C399-485B-8F58-CFA0FCAD8300}" destId="{784088C0-029F-478F-ADD6-9CEE9690FA4C}" srcOrd="0" destOrd="0" presId="urn:microsoft.com/office/officeart/2005/8/layout/chevron2"/>
    <dgm:cxn modelId="{C1467693-9B50-4D87-A9A9-DDA1CCC1204B}" type="presParOf" srcId="{CEE7BAC7-C399-485B-8F58-CFA0FCAD8300}" destId="{684CC73B-F816-41B2-B286-952E54C399CC}" srcOrd="1" destOrd="0" presId="urn:microsoft.com/office/officeart/2005/8/layout/chevron2"/>
    <dgm:cxn modelId="{813F9B27-930F-4576-9C7F-21123B44B255}" type="presParOf" srcId="{561B28BD-840F-4A47-9DE0-E5ADCC2A4384}" destId="{79B9168B-C099-4D30-AA49-4850DC254CFD}" srcOrd="3" destOrd="0" presId="urn:microsoft.com/office/officeart/2005/8/layout/chevron2"/>
    <dgm:cxn modelId="{42ADC6B5-B5D5-430E-89B5-EB0A78F4DF2D}" type="presParOf" srcId="{561B28BD-840F-4A47-9DE0-E5ADCC2A4384}" destId="{561A50CE-98B3-41E0-BE96-1C4905781463}" srcOrd="4" destOrd="0" presId="urn:microsoft.com/office/officeart/2005/8/layout/chevron2"/>
    <dgm:cxn modelId="{DA49CDF1-A610-4341-BFE3-F9CD99CDA667}" type="presParOf" srcId="{561A50CE-98B3-41E0-BE96-1C4905781463}" destId="{9D435257-C07B-45F3-90B7-1FED7725836E}" srcOrd="0" destOrd="0" presId="urn:microsoft.com/office/officeart/2005/8/layout/chevron2"/>
    <dgm:cxn modelId="{B5BB9EC9-E5C8-4269-9B0B-B7B700C33B1E}" type="presParOf" srcId="{561A50CE-98B3-41E0-BE96-1C4905781463}" destId="{150AA09B-60C4-4AAD-80DA-88A6140CB4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6DE19676-C458-44EF-B9B9-0FA641A2F1A8}" type="doc">
      <dgm:prSet loTypeId="urn:microsoft.com/office/officeart/2005/8/layout/chevron2" loCatId="process" qsTypeId="urn:microsoft.com/office/officeart/2005/8/quickstyle/simple1" qsCatId="simple" csTypeId="urn:microsoft.com/office/officeart/2005/8/colors/accent6_2" csCatId="accent6" phldr="1"/>
      <dgm:spPr/>
      <dgm:t>
        <a:bodyPr/>
        <a:lstStyle/>
        <a:p>
          <a:endParaRPr lang="en-US"/>
        </a:p>
      </dgm:t>
    </dgm:pt>
    <dgm:pt modelId="{68F0E2A8-AD15-499E-A490-BA26DD067D80}">
      <dgm:prSet phldrT="[Text]"/>
      <dgm:spPr/>
      <dgm:t>
        <a:bodyPr/>
        <a:lstStyle/>
        <a:p>
          <a:r>
            <a:rPr lang="en-US" i="1" dirty="0" smtClean="0"/>
            <a:t>Legal Review</a:t>
          </a:r>
          <a:endParaRPr lang="en-US" i="1" dirty="0"/>
        </a:p>
      </dgm:t>
    </dgm:pt>
    <dgm:pt modelId="{04518A57-CD03-466E-A989-B8405367C32A}" type="parTrans" cxnId="{B7836D95-FD29-438E-A281-C24390C59A00}">
      <dgm:prSet/>
      <dgm:spPr/>
      <dgm:t>
        <a:bodyPr/>
        <a:lstStyle/>
        <a:p>
          <a:endParaRPr lang="en-US"/>
        </a:p>
      </dgm:t>
    </dgm:pt>
    <dgm:pt modelId="{DD226D43-8525-44C0-BB9E-3BCFD601C022}" type="sibTrans" cxnId="{B7836D95-FD29-438E-A281-C24390C59A00}">
      <dgm:prSet/>
      <dgm:spPr/>
      <dgm:t>
        <a:bodyPr/>
        <a:lstStyle/>
        <a:p>
          <a:endParaRPr lang="en-US"/>
        </a:p>
      </dgm:t>
    </dgm:pt>
    <dgm:pt modelId="{AD685452-22B8-41B5-B855-2F94C2DF2E8A}">
      <dgm:prSet phldrT="[Text]"/>
      <dgm:spPr/>
      <dgm:t>
        <a:bodyPr/>
        <a:lstStyle/>
        <a:p>
          <a:r>
            <a:rPr lang="en-US" i="1" dirty="0" smtClean="0"/>
            <a:t>The Grants and Contracts Administrator may determine that additional legal review is required. </a:t>
          </a:r>
          <a:endParaRPr lang="en-US" dirty="0"/>
        </a:p>
      </dgm:t>
    </dgm:pt>
    <dgm:pt modelId="{1CA36A8E-3678-44C5-9A64-3179CF2F43B9}" type="parTrans" cxnId="{81D94262-CA10-4227-A167-76A34FCEB098}">
      <dgm:prSet/>
      <dgm:spPr/>
      <dgm:t>
        <a:bodyPr/>
        <a:lstStyle/>
        <a:p>
          <a:endParaRPr lang="en-US"/>
        </a:p>
      </dgm:t>
    </dgm:pt>
    <dgm:pt modelId="{C4030F2C-71EC-4D86-9EB0-D326E451154F}" type="sibTrans" cxnId="{81D94262-CA10-4227-A167-76A34FCEB098}">
      <dgm:prSet/>
      <dgm:spPr/>
      <dgm:t>
        <a:bodyPr/>
        <a:lstStyle/>
        <a:p>
          <a:endParaRPr lang="en-US"/>
        </a:p>
      </dgm:t>
    </dgm:pt>
    <dgm:pt modelId="{A51038D5-A950-4F85-B7D6-E195E0B13036}">
      <dgm:prSet phldrT="[Text]"/>
      <dgm:spPr/>
      <dgm:t>
        <a:bodyPr/>
        <a:lstStyle/>
        <a:p>
          <a:r>
            <a:rPr lang="en-US" dirty="0" smtClean="0"/>
            <a:t>Partial Execution</a:t>
          </a:r>
          <a:endParaRPr lang="en-US" dirty="0"/>
        </a:p>
      </dgm:t>
    </dgm:pt>
    <dgm:pt modelId="{08071EFC-862A-47E5-BB18-E58F1A444D5F}" type="parTrans" cxnId="{60533BC8-6299-46A5-8A28-2679BC47EFC2}">
      <dgm:prSet/>
      <dgm:spPr/>
      <dgm:t>
        <a:bodyPr/>
        <a:lstStyle/>
        <a:p>
          <a:endParaRPr lang="en-US"/>
        </a:p>
      </dgm:t>
    </dgm:pt>
    <dgm:pt modelId="{96361A72-65C5-4FF9-9242-C387A4F00F90}" type="sibTrans" cxnId="{60533BC8-6299-46A5-8A28-2679BC47EFC2}">
      <dgm:prSet/>
      <dgm:spPr/>
      <dgm:t>
        <a:bodyPr/>
        <a:lstStyle/>
        <a:p>
          <a:endParaRPr lang="en-US"/>
        </a:p>
      </dgm:t>
    </dgm:pt>
    <dgm:pt modelId="{58B6A7E3-A968-4ACF-A55B-CDA6B364E855}">
      <dgm:prSet phldrT="[Text]"/>
      <dgm:spPr/>
      <dgm:t>
        <a:bodyPr/>
        <a:lstStyle/>
        <a:p>
          <a:r>
            <a:rPr lang="en-US" dirty="0" smtClean="0">
              <a:solidFill>
                <a:schemeClr val="tx1"/>
              </a:solidFill>
            </a:rPr>
            <a:t>Agreement is forwarded to collaborator for review and partial execution. </a:t>
          </a:r>
          <a:endParaRPr lang="en-US" dirty="0"/>
        </a:p>
      </dgm:t>
    </dgm:pt>
    <dgm:pt modelId="{7E520523-9D9A-4959-B093-0EBAAE781518}" type="parTrans" cxnId="{7ADA40E3-C2D4-4D86-A6B4-5885E5FEE109}">
      <dgm:prSet/>
      <dgm:spPr/>
      <dgm:t>
        <a:bodyPr/>
        <a:lstStyle/>
        <a:p>
          <a:endParaRPr lang="en-US"/>
        </a:p>
      </dgm:t>
    </dgm:pt>
    <dgm:pt modelId="{3A9596C3-A0A8-4DF1-B424-ADE18B5C8308}" type="sibTrans" cxnId="{7ADA40E3-C2D4-4D86-A6B4-5885E5FEE109}">
      <dgm:prSet/>
      <dgm:spPr/>
      <dgm:t>
        <a:bodyPr/>
        <a:lstStyle/>
        <a:p>
          <a:endParaRPr lang="en-US"/>
        </a:p>
      </dgm:t>
    </dgm:pt>
    <dgm:pt modelId="{40C43E35-775B-46BD-808D-D4A1A495C2AC}">
      <dgm:prSet phldrT="[Text]"/>
      <dgm:spPr/>
      <dgm:t>
        <a:bodyPr/>
        <a:lstStyle/>
        <a:p>
          <a:r>
            <a:rPr lang="en-US" i="0" smtClean="0"/>
            <a:t>Full</a:t>
          </a:r>
          <a:r>
            <a:rPr lang="en-US" i="1" smtClean="0"/>
            <a:t> </a:t>
          </a:r>
          <a:r>
            <a:rPr lang="en-US" i="0" smtClean="0"/>
            <a:t>Execution</a:t>
          </a:r>
          <a:r>
            <a:rPr lang="en-US" smtClean="0"/>
            <a:t> </a:t>
          </a:r>
          <a:endParaRPr lang="en-US" dirty="0"/>
        </a:p>
      </dgm:t>
    </dgm:pt>
    <dgm:pt modelId="{8473623B-F6FE-4142-96C7-A421430D9000}" type="parTrans" cxnId="{ED9C31AF-024E-4062-9AB9-73C03376ACB9}">
      <dgm:prSet/>
      <dgm:spPr/>
      <dgm:t>
        <a:bodyPr/>
        <a:lstStyle/>
        <a:p>
          <a:endParaRPr lang="en-US"/>
        </a:p>
      </dgm:t>
    </dgm:pt>
    <dgm:pt modelId="{0CC100EC-29B2-4A00-81E5-E58D7102360F}" type="sibTrans" cxnId="{ED9C31AF-024E-4062-9AB9-73C03376ACB9}">
      <dgm:prSet/>
      <dgm:spPr/>
      <dgm:t>
        <a:bodyPr/>
        <a:lstStyle/>
        <a:p>
          <a:endParaRPr lang="en-US"/>
        </a:p>
      </dgm:t>
    </dgm:pt>
    <dgm:pt modelId="{B1BBB60D-A002-4FA7-9CDB-7464BFF5357B}">
      <dgm:prSet phldrT="[Text]"/>
      <dgm:spPr/>
      <dgm:t>
        <a:bodyPr/>
        <a:lstStyle/>
        <a:p>
          <a:r>
            <a:rPr lang="en-US" i="0" dirty="0" smtClean="0"/>
            <a:t>Partial executed agreement should be sent to </a:t>
          </a:r>
          <a:r>
            <a:rPr lang="en-US" i="0" dirty="0" smtClean="0">
              <a:hlinkClick xmlns:r="http://schemas.openxmlformats.org/officeDocument/2006/relationships" r:id="rId1"/>
            </a:rPr>
            <a:t>DUA.MTARequest@bmc.org</a:t>
          </a:r>
          <a:r>
            <a:rPr lang="en-US" i="0" dirty="0" smtClean="0"/>
            <a:t>. </a:t>
          </a:r>
          <a:endParaRPr lang="en-US" i="0" dirty="0"/>
        </a:p>
      </dgm:t>
    </dgm:pt>
    <dgm:pt modelId="{EBB5BB01-5446-4694-88AE-F4A095B8C4D5}" type="parTrans" cxnId="{627CDEC4-2F49-4AD7-A9E7-B63602177BD2}">
      <dgm:prSet/>
      <dgm:spPr/>
      <dgm:t>
        <a:bodyPr/>
        <a:lstStyle/>
        <a:p>
          <a:endParaRPr lang="en-US"/>
        </a:p>
      </dgm:t>
    </dgm:pt>
    <dgm:pt modelId="{95D3A79F-4BFB-4AF2-8B5C-E62B99983ADB}" type="sibTrans" cxnId="{627CDEC4-2F49-4AD7-A9E7-B63602177BD2}">
      <dgm:prSet/>
      <dgm:spPr/>
      <dgm:t>
        <a:bodyPr/>
        <a:lstStyle/>
        <a:p>
          <a:endParaRPr lang="en-US"/>
        </a:p>
      </dgm:t>
    </dgm:pt>
    <dgm:pt modelId="{7E1E69F9-8512-4FBD-9FAF-8AE5A93D7475}">
      <dgm:prSet phldrT="[Text]"/>
      <dgm:spPr/>
      <dgm:t>
        <a:bodyPr/>
        <a:lstStyle/>
        <a:p>
          <a:r>
            <a:rPr lang="en-US" i="0" dirty="0" smtClean="0"/>
            <a:t>Fully executed agreement is sent to collaborator, PI, and Department Administrator.</a:t>
          </a:r>
          <a:endParaRPr lang="en-US" i="0" dirty="0"/>
        </a:p>
      </dgm:t>
    </dgm:pt>
    <dgm:pt modelId="{E112F677-8451-495A-A1CE-F117ED363FE6}" type="parTrans" cxnId="{28B809D6-97FC-4657-B5DA-E77244C9229E}">
      <dgm:prSet/>
      <dgm:spPr/>
      <dgm:t>
        <a:bodyPr/>
        <a:lstStyle/>
        <a:p>
          <a:endParaRPr lang="en-US"/>
        </a:p>
      </dgm:t>
    </dgm:pt>
    <dgm:pt modelId="{20910175-B7FE-487A-A816-0F78E904C01C}" type="sibTrans" cxnId="{28B809D6-97FC-4657-B5DA-E77244C9229E}">
      <dgm:prSet/>
      <dgm:spPr/>
      <dgm:t>
        <a:bodyPr/>
        <a:lstStyle/>
        <a:p>
          <a:endParaRPr lang="en-US"/>
        </a:p>
      </dgm:t>
    </dgm:pt>
    <dgm:pt modelId="{4985C2C3-8FFE-469B-B782-E7D007D4EA2E}">
      <dgm:prSet phldrT="[Text]"/>
      <dgm:spPr/>
      <dgm:t>
        <a:bodyPr/>
        <a:lstStyle/>
        <a:p>
          <a:r>
            <a:rPr lang="en-US" i="0" dirty="0" smtClean="0"/>
            <a:t>Once the partial executed agreement is received, the Grants and Contracts Administrator forwards agreement to the Director for signature.</a:t>
          </a:r>
          <a:endParaRPr lang="en-US" i="0" dirty="0"/>
        </a:p>
      </dgm:t>
    </dgm:pt>
    <dgm:pt modelId="{64DFD88F-EFBD-4A76-808C-8C9206C922F4}" type="parTrans" cxnId="{D1A80952-DDBD-4ACC-800F-9DAE1E8E9962}">
      <dgm:prSet/>
      <dgm:spPr/>
      <dgm:t>
        <a:bodyPr/>
        <a:lstStyle/>
        <a:p>
          <a:endParaRPr lang="en-US"/>
        </a:p>
      </dgm:t>
    </dgm:pt>
    <dgm:pt modelId="{0E7E5583-0B98-4E45-8B13-FF03DE7F4A67}" type="sibTrans" cxnId="{D1A80952-DDBD-4ACC-800F-9DAE1E8E9962}">
      <dgm:prSet/>
      <dgm:spPr/>
      <dgm:t>
        <a:bodyPr/>
        <a:lstStyle/>
        <a:p>
          <a:endParaRPr lang="en-US"/>
        </a:p>
      </dgm:t>
    </dgm:pt>
    <dgm:pt modelId="{482C7368-B603-4A18-BB58-846CA64D6155}">
      <dgm:prSet/>
      <dgm:spPr/>
      <dgm:t>
        <a:bodyPr/>
        <a:lstStyle/>
        <a:p>
          <a:r>
            <a:rPr lang="en-US" i="1" smtClean="0"/>
            <a:t>Research Counsel may have additional questions for the PI and Department Administrator.</a:t>
          </a:r>
          <a:endParaRPr lang="en-US" i="1" dirty="0"/>
        </a:p>
      </dgm:t>
    </dgm:pt>
    <dgm:pt modelId="{BE957E76-7770-4B0C-AA64-7F8AA3332482}" type="parTrans" cxnId="{0D7401C2-E9E9-4E1E-B135-67E1D0382F8D}">
      <dgm:prSet/>
      <dgm:spPr/>
      <dgm:t>
        <a:bodyPr/>
        <a:lstStyle/>
        <a:p>
          <a:endParaRPr lang="en-US"/>
        </a:p>
      </dgm:t>
    </dgm:pt>
    <dgm:pt modelId="{D1C76375-400C-4D52-8489-6794D586D7FE}" type="sibTrans" cxnId="{0D7401C2-E9E9-4E1E-B135-67E1D0382F8D}">
      <dgm:prSet/>
      <dgm:spPr/>
      <dgm:t>
        <a:bodyPr/>
        <a:lstStyle/>
        <a:p>
          <a:endParaRPr lang="en-US"/>
        </a:p>
      </dgm:t>
    </dgm:pt>
    <dgm:pt modelId="{E932EBBE-5856-42DE-9D5B-D51F0D3708F6}">
      <dgm:prSet/>
      <dgm:spPr/>
      <dgm:t>
        <a:bodyPr/>
        <a:lstStyle/>
        <a:p>
          <a:r>
            <a:rPr lang="en-US" i="1" dirty="0" smtClean="0"/>
            <a:t>Legal review can take up to 10 business days.</a:t>
          </a:r>
          <a:endParaRPr lang="en-US" i="1" dirty="0"/>
        </a:p>
      </dgm:t>
    </dgm:pt>
    <dgm:pt modelId="{077C918E-7021-4E0F-B85A-9245924E749A}" type="parTrans" cxnId="{1F322A6E-E3D9-4524-82A4-EFB833862C0A}">
      <dgm:prSet/>
      <dgm:spPr/>
      <dgm:t>
        <a:bodyPr/>
        <a:lstStyle/>
        <a:p>
          <a:endParaRPr lang="en-US"/>
        </a:p>
      </dgm:t>
    </dgm:pt>
    <dgm:pt modelId="{90CFFD34-A047-44EB-A0BA-7D074C077AE2}" type="sibTrans" cxnId="{1F322A6E-E3D9-4524-82A4-EFB833862C0A}">
      <dgm:prSet/>
      <dgm:spPr/>
      <dgm:t>
        <a:bodyPr/>
        <a:lstStyle/>
        <a:p>
          <a:endParaRPr lang="en-US"/>
        </a:p>
      </dgm:t>
    </dgm:pt>
    <dgm:pt modelId="{561B28BD-840F-4A47-9DE0-E5ADCC2A4384}" type="pres">
      <dgm:prSet presAssocID="{6DE19676-C458-44EF-B9B9-0FA641A2F1A8}" presName="linearFlow" presStyleCnt="0">
        <dgm:presLayoutVars>
          <dgm:dir/>
          <dgm:animLvl val="lvl"/>
          <dgm:resizeHandles val="exact"/>
        </dgm:presLayoutVars>
      </dgm:prSet>
      <dgm:spPr/>
      <dgm:t>
        <a:bodyPr/>
        <a:lstStyle/>
        <a:p>
          <a:endParaRPr lang="en-US"/>
        </a:p>
      </dgm:t>
    </dgm:pt>
    <dgm:pt modelId="{E976FCEA-4670-46AE-9350-5530CDFDE32B}" type="pres">
      <dgm:prSet presAssocID="{68F0E2A8-AD15-499E-A490-BA26DD067D80}" presName="composite" presStyleCnt="0"/>
      <dgm:spPr/>
    </dgm:pt>
    <dgm:pt modelId="{7658D1B8-47B2-48FF-A71A-217CB2D30C6C}" type="pres">
      <dgm:prSet presAssocID="{68F0E2A8-AD15-499E-A490-BA26DD067D80}" presName="parentText" presStyleLbl="alignNode1" presStyleIdx="0" presStyleCnt="3">
        <dgm:presLayoutVars>
          <dgm:chMax val="1"/>
          <dgm:bulletEnabled val="1"/>
        </dgm:presLayoutVars>
      </dgm:prSet>
      <dgm:spPr/>
      <dgm:t>
        <a:bodyPr/>
        <a:lstStyle/>
        <a:p>
          <a:endParaRPr lang="en-US"/>
        </a:p>
      </dgm:t>
    </dgm:pt>
    <dgm:pt modelId="{F0985390-2347-4D3A-B566-F4FEE7856D7A}" type="pres">
      <dgm:prSet presAssocID="{68F0E2A8-AD15-499E-A490-BA26DD067D80}" presName="descendantText" presStyleLbl="alignAcc1" presStyleIdx="0" presStyleCnt="3" custLinFactNeighborX="0">
        <dgm:presLayoutVars>
          <dgm:bulletEnabled val="1"/>
        </dgm:presLayoutVars>
      </dgm:prSet>
      <dgm:spPr/>
      <dgm:t>
        <a:bodyPr/>
        <a:lstStyle/>
        <a:p>
          <a:endParaRPr lang="en-US"/>
        </a:p>
      </dgm:t>
    </dgm:pt>
    <dgm:pt modelId="{E74E10F4-18EC-4C46-BE79-78DB3DD55FEA}" type="pres">
      <dgm:prSet presAssocID="{DD226D43-8525-44C0-BB9E-3BCFD601C022}" presName="sp" presStyleCnt="0"/>
      <dgm:spPr/>
    </dgm:pt>
    <dgm:pt modelId="{CEE7BAC7-C399-485B-8F58-CFA0FCAD8300}" type="pres">
      <dgm:prSet presAssocID="{A51038D5-A950-4F85-B7D6-E195E0B13036}" presName="composite" presStyleCnt="0"/>
      <dgm:spPr/>
    </dgm:pt>
    <dgm:pt modelId="{784088C0-029F-478F-ADD6-9CEE9690FA4C}" type="pres">
      <dgm:prSet presAssocID="{A51038D5-A950-4F85-B7D6-E195E0B13036}" presName="parentText" presStyleLbl="alignNode1" presStyleIdx="1" presStyleCnt="3">
        <dgm:presLayoutVars>
          <dgm:chMax val="1"/>
          <dgm:bulletEnabled val="1"/>
        </dgm:presLayoutVars>
      </dgm:prSet>
      <dgm:spPr/>
      <dgm:t>
        <a:bodyPr/>
        <a:lstStyle/>
        <a:p>
          <a:endParaRPr lang="en-US"/>
        </a:p>
      </dgm:t>
    </dgm:pt>
    <dgm:pt modelId="{684CC73B-F816-41B2-B286-952E54C399CC}" type="pres">
      <dgm:prSet presAssocID="{A51038D5-A950-4F85-B7D6-E195E0B13036}" presName="descendantText" presStyleLbl="alignAcc1" presStyleIdx="1" presStyleCnt="3" custLinFactNeighborX="500" custLinFactNeighborY="-1971">
        <dgm:presLayoutVars>
          <dgm:bulletEnabled val="1"/>
        </dgm:presLayoutVars>
      </dgm:prSet>
      <dgm:spPr/>
      <dgm:t>
        <a:bodyPr/>
        <a:lstStyle/>
        <a:p>
          <a:endParaRPr lang="en-US"/>
        </a:p>
      </dgm:t>
    </dgm:pt>
    <dgm:pt modelId="{79B9168B-C099-4D30-AA49-4850DC254CFD}" type="pres">
      <dgm:prSet presAssocID="{96361A72-65C5-4FF9-9242-C387A4F00F90}" presName="sp" presStyleCnt="0"/>
      <dgm:spPr/>
    </dgm:pt>
    <dgm:pt modelId="{561A50CE-98B3-41E0-BE96-1C4905781463}" type="pres">
      <dgm:prSet presAssocID="{40C43E35-775B-46BD-808D-D4A1A495C2AC}" presName="composite" presStyleCnt="0"/>
      <dgm:spPr/>
    </dgm:pt>
    <dgm:pt modelId="{9D435257-C07B-45F3-90B7-1FED7725836E}" type="pres">
      <dgm:prSet presAssocID="{40C43E35-775B-46BD-808D-D4A1A495C2AC}" presName="parentText" presStyleLbl="alignNode1" presStyleIdx="2" presStyleCnt="3">
        <dgm:presLayoutVars>
          <dgm:chMax val="1"/>
          <dgm:bulletEnabled val="1"/>
        </dgm:presLayoutVars>
      </dgm:prSet>
      <dgm:spPr/>
      <dgm:t>
        <a:bodyPr/>
        <a:lstStyle/>
        <a:p>
          <a:endParaRPr lang="en-US"/>
        </a:p>
      </dgm:t>
    </dgm:pt>
    <dgm:pt modelId="{150AA09B-60C4-4AAD-80DA-88A6140CB45C}" type="pres">
      <dgm:prSet presAssocID="{40C43E35-775B-46BD-808D-D4A1A495C2AC}" presName="descendantText" presStyleLbl="alignAcc1" presStyleIdx="2" presStyleCnt="3">
        <dgm:presLayoutVars>
          <dgm:bulletEnabled val="1"/>
        </dgm:presLayoutVars>
      </dgm:prSet>
      <dgm:spPr/>
      <dgm:t>
        <a:bodyPr/>
        <a:lstStyle/>
        <a:p>
          <a:endParaRPr lang="en-US"/>
        </a:p>
      </dgm:t>
    </dgm:pt>
  </dgm:ptLst>
  <dgm:cxnLst>
    <dgm:cxn modelId="{31A35D0C-1A9E-4646-8FCF-7DC32CAF3BD6}" type="presOf" srcId="{6DE19676-C458-44EF-B9B9-0FA641A2F1A8}" destId="{561B28BD-840F-4A47-9DE0-E5ADCC2A4384}" srcOrd="0" destOrd="0" presId="urn:microsoft.com/office/officeart/2005/8/layout/chevron2"/>
    <dgm:cxn modelId="{C61D4A76-98D5-44DF-BEC9-6111F9ABD408}" type="presOf" srcId="{482C7368-B603-4A18-BB58-846CA64D6155}" destId="{F0985390-2347-4D3A-B566-F4FEE7856D7A}" srcOrd="0" destOrd="1" presId="urn:microsoft.com/office/officeart/2005/8/layout/chevron2"/>
    <dgm:cxn modelId="{D5D5F943-42EF-4F61-87E5-1B27E8E017F9}" type="presOf" srcId="{E932EBBE-5856-42DE-9D5B-D51F0D3708F6}" destId="{F0985390-2347-4D3A-B566-F4FEE7856D7A}" srcOrd="0" destOrd="2" presId="urn:microsoft.com/office/officeart/2005/8/layout/chevron2"/>
    <dgm:cxn modelId="{ED9C31AF-024E-4062-9AB9-73C03376ACB9}" srcId="{6DE19676-C458-44EF-B9B9-0FA641A2F1A8}" destId="{40C43E35-775B-46BD-808D-D4A1A495C2AC}" srcOrd="2" destOrd="0" parTransId="{8473623B-F6FE-4142-96C7-A421430D9000}" sibTransId="{0CC100EC-29B2-4A00-81E5-E58D7102360F}"/>
    <dgm:cxn modelId="{28B809D6-97FC-4657-B5DA-E77244C9229E}" srcId="{40C43E35-775B-46BD-808D-D4A1A495C2AC}" destId="{7E1E69F9-8512-4FBD-9FAF-8AE5A93D7475}" srcOrd="2" destOrd="0" parTransId="{E112F677-8451-495A-A1CE-F117ED363FE6}" sibTransId="{20910175-B7FE-487A-A816-0F78E904C01C}"/>
    <dgm:cxn modelId="{D1A80952-DDBD-4ACC-800F-9DAE1E8E9962}" srcId="{40C43E35-775B-46BD-808D-D4A1A495C2AC}" destId="{4985C2C3-8FFE-469B-B782-E7D007D4EA2E}" srcOrd="1" destOrd="0" parTransId="{64DFD88F-EFBD-4A76-808C-8C9206C922F4}" sibTransId="{0E7E5583-0B98-4E45-8B13-FF03DE7F4A67}"/>
    <dgm:cxn modelId="{551BF5D7-D699-407C-9492-9835BA7B50B7}" type="presOf" srcId="{AD685452-22B8-41B5-B855-2F94C2DF2E8A}" destId="{F0985390-2347-4D3A-B566-F4FEE7856D7A}" srcOrd="0" destOrd="0" presId="urn:microsoft.com/office/officeart/2005/8/layout/chevron2"/>
    <dgm:cxn modelId="{81D94262-CA10-4227-A167-76A34FCEB098}" srcId="{68F0E2A8-AD15-499E-A490-BA26DD067D80}" destId="{AD685452-22B8-41B5-B855-2F94C2DF2E8A}" srcOrd="0" destOrd="0" parTransId="{1CA36A8E-3678-44C5-9A64-3179CF2F43B9}" sibTransId="{C4030F2C-71EC-4D86-9EB0-D326E451154F}"/>
    <dgm:cxn modelId="{1F322A6E-E3D9-4524-82A4-EFB833862C0A}" srcId="{68F0E2A8-AD15-499E-A490-BA26DD067D80}" destId="{E932EBBE-5856-42DE-9D5B-D51F0D3708F6}" srcOrd="2" destOrd="0" parTransId="{077C918E-7021-4E0F-B85A-9245924E749A}" sibTransId="{90CFFD34-A047-44EB-A0BA-7D074C077AE2}"/>
    <dgm:cxn modelId="{2469F956-9DAC-40B2-A333-E45728E4B0C9}" type="presOf" srcId="{68F0E2A8-AD15-499E-A490-BA26DD067D80}" destId="{7658D1B8-47B2-48FF-A71A-217CB2D30C6C}" srcOrd="0" destOrd="0" presId="urn:microsoft.com/office/officeart/2005/8/layout/chevron2"/>
    <dgm:cxn modelId="{B7836D95-FD29-438E-A281-C24390C59A00}" srcId="{6DE19676-C458-44EF-B9B9-0FA641A2F1A8}" destId="{68F0E2A8-AD15-499E-A490-BA26DD067D80}" srcOrd="0" destOrd="0" parTransId="{04518A57-CD03-466E-A989-B8405367C32A}" sibTransId="{DD226D43-8525-44C0-BB9E-3BCFD601C022}"/>
    <dgm:cxn modelId="{627CDEC4-2F49-4AD7-A9E7-B63602177BD2}" srcId="{40C43E35-775B-46BD-808D-D4A1A495C2AC}" destId="{B1BBB60D-A002-4FA7-9CDB-7464BFF5357B}" srcOrd="0" destOrd="0" parTransId="{EBB5BB01-5446-4694-88AE-F4A095B8C4D5}" sibTransId="{95D3A79F-4BFB-4AF2-8B5C-E62B99983ADB}"/>
    <dgm:cxn modelId="{C81D0666-ACB3-4EC2-86A7-3A6E0DA7EB76}" type="presOf" srcId="{7E1E69F9-8512-4FBD-9FAF-8AE5A93D7475}" destId="{150AA09B-60C4-4AAD-80DA-88A6140CB45C}" srcOrd="0" destOrd="2" presId="urn:microsoft.com/office/officeart/2005/8/layout/chevron2"/>
    <dgm:cxn modelId="{7AE29C46-303A-44CE-9C30-6241CD0D0D5C}" type="presOf" srcId="{40C43E35-775B-46BD-808D-D4A1A495C2AC}" destId="{9D435257-C07B-45F3-90B7-1FED7725836E}" srcOrd="0" destOrd="0" presId="urn:microsoft.com/office/officeart/2005/8/layout/chevron2"/>
    <dgm:cxn modelId="{A7BCE178-FC04-4319-8FA4-6B51AD36182A}" type="presOf" srcId="{58B6A7E3-A968-4ACF-A55B-CDA6B364E855}" destId="{684CC73B-F816-41B2-B286-952E54C399CC}" srcOrd="0" destOrd="0" presId="urn:microsoft.com/office/officeart/2005/8/layout/chevron2"/>
    <dgm:cxn modelId="{60533BC8-6299-46A5-8A28-2679BC47EFC2}" srcId="{6DE19676-C458-44EF-B9B9-0FA641A2F1A8}" destId="{A51038D5-A950-4F85-B7D6-E195E0B13036}" srcOrd="1" destOrd="0" parTransId="{08071EFC-862A-47E5-BB18-E58F1A444D5F}" sibTransId="{96361A72-65C5-4FF9-9242-C387A4F00F90}"/>
    <dgm:cxn modelId="{53973ED9-D689-4851-8708-7665CB06C5E6}" type="presOf" srcId="{B1BBB60D-A002-4FA7-9CDB-7464BFF5357B}" destId="{150AA09B-60C4-4AAD-80DA-88A6140CB45C}" srcOrd="0" destOrd="0" presId="urn:microsoft.com/office/officeart/2005/8/layout/chevron2"/>
    <dgm:cxn modelId="{F87A969A-A240-4B55-8189-16B7E12FD97D}" type="presOf" srcId="{A51038D5-A950-4F85-B7D6-E195E0B13036}" destId="{784088C0-029F-478F-ADD6-9CEE9690FA4C}" srcOrd="0" destOrd="0" presId="urn:microsoft.com/office/officeart/2005/8/layout/chevron2"/>
    <dgm:cxn modelId="{0D7401C2-E9E9-4E1E-B135-67E1D0382F8D}" srcId="{68F0E2A8-AD15-499E-A490-BA26DD067D80}" destId="{482C7368-B603-4A18-BB58-846CA64D6155}" srcOrd="1" destOrd="0" parTransId="{BE957E76-7770-4B0C-AA64-7F8AA3332482}" sibTransId="{D1C76375-400C-4D52-8489-6794D586D7FE}"/>
    <dgm:cxn modelId="{7ADA40E3-C2D4-4D86-A6B4-5885E5FEE109}" srcId="{A51038D5-A950-4F85-B7D6-E195E0B13036}" destId="{58B6A7E3-A968-4ACF-A55B-CDA6B364E855}" srcOrd="0" destOrd="0" parTransId="{7E520523-9D9A-4959-B093-0EBAAE781518}" sibTransId="{3A9596C3-A0A8-4DF1-B424-ADE18B5C8308}"/>
    <dgm:cxn modelId="{12759915-C8A4-4642-9AC3-D7FF3A78696C}" type="presOf" srcId="{4985C2C3-8FFE-469B-B782-E7D007D4EA2E}" destId="{150AA09B-60C4-4AAD-80DA-88A6140CB45C}" srcOrd="0" destOrd="1" presId="urn:microsoft.com/office/officeart/2005/8/layout/chevron2"/>
    <dgm:cxn modelId="{D4276753-383B-4B7D-B3FF-F61BF8C46C06}" type="presParOf" srcId="{561B28BD-840F-4A47-9DE0-E5ADCC2A4384}" destId="{E976FCEA-4670-46AE-9350-5530CDFDE32B}" srcOrd="0" destOrd="0" presId="urn:microsoft.com/office/officeart/2005/8/layout/chevron2"/>
    <dgm:cxn modelId="{74066907-F4D1-4F2B-AE84-4B8B47DF69B4}" type="presParOf" srcId="{E976FCEA-4670-46AE-9350-5530CDFDE32B}" destId="{7658D1B8-47B2-48FF-A71A-217CB2D30C6C}" srcOrd="0" destOrd="0" presId="urn:microsoft.com/office/officeart/2005/8/layout/chevron2"/>
    <dgm:cxn modelId="{81655BA7-D0FC-4832-BE22-943E1730AC02}" type="presParOf" srcId="{E976FCEA-4670-46AE-9350-5530CDFDE32B}" destId="{F0985390-2347-4D3A-B566-F4FEE7856D7A}" srcOrd="1" destOrd="0" presId="urn:microsoft.com/office/officeart/2005/8/layout/chevron2"/>
    <dgm:cxn modelId="{58AEFAC3-DF8F-4C57-90AF-3FB807D97D15}" type="presParOf" srcId="{561B28BD-840F-4A47-9DE0-E5ADCC2A4384}" destId="{E74E10F4-18EC-4C46-BE79-78DB3DD55FEA}" srcOrd="1" destOrd="0" presId="urn:microsoft.com/office/officeart/2005/8/layout/chevron2"/>
    <dgm:cxn modelId="{BEEE317B-6297-4C7C-B0A4-795A8AFAA1CD}" type="presParOf" srcId="{561B28BD-840F-4A47-9DE0-E5ADCC2A4384}" destId="{CEE7BAC7-C399-485B-8F58-CFA0FCAD8300}" srcOrd="2" destOrd="0" presId="urn:microsoft.com/office/officeart/2005/8/layout/chevron2"/>
    <dgm:cxn modelId="{279556AD-7CE4-418B-80D3-8C2ADE9504BE}" type="presParOf" srcId="{CEE7BAC7-C399-485B-8F58-CFA0FCAD8300}" destId="{784088C0-029F-478F-ADD6-9CEE9690FA4C}" srcOrd="0" destOrd="0" presId="urn:microsoft.com/office/officeart/2005/8/layout/chevron2"/>
    <dgm:cxn modelId="{C1467693-9B50-4D87-A9A9-DDA1CCC1204B}" type="presParOf" srcId="{CEE7BAC7-C399-485B-8F58-CFA0FCAD8300}" destId="{684CC73B-F816-41B2-B286-952E54C399CC}" srcOrd="1" destOrd="0" presId="urn:microsoft.com/office/officeart/2005/8/layout/chevron2"/>
    <dgm:cxn modelId="{813F9B27-930F-4576-9C7F-21123B44B255}" type="presParOf" srcId="{561B28BD-840F-4A47-9DE0-E5ADCC2A4384}" destId="{79B9168B-C099-4D30-AA49-4850DC254CFD}" srcOrd="3" destOrd="0" presId="urn:microsoft.com/office/officeart/2005/8/layout/chevron2"/>
    <dgm:cxn modelId="{42ADC6B5-B5D5-430E-89B5-EB0A78F4DF2D}" type="presParOf" srcId="{561B28BD-840F-4A47-9DE0-E5ADCC2A4384}" destId="{561A50CE-98B3-41E0-BE96-1C4905781463}" srcOrd="4" destOrd="0" presId="urn:microsoft.com/office/officeart/2005/8/layout/chevron2"/>
    <dgm:cxn modelId="{DA49CDF1-A610-4341-BFE3-F9CD99CDA667}" type="presParOf" srcId="{561A50CE-98B3-41E0-BE96-1C4905781463}" destId="{9D435257-C07B-45F3-90B7-1FED7725836E}" srcOrd="0" destOrd="0" presId="urn:microsoft.com/office/officeart/2005/8/layout/chevron2"/>
    <dgm:cxn modelId="{B5BB9EC9-E5C8-4269-9B0B-B7B700C33B1E}" type="presParOf" srcId="{561A50CE-98B3-41E0-BE96-1C4905781463}" destId="{150AA09B-60C4-4AAD-80DA-88A6140CB4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5A6629-7BA1-4B1B-B27F-0466DDEC418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A03090C-15DA-485F-804F-68D0B812A5B1}">
      <dgm:prSet/>
      <dgm:spPr/>
      <dgm:t>
        <a:bodyPr/>
        <a:lstStyle/>
        <a:p>
          <a:pPr rtl="0"/>
          <a:r>
            <a:rPr lang="en-US" dirty="0" smtClean="0">
              <a:solidFill>
                <a:schemeClr val="accent4"/>
              </a:solidFill>
            </a:rPr>
            <a:t>Financial Risks</a:t>
          </a:r>
          <a:endParaRPr lang="en-US" dirty="0">
            <a:solidFill>
              <a:schemeClr val="accent4"/>
            </a:solidFill>
          </a:endParaRPr>
        </a:p>
      </dgm:t>
    </dgm:pt>
    <dgm:pt modelId="{499516CE-DBC0-486F-B6D0-23EDDF208632}" type="parTrans" cxnId="{5A9C4976-5AE0-411C-8888-7006E7F0930C}">
      <dgm:prSet/>
      <dgm:spPr/>
      <dgm:t>
        <a:bodyPr/>
        <a:lstStyle/>
        <a:p>
          <a:endParaRPr lang="en-US"/>
        </a:p>
      </dgm:t>
    </dgm:pt>
    <dgm:pt modelId="{96E999FF-E89C-4299-8F6D-DE6B89A66143}" type="sibTrans" cxnId="{5A9C4976-5AE0-411C-8888-7006E7F0930C}">
      <dgm:prSet/>
      <dgm:spPr/>
      <dgm:t>
        <a:bodyPr/>
        <a:lstStyle/>
        <a:p>
          <a:endParaRPr lang="en-US"/>
        </a:p>
      </dgm:t>
    </dgm:pt>
    <dgm:pt modelId="{BF835A21-9D82-47A6-B51A-8812D01EEF70}">
      <dgm:prSet/>
      <dgm:spPr/>
      <dgm:t>
        <a:bodyPr/>
        <a:lstStyle/>
        <a:p>
          <a:pPr rtl="0"/>
          <a:r>
            <a:rPr lang="en-US" dirty="0" smtClean="0">
              <a:solidFill>
                <a:schemeClr val="accent4"/>
              </a:solidFill>
            </a:rPr>
            <a:t>Logistic Risks</a:t>
          </a:r>
          <a:endParaRPr lang="en-US" dirty="0">
            <a:solidFill>
              <a:schemeClr val="accent4"/>
            </a:solidFill>
          </a:endParaRPr>
        </a:p>
      </dgm:t>
    </dgm:pt>
    <dgm:pt modelId="{B4148362-CEA2-4FC1-9BBE-102789D7A8F5}" type="parTrans" cxnId="{AF1207A7-74D0-41FC-8E83-DEBB9856C550}">
      <dgm:prSet/>
      <dgm:spPr/>
      <dgm:t>
        <a:bodyPr/>
        <a:lstStyle/>
        <a:p>
          <a:endParaRPr lang="en-US"/>
        </a:p>
      </dgm:t>
    </dgm:pt>
    <dgm:pt modelId="{C052C948-AED6-4C35-A77C-B163E77A1156}" type="sibTrans" cxnId="{AF1207A7-74D0-41FC-8E83-DEBB9856C550}">
      <dgm:prSet/>
      <dgm:spPr/>
      <dgm:t>
        <a:bodyPr/>
        <a:lstStyle/>
        <a:p>
          <a:endParaRPr lang="en-US"/>
        </a:p>
      </dgm:t>
    </dgm:pt>
    <dgm:pt modelId="{0B2FEC57-E9E2-473F-8762-48A5EE6DFE89}">
      <dgm:prSet/>
      <dgm:spPr/>
      <dgm:t>
        <a:bodyPr/>
        <a:lstStyle/>
        <a:p>
          <a:pPr rtl="0"/>
          <a:r>
            <a:rPr lang="en-US" dirty="0" smtClean="0">
              <a:solidFill>
                <a:schemeClr val="accent4"/>
              </a:solidFill>
            </a:rPr>
            <a:t>Billing Compliance Risks</a:t>
          </a:r>
          <a:endParaRPr lang="en-US" dirty="0">
            <a:solidFill>
              <a:schemeClr val="accent4"/>
            </a:solidFill>
          </a:endParaRPr>
        </a:p>
      </dgm:t>
    </dgm:pt>
    <dgm:pt modelId="{C0B8600C-A897-42B7-8353-0006B01CBC32}" type="parTrans" cxnId="{F2791D24-B570-40B8-A8F3-B412CA33E90A}">
      <dgm:prSet/>
      <dgm:spPr/>
      <dgm:t>
        <a:bodyPr/>
        <a:lstStyle/>
        <a:p>
          <a:endParaRPr lang="en-US"/>
        </a:p>
      </dgm:t>
    </dgm:pt>
    <dgm:pt modelId="{8E434D2D-A27B-4270-BC8C-9A5DF3EB73E3}" type="sibTrans" cxnId="{F2791D24-B570-40B8-A8F3-B412CA33E90A}">
      <dgm:prSet/>
      <dgm:spPr/>
      <dgm:t>
        <a:bodyPr/>
        <a:lstStyle/>
        <a:p>
          <a:endParaRPr lang="en-US"/>
        </a:p>
      </dgm:t>
    </dgm:pt>
    <dgm:pt modelId="{96D26C52-3EDA-44AA-8091-1FA4265496E1}">
      <dgm:prSet custT="1"/>
      <dgm:spPr/>
      <dgm:t>
        <a:bodyPr/>
        <a:lstStyle/>
        <a:p>
          <a:pPr rtl="0"/>
          <a:r>
            <a:rPr lang="en-US" sz="2000" dirty="0" smtClean="0"/>
            <a:t>Under-funded for BMC services/ infrastructure in proposals/ projects</a:t>
          </a:r>
          <a:endParaRPr lang="en-US" sz="2000" dirty="0"/>
        </a:p>
      </dgm:t>
    </dgm:pt>
    <dgm:pt modelId="{2BE0055B-4385-45C1-8995-870ABC5493D4}" type="parTrans" cxnId="{01B30DD1-3247-4BB7-9F66-FA59392EF70E}">
      <dgm:prSet/>
      <dgm:spPr/>
      <dgm:t>
        <a:bodyPr/>
        <a:lstStyle/>
        <a:p>
          <a:endParaRPr lang="en-US"/>
        </a:p>
      </dgm:t>
    </dgm:pt>
    <dgm:pt modelId="{CDE6BC24-137B-49F9-BCCD-D4C9714DD820}" type="sibTrans" cxnId="{01B30DD1-3247-4BB7-9F66-FA59392EF70E}">
      <dgm:prSet/>
      <dgm:spPr/>
      <dgm:t>
        <a:bodyPr/>
        <a:lstStyle/>
        <a:p>
          <a:endParaRPr lang="en-US"/>
        </a:p>
      </dgm:t>
    </dgm:pt>
    <dgm:pt modelId="{A006A5B2-D023-4893-9F18-946F4D5FED82}">
      <dgm:prSet custT="1"/>
      <dgm:spPr/>
      <dgm:t>
        <a:bodyPr/>
        <a:lstStyle/>
        <a:p>
          <a:pPr rtl="0"/>
          <a:endParaRPr lang="en-US" sz="2000" dirty="0"/>
        </a:p>
      </dgm:t>
    </dgm:pt>
    <dgm:pt modelId="{93F5D938-B2D1-4B5D-B918-A5F41C4EAB0B}" type="parTrans" cxnId="{7A202C47-028A-469A-870A-B32B4EEAEE1F}">
      <dgm:prSet/>
      <dgm:spPr/>
      <dgm:t>
        <a:bodyPr/>
        <a:lstStyle/>
        <a:p>
          <a:endParaRPr lang="en-US"/>
        </a:p>
      </dgm:t>
    </dgm:pt>
    <dgm:pt modelId="{B829413A-BC19-4E76-A59C-7CA52F7D7CBC}" type="sibTrans" cxnId="{7A202C47-028A-469A-870A-B32B4EEAEE1F}">
      <dgm:prSet/>
      <dgm:spPr/>
      <dgm:t>
        <a:bodyPr/>
        <a:lstStyle/>
        <a:p>
          <a:endParaRPr lang="en-US"/>
        </a:p>
      </dgm:t>
    </dgm:pt>
    <dgm:pt modelId="{54C62AFA-29ED-4F48-81D5-D5F0D0015A73}">
      <dgm:prSet custT="1"/>
      <dgm:spPr/>
      <dgm:t>
        <a:bodyPr/>
        <a:lstStyle/>
        <a:p>
          <a:pPr rtl="0"/>
          <a:endParaRPr lang="en-US" sz="2000" dirty="0"/>
        </a:p>
      </dgm:t>
    </dgm:pt>
    <dgm:pt modelId="{12E983B2-3CBB-428E-AD30-A61E2C159627}" type="parTrans" cxnId="{2B51DC7F-8C29-4670-9E10-BE822B391D69}">
      <dgm:prSet/>
      <dgm:spPr/>
      <dgm:t>
        <a:bodyPr/>
        <a:lstStyle/>
        <a:p>
          <a:endParaRPr lang="en-US"/>
        </a:p>
      </dgm:t>
    </dgm:pt>
    <dgm:pt modelId="{45122994-F89B-4CF2-BA9B-7ACE163A8703}" type="sibTrans" cxnId="{2B51DC7F-8C29-4670-9E10-BE822B391D69}">
      <dgm:prSet/>
      <dgm:spPr/>
      <dgm:t>
        <a:bodyPr/>
        <a:lstStyle/>
        <a:p>
          <a:endParaRPr lang="en-US"/>
        </a:p>
      </dgm:t>
    </dgm:pt>
    <dgm:pt modelId="{31120172-9CB2-4FEC-BE9E-C96A36B02290}">
      <dgm:prSet custT="1"/>
      <dgm:spPr/>
      <dgm:t>
        <a:bodyPr/>
        <a:lstStyle/>
        <a:p>
          <a:pPr rtl="0"/>
          <a:r>
            <a:rPr lang="en-US" sz="2000" dirty="0" smtClean="0"/>
            <a:t>Ancillary services are not informed/ set-up for projects</a:t>
          </a:r>
          <a:endParaRPr lang="en-US" sz="2000" dirty="0"/>
        </a:p>
      </dgm:t>
    </dgm:pt>
    <dgm:pt modelId="{32C4C4A1-0286-4F15-BBCB-6DACDFACB243}" type="parTrans" cxnId="{725764C1-E960-40E2-9597-77FD76745DBC}">
      <dgm:prSet/>
      <dgm:spPr/>
      <dgm:t>
        <a:bodyPr/>
        <a:lstStyle/>
        <a:p>
          <a:endParaRPr lang="en-US"/>
        </a:p>
      </dgm:t>
    </dgm:pt>
    <dgm:pt modelId="{179DE0E8-D233-47FB-BB2C-430EF8F94971}" type="sibTrans" cxnId="{725764C1-E960-40E2-9597-77FD76745DBC}">
      <dgm:prSet/>
      <dgm:spPr/>
      <dgm:t>
        <a:bodyPr/>
        <a:lstStyle/>
        <a:p>
          <a:endParaRPr lang="en-US"/>
        </a:p>
      </dgm:t>
    </dgm:pt>
    <dgm:pt modelId="{9141134E-6491-4C84-8D06-345862C9C694}">
      <dgm:prSet custT="1"/>
      <dgm:spPr/>
      <dgm:t>
        <a:bodyPr/>
        <a:lstStyle/>
        <a:p>
          <a:pPr rtl="0"/>
          <a:r>
            <a:rPr lang="en-US" sz="2000" dirty="0" smtClean="0"/>
            <a:t>Clinic/ space is not set-up for projects</a:t>
          </a:r>
          <a:endParaRPr lang="en-US" sz="2000" dirty="0"/>
        </a:p>
      </dgm:t>
    </dgm:pt>
    <dgm:pt modelId="{2DDE0A80-C948-4ACD-A34D-6FD3E2394852}" type="parTrans" cxnId="{6EA33385-A5E3-454A-8430-A98F60D82DA9}">
      <dgm:prSet/>
      <dgm:spPr/>
      <dgm:t>
        <a:bodyPr/>
        <a:lstStyle/>
        <a:p>
          <a:endParaRPr lang="en-US"/>
        </a:p>
      </dgm:t>
    </dgm:pt>
    <dgm:pt modelId="{6E0C006C-54EA-4A2E-A154-C4F0E1C2D11A}" type="sibTrans" cxnId="{6EA33385-A5E3-454A-8430-A98F60D82DA9}">
      <dgm:prSet/>
      <dgm:spPr/>
      <dgm:t>
        <a:bodyPr/>
        <a:lstStyle/>
        <a:p>
          <a:endParaRPr lang="en-US"/>
        </a:p>
      </dgm:t>
    </dgm:pt>
    <dgm:pt modelId="{ED7C5663-4929-4E55-A792-8956C331D767}">
      <dgm:prSet custT="1"/>
      <dgm:spPr/>
      <dgm:t>
        <a:bodyPr/>
        <a:lstStyle/>
        <a:p>
          <a:pPr rtl="0"/>
          <a:r>
            <a:rPr lang="en-US" sz="2000" dirty="0" smtClean="0"/>
            <a:t>Patients are incorrectly billed for research procedures</a:t>
          </a:r>
          <a:endParaRPr lang="en-US" sz="2000" dirty="0"/>
        </a:p>
      </dgm:t>
    </dgm:pt>
    <dgm:pt modelId="{1D8DA469-0359-427E-9F21-519D0474078F}" type="parTrans" cxnId="{B201D7D4-F553-47E4-A99A-85A423E13B3D}">
      <dgm:prSet/>
      <dgm:spPr/>
      <dgm:t>
        <a:bodyPr/>
        <a:lstStyle/>
        <a:p>
          <a:endParaRPr lang="en-US"/>
        </a:p>
      </dgm:t>
    </dgm:pt>
    <dgm:pt modelId="{32510907-ED6A-4D74-84B1-B483B18A83DF}" type="sibTrans" cxnId="{B201D7D4-F553-47E4-A99A-85A423E13B3D}">
      <dgm:prSet/>
      <dgm:spPr/>
      <dgm:t>
        <a:bodyPr/>
        <a:lstStyle/>
        <a:p>
          <a:endParaRPr lang="en-US"/>
        </a:p>
      </dgm:t>
    </dgm:pt>
    <dgm:pt modelId="{0718DE3E-7B7E-4FAE-8CDE-0262512D72BC}">
      <dgm:prSet custT="1"/>
      <dgm:spPr/>
      <dgm:t>
        <a:bodyPr/>
        <a:lstStyle/>
        <a:p>
          <a:pPr rtl="0"/>
          <a:r>
            <a:rPr lang="en-US" sz="2000" dirty="0" smtClean="0"/>
            <a:t>Double-billing for procedures covered by sponsors or insurance</a:t>
          </a:r>
          <a:endParaRPr lang="en-US" sz="2000" dirty="0"/>
        </a:p>
      </dgm:t>
    </dgm:pt>
    <dgm:pt modelId="{CC6EF0C2-3800-469D-8508-BD1703C4C23C}" type="parTrans" cxnId="{7DDEA4E4-8E80-4AB5-836F-FF092606DB2D}">
      <dgm:prSet/>
      <dgm:spPr/>
      <dgm:t>
        <a:bodyPr/>
        <a:lstStyle/>
        <a:p>
          <a:endParaRPr lang="en-US"/>
        </a:p>
      </dgm:t>
    </dgm:pt>
    <dgm:pt modelId="{FA60ED27-4407-45C5-A60F-D3173F76ABF3}" type="sibTrans" cxnId="{7DDEA4E4-8E80-4AB5-836F-FF092606DB2D}">
      <dgm:prSet/>
      <dgm:spPr/>
      <dgm:t>
        <a:bodyPr/>
        <a:lstStyle/>
        <a:p>
          <a:endParaRPr lang="en-US"/>
        </a:p>
      </dgm:t>
    </dgm:pt>
    <dgm:pt modelId="{8788F7E8-8C25-42F8-9E81-CE531A9D629A}">
      <dgm:prSet custT="1"/>
      <dgm:spPr/>
      <dgm:t>
        <a:bodyPr/>
        <a:lstStyle/>
        <a:p>
          <a:pPr rtl="0"/>
          <a:r>
            <a:rPr lang="en-US" sz="2000" dirty="0" smtClean="0"/>
            <a:t>Projects could run into deficit </a:t>
          </a:r>
          <a:endParaRPr lang="en-US" sz="2000" dirty="0"/>
        </a:p>
      </dgm:t>
    </dgm:pt>
    <dgm:pt modelId="{58F08A9F-00C9-40B9-AB36-E7558485C447}" type="parTrans" cxnId="{41AA8A14-21F8-40E2-95A2-6789A4B37627}">
      <dgm:prSet/>
      <dgm:spPr/>
      <dgm:t>
        <a:bodyPr/>
        <a:lstStyle/>
        <a:p>
          <a:endParaRPr lang="en-US"/>
        </a:p>
      </dgm:t>
    </dgm:pt>
    <dgm:pt modelId="{03FA793C-F6F0-4F5E-AC20-91B5A3CB70CE}" type="sibTrans" cxnId="{41AA8A14-21F8-40E2-95A2-6789A4B37627}">
      <dgm:prSet/>
      <dgm:spPr/>
      <dgm:t>
        <a:bodyPr/>
        <a:lstStyle/>
        <a:p>
          <a:endParaRPr lang="en-US"/>
        </a:p>
      </dgm:t>
    </dgm:pt>
    <dgm:pt modelId="{C180A3F4-F5C8-4366-85B2-03FDE5709389}" type="pres">
      <dgm:prSet presAssocID="{A05A6629-7BA1-4B1B-B27F-0466DDEC418F}" presName="Name0" presStyleCnt="0">
        <dgm:presLayoutVars>
          <dgm:dir/>
          <dgm:animLvl val="lvl"/>
          <dgm:resizeHandles val="exact"/>
        </dgm:presLayoutVars>
      </dgm:prSet>
      <dgm:spPr/>
      <dgm:t>
        <a:bodyPr/>
        <a:lstStyle/>
        <a:p>
          <a:endParaRPr lang="en-US"/>
        </a:p>
      </dgm:t>
    </dgm:pt>
    <dgm:pt modelId="{B8268F54-D67A-4538-9EB7-795FD591F4F1}" type="pres">
      <dgm:prSet presAssocID="{1A03090C-15DA-485F-804F-68D0B812A5B1}" presName="composite" presStyleCnt="0"/>
      <dgm:spPr/>
    </dgm:pt>
    <dgm:pt modelId="{45B9F561-E63C-4645-B865-12EC7E66C131}" type="pres">
      <dgm:prSet presAssocID="{1A03090C-15DA-485F-804F-68D0B812A5B1}" presName="parTx" presStyleLbl="alignNode1" presStyleIdx="0" presStyleCnt="3" custLinFactNeighborX="-103">
        <dgm:presLayoutVars>
          <dgm:chMax val="0"/>
          <dgm:chPref val="0"/>
          <dgm:bulletEnabled val="1"/>
        </dgm:presLayoutVars>
      </dgm:prSet>
      <dgm:spPr/>
      <dgm:t>
        <a:bodyPr/>
        <a:lstStyle/>
        <a:p>
          <a:endParaRPr lang="en-US"/>
        </a:p>
      </dgm:t>
    </dgm:pt>
    <dgm:pt modelId="{B0FC5B8B-8815-41FA-837C-EA3B0D8B276A}" type="pres">
      <dgm:prSet presAssocID="{1A03090C-15DA-485F-804F-68D0B812A5B1}" presName="desTx" presStyleLbl="alignAccFollowNode1" presStyleIdx="0" presStyleCnt="3">
        <dgm:presLayoutVars>
          <dgm:bulletEnabled val="1"/>
        </dgm:presLayoutVars>
      </dgm:prSet>
      <dgm:spPr/>
      <dgm:t>
        <a:bodyPr/>
        <a:lstStyle/>
        <a:p>
          <a:endParaRPr lang="en-US"/>
        </a:p>
      </dgm:t>
    </dgm:pt>
    <dgm:pt modelId="{39384A10-DFF0-45C9-B598-F70D31DF00A1}" type="pres">
      <dgm:prSet presAssocID="{96E999FF-E89C-4299-8F6D-DE6B89A66143}" presName="space" presStyleCnt="0"/>
      <dgm:spPr/>
    </dgm:pt>
    <dgm:pt modelId="{0167B9C2-E202-4B65-981E-04F3D39B81F6}" type="pres">
      <dgm:prSet presAssocID="{BF835A21-9D82-47A6-B51A-8812D01EEF70}" presName="composite" presStyleCnt="0"/>
      <dgm:spPr/>
    </dgm:pt>
    <dgm:pt modelId="{6FFF5298-9E8A-4DFE-AC2E-26975D432982}" type="pres">
      <dgm:prSet presAssocID="{BF835A21-9D82-47A6-B51A-8812D01EEF70}" presName="parTx" presStyleLbl="alignNode1" presStyleIdx="1" presStyleCnt="3">
        <dgm:presLayoutVars>
          <dgm:chMax val="0"/>
          <dgm:chPref val="0"/>
          <dgm:bulletEnabled val="1"/>
        </dgm:presLayoutVars>
      </dgm:prSet>
      <dgm:spPr/>
      <dgm:t>
        <a:bodyPr/>
        <a:lstStyle/>
        <a:p>
          <a:endParaRPr lang="en-US"/>
        </a:p>
      </dgm:t>
    </dgm:pt>
    <dgm:pt modelId="{DB98736E-6A7E-445C-B692-6B96472BAF9F}" type="pres">
      <dgm:prSet presAssocID="{BF835A21-9D82-47A6-B51A-8812D01EEF70}" presName="desTx" presStyleLbl="alignAccFollowNode1" presStyleIdx="1" presStyleCnt="3">
        <dgm:presLayoutVars>
          <dgm:bulletEnabled val="1"/>
        </dgm:presLayoutVars>
      </dgm:prSet>
      <dgm:spPr/>
      <dgm:t>
        <a:bodyPr/>
        <a:lstStyle/>
        <a:p>
          <a:endParaRPr lang="en-US"/>
        </a:p>
      </dgm:t>
    </dgm:pt>
    <dgm:pt modelId="{BEF795B1-CE14-47EE-A677-3B373A9468C7}" type="pres">
      <dgm:prSet presAssocID="{C052C948-AED6-4C35-A77C-B163E77A1156}" presName="space" presStyleCnt="0"/>
      <dgm:spPr/>
    </dgm:pt>
    <dgm:pt modelId="{30CBD239-E62E-4A7F-9EDC-E3879899A609}" type="pres">
      <dgm:prSet presAssocID="{0B2FEC57-E9E2-473F-8762-48A5EE6DFE89}" presName="composite" presStyleCnt="0"/>
      <dgm:spPr/>
    </dgm:pt>
    <dgm:pt modelId="{8880C139-EE75-4C47-B27A-D8F2FFE877D0}" type="pres">
      <dgm:prSet presAssocID="{0B2FEC57-E9E2-473F-8762-48A5EE6DFE89}" presName="parTx" presStyleLbl="alignNode1" presStyleIdx="2" presStyleCnt="3">
        <dgm:presLayoutVars>
          <dgm:chMax val="0"/>
          <dgm:chPref val="0"/>
          <dgm:bulletEnabled val="1"/>
        </dgm:presLayoutVars>
      </dgm:prSet>
      <dgm:spPr/>
      <dgm:t>
        <a:bodyPr/>
        <a:lstStyle/>
        <a:p>
          <a:endParaRPr lang="en-US"/>
        </a:p>
      </dgm:t>
    </dgm:pt>
    <dgm:pt modelId="{FD3B7F72-36E1-47DF-A97B-788051EA1FCE}" type="pres">
      <dgm:prSet presAssocID="{0B2FEC57-E9E2-473F-8762-48A5EE6DFE89}" presName="desTx" presStyleLbl="alignAccFollowNode1" presStyleIdx="2" presStyleCnt="3">
        <dgm:presLayoutVars>
          <dgm:bulletEnabled val="1"/>
        </dgm:presLayoutVars>
      </dgm:prSet>
      <dgm:spPr/>
      <dgm:t>
        <a:bodyPr/>
        <a:lstStyle/>
        <a:p>
          <a:endParaRPr lang="en-US"/>
        </a:p>
      </dgm:t>
    </dgm:pt>
  </dgm:ptLst>
  <dgm:cxnLst>
    <dgm:cxn modelId="{83044269-CDC8-4141-AD63-9C43DF8F6CA4}" type="presOf" srcId="{1A03090C-15DA-485F-804F-68D0B812A5B1}" destId="{45B9F561-E63C-4645-B865-12EC7E66C131}" srcOrd="0" destOrd="0" presId="urn:microsoft.com/office/officeart/2005/8/layout/hList1"/>
    <dgm:cxn modelId="{2960753B-B2DE-401B-AC6A-31C6A237F765}" type="presOf" srcId="{0B2FEC57-E9E2-473F-8762-48A5EE6DFE89}" destId="{8880C139-EE75-4C47-B27A-D8F2FFE877D0}" srcOrd="0" destOrd="0" presId="urn:microsoft.com/office/officeart/2005/8/layout/hList1"/>
    <dgm:cxn modelId="{F2791D24-B570-40B8-A8F3-B412CA33E90A}" srcId="{A05A6629-7BA1-4B1B-B27F-0466DDEC418F}" destId="{0B2FEC57-E9E2-473F-8762-48A5EE6DFE89}" srcOrd="2" destOrd="0" parTransId="{C0B8600C-A897-42B7-8353-0006B01CBC32}" sibTransId="{8E434D2D-A27B-4270-BC8C-9A5DF3EB73E3}"/>
    <dgm:cxn modelId="{973B0274-DEEF-4833-ACAB-C7180522C9F1}" type="presOf" srcId="{A05A6629-7BA1-4B1B-B27F-0466DDEC418F}" destId="{C180A3F4-F5C8-4366-85B2-03FDE5709389}" srcOrd="0" destOrd="0" presId="urn:microsoft.com/office/officeart/2005/8/layout/hList1"/>
    <dgm:cxn modelId="{BBF78830-5F8D-4C1F-9CF4-8E9B2F6A2D78}" type="presOf" srcId="{9141134E-6491-4C84-8D06-345862C9C694}" destId="{DB98736E-6A7E-445C-B692-6B96472BAF9F}" srcOrd="0" destOrd="1" presId="urn:microsoft.com/office/officeart/2005/8/layout/hList1"/>
    <dgm:cxn modelId="{24DEF3E6-85DB-4428-B010-30C64BECC222}" type="presOf" srcId="{96D26C52-3EDA-44AA-8091-1FA4265496E1}" destId="{B0FC5B8B-8815-41FA-837C-EA3B0D8B276A}" srcOrd="0" destOrd="0" presId="urn:microsoft.com/office/officeart/2005/8/layout/hList1"/>
    <dgm:cxn modelId="{6653E966-CF54-44CF-94F2-662634AC3B4E}" type="presOf" srcId="{54C62AFA-29ED-4F48-81D5-D5F0D0015A73}" destId="{B0FC5B8B-8815-41FA-837C-EA3B0D8B276A}" srcOrd="0" destOrd="2" presId="urn:microsoft.com/office/officeart/2005/8/layout/hList1"/>
    <dgm:cxn modelId="{538D2D03-D33D-4206-A374-E16D4BDF2755}" type="presOf" srcId="{31120172-9CB2-4FEC-BE9E-C96A36B02290}" destId="{DB98736E-6A7E-445C-B692-6B96472BAF9F}" srcOrd="0" destOrd="0" presId="urn:microsoft.com/office/officeart/2005/8/layout/hList1"/>
    <dgm:cxn modelId="{4C2D13A3-4CD0-49FF-83D0-047C05AFBC6D}" type="presOf" srcId="{A006A5B2-D023-4893-9F18-946F4D5FED82}" destId="{B0FC5B8B-8815-41FA-837C-EA3B0D8B276A}" srcOrd="0" destOrd="3" presId="urn:microsoft.com/office/officeart/2005/8/layout/hList1"/>
    <dgm:cxn modelId="{5A9C4976-5AE0-411C-8888-7006E7F0930C}" srcId="{A05A6629-7BA1-4B1B-B27F-0466DDEC418F}" destId="{1A03090C-15DA-485F-804F-68D0B812A5B1}" srcOrd="0" destOrd="0" parTransId="{499516CE-DBC0-486F-B6D0-23EDDF208632}" sibTransId="{96E999FF-E89C-4299-8F6D-DE6B89A66143}"/>
    <dgm:cxn modelId="{2B51DC7F-8C29-4670-9E10-BE822B391D69}" srcId="{1A03090C-15DA-485F-804F-68D0B812A5B1}" destId="{54C62AFA-29ED-4F48-81D5-D5F0D0015A73}" srcOrd="2" destOrd="0" parTransId="{12E983B2-3CBB-428E-AD30-A61E2C159627}" sibTransId="{45122994-F89B-4CF2-BA9B-7ACE163A8703}"/>
    <dgm:cxn modelId="{7DDEA4E4-8E80-4AB5-836F-FF092606DB2D}" srcId="{0B2FEC57-E9E2-473F-8762-48A5EE6DFE89}" destId="{0718DE3E-7B7E-4FAE-8CDE-0262512D72BC}" srcOrd="1" destOrd="0" parTransId="{CC6EF0C2-3800-469D-8508-BD1703C4C23C}" sibTransId="{FA60ED27-4407-45C5-A60F-D3173F76ABF3}"/>
    <dgm:cxn modelId="{AF1207A7-74D0-41FC-8E83-DEBB9856C550}" srcId="{A05A6629-7BA1-4B1B-B27F-0466DDEC418F}" destId="{BF835A21-9D82-47A6-B51A-8812D01EEF70}" srcOrd="1" destOrd="0" parTransId="{B4148362-CEA2-4FC1-9BBE-102789D7A8F5}" sibTransId="{C052C948-AED6-4C35-A77C-B163E77A1156}"/>
    <dgm:cxn modelId="{F8AD6E68-DE4A-4E38-B969-6D387726EF7C}" type="presOf" srcId="{BF835A21-9D82-47A6-B51A-8812D01EEF70}" destId="{6FFF5298-9E8A-4DFE-AC2E-26975D432982}" srcOrd="0" destOrd="0" presId="urn:microsoft.com/office/officeart/2005/8/layout/hList1"/>
    <dgm:cxn modelId="{01B30DD1-3247-4BB7-9F66-FA59392EF70E}" srcId="{1A03090C-15DA-485F-804F-68D0B812A5B1}" destId="{96D26C52-3EDA-44AA-8091-1FA4265496E1}" srcOrd="0" destOrd="0" parTransId="{2BE0055B-4385-45C1-8995-870ABC5493D4}" sibTransId="{CDE6BC24-137B-49F9-BCCD-D4C9714DD820}"/>
    <dgm:cxn modelId="{725764C1-E960-40E2-9597-77FD76745DBC}" srcId="{BF835A21-9D82-47A6-B51A-8812D01EEF70}" destId="{31120172-9CB2-4FEC-BE9E-C96A36B02290}" srcOrd="0" destOrd="0" parTransId="{32C4C4A1-0286-4F15-BBCB-6DACDFACB243}" sibTransId="{179DE0E8-D233-47FB-BB2C-430EF8F94971}"/>
    <dgm:cxn modelId="{B201D7D4-F553-47E4-A99A-85A423E13B3D}" srcId="{0B2FEC57-E9E2-473F-8762-48A5EE6DFE89}" destId="{ED7C5663-4929-4E55-A792-8956C331D767}" srcOrd="0" destOrd="0" parTransId="{1D8DA469-0359-427E-9F21-519D0474078F}" sibTransId="{32510907-ED6A-4D74-84B1-B483B18A83DF}"/>
    <dgm:cxn modelId="{41AA8A14-21F8-40E2-95A2-6789A4B37627}" srcId="{1A03090C-15DA-485F-804F-68D0B812A5B1}" destId="{8788F7E8-8C25-42F8-9E81-CE531A9D629A}" srcOrd="1" destOrd="0" parTransId="{58F08A9F-00C9-40B9-AB36-E7558485C447}" sibTransId="{03FA793C-F6F0-4F5E-AC20-91B5A3CB70CE}"/>
    <dgm:cxn modelId="{7A202C47-028A-469A-870A-B32B4EEAEE1F}" srcId="{1A03090C-15DA-485F-804F-68D0B812A5B1}" destId="{A006A5B2-D023-4893-9F18-946F4D5FED82}" srcOrd="3" destOrd="0" parTransId="{93F5D938-B2D1-4B5D-B918-A5F41C4EAB0B}" sibTransId="{B829413A-BC19-4E76-A59C-7CA52F7D7CBC}"/>
    <dgm:cxn modelId="{B793FE79-E68C-4281-989B-04DA2763C810}" type="presOf" srcId="{ED7C5663-4929-4E55-A792-8956C331D767}" destId="{FD3B7F72-36E1-47DF-A97B-788051EA1FCE}" srcOrd="0" destOrd="0" presId="urn:microsoft.com/office/officeart/2005/8/layout/hList1"/>
    <dgm:cxn modelId="{712048B0-5790-448B-AEAF-16A8D51C8451}" type="presOf" srcId="{0718DE3E-7B7E-4FAE-8CDE-0262512D72BC}" destId="{FD3B7F72-36E1-47DF-A97B-788051EA1FCE}" srcOrd="0" destOrd="1" presId="urn:microsoft.com/office/officeart/2005/8/layout/hList1"/>
    <dgm:cxn modelId="{B5574D55-5335-43C7-83E4-D2699E306B3C}" type="presOf" srcId="{8788F7E8-8C25-42F8-9E81-CE531A9D629A}" destId="{B0FC5B8B-8815-41FA-837C-EA3B0D8B276A}" srcOrd="0" destOrd="1" presId="urn:microsoft.com/office/officeart/2005/8/layout/hList1"/>
    <dgm:cxn modelId="{6EA33385-A5E3-454A-8430-A98F60D82DA9}" srcId="{BF835A21-9D82-47A6-B51A-8812D01EEF70}" destId="{9141134E-6491-4C84-8D06-345862C9C694}" srcOrd="1" destOrd="0" parTransId="{2DDE0A80-C948-4ACD-A34D-6FD3E2394852}" sibTransId="{6E0C006C-54EA-4A2E-A154-C4F0E1C2D11A}"/>
    <dgm:cxn modelId="{1CB1BD0A-B5CE-41D1-88B6-2DD1676228F7}" type="presParOf" srcId="{C180A3F4-F5C8-4366-85B2-03FDE5709389}" destId="{B8268F54-D67A-4538-9EB7-795FD591F4F1}" srcOrd="0" destOrd="0" presId="urn:microsoft.com/office/officeart/2005/8/layout/hList1"/>
    <dgm:cxn modelId="{0F5A6642-3269-413D-AA60-E9DB8768874D}" type="presParOf" srcId="{B8268F54-D67A-4538-9EB7-795FD591F4F1}" destId="{45B9F561-E63C-4645-B865-12EC7E66C131}" srcOrd="0" destOrd="0" presId="urn:microsoft.com/office/officeart/2005/8/layout/hList1"/>
    <dgm:cxn modelId="{E2BE82E7-4C6A-4665-B907-556AE94621D6}" type="presParOf" srcId="{B8268F54-D67A-4538-9EB7-795FD591F4F1}" destId="{B0FC5B8B-8815-41FA-837C-EA3B0D8B276A}" srcOrd="1" destOrd="0" presId="urn:microsoft.com/office/officeart/2005/8/layout/hList1"/>
    <dgm:cxn modelId="{5CBDC6C2-27E2-4A5F-B3B6-DB337C76F938}" type="presParOf" srcId="{C180A3F4-F5C8-4366-85B2-03FDE5709389}" destId="{39384A10-DFF0-45C9-B598-F70D31DF00A1}" srcOrd="1" destOrd="0" presId="urn:microsoft.com/office/officeart/2005/8/layout/hList1"/>
    <dgm:cxn modelId="{00332D3D-9E6F-48E5-A56A-D0A24665A8D7}" type="presParOf" srcId="{C180A3F4-F5C8-4366-85B2-03FDE5709389}" destId="{0167B9C2-E202-4B65-981E-04F3D39B81F6}" srcOrd="2" destOrd="0" presId="urn:microsoft.com/office/officeart/2005/8/layout/hList1"/>
    <dgm:cxn modelId="{E610B0C3-0F42-41DF-9398-DCA2ABE9C50F}" type="presParOf" srcId="{0167B9C2-E202-4B65-981E-04F3D39B81F6}" destId="{6FFF5298-9E8A-4DFE-AC2E-26975D432982}" srcOrd="0" destOrd="0" presId="urn:microsoft.com/office/officeart/2005/8/layout/hList1"/>
    <dgm:cxn modelId="{DE667145-E288-4F35-AEC7-D9A2D415EEFF}" type="presParOf" srcId="{0167B9C2-E202-4B65-981E-04F3D39B81F6}" destId="{DB98736E-6A7E-445C-B692-6B96472BAF9F}" srcOrd="1" destOrd="0" presId="urn:microsoft.com/office/officeart/2005/8/layout/hList1"/>
    <dgm:cxn modelId="{9FB770B8-ADFE-4819-B440-38FAE2D7813F}" type="presParOf" srcId="{C180A3F4-F5C8-4366-85B2-03FDE5709389}" destId="{BEF795B1-CE14-47EE-A677-3B373A9468C7}" srcOrd="3" destOrd="0" presId="urn:microsoft.com/office/officeart/2005/8/layout/hList1"/>
    <dgm:cxn modelId="{10FA2352-E3F2-472A-B14E-3408B79E5CEE}" type="presParOf" srcId="{C180A3F4-F5C8-4366-85B2-03FDE5709389}" destId="{30CBD239-E62E-4A7F-9EDC-E3879899A609}" srcOrd="4" destOrd="0" presId="urn:microsoft.com/office/officeart/2005/8/layout/hList1"/>
    <dgm:cxn modelId="{35E6F252-9A3B-479F-93D9-E2FB0B55D124}" type="presParOf" srcId="{30CBD239-E62E-4A7F-9EDC-E3879899A609}" destId="{8880C139-EE75-4C47-B27A-D8F2FFE877D0}" srcOrd="0" destOrd="0" presId="urn:microsoft.com/office/officeart/2005/8/layout/hList1"/>
    <dgm:cxn modelId="{878CB282-9575-4836-92F1-74D907DC6141}" type="presParOf" srcId="{30CBD239-E62E-4A7F-9EDC-E3879899A609}" destId="{FD3B7F72-36E1-47DF-A97B-788051EA1F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8D1B8-47B2-48FF-A71A-217CB2D30C6C}">
      <dsp:nvSpPr>
        <dsp:cNvPr id="0" name=""/>
        <dsp:cNvSpPr/>
      </dsp:nvSpPr>
      <dsp:spPr>
        <a:xfrm rot="5400000">
          <a:off x="-207372" y="208402"/>
          <a:ext cx="1382482" cy="96773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Agreement Receipt</a:t>
          </a:r>
          <a:endParaRPr lang="en-US" sz="1400" kern="1200" dirty="0"/>
        </a:p>
      </dsp:txBody>
      <dsp:txXfrm rot="-5400000">
        <a:off x="1" y="484899"/>
        <a:ext cx="967737" cy="414745"/>
      </dsp:txXfrm>
    </dsp:sp>
    <dsp:sp modelId="{F0985390-2347-4D3A-B566-F4FEE7856D7A}">
      <dsp:nvSpPr>
        <dsp:cNvPr id="0" name=""/>
        <dsp:cNvSpPr/>
      </dsp:nvSpPr>
      <dsp:spPr>
        <a:xfrm rot="5400000">
          <a:off x="3935049" y="-2966281"/>
          <a:ext cx="898613" cy="683323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The agreement is received by Sponsored Programs Administration. </a:t>
          </a:r>
          <a:endParaRPr lang="en-US" sz="1300" kern="1200" dirty="0"/>
        </a:p>
        <a:p>
          <a:pPr marL="114300" lvl="1" indent="-114300" algn="l" defTabSz="577850">
            <a:lnSpc>
              <a:spcPct val="90000"/>
            </a:lnSpc>
            <a:spcBef>
              <a:spcPct val="0"/>
            </a:spcBef>
            <a:spcAft>
              <a:spcPct val="15000"/>
            </a:spcAft>
            <a:buChar char="••"/>
          </a:pPr>
          <a:r>
            <a:rPr lang="en-US" sz="1300" kern="1200" dirty="0" smtClean="0"/>
            <a:t>All incoming agreements should be sent to </a:t>
          </a:r>
          <a:r>
            <a:rPr lang="en-US" sz="1300" kern="1200" dirty="0" smtClean="0">
              <a:hlinkClick xmlns:r="http://schemas.openxmlformats.org/officeDocument/2006/relationships" r:id="rId1"/>
            </a:rPr>
            <a:t>Grants.Admin@bmc.org</a:t>
          </a:r>
          <a:r>
            <a:rPr lang="en-US" sz="1300" kern="1200" dirty="0" smtClean="0"/>
            <a:t>.  </a:t>
          </a:r>
          <a:endParaRPr lang="en-US" sz="1300" kern="1200" dirty="0"/>
        </a:p>
        <a:p>
          <a:pPr marL="114300" lvl="1" indent="-114300" algn="l" defTabSz="577850">
            <a:lnSpc>
              <a:spcPct val="90000"/>
            </a:lnSpc>
            <a:spcBef>
              <a:spcPct val="0"/>
            </a:spcBef>
            <a:spcAft>
              <a:spcPct val="15000"/>
            </a:spcAft>
            <a:buChar char="••"/>
          </a:pPr>
          <a:r>
            <a:rPr lang="en-US" sz="1300" kern="1200" dirty="0" smtClean="0"/>
            <a:t>All agreements are forwarded to Grants and Contracts Administrator, PI and Department Administrator within 2 business days of receipt.</a:t>
          </a:r>
          <a:endParaRPr lang="en-US" sz="1300" kern="1200" dirty="0"/>
        </a:p>
      </dsp:txBody>
      <dsp:txXfrm rot="-5400000">
        <a:off x="967738" y="44897"/>
        <a:ext cx="6789370" cy="810879"/>
      </dsp:txXfrm>
    </dsp:sp>
    <dsp:sp modelId="{784088C0-029F-478F-ADD6-9CEE9690FA4C}">
      <dsp:nvSpPr>
        <dsp:cNvPr id="0" name=""/>
        <dsp:cNvSpPr/>
      </dsp:nvSpPr>
      <dsp:spPr>
        <a:xfrm rot="5400000">
          <a:off x="-207372" y="1393667"/>
          <a:ext cx="1382482" cy="96773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Agreement Review</a:t>
          </a:r>
          <a:endParaRPr lang="en-US" sz="1400" kern="1200" dirty="0"/>
        </a:p>
      </dsp:txBody>
      <dsp:txXfrm rot="-5400000">
        <a:off x="1" y="1670164"/>
        <a:ext cx="967737" cy="414745"/>
      </dsp:txXfrm>
    </dsp:sp>
    <dsp:sp modelId="{684CC73B-F816-41B2-B286-952E54C399CC}">
      <dsp:nvSpPr>
        <dsp:cNvPr id="0" name=""/>
        <dsp:cNvSpPr/>
      </dsp:nvSpPr>
      <dsp:spPr>
        <a:xfrm rot="5400000">
          <a:off x="3935049" y="-1781017"/>
          <a:ext cx="898613" cy="683323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Agreements are forwarded to the Grants and Contracts Administrator assigned to the PI’s department for review. </a:t>
          </a:r>
          <a:endParaRPr lang="en-US" sz="1300" kern="1200" dirty="0"/>
        </a:p>
        <a:p>
          <a:pPr marL="114300" lvl="1" indent="-114300" algn="l" defTabSz="577850">
            <a:lnSpc>
              <a:spcPct val="90000"/>
            </a:lnSpc>
            <a:spcBef>
              <a:spcPct val="0"/>
            </a:spcBef>
            <a:spcAft>
              <a:spcPct val="15000"/>
            </a:spcAft>
            <a:buChar char="••"/>
          </a:pPr>
          <a:r>
            <a:rPr lang="en-US" sz="1300" kern="1200" dirty="0" smtClean="0"/>
            <a:t>The PI and Department Administrator is copied in the correspondence.</a:t>
          </a:r>
          <a:endParaRPr lang="en-US" sz="1300" kern="1200" dirty="0"/>
        </a:p>
        <a:p>
          <a:pPr marL="114300" lvl="1" indent="-114300" algn="l" defTabSz="577850">
            <a:lnSpc>
              <a:spcPct val="90000"/>
            </a:lnSpc>
            <a:spcBef>
              <a:spcPct val="0"/>
            </a:spcBef>
            <a:spcAft>
              <a:spcPct val="15000"/>
            </a:spcAft>
            <a:buChar char="••"/>
          </a:pPr>
          <a:r>
            <a:rPr lang="en-US" sz="1300" kern="1200" dirty="0" smtClean="0"/>
            <a:t>This process can take up to 10 business days.</a:t>
          </a:r>
          <a:endParaRPr lang="en-US" sz="1300" kern="1200" dirty="0"/>
        </a:p>
      </dsp:txBody>
      <dsp:txXfrm rot="-5400000">
        <a:off x="967738" y="1230161"/>
        <a:ext cx="6789370" cy="810879"/>
      </dsp:txXfrm>
    </dsp:sp>
    <dsp:sp modelId="{9D435257-C07B-45F3-90B7-1FED7725836E}">
      <dsp:nvSpPr>
        <dsp:cNvPr id="0" name=""/>
        <dsp:cNvSpPr/>
      </dsp:nvSpPr>
      <dsp:spPr>
        <a:xfrm rot="5400000">
          <a:off x="-207372" y="2578931"/>
          <a:ext cx="1382482" cy="96773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Department Approval </a:t>
          </a:r>
          <a:endParaRPr lang="en-US" sz="1400" kern="1200" dirty="0"/>
        </a:p>
      </dsp:txBody>
      <dsp:txXfrm rot="-5400000">
        <a:off x="1" y="2855428"/>
        <a:ext cx="967737" cy="414745"/>
      </dsp:txXfrm>
    </dsp:sp>
    <dsp:sp modelId="{150AA09B-60C4-4AAD-80DA-88A6140CB45C}">
      <dsp:nvSpPr>
        <dsp:cNvPr id="0" name=""/>
        <dsp:cNvSpPr/>
      </dsp:nvSpPr>
      <dsp:spPr>
        <a:xfrm rot="5400000">
          <a:off x="3935049" y="-595752"/>
          <a:ext cx="898613" cy="683323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The Grants and Contracts Administrator verifies with the PI and Department Administrator that budget amounts, scope of work and reporting terms are accurate and acceptable.</a:t>
          </a:r>
          <a:endParaRPr lang="en-US" sz="1300" kern="1200" dirty="0"/>
        </a:p>
      </dsp:txBody>
      <dsp:txXfrm rot="-5400000">
        <a:off x="967738" y="2415426"/>
        <a:ext cx="6789370" cy="8108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71D82-3E9C-4EA7-8704-8C99C3963A7F}">
      <dsp:nvSpPr>
        <dsp:cNvPr id="0" name=""/>
        <dsp:cNvSpPr/>
      </dsp:nvSpPr>
      <dsp:spPr>
        <a:xfrm>
          <a:off x="783303" y="703843"/>
          <a:ext cx="1476680" cy="14766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BMC Community</a:t>
          </a:r>
        </a:p>
      </dsp:txBody>
      <dsp:txXfrm>
        <a:off x="999558" y="920098"/>
        <a:ext cx="1044170" cy="1044170"/>
      </dsp:txXfrm>
    </dsp:sp>
    <dsp:sp modelId="{C9F0211C-5B3A-4738-8A4A-61FE5696F7C4}">
      <dsp:nvSpPr>
        <dsp:cNvPr id="0" name=""/>
        <dsp:cNvSpPr/>
      </dsp:nvSpPr>
      <dsp:spPr>
        <a:xfrm>
          <a:off x="1152473" y="112294"/>
          <a:ext cx="738340" cy="7383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CRN</a:t>
          </a:r>
        </a:p>
      </dsp:txBody>
      <dsp:txXfrm>
        <a:off x="1260600" y="220421"/>
        <a:ext cx="522086" cy="522086"/>
      </dsp:txXfrm>
    </dsp:sp>
    <dsp:sp modelId="{2857435A-E7A6-42B2-B531-23DD9E7506AD}">
      <dsp:nvSpPr>
        <dsp:cNvPr id="0" name=""/>
        <dsp:cNvSpPr/>
      </dsp:nvSpPr>
      <dsp:spPr>
        <a:xfrm>
          <a:off x="1984480" y="1553372"/>
          <a:ext cx="738340" cy="7383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CE &amp; External Affairs</a:t>
          </a:r>
        </a:p>
      </dsp:txBody>
      <dsp:txXfrm>
        <a:off x="2092607" y="1661499"/>
        <a:ext cx="522086" cy="522086"/>
      </dsp:txXfrm>
    </dsp:sp>
    <dsp:sp modelId="{718AAA3E-837A-4FFD-89BB-311FEEE3A495}">
      <dsp:nvSpPr>
        <dsp:cNvPr id="0" name=""/>
        <dsp:cNvSpPr/>
      </dsp:nvSpPr>
      <dsp:spPr>
        <a:xfrm>
          <a:off x="320467" y="1553372"/>
          <a:ext cx="738340" cy="7383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CTSI CE</a:t>
          </a:r>
        </a:p>
      </dsp:txBody>
      <dsp:txXfrm>
        <a:off x="428594" y="1661499"/>
        <a:ext cx="522086" cy="5220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EF9FF-AE09-4220-9A84-C6596D25D88D}">
      <dsp:nvSpPr>
        <dsp:cNvPr id="0" name=""/>
        <dsp:cNvSpPr/>
      </dsp:nvSpPr>
      <dsp:spPr>
        <a:xfrm>
          <a:off x="1864469" y="1847519"/>
          <a:ext cx="1292144" cy="129214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a:t>CAB</a:t>
          </a:r>
        </a:p>
      </dsp:txBody>
      <dsp:txXfrm>
        <a:off x="2053699" y="2036749"/>
        <a:ext cx="913684" cy="913684"/>
      </dsp:txXfrm>
    </dsp:sp>
    <dsp:sp modelId="{49E40390-0ABD-421B-B5B3-785F9986E4AC}">
      <dsp:nvSpPr>
        <dsp:cNvPr id="0" name=""/>
        <dsp:cNvSpPr/>
      </dsp:nvSpPr>
      <dsp:spPr>
        <a:xfrm rot="10800000">
          <a:off x="614153" y="2309461"/>
          <a:ext cx="1181549" cy="36826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3BDA49-01AD-4F31-8B1E-76573FDF226E}">
      <dsp:nvSpPr>
        <dsp:cNvPr id="0" name=""/>
        <dsp:cNvSpPr/>
      </dsp:nvSpPr>
      <dsp:spPr>
        <a:xfrm>
          <a:off x="384" y="2002576"/>
          <a:ext cx="1227537" cy="98202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a:t>Pilot grants for CAB to award or implement</a:t>
          </a:r>
        </a:p>
      </dsp:txBody>
      <dsp:txXfrm>
        <a:off x="29147" y="2031339"/>
        <a:ext cx="1170011" cy="924503"/>
      </dsp:txXfrm>
    </dsp:sp>
    <dsp:sp modelId="{A96609C8-C2F4-443F-AC4A-43130A45B850}">
      <dsp:nvSpPr>
        <dsp:cNvPr id="0" name=""/>
        <dsp:cNvSpPr/>
      </dsp:nvSpPr>
      <dsp:spPr>
        <a:xfrm rot="13500000">
          <a:off x="996558" y="1386252"/>
          <a:ext cx="1181549" cy="368261"/>
        </a:xfrm>
        <a:prstGeom prst="leftArrow">
          <a:avLst>
            <a:gd name="adj1" fmla="val 60000"/>
            <a:gd name="adj2" fmla="val 50000"/>
          </a:avLst>
        </a:prstGeom>
        <a:solidFill>
          <a:schemeClr val="accent5">
            <a:hueOff val="223502"/>
            <a:satOff val="-13991"/>
            <a:lumOff val="-6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8B0A73-E073-429D-8C74-C2A8A60ADD1B}">
      <dsp:nvSpPr>
        <dsp:cNvPr id="0" name=""/>
        <dsp:cNvSpPr/>
      </dsp:nvSpPr>
      <dsp:spPr>
        <a:xfrm>
          <a:off x="555823" y="661627"/>
          <a:ext cx="1227537" cy="982029"/>
        </a:xfrm>
        <a:prstGeom prst="roundRect">
          <a:avLst>
            <a:gd name="adj" fmla="val 10000"/>
          </a:avLst>
        </a:prstGeom>
        <a:solidFill>
          <a:schemeClr val="accent5">
            <a:hueOff val="223502"/>
            <a:satOff val="-13991"/>
            <a:lumOff val="-6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a:t>Stipends for board members</a:t>
          </a:r>
        </a:p>
      </dsp:txBody>
      <dsp:txXfrm>
        <a:off x="584586" y="690390"/>
        <a:ext cx="1170011" cy="924503"/>
      </dsp:txXfrm>
    </dsp:sp>
    <dsp:sp modelId="{67A72A59-2040-44B2-BDF5-6455A7C71E66}">
      <dsp:nvSpPr>
        <dsp:cNvPr id="0" name=""/>
        <dsp:cNvSpPr/>
      </dsp:nvSpPr>
      <dsp:spPr>
        <a:xfrm rot="16200000">
          <a:off x="1919767" y="1003846"/>
          <a:ext cx="1181549" cy="368261"/>
        </a:xfrm>
        <a:prstGeom prst="leftArrow">
          <a:avLst>
            <a:gd name="adj1" fmla="val 60000"/>
            <a:gd name="adj2" fmla="val 50000"/>
          </a:avLst>
        </a:prstGeom>
        <a:solidFill>
          <a:schemeClr val="accent5">
            <a:hueOff val="447004"/>
            <a:satOff val="-27982"/>
            <a:lumOff val="-1392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AC4ADB-A243-4672-AFE6-E5874794DDDC}">
      <dsp:nvSpPr>
        <dsp:cNvPr id="0" name=""/>
        <dsp:cNvSpPr/>
      </dsp:nvSpPr>
      <dsp:spPr>
        <a:xfrm>
          <a:off x="1896773" y="106187"/>
          <a:ext cx="1227537" cy="982029"/>
        </a:xfrm>
        <a:prstGeom prst="roundRect">
          <a:avLst>
            <a:gd name="adj" fmla="val 10000"/>
          </a:avLst>
        </a:prstGeom>
        <a:solidFill>
          <a:schemeClr val="accent5">
            <a:hueOff val="447004"/>
            <a:satOff val="-27982"/>
            <a:lumOff val="-1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a:t>Research training for board members</a:t>
          </a:r>
        </a:p>
      </dsp:txBody>
      <dsp:txXfrm>
        <a:off x="1925536" y="134950"/>
        <a:ext cx="1170011" cy="924503"/>
      </dsp:txXfrm>
    </dsp:sp>
    <dsp:sp modelId="{75AEC9DD-7384-46C6-80C1-508748212133}">
      <dsp:nvSpPr>
        <dsp:cNvPr id="0" name=""/>
        <dsp:cNvSpPr/>
      </dsp:nvSpPr>
      <dsp:spPr>
        <a:xfrm rot="18900000">
          <a:off x="2842976" y="1386252"/>
          <a:ext cx="1181549" cy="368261"/>
        </a:xfrm>
        <a:prstGeom prst="leftArrow">
          <a:avLst>
            <a:gd name="adj1" fmla="val 60000"/>
            <a:gd name="adj2" fmla="val 50000"/>
          </a:avLst>
        </a:prstGeom>
        <a:solidFill>
          <a:schemeClr val="accent5">
            <a:hueOff val="670507"/>
            <a:satOff val="-41972"/>
            <a:lumOff val="-20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20FE2E-02C8-49F4-B3DE-9C09453FB89E}">
      <dsp:nvSpPr>
        <dsp:cNvPr id="0" name=""/>
        <dsp:cNvSpPr/>
      </dsp:nvSpPr>
      <dsp:spPr>
        <a:xfrm>
          <a:off x="3237722" y="661627"/>
          <a:ext cx="1227537" cy="982029"/>
        </a:xfrm>
        <a:prstGeom prst="roundRect">
          <a:avLst>
            <a:gd name="adj" fmla="val 10000"/>
          </a:avLst>
        </a:prstGeom>
        <a:solidFill>
          <a:schemeClr val="accent5">
            <a:hueOff val="670507"/>
            <a:satOff val="-41972"/>
            <a:lumOff val="-20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a:t>CRN Provides CAB Navigator Support for Researchers</a:t>
          </a:r>
        </a:p>
      </dsp:txBody>
      <dsp:txXfrm>
        <a:off x="3266485" y="690390"/>
        <a:ext cx="1170011" cy="924503"/>
      </dsp:txXfrm>
    </dsp:sp>
    <dsp:sp modelId="{ED34AE9B-53B9-464C-9802-B0710451610D}">
      <dsp:nvSpPr>
        <dsp:cNvPr id="0" name=""/>
        <dsp:cNvSpPr/>
      </dsp:nvSpPr>
      <dsp:spPr>
        <a:xfrm>
          <a:off x="3225381" y="2309461"/>
          <a:ext cx="1181549" cy="368261"/>
        </a:xfrm>
        <a:prstGeom prst="leftArrow">
          <a:avLst>
            <a:gd name="adj1" fmla="val 60000"/>
            <a:gd name="adj2" fmla="val 50000"/>
          </a:avLst>
        </a:prstGeom>
        <a:solidFill>
          <a:schemeClr val="accent5">
            <a:hueOff val="894009"/>
            <a:satOff val="-55963"/>
            <a:lumOff val="-2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849CCA-4434-40C7-800D-1E7703CDFCC2}">
      <dsp:nvSpPr>
        <dsp:cNvPr id="0" name=""/>
        <dsp:cNvSpPr/>
      </dsp:nvSpPr>
      <dsp:spPr>
        <a:xfrm>
          <a:off x="3793162" y="2002576"/>
          <a:ext cx="1227537" cy="982029"/>
        </a:xfrm>
        <a:prstGeom prst="roundRect">
          <a:avLst>
            <a:gd name="adj" fmla="val 10000"/>
          </a:avLst>
        </a:prstGeom>
        <a:solidFill>
          <a:schemeClr val="accent5">
            <a:hueOff val="894009"/>
            <a:satOff val="-55963"/>
            <a:lumOff val="-2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a:t>Workflows Developed for Researchers to Engage CAB</a:t>
          </a:r>
        </a:p>
      </dsp:txBody>
      <dsp:txXfrm>
        <a:off x="3821925" y="2031339"/>
        <a:ext cx="1170011" cy="924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8D1B8-47B2-48FF-A71A-217CB2D30C6C}">
      <dsp:nvSpPr>
        <dsp:cNvPr id="0" name=""/>
        <dsp:cNvSpPr/>
      </dsp:nvSpPr>
      <dsp:spPr>
        <a:xfrm rot="5400000">
          <a:off x="-213148" y="215638"/>
          <a:ext cx="1420991" cy="994693"/>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0" i="1" u="none" kern="1200" smtClean="0"/>
            <a:t>Legal Review</a:t>
          </a:r>
          <a:endParaRPr lang="en-US" sz="1000" b="0" i="1" u="none" kern="1200" dirty="0"/>
        </a:p>
      </dsp:txBody>
      <dsp:txXfrm rot="-5400000">
        <a:off x="2" y="499836"/>
        <a:ext cx="994693" cy="426298"/>
      </dsp:txXfrm>
    </dsp:sp>
    <dsp:sp modelId="{F0985390-2347-4D3A-B566-F4FEE7856D7A}">
      <dsp:nvSpPr>
        <dsp:cNvPr id="0" name=""/>
        <dsp:cNvSpPr/>
      </dsp:nvSpPr>
      <dsp:spPr>
        <a:xfrm rot="5400000">
          <a:off x="3910294" y="-2913110"/>
          <a:ext cx="923644" cy="6754846"/>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i="1" kern="1200" smtClean="0"/>
            <a:t>The Grants and Contracts Administrator may determine that additional legal review is required. </a:t>
          </a:r>
          <a:endParaRPr lang="en-US" sz="1200" i="1" kern="1200" dirty="0"/>
        </a:p>
        <a:p>
          <a:pPr marL="114300" lvl="1" indent="-114300" algn="l" defTabSz="533400">
            <a:lnSpc>
              <a:spcPct val="90000"/>
            </a:lnSpc>
            <a:spcBef>
              <a:spcPct val="0"/>
            </a:spcBef>
            <a:spcAft>
              <a:spcPct val="15000"/>
            </a:spcAft>
            <a:buChar char="••"/>
          </a:pPr>
          <a:r>
            <a:rPr lang="en-US" sz="1200" i="1" kern="1200" dirty="0" smtClean="0"/>
            <a:t>Research Counsel may have additional questions for the PI and Department Administrator.</a:t>
          </a:r>
          <a:endParaRPr lang="en-US" sz="1200" i="1" kern="1200" dirty="0"/>
        </a:p>
        <a:p>
          <a:pPr marL="114300" lvl="1" indent="-114300" algn="l" defTabSz="533400">
            <a:lnSpc>
              <a:spcPct val="90000"/>
            </a:lnSpc>
            <a:spcBef>
              <a:spcPct val="0"/>
            </a:spcBef>
            <a:spcAft>
              <a:spcPct val="15000"/>
            </a:spcAft>
            <a:buChar char="••"/>
          </a:pPr>
          <a:r>
            <a:rPr lang="en-US" sz="1200" i="1" kern="1200" dirty="0" smtClean="0"/>
            <a:t>Legal review can take up to 10 business days.</a:t>
          </a:r>
          <a:endParaRPr lang="en-US" sz="1200" i="1" kern="1200" dirty="0"/>
        </a:p>
      </dsp:txBody>
      <dsp:txXfrm rot="-5400000">
        <a:off x="994694" y="47579"/>
        <a:ext cx="6709757" cy="833466"/>
      </dsp:txXfrm>
    </dsp:sp>
    <dsp:sp modelId="{784088C0-029F-478F-ADD6-9CEE9690FA4C}">
      <dsp:nvSpPr>
        <dsp:cNvPr id="0" name=""/>
        <dsp:cNvSpPr/>
      </dsp:nvSpPr>
      <dsp:spPr>
        <a:xfrm rot="5400000">
          <a:off x="-213148" y="1440196"/>
          <a:ext cx="1420991" cy="994693"/>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0" kern="1200" dirty="0" smtClean="0"/>
            <a:t>Partial Execution or Negotiation </a:t>
          </a:r>
          <a:endParaRPr lang="en-US" sz="1000" b="0" kern="1200" dirty="0"/>
        </a:p>
      </dsp:txBody>
      <dsp:txXfrm rot="-5400000">
        <a:off x="2" y="1724394"/>
        <a:ext cx="994693" cy="426298"/>
      </dsp:txXfrm>
    </dsp:sp>
    <dsp:sp modelId="{684CC73B-F816-41B2-B286-952E54C399CC}">
      <dsp:nvSpPr>
        <dsp:cNvPr id="0" name=""/>
        <dsp:cNvSpPr/>
      </dsp:nvSpPr>
      <dsp:spPr>
        <a:xfrm rot="5400000">
          <a:off x="3910294" y="-1688553"/>
          <a:ext cx="923644" cy="6754846"/>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If no revisions are required, the Grants and Contracts Administrator sends the agreement to the Director for signature.</a:t>
          </a:r>
          <a:endParaRPr lang="en-US" sz="1200" kern="1200" dirty="0"/>
        </a:p>
        <a:p>
          <a:pPr marL="114300" lvl="1" indent="-114300" algn="l" defTabSz="533400">
            <a:lnSpc>
              <a:spcPct val="90000"/>
            </a:lnSpc>
            <a:spcBef>
              <a:spcPct val="0"/>
            </a:spcBef>
            <a:spcAft>
              <a:spcPct val="15000"/>
            </a:spcAft>
            <a:buChar char="••"/>
          </a:pPr>
          <a:r>
            <a:rPr lang="en-US" sz="1200" kern="1200" dirty="0" smtClean="0"/>
            <a:t>If revisions are required, the proposed changes are sent to the sponsor. </a:t>
          </a:r>
          <a:endParaRPr lang="en-US" sz="1200" kern="1200" dirty="0"/>
        </a:p>
      </dsp:txBody>
      <dsp:txXfrm rot="-5400000">
        <a:off x="994694" y="1272136"/>
        <a:ext cx="6709757" cy="833466"/>
      </dsp:txXfrm>
    </dsp:sp>
    <dsp:sp modelId="{9D435257-C07B-45F3-90B7-1FED7725836E}">
      <dsp:nvSpPr>
        <dsp:cNvPr id="0" name=""/>
        <dsp:cNvSpPr/>
      </dsp:nvSpPr>
      <dsp:spPr>
        <a:xfrm rot="5400000">
          <a:off x="-213148" y="2664754"/>
          <a:ext cx="1420991" cy="994693"/>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Full Execution</a:t>
          </a:r>
          <a:endParaRPr lang="en-US" sz="1000" kern="1200" dirty="0"/>
        </a:p>
      </dsp:txBody>
      <dsp:txXfrm rot="-5400000">
        <a:off x="2" y="2948952"/>
        <a:ext cx="994693" cy="426298"/>
      </dsp:txXfrm>
    </dsp:sp>
    <dsp:sp modelId="{150AA09B-60C4-4AAD-80DA-88A6140CB45C}">
      <dsp:nvSpPr>
        <dsp:cNvPr id="0" name=""/>
        <dsp:cNvSpPr/>
      </dsp:nvSpPr>
      <dsp:spPr>
        <a:xfrm rot="5400000">
          <a:off x="3910294" y="-480251"/>
          <a:ext cx="923644" cy="6754846"/>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The sponsor forwards the fully executed agreement to </a:t>
          </a:r>
          <a:r>
            <a:rPr lang="en-US" sz="1200" kern="1200" dirty="0" smtClean="0">
              <a:hlinkClick xmlns:r="http://schemas.openxmlformats.org/officeDocument/2006/relationships" r:id="rId1"/>
            </a:rPr>
            <a:t>Grants.Admin@bmc.org</a:t>
          </a:r>
          <a:r>
            <a:rPr lang="en-US" sz="1200" kern="1200" dirty="0" smtClean="0"/>
            <a:t>. The fully executed agreement are forwarded to the Grants and Contracts Administrator, PI and Department Administrator.</a:t>
          </a:r>
          <a:endParaRPr lang="en-US" sz="1200" kern="1200" dirty="0"/>
        </a:p>
      </dsp:txBody>
      <dsp:txXfrm rot="-5400000">
        <a:off x="994694" y="2480438"/>
        <a:ext cx="6709757" cy="833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8D1B8-47B2-48FF-A71A-217CB2D30C6C}">
      <dsp:nvSpPr>
        <dsp:cNvPr id="0" name=""/>
        <dsp:cNvSpPr/>
      </dsp:nvSpPr>
      <dsp:spPr>
        <a:xfrm rot="5400000">
          <a:off x="-208498" y="210708"/>
          <a:ext cx="1389988" cy="97299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Subcontract Request Form</a:t>
          </a:r>
          <a:endParaRPr lang="en-US" sz="1100" kern="1200" dirty="0">
            <a:solidFill>
              <a:schemeClr val="tx1"/>
            </a:solidFill>
          </a:endParaRPr>
        </a:p>
      </dsp:txBody>
      <dsp:txXfrm rot="-5400000">
        <a:off x="1" y="488706"/>
        <a:ext cx="972991" cy="416997"/>
      </dsp:txXfrm>
    </dsp:sp>
    <dsp:sp modelId="{F0985390-2347-4D3A-B566-F4FEE7856D7A}">
      <dsp:nvSpPr>
        <dsp:cNvPr id="0" name=""/>
        <dsp:cNvSpPr/>
      </dsp:nvSpPr>
      <dsp:spPr>
        <a:xfrm rot="5400000">
          <a:off x="3888088" y="-2912886"/>
          <a:ext cx="903492" cy="673368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rPr>
            <a:t>The Department Administrator submits Subcontract Request Form. </a:t>
          </a:r>
          <a:r>
            <a:rPr lang="en-US" sz="1800" kern="1200" dirty="0" smtClean="0"/>
            <a:t>The form can be found in the Res Ops website</a:t>
          </a:r>
          <a:r>
            <a:rPr lang="en-US" sz="1800" kern="1200" dirty="0" smtClean="0">
              <a:solidFill>
                <a:schemeClr val="tx1"/>
              </a:solidFill>
            </a:rPr>
            <a:t> </a:t>
          </a:r>
          <a:endParaRPr lang="en-US" sz="1800" kern="1200" dirty="0">
            <a:solidFill>
              <a:schemeClr val="tx1"/>
            </a:solidFill>
          </a:endParaRPr>
        </a:p>
      </dsp:txBody>
      <dsp:txXfrm rot="-5400000">
        <a:off x="972992" y="46315"/>
        <a:ext cx="6689581" cy="815282"/>
      </dsp:txXfrm>
    </dsp:sp>
    <dsp:sp modelId="{784088C0-029F-478F-ADD6-9CEE9690FA4C}">
      <dsp:nvSpPr>
        <dsp:cNvPr id="0" name=""/>
        <dsp:cNvSpPr/>
      </dsp:nvSpPr>
      <dsp:spPr>
        <a:xfrm rot="5400000">
          <a:off x="-208498" y="1403740"/>
          <a:ext cx="1389988" cy="97299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Agreement Drafting</a:t>
          </a:r>
          <a:endParaRPr lang="en-US" sz="1100" kern="1200" dirty="0">
            <a:solidFill>
              <a:schemeClr val="tx1"/>
            </a:solidFill>
          </a:endParaRPr>
        </a:p>
      </dsp:txBody>
      <dsp:txXfrm rot="-5400000">
        <a:off x="1" y="1681738"/>
        <a:ext cx="972991" cy="416997"/>
      </dsp:txXfrm>
    </dsp:sp>
    <dsp:sp modelId="{684CC73B-F816-41B2-B286-952E54C399CC}">
      <dsp:nvSpPr>
        <dsp:cNvPr id="0" name=""/>
        <dsp:cNvSpPr/>
      </dsp:nvSpPr>
      <dsp:spPr>
        <a:xfrm rot="5400000">
          <a:off x="3888088" y="-1719854"/>
          <a:ext cx="903492" cy="673368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285750" marR="0" lvl="0" indent="-285750" algn="l" defTabSz="914400" eaLnBrk="1" fontAlgn="auto" latinLnBrk="0" hangingPunct="1">
            <a:lnSpc>
              <a:spcPct val="100000"/>
            </a:lnSpc>
            <a:spcBef>
              <a:spcPct val="0"/>
            </a:spcBef>
            <a:spcAft>
              <a:spcPts val="0"/>
            </a:spcAft>
            <a:buClrTx/>
            <a:buSzTx/>
            <a:buFontTx/>
            <a:buChar char="••"/>
            <a:tabLst/>
            <a:defRPr/>
          </a:pPr>
          <a:r>
            <a:rPr lang="en-US" sz="1800" kern="1200" dirty="0" smtClean="0">
              <a:solidFill>
                <a:schemeClr val="tx1"/>
              </a:solidFill>
            </a:rPr>
            <a:t>Grants and Contracts Administrator drafts agreement. </a:t>
          </a:r>
          <a:endParaRPr lang="en-US" sz="1800" kern="1200" dirty="0">
            <a:solidFill>
              <a:schemeClr val="tx1"/>
            </a:solidFill>
          </a:endParaRPr>
        </a:p>
        <a:p>
          <a:pPr marL="285750" marR="0" lvl="0" indent="-285750" algn="l" defTabSz="914400" eaLnBrk="1" fontAlgn="auto" latinLnBrk="0" hangingPunct="1">
            <a:lnSpc>
              <a:spcPct val="100000"/>
            </a:lnSpc>
            <a:spcBef>
              <a:spcPct val="0"/>
            </a:spcBef>
            <a:spcAft>
              <a:spcPts val="0"/>
            </a:spcAft>
            <a:buClrTx/>
            <a:buSzTx/>
            <a:buFontTx/>
            <a:buChar char="••"/>
            <a:tabLst/>
            <a:defRPr/>
          </a:pPr>
          <a:r>
            <a:rPr lang="en-US" sz="1800" kern="1200" dirty="0" smtClean="0">
              <a:solidFill>
                <a:schemeClr val="tx1"/>
              </a:solidFill>
            </a:rPr>
            <a:t>Agreements are drafted in the order they are received.</a:t>
          </a:r>
          <a:endParaRPr lang="en-US" sz="1800" kern="1200" dirty="0">
            <a:solidFill>
              <a:schemeClr val="tx1"/>
            </a:solidFill>
          </a:endParaRPr>
        </a:p>
        <a:p>
          <a:pPr marL="285750" marR="0" lvl="0" indent="-285750" algn="l" defTabSz="914400" eaLnBrk="1" fontAlgn="auto" latinLnBrk="0" hangingPunct="1">
            <a:lnSpc>
              <a:spcPct val="100000"/>
            </a:lnSpc>
            <a:spcBef>
              <a:spcPct val="0"/>
            </a:spcBef>
            <a:spcAft>
              <a:spcPts val="0"/>
            </a:spcAft>
            <a:buClrTx/>
            <a:buSzTx/>
            <a:buFontTx/>
            <a:buChar char="••"/>
            <a:tabLst/>
            <a:defRPr/>
          </a:pPr>
          <a:r>
            <a:rPr lang="en-US" sz="1800" kern="1200" dirty="0" smtClean="0">
              <a:solidFill>
                <a:schemeClr val="tx1"/>
              </a:solidFill>
            </a:rPr>
            <a:t>This process can take up to 10 business days.</a:t>
          </a:r>
          <a:endParaRPr lang="en-US" sz="1800" kern="1200" dirty="0">
            <a:solidFill>
              <a:schemeClr val="tx1"/>
            </a:solidFill>
          </a:endParaRPr>
        </a:p>
      </dsp:txBody>
      <dsp:txXfrm rot="-5400000">
        <a:off x="972992" y="1239347"/>
        <a:ext cx="6689581" cy="815282"/>
      </dsp:txXfrm>
    </dsp:sp>
    <dsp:sp modelId="{9D435257-C07B-45F3-90B7-1FED7725836E}">
      <dsp:nvSpPr>
        <dsp:cNvPr id="0" name=""/>
        <dsp:cNvSpPr/>
      </dsp:nvSpPr>
      <dsp:spPr>
        <a:xfrm rot="5400000">
          <a:off x="-208498" y="2596772"/>
          <a:ext cx="1389988" cy="97299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i="1" kern="1200" dirty="0" smtClean="0">
              <a:solidFill>
                <a:schemeClr val="tx1"/>
              </a:solidFill>
            </a:rPr>
            <a:t>Department</a:t>
          </a:r>
          <a:r>
            <a:rPr lang="en-US" sz="1100" kern="1200" dirty="0" smtClean="0">
              <a:solidFill>
                <a:schemeClr val="tx1"/>
              </a:solidFill>
            </a:rPr>
            <a:t> </a:t>
          </a:r>
          <a:r>
            <a:rPr lang="en-US" sz="1100" i="1" kern="1200" dirty="0" smtClean="0">
              <a:solidFill>
                <a:schemeClr val="tx1"/>
              </a:solidFill>
            </a:rPr>
            <a:t>Approval</a:t>
          </a:r>
          <a:r>
            <a:rPr lang="en-US" sz="1100" kern="1200" dirty="0" smtClean="0">
              <a:solidFill>
                <a:schemeClr val="tx1"/>
              </a:solidFill>
            </a:rPr>
            <a:t> </a:t>
          </a:r>
          <a:endParaRPr lang="en-US" sz="1100" kern="1200" dirty="0">
            <a:solidFill>
              <a:schemeClr val="tx1"/>
            </a:solidFill>
          </a:endParaRPr>
        </a:p>
      </dsp:txBody>
      <dsp:txXfrm rot="-5400000">
        <a:off x="1" y="2874770"/>
        <a:ext cx="972991" cy="416997"/>
      </dsp:txXfrm>
    </dsp:sp>
    <dsp:sp modelId="{150AA09B-60C4-4AAD-80DA-88A6140CB45C}">
      <dsp:nvSpPr>
        <dsp:cNvPr id="0" name=""/>
        <dsp:cNvSpPr/>
      </dsp:nvSpPr>
      <dsp:spPr>
        <a:xfrm rot="5400000">
          <a:off x="3888088" y="-526822"/>
          <a:ext cx="903492" cy="673368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i="1" kern="1200" dirty="0" smtClean="0">
              <a:solidFill>
                <a:schemeClr val="tx1"/>
              </a:solidFill>
            </a:rPr>
            <a:t>The Grants and Contracts Administrator sends draft agreement to PI and Department Administrator for review.</a:t>
          </a:r>
          <a:endParaRPr lang="en-US" sz="1800" i="1" kern="1200" dirty="0">
            <a:solidFill>
              <a:schemeClr val="tx1"/>
            </a:solidFill>
          </a:endParaRPr>
        </a:p>
        <a:p>
          <a:pPr marL="171450" lvl="1" indent="-171450" algn="l" defTabSz="800100">
            <a:lnSpc>
              <a:spcPct val="90000"/>
            </a:lnSpc>
            <a:spcBef>
              <a:spcPct val="0"/>
            </a:spcBef>
            <a:spcAft>
              <a:spcPct val="15000"/>
            </a:spcAft>
            <a:buChar char="••"/>
          </a:pPr>
          <a:endParaRPr lang="en-US" sz="1800" i="1" kern="1200" dirty="0">
            <a:solidFill>
              <a:schemeClr val="tx1"/>
            </a:solidFill>
          </a:endParaRPr>
        </a:p>
      </dsp:txBody>
      <dsp:txXfrm rot="-5400000">
        <a:off x="972992" y="2432379"/>
        <a:ext cx="6689581" cy="8152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8D1B8-47B2-48FF-A71A-217CB2D30C6C}">
      <dsp:nvSpPr>
        <dsp:cNvPr id="0" name=""/>
        <dsp:cNvSpPr/>
      </dsp:nvSpPr>
      <dsp:spPr>
        <a:xfrm rot="5400000">
          <a:off x="-205934" y="208325"/>
          <a:ext cx="1372897" cy="961028"/>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Partial Execution</a:t>
          </a:r>
          <a:endParaRPr lang="en-US" sz="1400" kern="1200" dirty="0">
            <a:solidFill>
              <a:schemeClr val="tx1"/>
            </a:solidFill>
          </a:endParaRPr>
        </a:p>
      </dsp:txBody>
      <dsp:txXfrm rot="-5400000">
        <a:off x="1" y="482904"/>
        <a:ext cx="961028" cy="411869"/>
      </dsp:txXfrm>
    </dsp:sp>
    <dsp:sp modelId="{F0985390-2347-4D3A-B566-F4FEE7856D7A}">
      <dsp:nvSpPr>
        <dsp:cNvPr id="0" name=""/>
        <dsp:cNvSpPr/>
      </dsp:nvSpPr>
      <dsp:spPr>
        <a:xfrm rot="5400000">
          <a:off x="3930523" y="-2967105"/>
          <a:ext cx="892383" cy="683137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solidFill>
                <a:schemeClr val="tx1"/>
              </a:solidFill>
            </a:rPr>
            <a:t>The agreement is forwarded to </a:t>
          </a:r>
          <a:r>
            <a:rPr lang="en-US" sz="1300" kern="1200" dirty="0" err="1" smtClean="0">
              <a:solidFill>
                <a:schemeClr val="tx1"/>
              </a:solidFill>
            </a:rPr>
            <a:t>subrecipient</a:t>
          </a:r>
          <a:r>
            <a:rPr lang="en-US" sz="1300" kern="1200" dirty="0" smtClean="0">
              <a:solidFill>
                <a:schemeClr val="tx1"/>
              </a:solidFill>
            </a:rPr>
            <a:t> for review and partial execution. </a:t>
          </a:r>
          <a:endParaRPr lang="en-US" sz="1300" kern="1200" dirty="0">
            <a:solidFill>
              <a:schemeClr val="tx1"/>
            </a:solidFill>
          </a:endParaRPr>
        </a:p>
      </dsp:txBody>
      <dsp:txXfrm rot="-5400000">
        <a:off x="961028" y="45953"/>
        <a:ext cx="6787811" cy="805257"/>
      </dsp:txXfrm>
    </dsp:sp>
    <dsp:sp modelId="{784088C0-029F-478F-ADD6-9CEE9690FA4C}">
      <dsp:nvSpPr>
        <dsp:cNvPr id="0" name=""/>
        <dsp:cNvSpPr/>
      </dsp:nvSpPr>
      <dsp:spPr>
        <a:xfrm rot="5400000">
          <a:off x="-205934" y="1384004"/>
          <a:ext cx="1372897" cy="961028"/>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PO Request</a:t>
          </a:r>
          <a:endParaRPr lang="en-US" sz="1400" kern="1200" dirty="0">
            <a:solidFill>
              <a:schemeClr val="tx1"/>
            </a:solidFill>
          </a:endParaRPr>
        </a:p>
      </dsp:txBody>
      <dsp:txXfrm rot="-5400000">
        <a:off x="1" y="1658583"/>
        <a:ext cx="961028" cy="411869"/>
      </dsp:txXfrm>
    </dsp:sp>
    <dsp:sp modelId="{684CC73B-F816-41B2-B286-952E54C399CC}">
      <dsp:nvSpPr>
        <dsp:cNvPr id="0" name=""/>
        <dsp:cNvSpPr/>
      </dsp:nvSpPr>
      <dsp:spPr>
        <a:xfrm rot="5400000">
          <a:off x="3930523" y="-1791425"/>
          <a:ext cx="892383" cy="683137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solidFill>
                <a:schemeClr val="tx1"/>
              </a:solidFill>
            </a:rPr>
            <a:t>A corresponding PO is requested or updated.</a:t>
          </a:r>
          <a:endParaRPr lang="en-US" sz="1300" kern="1200" dirty="0">
            <a:solidFill>
              <a:schemeClr val="tx1"/>
            </a:solidFill>
          </a:endParaRPr>
        </a:p>
      </dsp:txBody>
      <dsp:txXfrm rot="-5400000">
        <a:off x="961028" y="1221633"/>
        <a:ext cx="6787811" cy="805257"/>
      </dsp:txXfrm>
    </dsp:sp>
    <dsp:sp modelId="{9D435257-C07B-45F3-90B7-1FED7725836E}">
      <dsp:nvSpPr>
        <dsp:cNvPr id="0" name=""/>
        <dsp:cNvSpPr/>
      </dsp:nvSpPr>
      <dsp:spPr>
        <a:xfrm rot="5400000">
          <a:off x="-205934" y="2559684"/>
          <a:ext cx="1372897" cy="961028"/>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i="0" kern="1200" dirty="0" smtClean="0">
              <a:solidFill>
                <a:schemeClr val="tx1"/>
              </a:solidFill>
            </a:rPr>
            <a:t>Full</a:t>
          </a:r>
          <a:r>
            <a:rPr lang="en-US" sz="1400" i="1" kern="1200" dirty="0" smtClean="0">
              <a:solidFill>
                <a:schemeClr val="tx1"/>
              </a:solidFill>
            </a:rPr>
            <a:t> </a:t>
          </a:r>
          <a:r>
            <a:rPr lang="en-US" sz="1400" i="0" kern="1200" dirty="0" smtClean="0">
              <a:solidFill>
                <a:schemeClr val="tx1"/>
              </a:solidFill>
            </a:rPr>
            <a:t>Execution</a:t>
          </a:r>
          <a:r>
            <a:rPr lang="en-US" sz="1400" kern="1200" dirty="0" smtClean="0">
              <a:solidFill>
                <a:schemeClr val="tx1"/>
              </a:solidFill>
            </a:rPr>
            <a:t> </a:t>
          </a:r>
          <a:endParaRPr lang="en-US" sz="1400" kern="1200" dirty="0">
            <a:solidFill>
              <a:schemeClr val="tx1"/>
            </a:solidFill>
          </a:endParaRPr>
        </a:p>
      </dsp:txBody>
      <dsp:txXfrm rot="-5400000">
        <a:off x="1" y="2834263"/>
        <a:ext cx="961028" cy="411869"/>
      </dsp:txXfrm>
    </dsp:sp>
    <dsp:sp modelId="{150AA09B-60C4-4AAD-80DA-88A6140CB45C}">
      <dsp:nvSpPr>
        <dsp:cNvPr id="0" name=""/>
        <dsp:cNvSpPr/>
      </dsp:nvSpPr>
      <dsp:spPr>
        <a:xfrm rot="5400000">
          <a:off x="3930523" y="-615745"/>
          <a:ext cx="892383" cy="683137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i="0" kern="1200" dirty="0" err="1" smtClean="0">
              <a:solidFill>
                <a:schemeClr val="tx1"/>
              </a:solidFill>
            </a:rPr>
            <a:t>Subrecipient</a:t>
          </a:r>
          <a:r>
            <a:rPr lang="en-US" sz="1300" i="0" kern="1200" dirty="0" smtClean="0">
              <a:solidFill>
                <a:schemeClr val="tx1"/>
              </a:solidFill>
            </a:rPr>
            <a:t> sends partial executed agreement to </a:t>
          </a:r>
          <a:r>
            <a:rPr lang="en-US" sz="1300" i="0" kern="1200" dirty="0" smtClean="0">
              <a:solidFill>
                <a:schemeClr val="tx1"/>
              </a:solidFill>
              <a:hlinkClick xmlns:r="http://schemas.openxmlformats.org/officeDocument/2006/relationships" r:id="rId1"/>
            </a:rPr>
            <a:t>subaward@bmc.org</a:t>
          </a:r>
          <a:r>
            <a:rPr lang="en-US" sz="1300" i="0" kern="1200" dirty="0" smtClean="0">
              <a:solidFill>
                <a:schemeClr val="tx1"/>
              </a:solidFill>
            </a:rPr>
            <a:t>. </a:t>
          </a:r>
          <a:endParaRPr lang="en-US" sz="1300" i="0" kern="1200" dirty="0">
            <a:solidFill>
              <a:schemeClr val="tx1"/>
            </a:solidFill>
          </a:endParaRPr>
        </a:p>
        <a:p>
          <a:pPr marL="114300" lvl="1" indent="-114300" algn="l" defTabSz="577850">
            <a:lnSpc>
              <a:spcPct val="90000"/>
            </a:lnSpc>
            <a:spcBef>
              <a:spcPct val="0"/>
            </a:spcBef>
            <a:spcAft>
              <a:spcPct val="15000"/>
            </a:spcAft>
            <a:buChar char="••"/>
          </a:pPr>
          <a:r>
            <a:rPr lang="en-US" sz="1300" i="0" kern="1200" dirty="0" smtClean="0">
              <a:solidFill>
                <a:schemeClr val="tx1"/>
              </a:solidFill>
            </a:rPr>
            <a:t>Once the partial executed agreement is received, the Grants and Contracts Administrator forwards the agreement to the Director for signature.</a:t>
          </a:r>
          <a:endParaRPr lang="en-US" sz="1300" i="0" kern="1200" dirty="0">
            <a:solidFill>
              <a:schemeClr val="tx1"/>
            </a:solidFill>
          </a:endParaRPr>
        </a:p>
        <a:p>
          <a:pPr marL="114300" lvl="1" indent="-114300" algn="l" defTabSz="577850">
            <a:lnSpc>
              <a:spcPct val="90000"/>
            </a:lnSpc>
            <a:spcBef>
              <a:spcPct val="0"/>
            </a:spcBef>
            <a:spcAft>
              <a:spcPct val="15000"/>
            </a:spcAft>
            <a:buChar char="••"/>
          </a:pPr>
          <a:r>
            <a:rPr lang="en-US" sz="1300" i="0" kern="1200" dirty="0" smtClean="0">
              <a:solidFill>
                <a:schemeClr val="tx1"/>
              </a:solidFill>
            </a:rPr>
            <a:t>Fully executed agreement is sent to </a:t>
          </a:r>
          <a:r>
            <a:rPr lang="en-US" sz="1300" i="0" kern="1200" dirty="0" err="1" smtClean="0">
              <a:solidFill>
                <a:schemeClr val="tx1"/>
              </a:solidFill>
            </a:rPr>
            <a:t>subrecipient</a:t>
          </a:r>
          <a:r>
            <a:rPr lang="en-US" sz="1300" i="0" kern="1200" dirty="0" smtClean="0">
              <a:solidFill>
                <a:schemeClr val="tx1"/>
              </a:solidFill>
            </a:rPr>
            <a:t>, PI, and Department Administrator.</a:t>
          </a:r>
          <a:endParaRPr lang="en-US" sz="1300" i="0" kern="1200" dirty="0">
            <a:solidFill>
              <a:schemeClr val="tx1"/>
            </a:solidFill>
          </a:endParaRPr>
        </a:p>
      </dsp:txBody>
      <dsp:txXfrm rot="-5400000">
        <a:off x="961028" y="2397313"/>
        <a:ext cx="6787811" cy="8052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8D1B8-47B2-48FF-A71A-217CB2D30C6C}">
      <dsp:nvSpPr>
        <dsp:cNvPr id="0" name=""/>
        <dsp:cNvSpPr/>
      </dsp:nvSpPr>
      <dsp:spPr>
        <a:xfrm rot="5400000">
          <a:off x="-207372" y="208402"/>
          <a:ext cx="1382482" cy="967737"/>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Agreement Receipt</a:t>
          </a:r>
          <a:endParaRPr lang="en-US" sz="1400" kern="1200" dirty="0"/>
        </a:p>
      </dsp:txBody>
      <dsp:txXfrm rot="-5400000">
        <a:off x="1" y="484899"/>
        <a:ext cx="967737" cy="414745"/>
      </dsp:txXfrm>
    </dsp:sp>
    <dsp:sp modelId="{F0985390-2347-4D3A-B566-F4FEE7856D7A}">
      <dsp:nvSpPr>
        <dsp:cNvPr id="0" name=""/>
        <dsp:cNvSpPr/>
      </dsp:nvSpPr>
      <dsp:spPr>
        <a:xfrm rot="5400000">
          <a:off x="3935049" y="-2966281"/>
          <a:ext cx="898613" cy="6833237"/>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The agreement is received by Sponsored Programs Administration. </a:t>
          </a:r>
          <a:endParaRPr lang="en-US" sz="1300" kern="1200" dirty="0"/>
        </a:p>
        <a:p>
          <a:pPr marL="114300" lvl="1" indent="-114300" algn="l" defTabSz="577850">
            <a:lnSpc>
              <a:spcPct val="90000"/>
            </a:lnSpc>
            <a:spcBef>
              <a:spcPct val="0"/>
            </a:spcBef>
            <a:spcAft>
              <a:spcPct val="15000"/>
            </a:spcAft>
            <a:buChar char="••"/>
          </a:pPr>
          <a:r>
            <a:rPr lang="en-US" sz="1300" kern="1200" dirty="0" smtClean="0"/>
            <a:t>All incoming DUA/MTA agreements should be sent to </a:t>
          </a:r>
          <a:r>
            <a:rPr lang="en-US" sz="1300" kern="1200" dirty="0" smtClean="0">
              <a:hlinkClick xmlns:r="http://schemas.openxmlformats.org/officeDocument/2006/relationships" r:id="rId1"/>
            </a:rPr>
            <a:t>DUA.MTARequest@bmc.org</a:t>
          </a:r>
          <a:r>
            <a:rPr lang="en-US" sz="1300" kern="1200" dirty="0" smtClean="0"/>
            <a:t> along with DUA/MTA Request Form. The form can be found in the Res Ops website. </a:t>
          </a:r>
          <a:endParaRPr lang="en-US" sz="1300" kern="1200" dirty="0"/>
        </a:p>
        <a:p>
          <a:pPr marL="114300" lvl="1" indent="-114300" algn="l" defTabSz="577850">
            <a:lnSpc>
              <a:spcPct val="90000"/>
            </a:lnSpc>
            <a:spcBef>
              <a:spcPct val="0"/>
            </a:spcBef>
            <a:spcAft>
              <a:spcPct val="15000"/>
            </a:spcAft>
            <a:buChar char="••"/>
          </a:pPr>
          <a:r>
            <a:rPr lang="en-US" sz="1300" kern="1200" dirty="0" smtClean="0"/>
            <a:t>All agreements are forwarded within 2 business days of receipt.</a:t>
          </a:r>
          <a:endParaRPr lang="en-US" sz="1300" kern="1200" dirty="0"/>
        </a:p>
      </dsp:txBody>
      <dsp:txXfrm rot="-5400000">
        <a:off x="967738" y="44897"/>
        <a:ext cx="6789370" cy="810879"/>
      </dsp:txXfrm>
    </dsp:sp>
    <dsp:sp modelId="{784088C0-029F-478F-ADD6-9CEE9690FA4C}">
      <dsp:nvSpPr>
        <dsp:cNvPr id="0" name=""/>
        <dsp:cNvSpPr/>
      </dsp:nvSpPr>
      <dsp:spPr>
        <a:xfrm rot="5400000">
          <a:off x="-207372" y="1393667"/>
          <a:ext cx="1382482" cy="967737"/>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Agreement Review</a:t>
          </a:r>
          <a:endParaRPr lang="en-US" sz="1400" kern="1200" dirty="0"/>
        </a:p>
      </dsp:txBody>
      <dsp:txXfrm rot="-5400000">
        <a:off x="1" y="1670164"/>
        <a:ext cx="967737" cy="414745"/>
      </dsp:txXfrm>
    </dsp:sp>
    <dsp:sp modelId="{684CC73B-F816-41B2-B286-952E54C399CC}">
      <dsp:nvSpPr>
        <dsp:cNvPr id="0" name=""/>
        <dsp:cNvSpPr/>
      </dsp:nvSpPr>
      <dsp:spPr>
        <a:xfrm rot="5400000">
          <a:off x="3935049" y="-1781017"/>
          <a:ext cx="898613" cy="6833237"/>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Agreements are forwarded to the Grants and Contracts Administrator assigned to the PI’s department for review. </a:t>
          </a:r>
          <a:endParaRPr lang="en-US" sz="1300" kern="1200" dirty="0"/>
        </a:p>
        <a:p>
          <a:pPr marL="114300" lvl="1" indent="-114300" algn="l" defTabSz="577850">
            <a:lnSpc>
              <a:spcPct val="90000"/>
            </a:lnSpc>
            <a:spcBef>
              <a:spcPct val="0"/>
            </a:spcBef>
            <a:spcAft>
              <a:spcPct val="15000"/>
            </a:spcAft>
            <a:buChar char="••"/>
          </a:pPr>
          <a:r>
            <a:rPr lang="en-US" sz="1300" kern="1200" dirty="0" smtClean="0"/>
            <a:t>The PI and Department Administrator are copied in the correspondence.</a:t>
          </a:r>
          <a:endParaRPr lang="en-US" sz="1300" kern="1200" dirty="0"/>
        </a:p>
        <a:p>
          <a:pPr marL="114300" lvl="1" indent="-114300" algn="l" defTabSz="577850">
            <a:lnSpc>
              <a:spcPct val="90000"/>
            </a:lnSpc>
            <a:spcBef>
              <a:spcPct val="0"/>
            </a:spcBef>
            <a:spcAft>
              <a:spcPct val="15000"/>
            </a:spcAft>
            <a:buChar char="••"/>
          </a:pPr>
          <a:r>
            <a:rPr lang="en-US" sz="1300" kern="1200" dirty="0" smtClean="0"/>
            <a:t>This process can take up to 10 business days.</a:t>
          </a:r>
          <a:endParaRPr lang="en-US" sz="1300" kern="1200" dirty="0"/>
        </a:p>
      </dsp:txBody>
      <dsp:txXfrm rot="-5400000">
        <a:off x="967738" y="1230161"/>
        <a:ext cx="6789370" cy="810879"/>
      </dsp:txXfrm>
    </dsp:sp>
    <dsp:sp modelId="{9D435257-C07B-45F3-90B7-1FED7725836E}">
      <dsp:nvSpPr>
        <dsp:cNvPr id="0" name=""/>
        <dsp:cNvSpPr/>
      </dsp:nvSpPr>
      <dsp:spPr>
        <a:xfrm rot="5400000">
          <a:off x="-207372" y="2578931"/>
          <a:ext cx="1382482" cy="967737"/>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Department Approval </a:t>
          </a:r>
          <a:endParaRPr lang="en-US" sz="1400" kern="1200" dirty="0"/>
        </a:p>
      </dsp:txBody>
      <dsp:txXfrm rot="-5400000">
        <a:off x="1" y="2855428"/>
        <a:ext cx="967737" cy="414745"/>
      </dsp:txXfrm>
    </dsp:sp>
    <dsp:sp modelId="{150AA09B-60C4-4AAD-80DA-88A6140CB45C}">
      <dsp:nvSpPr>
        <dsp:cNvPr id="0" name=""/>
        <dsp:cNvSpPr/>
      </dsp:nvSpPr>
      <dsp:spPr>
        <a:xfrm rot="5400000">
          <a:off x="3935049" y="-595752"/>
          <a:ext cx="898613" cy="6833237"/>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The Grants and Contracts Administrator verifies with the PI and Department Administrator that scope and terms are accurate and acceptable.</a:t>
          </a:r>
          <a:endParaRPr lang="en-US" sz="1300" kern="1200" dirty="0"/>
        </a:p>
      </dsp:txBody>
      <dsp:txXfrm rot="-5400000">
        <a:off x="967738" y="2415426"/>
        <a:ext cx="6789370" cy="8108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8D1B8-47B2-48FF-A71A-217CB2D30C6C}">
      <dsp:nvSpPr>
        <dsp:cNvPr id="0" name=""/>
        <dsp:cNvSpPr/>
      </dsp:nvSpPr>
      <dsp:spPr>
        <a:xfrm rot="5400000">
          <a:off x="-213148" y="215638"/>
          <a:ext cx="1420991" cy="994693"/>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0" i="1" u="none" kern="1200" smtClean="0"/>
            <a:t>Legal Review</a:t>
          </a:r>
          <a:endParaRPr lang="en-US" sz="1000" b="0" i="1" u="none" kern="1200" dirty="0"/>
        </a:p>
      </dsp:txBody>
      <dsp:txXfrm rot="-5400000">
        <a:off x="2" y="499836"/>
        <a:ext cx="994693" cy="426298"/>
      </dsp:txXfrm>
    </dsp:sp>
    <dsp:sp modelId="{F0985390-2347-4D3A-B566-F4FEE7856D7A}">
      <dsp:nvSpPr>
        <dsp:cNvPr id="0" name=""/>
        <dsp:cNvSpPr/>
      </dsp:nvSpPr>
      <dsp:spPr>
        <a:xfrm rot="5400000">
          <a:off x="3910294" y="-2913110"/>
          <a:ext cx="923644" cy="6754846"/>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i="1" kern="1200" smtClean="0"/>
            <a:t>The Grants and Contracts Administrator may determine that additional legal review is required. </a:t>
          </a:r>
          <a:endParaRPr lang="en-US" sz="1200" i="1" kern="1200" dirty="0"/>
        </a:p>
        <a:p>
          <a:pPr marL="114300" lvl="1" indent="-114300" algn="l" defTabSz="533400">
            <a:lnSpc>
              <a:spcPct val="90000"/>
            </a:lnSpc>
            <a:spcBef>
              <a:spcPct val="0"/>
            </a:spcBef>
            <a:spcAft>
              <a:spcPct val="15000"/>
            </a:spcAft>
            <a:buChar char="••"/>
          </a:pPr>
          <a:r>
            <a:rPr lang="en-US" sz="1200" i="1" kern="1200" dirty="0" smtClean="0"/>
            <a:t>Research Counsel may have additional questions for the PI and Department Administrator.</a:t>
          </a:r>
          <a:endParaRPr lang="en-US" sz="1200" i="1" kern="1200" dirty="0"/>
        </a:p>
        <a:p>
          <a:pPr marL="114300" lvl="1" indent="-114300" algn="l" defTabSz="533400">
            <a:lnSpc>
              <a:spcPct val="90000"/>
            </a:lnSpc>
            <a:spcBef>
              <a:spcPct val="0"/>
            </a:spcBef>
            <a:spcAft>
              <a:spcPct val="15000"/>
            </a:spcAft>
            <a:buChar char="••"/>
          </a:pPr>
          <a:r>
            <a:rPr lang="en-US" sz="1200" i="1" kern="1200" dirty="0" smtClean="0"/>
            <a:t>Legal review can take up to 10 business days.</a:t>
          </a:r>
          <a:endParaRPr lang="en-US" sz="1200" i="1" kern="1200" dirty="0"/>
        </a:p>
      </dsp:txBody>
      <dsp:txXfrm rot="-5400000">
        <a:off x="994694" y="47579"/>
        <a:ext cx="6709757" cy="833466"/>
      </dsp:txXfrm>
    </dsp:sp>
    <dsp:sp modelId="{784088C0-029F-478F-ADD6-9CEE9690FA4C}">
      <dsp:nvSpPr>
        <dsp:cNvPr id="0" name=""/>
        <dsp:cNvSpPr/>
      </dsp:nvSpPr>
      <dsp:spPr>
        <a:xfrm rot="5400000">
          <a:off x="-213148" y="1440196"/>
          <a:ext cx="1420991" cy="994693"/>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0" kern="1200" dirty="0" smtClean="0"/>
            <a:t>Partial Execution or Negotiation </a:t>
          </a:r>
          <a:endParaRPr lang="en-US" sz="1000" b="0" kern="1200" dirty="0"/>
        </a:p>
      </dsp:txBody>
      <dsp:txXfrm rot="-5400000">
        <a:off x="2" y="1724394"/>
        <a:ext cx="994693" cy="426298"/>
      </dsp:txXfrm>
    </dsp:sp>
    <dsp:sp modelId="{684CC73B-F816-41B2-B286-952E54C399CC}">
      <dsp:nvSpPr>
        <dsp:cNvPr id="0" name=""/>
        <dsp:cNvSpPr/>
      </dsp:nvSpPr>
      <dsp:spPr>
        <a:xfrm rot="5400000">
          <a:off x="3910294" y="-1688553"/>
          <a:ext cx="923644" cy="6754846"/>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If no revisions are required, the Grants and Contracts Administrator sends agreement to the Director for signature.</a:t>
          </a:r>
          <a:endParaRPr lang="en-US" sz="1200" kern="1200" dirty="0"/>
        </a:p>
        <a:p>
          <a:pPr marL="114300" lvl="1" indent="-114300" algn="l" defTabSz="533400">
            <a:lnSpc>
              <a:spcPct val="90000"/>
            </a:lnSpc>
            <a:spcBef>
              <a:spcPct val="0"/>
            </a:spcBef>
            <a:spcAft>
              <a:spcPct val="15000"/>
            </a:spcAft>
            <a:buChar char="••"/>
          </a:pPr>
          <a:r>
            <a:rPr lang="en-US" sz="1200" kern="1200" dirty="0" smtClean="0"/>
            <a:t>If revisions are required, the proposed changes are sent to the collaborator. </a:t>
          </a:r>
          <a:endParaRPr lang="en-US" sz="1200" kern="1200" dirty="0"/>
        </a:p>
      </dsp:txBody>
      <dsp:txXfrm rot="-5400000">
        <a:off x="994694" y="1272136"/>
        <a:ext cx="6709757" cy="833466"/>
      </dsp:txXfrm>
    </dsp:sp>
    <dsp:sp modelId="{9D435257-C07B-45F3-90B7-1FED7725836E}">
      <dsp:nvSpPr>
        <dsp:cNvPr id="0" name=""/>
        <dsp:cNvSpPr/>
      </dsp:nvSpPr>
      <dsp:spPr>
        <a:xfrm rot="5400000">
          <a:off x="-213148" y="2664754"/>
          <a:ext cx="1420991" cy="994693"/>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Full Execution</a:t>
          </a:r>
          <a:endParaRPr lang="en-US" sz="1000" kern="1200" dirty="0"/>
        </a:p>
      </dsp:txBody>
      <dsp:txXfrm rot="-5400000">
        <a:off x="2" y="2948952"/>
        <a:ext cx="994693" cy="426298"/>
      </dsp:txXfrm>
    </dsp:sp>
    <dsp:sp modelId="{150AA09B-60C4-4AAD-80DA-88A6140CB45C}">
      <dsp:nvSpPr>
        <dsp:cNvPr id="0" name=""/>
        <dsp:cNvSpPr/>
      </dsp:nvSpPr>
      <dsp:spPr>
        <a:xfrm rot="5400000">
          <a:off x="3910294" y="-480251"/>
          <a:ext cx="923644" cy="6754846"/>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The collaborator sends the fully executed agreement to </a:t>
          </a:r>
          <a:r>
            <a:rPr lang="en-US" sz="1200" kern="1200" dirty="0" smtClean="0">
              <a:hlinkClick xmlns:r="http://schemas.openxmlformats.org/officeDocument/2006/relationships" r:id="rId1"/>
            </a:rPr>
            <a:t>DUA.MTARequest@bmc.org</a:t>
          </a:r>
          <a:r>
            <a:rPr lang="en-US" sz="1200" kern="1200" dirty="0" smtClean="0"/>
            <a:t>. The fully executed agreement is forwarded to the Grants and Contracts Administrator, PI and Department Administrator.</a:t>
          </a:r>
          <a:endParaRPr lang="en-US" sz="1200" kern="1200" dirty="0"/>
        </a:p>
      </dsp:txBody>
      <dsp:txXfrm rot="-5400000">
        <a:off x="994694" y="2480438"/>
        <a:ext cx="6709757" cy="8334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8D1B8-47B2-48FF-A71A-217CB2D30C6C}">
      <dsp:nvSpPr>
        <dsp:cNvPr id="0" name=""/>
        <dsp:cNvSpPr/>
      </dsp:nvSpPr>
      <dsp:spPr>
        <a:xfrm rot="5400000">
          <a:off x="-208498" y="210708"/>
          <a:ext cx="1389988" cy="972991"/>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DUA/MTA Request Form</a:t>
          </a:r>
          <a:endParaRPr lang="en-US" sz="1100" kern="1200" dirty="0"/>
        </a:p>
      </dsp:txBody>
      <dsp:txXfrm rot="-5400000">
        <a:off x="1" y="488706"/>
        <a:ext cx="972991" cy="416997"/>
      </dsp:txXfrm>
    </dsp:sp>
    <dsp:sp modelId="{F0985390-2347-4D3A-B566-F4FEE7856D7A}">
      <dsp:nvSpPr>
        <dsp:cNvPr id="0" name=""/>
        <dsp:cNvSpPr/>
      </dsp:nvSpPr>
      <dsp:spPr>
        <a:xfrm rot="5400000">
          <a:off x="3888088" y="-2912886"/>
          <a:ext cx="903492" cy="6733686"/>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PI and/or Department Administrator sends DUA.MTA Request Form to </a:t>
          </a:r>
          <a:r>
            <a:rPr lang="en-US" sz="1800" kern="1200" dirty="0" smtClean="0">
              <a:hlinkClick xmlns:r="http://schemas.openxmlformats.org/officeDocument/2006/relationships" r:id="rId1"/>
            </a:rPr>
            <a:t>DUA.MTARequest@bmc.org</a:t>
          </a:r>
          <a:r>
            <a:rPr lang="en-US" sz="1800" kern="1200" dirty="0" smtClean="0"/>
            <a:t>. The form can be found in the Res Ops website.</a:t>
          </a:r>
          <a:endParaRPr lang="en-US" sz="1800" kern="1200" dirty="0"/>
        </a:p>
      </dsp:txBody>
      <dsp:txXfrm rot="-5400000">
        <a:off x="972992" y="46315"/>
        <a:ext cx="6689581" cy="815282"/>
      </dsp:txXfrm>
    </dsp:sp>
    <dsp:sp modelId="{784088C0-029F-478F-ADD6-9CEE9690FA4C}">
      <dsp:nvSpPr>
        <dsp:cNvPr id="0" name=""/>
        <dsp:cNvSpPr/>
      </dsp:nvSpPr>
      <dsp:spPr>
        <a:xfrm rot="5400000">
          <a:off x="-208498" y="1403740"/>
          <a:ext cx="1389988" cy="972991"/>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smtClean="0"/>
            <a:t>Agreement Drafting</a:t>
          </a:r>
          <a:endParaRPr lang="en-US" sz="1100" kern="1200" dirty="0"/>
        </a:p>
      </dsp:txBody>
      <dsp:txXfrm rot="-5400000">
        <a:off x="1" y="1681738"/>
        <a:ext cx="972991" cy="416997"/>
      </dsp:txXfrm>
    </dsp:sp>
    <dsp:sp modelId="{684CC73B-F816-41B2-B286-952E54C399CC}">
      <dsp:nvSpPr>
        <dsp:cNvPr id="0" name=""/>
        <dsp:cNvSpPr/>
      </dsp:nvSpPr>
      <dsp:spPr>
        <a:xfrm rot="5400000">
          <a:off x="3888088" y="-1719854"/>
          <a:ext cx="903492" cy="6733686"/>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Grants and Contracts Administrator drafts agreement. </a:t>
          </a:r>
          <a:endParaRPr lang="en-US" sz="1800" kern="1200" dirty="0"/>
        </a:p>
        <a:p>
          <a:pPr marL="171450" lvl="1" indent="-171450" algn="l" defTabSz="800100">
            <a:lnSpc>
              <a:spcPct val="90000"/>
            </a:lnSpc>
            <a:spcBef>
              <a:spcPct val="0"/>
            </a:spcBef>
            <a:spcAft>
              <a:spcPct val="15000"/>
            </a:spcAft>
            <a:buChar char="••"/>
          </a:pPr>
          <a:r>
            <a:rPr lang="en-US" sz="1800" kern="1200" dirty="0" smtClean="0"/>
            <a:t>Agreements are drafted in the order they are received.</a:t>
          </a:r>
          <a:endParaRPr lang="en-US" sz="1800" kern="1200" dirty="0"/>
        </a:p>
        <a:p>
          <a:pPr marL="171450" lvl="1" indent="-171450" algn="l" defTabSz="800100">
            <a:lnSpc>
              <a:spcPct val="90000"/>
            </a:lnSpc>
            <a:spcBef>
              <a:spcPct val="0"/>
            </a:spcBef>
            <a:spcAft>
              <a:spcPct val="15000"/>
            </a:spcAft>
            <a:buChar char="••"/>
          </a:pPr>
          <a:r>
            <a:rPr lang="en-US" sz="1800" kern="1200" dirty="0" smtClean="0"/>
            <a:t>This process can take up to 10 business days.</a:t>
          </a:r>
          <a:endParaRPr lang="en-US" sz="1800" kern="1200" dirty="0"/>
        </a:p>
      </dsp:txBody>
      <dsp:txXfrm rot="-5400000">
        <a:off x="972992" y="1239347"/>
        <a:ext cx="6689581" cy="815282"/>
      </dsp:txXfrm>
    </dsp:sp>
    <dsp:sp modelId="{9D435257-C07B-45F3-90B7-1FED7725836E}">
      <dsp:nvSpPr>
        <dsp:cNvPr id="0" name=""/>
        <dsp:cNvSpPr/>
      </dsp:nvSpPr>
      <dsp:spPr>
        <a:xfrm rot="5400000">
          <a:off x="-208498" y="2596772"/>
          <a:ext cx="1389988" cy="972991"/>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i="1" kern="1200" dirty="0" smtClean="0"/>
            <a:t>Department</a:t>
          </a:r>
          <a:r>
            <a:rPr lang="en-US" sz="1100" i="0" kern="1200" dirty="0" smtClean="0"/>
            <a:t> </a:t>
          </a:r>
          <a:r>
            <a:rPr lang="en-US" sz="1100" i="1" kern="1200" dirty="0" smtClean="0"/>
            <a:t>Approval</a:t>
          </a:r>
          <a:r>
            <a:rPr lang="en-US" sz="1100" i="0" kern="1200" dirty="0" smtClean="0"/>
            <a:t> </a:t>
          </a:r>
          <a:endParaRPr lang="en-US" sz="1100" i="0" kern="1200" dirty="0"/>
        </a:p>
      </dsp:txBody>
      <dsp:txXfrm rot="-5400000">
        <a:off x="1" y="2874770"/>
        <a:ext cx="972991" cy="416997"/>
      </dsp:txXfrm>
    </dsp:sp>
    <dsp:sp modelId="{150AA09B-60C4-4AAD-80DA-88A6140CB45C}">
      <dsp:nvSpPr>
        <dsp:cNvPr id="0" name=""/>
        <dsp:cNvSpPr/>
      </dsp:nvSpPr>
      <dsp:spPr>
        <a:xfrm rot="5400000">
          <a:off x="3888088" y="-526822"/>
          <a:ext cx="903492" cy="6733686"/>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i="1" kern="1200" dirty="0" smtClean="0"/>
            <a:t>The Grants and Contracts Administrator sends draft agreement to PI and Department Administrator for review.</a:t>
          </a:r>
          <a:endParaRPr lang="en-US" sz="1800" i="1" kern="1200" dirty="0"/>
        </a:p>
        <a:p>
          <a:pPr marL="171450" lvl="1" indent="-171450" algn="l" defTabSz="800100">
            <a:lnSpc>
              <a:spcPct val="90000"/>
            </a:lnSpc>
            <a:spcBef>
              <a:spcPct val="0"/>
            </a:spcBef>
            <a:spcAft>
              <a:spcPct val="15000"/>
            </a:spcAft>
            <a:buChar char="••"/>
          </a:pPr>
          <a:endParaRPr lang="en-US" sz="1800" i="1" kern="1200" dirty="0">
            <a:solidFill>
              <a:schemeClr val="tx1"/>
            </a:solidFill>
          </a:endParaRPr>
        </a:p>
      </dsp:txBody>
      <dsp:txXfrm rot="-5400000">
        <a:off x="972992" y="2432379"/>
        <a:ext cx="6689581" cy="8152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8D1B8-47B2-48FF-A71A-217CB2D30C6C}">
      <dsp:nvSpPr>
        <dsp:cNvPr id="0" name=""/>
        <dsp:cNvSpPr/>
      </dsp:nvSpPr>
      <dsp:spPr>
        <a:xfrm rot="5400000">
          <a:off x="-205934" y="208325"/>
          <a:ext cx="1372897" cy="961028"/>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i="1" kern="1200" dirty="0" smtClean="0"/>
            <a:t>Legal Review</a:t>
          </a:r>
          <a:endParaRPr lang="en-US" sz="1400" i="1" kern="1200" dirty="0"/>
        </a:p>
      </dsp:txBody>
      <dsp:txXfrm rot="-5400000">
        <a:off x="1" y="482904"/>
        <a:ext cx="961028" cy="411869"/>
      </dsp:txXfrm>
    </dsp:sp>
    <dsp:sp modelId="{F0985390-2347-4D3A-B566-F4FEE7856D7A}">
      <dsp:nvSpPr>
        <dsp:cNvPr id="0" name=""/>
        <dsp:cNvSpPr/>
      </dsp:nvSpPr>
      <dsp:spPr>
        <a:xfrm rot="5400000">
          <a:off x="3930523" y="-2967105"/>
          <a:ext cx="892383" cy="683137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i="1" kern="1200" dirty="0" smtClean="0"/>
            <a:t>The Grants and Contracts Administrator may determine that additional legal review is required. </a:t>
          </a:r>
          <a:endParaRPr lang="en-US" sz="1200" kern="1200" dirty="0"/>
        </a:p>
        <a:p>
          <a:pPr marL="114300" lvl="1" indent="-114300" algn="l" defTabSz="533400">
            <a:lnSpc>
              <a:spcPct val="90000"/>
            </a:lnSpc>
            <a:spcBef>
              <a:spcPct val="0"/>
            </a:spcBef>
            <a:spcAft>
              <a:spcPct val="15000"/>
            </a:spcAft>
            <a:buChar char="••"/>
          </a:pPr>
          <a:r>
            <a:rPr lang="en-US" sz="1200" i="1" kern="1200" smtClean="0"/>
            <a:t>Research Counsel may have additional questions for the PI and Department Administrator.</a:t>
          </a:r>
          <a:endParaRPr lang="en-US" sz="1200" i="1" kern="1200" dirty="0"/>
        </a:p>
        <a:p>
          <a:pPr marL="114300" lvl="1" indent="-114300" algn="l" defTabSz="533400">
            <a:lnSpc>
              <a:spcPct val="90000"/>
            </a:lnSpc>
            <a:spcBef>
              <a:spcPct val="0"/>
            </a:spcBef>
            <a:spcAft>
              <a:spcPct val="15000"/>
            </a:spcAft>
            <a:buChar char="••"/>
          </a:pPr>
          <a:r>
            <a:rPr lang="en-US" sz="1200" i="1" kern="1200" dirty="0" smtClean="0"/>
            <a:t>Legal review can take up to 10 business days.</a:t>
          </a:r>
          <a:endParaRPr lang="en-US" sz="1200" i="1" kern="1200" dirty="0"/>
        </a:p>
      </dsp:txBody>
      <dsp:txXfrm rot="-5400000">
        <a:off x="961028" y="45953"/>
        <a:ext cx="6787811" cy="805257"/>
      </dsp:txXfrm>
    </dsp:sp>
    <dsp:sp modelId="{784088C0-029F-478F-ADD6-9CEE9690FA4C}">
      <dsp:nvSpPr>
        <dsp:cNvPr id="0" name=""/>
        <dsp:cNvSpPr/>
      </dsp:nvSpPr>
      <dsp:spPr>
        <a:xfrm rot="5400000">
          <a:off x="-205934" y="1384004"/>
          <a:ext cx="1372897" cy="961028"/>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Partial Execution</a:t>
          </a:r>
          <a:endParaRPr lang="en-US" sz="1400" kern="1200" dirty="0"/>
        </a:p>
      </dsp:txBody>
      <dsp:txXfrm rot="-5400000">
        <a:off x="1" y="1658583"/>
        <a:ext cx="961028" cy="411869"/>
      </dsp:txXfrm>
    </dsp:sp>
    <dsp:sp modelId="{684CC73B-F816-41B2-B286-952E54C399CC}">
      <dsp:nvSpPr>
        <dsp:cNvPr id="0" name=""/>
        <dsp:cNvSpPr/>
      </dsp:nvSpPr>
      <dsp:spPr>
        <a:xfrm rot="5400000">
          <a:off x="3930523" y="-1809014"/>
          <a:ext cx="892383" cy="683137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tx1"/>
              </a:solidFill>
            </a:rPr>
            <a:t>Agreement is forwarded to collaborator for review and partial execution. </a:t>
          </a:r>
          <a:endParaRPr lang="en-US" sz="1200" kern="1200" dirty="0"/>
        </a:p>
      </dsp:txBody>
      <dsp:txXfrm rot="-5400000">
        <a:off x="961028" y="1204044"/>
        <a:ext cx="6787811" cy="805257"/>
      </dsp:txXfrm>
    </dsp:sp>
    <dsp:sp modelId="{9D435257-C07B-45F3-90B7-1FED7725836E}">
      <dsp:nvSpPr>
        <dsp:cNvPr id="0" name=""/>
        <dsp:cNvSpPr/>
      </dsp:nvSpPr>
      <dsp:spPr>
        <a:xfrm rot="5400000">
          <a:off x="-205934" y="2559684"/>
          <a:ext cx="1372897" cy="961028"/>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i="0" kern="1200" smtClean="0"/>
            <a:t>Full</a:t>
          </a:r>
          <a:r>
            <a:rPr lang="en-US" sz="1400" i="1" kern="1200" smtClean="0"/>
            <a:t> </a:t>
          </a:r>
          <a:r>
            <a:rPr lang="en-US" sz="1400" i="0" kern="1200" smtClean="0"/>
            <a:t>Execution</a:t>
          </a:r>
          <a:r>
            <a:rPr lang="en-US" sz="1400" kern="1200" smtClean="0"/>
            <a:t> </a:t>
          </a:r>
          <a:endParaRPr lang="en-US" sz="1400" kern="1200" dirty="0"/>
        </a:p>
      </dsp:txBody>
      <dsp:txXfrm rot="-5400000">
        <a:off x="1" y="2834263"/>
        <a:ext cx="961028" cy="411869"/>
      </dsp:txXfrm>
    </dsp:sp>
    <dsp:sp modelId="{150AA09B-60C4-4AAD-80DA-88A6140CB45C}">
      <dsp:nvSpPr>
        <dsp:cNvPr id="0" name=""/>
        <dsp:cNvSpPr/>
      </dsp:nvSpPr>
      <dsp:spPr>
        <a:xfrm rot="5400000">
          <a:off x="3930523" y="-615745"/>
          <a:ext cx="892383" cy="683137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i="0" kern="1200" dirty="0" smtClean="0"/>
            <a:t>Partial executed agreement should be sent to </a:t>
          </a:r>
          <a:r>
            <a:rPr lang="en-US" sz="1200" i="0" kern="1200" dirty="0" smtClean="0">
              <a:hlinkClick xmlns:r="http://schemas.openxmlformats.org/officeDocument/2006/relationships" r:id="rId1"/>
            </a:rPr>
            <a:t>DUA.MTARequest@bmc.org</a:t>
          </a:r>
          <a:r>
            <a:rPr lang="en-US" sz="1200" i="0" kern="1200" dirty="0" smtClean="0"/>
            <a:t>. </a:t>
          </a:r>
          <a:endParaRPr lang="en-US" sz="1200" i="0" kern="1200" dirty="0"/>
        </a:p>
        <a:p>
          <a:pPr marL="114300" lvl="1" indent="-114300" algn="l" defTabSz="533400">
            <a:lnSpc>
              <a:spcPct val="90000"/>
            </a:lnSpc>
            <a:spcBef>
              <a:spcPct val="0"/>
            </a:spcBef>
            <a:spcAft>
              <a:spcPct val="15000"/>
            </a:spcAft>
            <a:buChar char="••"/>
          </a:pPr>
          <a:r>
            <a:rPr lang="en-US" sz="1200" i="0" kern="1200" dirty="0" smtClean="0"/>
            <a:t>Once the partial executed agreement is received, the Grants and Contracts Administrator forwards agreement to the Director for signature.</a:t>
          </a:r>
          <a:endParaRPr lang="en-US" sz="1200" i="0" kern="1200" dirty="0"/>
        </a:p>
        <a:p>
          <a:pPr marL="114300" lvl="1" indent="-114300" algn="l" defTabSz="533400">
            <a:lnSpc>
              <a:spcPct val="90000"/>
            </a:lnSpc>
            <a:spcBef>
              <a:spcPct val="0"/>
            </a:spcBef>
            <a:spcAft>
              <a:spcPct val="15000"/>
            </a:spcAft>
            <a:buChar char="••"/>
          </a:pPr>
          <a:r>
            <a:rPr lang="en-US" sz="1200" i="0" kern="1200" dirty="0" smtClean="0"/>
            <a:t>Fully executed agreement is sent to collaborator, PI, and Department Administrator.</a:t>
          </a:r>
          <a:endParaRPr lang="en-US" sz="1200" i="0" kern="1200" dirty="0"/>
        </a:p>
      </dsp:txBody>
      <dsp:txXfrm rot="-5400000">
        <a:off x="961028" y="2397313"/>
        <a:ext cx="6787811" cy="8052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9F561-E63C-4645-B865-12EC7E66C131}">
      <dsp:nvSpPr>
        <dsp:cNvPr id="0" name=""/>
        <dsp:cNvSpPr/>
      </dsp:nvSpPr>
      <dsp:spPr>
        <a:xfrm>
          <a:off x="0" y="12622"/>
          <a:ext cx="2667360" cy="801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accent4"/>
              </a:solidFill>
            </a:rPr>
            <a:t>Financial Risks</a:t>
          </a:r>
          <a:endParaRPr lang="en-US" sz="2300" kern="1200" dirty="0">
            <a:solidFill>
              <a:schemeClr val="accent4"/>
            </a:solidFill>
          </a:endParaRPr>
        </a:p>
      </dsp:txBody>
      <dsp:txXfrm>
        <a:off x="0" y="12622"/>
        <a:ext cx="2667360" cy="801462"/>
      </dsp:txXfrm>
    </dsp:sp>
    <dsp:sp modelId="{B0FC5B8B-8815-41FA-837C-EA3B0D8B276A}">
      <dsp:nvSpPr>
        <dsp:cNvPr id="0" name=""/>
        <dsp:cNvSpPr/>
      </dsp:nvSpPr>
      <dsp:spPr>
        <a:xfrm>
          <a:off x="2735" y="814084"/>
          <a:ext cx="2667360" cy="26832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Under-funded for BMC services/ infrastructure in proposals/ projects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Projects could run into deficit </a:t>
          </a:r>
          <a:endParaRPr lang="en-US" sz="2000" kern="1200" dirty="0"/>
        </a:p>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endParaRPr lang="en-US" sz="2000" kern="1200" dirty="0"/>
        </a:p>
      </dsp:txBody>
      <dsp:txXfrm>
        <a:off x="2735" y="814084"/>
        <a:ext cx="2667360" cy="2683237"/>
      </dsp:txXfrm>
    </dsp:sp>
    <dsp:sp modelId="{6FFF5298-9E8A-4DFE-AC2E-26975D432982}">
      <dsp:nvSpPr>
        <dsp:cNvPr id="0" name=""/>
        <dsp:cNvSpPr/>
      </dsp:nvSpPr>
      <dsp:spPr>
        <a:xfrm>
          <a:off x="3043526" y="12622"/>
          <a:ext cx="2667360" cy="801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accent4"/>
              </a:solidFill>
            </a:rPr>
            <a:t>Logistic Risks</a:t>
          </a:r>
          <a:endParaRPr lang="en-US" sz="2300" kern="1200" dirty="0">
            <a:solidFill>
              <a:schemeClr val="accent4"/>
            </a:solidFill>
          </a:endParaRPr>
        </a:p>
      </dsp:txBody>
      <dsp:txXfrm>
        <a:off x="3043526" y="12622"/>
        <a:ext cx="2667360" cy="801462"/>
      </dsp:txXfrm>
    </dsp:sp>
    <dsp:sp modelId="{DB98736E-6A7E-445C-B692-6B96472BAF9F}">
      <dsp:nvSpPr>
        <dsp:cNvPr id="0" name=""/>
        <dsp:cNvSpPr/>
      </dsp:nvSpPr>
      <dsp:spPr>
        <a:xfrm>
          <a:off x="3043526" y="814084"/>
          <a:ext cx="2667360" cy="26832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Ancillary services are not informed/ set-up for projects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Clinic/ space is not set-up for projects</a:t>
          </a:r>
          <a:endParaRPr lang="en-US" sz="2000" kern="1200" dirty="0"/>
        </a:p>
      </dsp:txBody>
      <dsp:txXfrm>
        <a:off x="3043526" y="814084"/>
        <a:ext cx="2667360" cy="2683237"/>
      </dsp:txXfrm>
    </dsp:sp>
    <dsp:sp modelId="{8880C139-EE75-4C47-B27A-D8F2FFE877D0}">
      <dsp:nvSpPr>
        <dsp:cNvPr id="0" name=""/>
        <dsp:cNvSpPr/>
      </dsp:nvSpPr>
      <dsp:spPr>
        <a:xfrm>
          <a:off x="6084317" y="12622"/>
          <a:ext cx="2667360" cy="801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accent4"/>
              </a:solidFill>
            </a:rPr>
            <a:t>Billing Compliance Risks</a:t>
          </a:r>
          <a:endParaRPr lang="en-US" sz="2300" kern="1200" dirty="0">
            <a:solidFill>
              <a:schemeClr val="accent4"/>
            </a:solidFill>
          </a:endParaRPr>
        </a:p>
      </dsp:txBody>
      <dsp:txXfrm>
        <a:off x="6084317" y="12622"/>
        <a:ext cx="2667360" cy="801462"/>
      </dsp:txXfrm>
    </dsp:sp>
    <dsp:sp modelId="{FD3B7F72-36E1-47DF-A97B-788051EA1FCE}">
      <dsp:nvSpPr>
        <dsp:cNvPr id="0" name=""/>
        <dsp:cNvSpPr/>
      </dsp:nvSpPr>
      <dsp:spPr>
        <a:xfrm>
          <a:off x="6084317" y="814084"/>
          <a:ext cx="2667360" cy="26832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Patients are incorrectly billed for research procedures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Double-billing for procedures covered by sponsors or insurance</a:t>
          </a:r>
          <a:endParaRPr lang="en-US" sz="2000" kern="1200" dirty="0"/>
        </a:p>
      </dsp:txBody>
      <dsp:txXfrm>
        <a:off x="6084317" y="814084"/>
        <a:ext cx="2667360" cy="26832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43979" cy="465774"/>
          </a:xfrm>
          <a:prstGeom prst="rect">
            <a:avLst/>
          </a:prstGeom>
        </p:spPr>
        <p:txBody>
          <a:bodyPr vert="horz" lIns="91892" tIns="45945" rIns="91892" bIns="45945"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977535" y="2"/>
            <a:ext cx="3043979" cy="465774"/>
          </a:xfrm>
          <a:prstGeom prst="rect">
            <a:avLst/>
          </a:prstGeom>
        </p:spPr>
        <p:txBody>
          <a:bodyPr vert="horz" lIns="91892" tIns="45945" rIns="91892" bIns="45945" rtlCol="0"/>
          <a:lstStyle>
            <a:lvl1pPr algn="r" fontAlgn="auto">
              <a:spcBef>
                <a:spcPts val="0"/>
              </a:spcBef>
              <a:spcAft>
                <a:spcPts val="0"/>
              </a:spcAft>
              <a:defRPr sz="1200" smtClean="0">
                <a:latin typeface="+mn-lt"/>
                <a:cs typeface="+mn-cs"/>
              </a:defRPr>
            </a:lvl1pPr>
          </a:lstStyle>
          <a:p>
            <a:pPr>
              <a:defRPr/>
            </a:pPr>
            <a:fld id="{474459E1-DABA-4A93-984B-D2FAAC611687}" type="datetimeFigureOut">
              <a:rPr lang="en-US"/>
              <a:pPr>
                <a:defRPr/>
              </a:pPr>
              <a:t>8/9/2022</a:t>
            </a:fld>
            <a:endParaRPr lang="en-US" dirty="0"/>
          </a:p>
        </p:txBody>
      </p:sp>
      <p:sp>
        <p:nvSpPr>
          <p:cNvPr id="4" name="Footer Placeholder 3"/>
          <p:cNvSpPr>
            <a:spLocks noGrp="1"/>
          </p:cNvSpPr>
          <p:nvPr>
            <p:ph type="ftr" sz="quarter" idx="2"/>
          </p:nvPr>
        </p:nvSpPr>
        <p:spPr>
          <a:xfrm>
            <a:off x="5" y="8841739"/>
            <a:ext cx="3043979" cy="465774"/>
          </a:xfrm>
          <a:prstGeom prst="rect">
            <a:avLst/>
          </a:prstGeom>
        </p:spPr>
        <p:txBody>
          <a:bodyPr vert="horz" lIns="91892" tIns="45945" rIns="91892" bIns="45945"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7535" y="8841739"/>
            <a:ext cx="3043979" cy="465774"/>
          </a:xfrm>
          <a:prstGeom prst="rect">
            <a:avLst/>
          </a:prstGeom>
        </p:spPr>
        <p:txBody>
          <a:bodyPr vert="horz" lIns="91892" tIns="45945" rIns="91892" bIns="45945" rtlCol="0" anchor="b"/>
          <a:lstStyle>
            <a:lvl1pPr algn="r" fontAlgn="auto">
              <a:spcBef>
                <a:spcPts val="0"/>
              </a:spcBef>
              <a:spcAft>
                <a:spcPts val="0"/>
              </a:spcAft>
              <a:defRPr sz="1200" smtClean="0">
                <a:latin typeface="+mn-lt"/>
                <a:cs typeface="+mn-cs"/>
              </a:defRPr>
            </a:lvl1pPr>
          </a:lstStyle>
          <a:p>
            <a:pPr>
              <a:defRPr/>
            </a:pPr>
            <a:fld id="{746B86B9-183D-4F1A-AF20-62FD2E693A89}" type="slidenum">
              <a:rPr lang="en-US"/>
              <a:pPr>
                <a:defRPr/>
              </a:pPr>
              <a:t>‹#›</a:t>
            </a:fld>
            <a:endParaRPr lang="en-US" dirty="0"/>
          </a:p>
        </p:txBody>
      </p:sp>
    </p:spTree>
    <p:extLst>
      <p:ext uri="{BB962C8B-B14F-4D97-AF65-F5344CB8AC3E}">
        <p14:creationId xmlns:p14="http://schemas.microsoft.com/office/powerpoint/2010/main" val="29395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43979" cy="465774"/>
          </a:xfrm>
          <a:prstGeom prst="rect">
            <a:avLst/>
          </a:prstGeom>
        </p:spPr>
        <p:txBody>
          <a:bodyPr vert="horz" lIns="93638" tIns="46819" rIns="93638" bIns="46819"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7535" y="2"/>
            <a:ext cx="3043979" cy="465774"/>
          </a:xfrm>
          <a:prstGeom prst="rect">
            <a:avLst/>
          </a:prstGeom>
        </p:spPr>
        <p:txBody>
          <a:bodyPr vert="horz" lIns="93638" tIns="46819" rIns="93638" bIns="46819" rtlCol="0"/>
          <a:lstStyle>
            <a:lvl1pPr algn="r" fontAlgn="auto">
              <a:spcBef>
                <a:spcPts val="0"/>
              </a:spcBef>
              <a:spcAft>
                <a:spcPts val="0"/>
              </a:spcAft>
              <a:defRPr sz="1200" smtClean="0">
                <a:latin typeface="+mn-lt"/>
                <a:cs typeface="+mn-cs"/>
              </a:defRPr>
            </a:lvl1pPr>
          </a:lstStyle>
          <a:p>
            <a:pPr>
              <a:defRPr/>
            </a:pPr>
            <a:fld id="{E24D4654-CB86-4A77-846A-FA22C3A32683}" type="datetimeFigureOut">
              <a:rPr lang="en-US"/>
              <a:pPr>
                <a:defRPr/>
              </a:pPr>
              <a:t>8/9/2022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638" tIns="46819" rIns="93638" bIns="46819" rtlCol="0" anchor="ctr"/>
          <a:lstStyle/>
          <a:p>
            <a:pPr lvl="0"/>
            <a:endParaRPr lang="en-US" noProof="0" dirty="0"/>
          </a:p>
        </p:txBody>
      </p:sp>
      <p:sp>
        <p:nvSpPr>
          <p:cNvPr id="5" name="Notes Placeholder 4"/>
          <p:cNvSpPr>
            <a:spLocks noGrp="1"/>
          </p:cNvSpPr>
          <p:nvPr>
            <p:ph type="body" sz="quarter" idx="3"/>
          </p:nvPr>
        </p:nvSpPr>
        <p:spPr>
          <a:xfrm>
            <a:off x="702946" y="4422464"/>
            <a:ext cx="5617208" cy="4188778"/>
          </a:xfrm>
          <a:prstGeom prst="rect">
            <a:avLst/>
          </a:prstGeom>
        </p:spPr>
        <p:txBody>
          <a:bodyPr vert="horz" lIns="93638" tIns="46819" rIns="93638" bIns="4681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5" y="8841739"/>
            <a:ext cx="3043979" cy="465774"/>
          </a:xfrm>
          <a:prstGeom prst="rect">
            <a:avLst/>
          </a:prstGeom>
        </p:spPr>
        <p:txBody>
          <a:bodyPr vert="horz" lIns="93638" tIns="46819" rIns="93638" bIns="4681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7535" y="8841739"/>
            <a:ext cx="3043979" cy="465774"/>
          </a:xfrm>
          <a:prstGeom prst="rect">
            <a:avLst/>
          </a:prstGeom>
        </p:spPr>
        <p:txBody>
          <a:bodyPr vert="horz" lIns="93638" tIns="46819" rIns="93638" bIns="46819" rtlCol="0" anchor="b"/>
          <a:lstStyle>
            <a:lvl1pPr algn="r" fontAlgn="auto">
              <a:spcBef>
                <a:spcPts val="0"/>
              </a:spcBef>
              <a:spcAft>
                <a:spcPts val="0"/>
              </a:spcAft>
              <a:defRPr sz="1200" smtClean="0">
                <a:latin typeface="+mn-lt"/>
                <a:cs typeface="+mn-cs"/>
              </a:defRPr>
            </a:lvl1pPr>
          </a:lstStyle>
          <a:p>
            <a:pPr>
              <a:defRPr/>
            </a:pPr>
            <a:fld id="{717E9CAF-CA78-4668-B94D-278349315C58}" type="slidenum">
              <a:rPr lang="en-US"/>
              <a:pPr>
                <a:defRPr/>
              </a:pPr>
              <a:t>‹#›</a:t>
            </a:fld>
            <a:endParaRPr lang="en-US" dirty="0"/>
          </a:p>
        </p:txBody>
      </p:sp>
    </p:spTree>
    <p:extLst>
      <p:ext uri="{BB962C8B-B14F-4D97-AF65-F5344CB8AC3E}">
        <p14:creationId xmlns:p14="http://schemas.microsoft.com/office/powerpoint/2010/main" val="98055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62166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Honored to be present, thank you for Trina Cherry and team for partnering</a:t>
            </a:r>
            <a:r>
              <a:rPr lang="en-US" baseline="0" dirty="0" smtClean="0"/>
              <a:t> with us.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601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We recognize that research has historically contributed to misuse and abuse of people</a:t>
            </a:r>
            <a:r>
              <a:rPr lang="en-US" baseline="0" dirty="0" smtClean="0"/>
              <a:t> of color, women, indigenous populations, and other racial and ethnic minorities </a:t>
            </a:r>
          </a:p>
          <a:p>
            <a:r>
              <a:rPr lang="en-US" baseline="0" dirty="0" smtClean="0"/>
              <a:t>2. We are here to co-develop strategies to dismantle systemic racism through one lens of shifting impressions of research, opening conversations to decrease inequities in social determinants of health, and build trust   </a:t>
            </a:r>
          </a:p>
          <a:p>
            <a:r>
              <a:rPr lang="en-US" baseline="0" dirty="0" smtClean="0"/>
              <a:t>3.  First and foremost, we are hear to LISTEN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954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rgbClr val="308045"/>
                </a:solidFill>
              </a:rPr>
              <a:t>Cost of Conducting Research: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solidFill>
                <a:srgbClr val="308045"/>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rgbClr val="308045"/>
                </a:solidFill>
              </a:rPr>
              <a:t>Tiered start-up fees; Monitoring fees; Audit Fees, Consenting; Interp. Services;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solidFill>
                <a:srgbClr val="308045"/>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solidFill>
                  <a:srgbClr val="308045"/>
                </a:solidFill>
              </a:rPr>
              <a:t>Paxlovid</a:t>
            </a:r>
            <a:r>
              <a:rPr lang="en-US" dirty="0">
                <a:solidFill>
                  <a:srgbClr val="308045"/>
                </a:solidFill>
              </a:rPr>
              <a:t>: (fill role of study team during both pre/post award. Should this offering be stressed for others? Played large role in ensuring robust budget and continued financial security in post funding stage)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solidFill>
                <a:srgbClr val="308045"/>
              </a:solidFill>
            </a:endParaRPr>
          </a:p>
          <a:p>
            <a:r>
              <a:rPr lang="en-US" dirty="0">
                <a:solidFill>
                  <a:srgbClr val="3B864E"/>
                </a:solidFill>
              </a:rPr>
              <a:t>CRN Partnering w Study Teams: (summarize core CE goals, how they align with the hospital, and how the work impacts all studies; introduce fee and positive sponsor interaction – sponsors seek us out in part for our diversity; future industry standard)</a:t>
            </a:r>
          </a:p>
          <a:p>
            <a:pPr lvl="1"/>
            <a:r>
              <a:rPr lang="en-US" dirty="0">
                <a:solidFill>
                  <a:srgbClr val="3B864E"/>
                </a:solidFill>
              </a:rPr>
              <a:t>Lead into CRN portion after applause</a:t>
            </a:r>
          </a:p>
          <a:p>
            <a:endParaRPr lang="en-US" dirty="0"/>
          </a:p>
          <a:p>
            <a:r>
              <a:rPr lang="en-US" b="0" i="0" dirty="0">
                <a:effectLst/>
                <a:latin typeface="Arial" panose="020B0604020202020204" pitchFamily="34" charset="0"/>
              </a:rPr>
              <a:t>Description of CRN Community Engagement Services:−The CRN identifies and </a:t>
            </a:r>
            <a:r>
              <a:rPr lang="en-US" b="0" i="0" dirty="0" err="1">
                <a:effectLst/>
                <a:latin typeface="Arial" panose="020B0604020202020204" pitchFamily="34" charset="0"/>
              </a:rPr>
              <a:t>partnerswith</a:t>
            </a:r>
            <a:r>
              <a:rPr lang="en-US" b="0" i="0" dirty="0">
                <a:effectLst/>
                <a:latin typeface="Arial" panose="020B0604020202020204" pitchFamily="34" charset="0"/>
              </a:rPr>
              <a:t> existing patient </a:t>
            </a:r>
            <a:r>
              <a:rPr lang="en-US" b="0" i="0" dirty="0" err="1">
                <a:effectLst/>
                <a:latin typeface="Arial" panose="020B0604020202020204" pitchFamily="34" charset="0"/>
              </a:rPr>
              <a:t>focusgroupsand</a:t>
            </a:r>
            <a:r>
              <a:rPr lang="en-US" b="0" i="0" dirty="0">
                <a:effectLst/>
                <a:latin typeface="Arial" panose="020B0604020202020204" pitchFamily="34" charset="0"/>
              </a:rPr>
              <a:t> community-based organizations to educate about the importance of clinical trial participation and learn about participant needs. −Working with BMC’s 12 Community Health Centers to expand our outreach and recruitment network.−</a:t>
            </a:r>
            <a:r>
              <a:rPr lang="en-US" b="0" i="0" dirty="0" err="1">
                <a:effectLst/>
                <a:latin typeface="Arial" panose="020B0604020202020204" pitchFamily="34" charset="0"/>
              </a:rPr>
              <a:t>Involvestudy</a:t>
            </a:r>
            <a:r>
              <a:rPr lang="en-US" b="0" i="0" dirty="0">
                <a:effectLst/>
                <a:latin typeface="Arial" panose="020B0604020202020204" pitchFamily="34" charset="0"/>
              </a:rPr>
              <a:t> </a:t>
            </a:r>
            <a:r>
              <a:rPr lang="en-US" b="0" i="0" dirty="0" err="1">
                <a:effectLst/>
                <a:latin typeface="Arial" panose="020B0604020202020204" pitchFamily="34" charset="0"/>
              </a:rPr>
              <a:t>coordinators,patients</a:t>
            </a:r>
            <a:r>
              <a:rPr lang="en-US" b="0" i="0" dirty="0">
                <a:effectLst/>
                <a:latin typeface="Arial" panose="020B0604020202020204" pitchFamily="34" charset="0"/>
              </a:rPr>
              <a:t>, patient advocates, and caregivers to identify and remove barriers. −BMC </a:t>
            </a:r>
            <a:r>
              <a:rPr lang="en-US" b="0" i="0" dirty="0" err="1">
                <a:effectLst/>
                <a:latin typeface="Arial" panose="020B0604020202020204" pitchFamily="34" charset="0"/>
              </a:rPr>
              <a:t>teamswith</a:t>
            </a:r>
            <a:r>
              <a:rPr lang="en-US" b="0" i="0" dirty="0">
                <a:effectLst/>
                <a:latin typeface="Arial" panose="020B0604020202020204" pitchFamily="34" charset="0"/>
              </a:rPr>
              <a:t> trusted community leaders and native speaking </a:t>
            </a:r>
            <a:r>
              <a:rPr lang="en-US" b="0" i="0" dirty="0" err="1">
                <a:effectLst/>
                <a:latin typeface="Arial" panose="020B0604020202020204" pitchFamily="34" charset="0"/>
              </a:rPr>
              <a:t>physiciansand</a:t>
            </a:r>
            <a:r>
              <a:rPr lang="en-US" b="0" i="0" dirty="0">
                <a:effectLst/>
                <a:latin typeface="Arial" panose="020B0604020202020204" pitchFamily="34" charset="0"/>
              </a:rPr>
              <a:t> </a:t>
            </a:r>
            <a:r>
              <a:rPr lang="en-US" b="0" i="0" dirty="0" err="1">
                <a:effectLst/>
                <a:latin typeface="Arial" panose="020B0604020202020204" pitchFamily="34" charset="0"/>
              </a:rPr>
              <a:t>staffto</a:t>
            </a:r>
            <a:r>
              <a:rPr lang="en-US" b="0" i="0" dirty="0">
                <a:effectLst/>
                <a:latin typeface="Arial" panose="020B0604020202020204" pitchFamily="34" charset="0"/>
              </a:rPr>
              <a:t> champion outreach.−Provide cultural competency and proficiency training for clinical investigators and research staff to help facilitate the building of a trusting relationship with participants, decrease biased communication and behavioral practices, and help avoid the use of cultural generalizations and stereotypes. −Provide research educational materials and hold community outreach events in multiple languages and </a:t>
            </a:r>
            <a:r>
              <a:rPr lang="en-US" b="0" i="0" dirty="0" err="1">
                <a:effectLst/>
                <a:latin typeface="Arial" panose="020B0604020202020204" pitchFamily="34" charset="0"/>
              </a:rPr>
              <a:t>withmultilingual</a:t>
            </a:r>
            <a:r>
              <a:rPr lang="en-US" b="0" i="0" dirty="0">
                <a:effectLst/>
                <a:latin typeface="Arial" panose="020B0604020202020204" pitchFamily="34" charset="0"/>
              </a:rPr>
              <a:t> research staff and/or interpreters.−Analyze and aggregate community feedback to identify trends that will make trial participation less </a:t>
            </a:r>
            <a:r>
              <a:rPr lang="en-US" b="0" i="0" dirty="0" err="1">
                <a:effectLst/>
                <a:latin typeface="Arial" panose="020B0604020202020204" pitchFamily="34" charset="0"/>
              </a:rPr>
              <a:t>burdensomefor</a:t>
            </a:r>
            <a:r>
              <a:rPr lang="en-US" b="0" i="0" dirty="0">
                <a:effectLst/>
                <a:latin typeface="Arial" panose="020B0604020202020204" pitchFamily="34" charset="0"/>
              </a:rPr>
              <a:t> participants.−Track institution-wide clinical research diversity data(approached vs. enrolled) to be aware of progress or setbacks.−Development of broad marketing and communication plans to repair trust and promote the importance of diversity in research.−Remain engaged with communities after the conclusion of </a:t>
            </a:r>
            <a:r>
              <a:rPr lang="en-US" b="0" i="0" dirty="0" err="1">
                <a:effectLst/>
                <a:latin typeface="Arial" panose="020B0604020202020204" pitchFamily="34" charset="0"/>
              </a:rPr>
              <a:t>trialsand</a:t>
            </a:r>
            <a:r>
              <a:rPr lang="en-US" b="0" i="0" dirty="0">
                <a:effectLst/>
                <a:latin typeface="Arial" panose="020B0604020202020204" pitchFamily="34" charset="0"/>
              </a:rPr>
              <a:t> </a:t>
            </a:r>
            <a:r>
              <a:rPr lang="en-US" b="0" i="0" dirty="0" err="1">
                <a:effectLst/>
                <a:latin typeface="Arial" panose="020B0604020202020204" pitchFamily="34" charset="0"/>
              </a:rPr>
              <a:t>shareresults</a:t>
            </a:r>
            <a:r>
              <a:rPr lang="en-US" b="0" i="0" dirty="0">
                <a:effectLst/>
                <a:latin typeface="Arial" panose="020B0604020202020204" pitchFamily="34" charset="0"/>
              </a:rPr>
              <a:t> to strengthen bi-directional relationships with communities.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573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BMC is making the investment in the CRN as a commitment to equity, quality and compliance in research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291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US" dirty="0"/>
          </a:p>
          <a:p>
            <a:pPr marL="0" lvl="0" indent="0">
              <a:buNone/>
            </a:pPr>
            <a:r>
              <a:rPr lang="en-US" sz="1600" b="1" dirty="0">
                <a:latin typeface="Arial" panose="020B0604020202020204" pitchFamily="34" charset="0"/>
                <a:cs typeface="Arial" panose="020B0604020202020204" pitchFamily="34" charset="0"/>
              </a:rPr>
              <a:t>Notes:</a:t>
            </a:r>
          </a:p>
          <a:p>
            <a:pPr marL="0" lvl="0" indent="0">
              <a:buNone/>
            </a:pPr>
            <a:endParaRPr lang="en-US"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CRN, CTSI and Trina’s Team (CE &amp; External Affairs) meet monthly to collaborate on strategy and joint initiatives. </a:t>
            </a:r>
          </a:p>
          <a:p>
            <a:pPr marL="285750" lvl="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Developing workflows to map out how researchers and the community can engage with our services and support.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060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Hip Hop as a social justice vehicle, </a:t>
            </a:r>
            <a:r>
              <a:rPr lang="en-US" b="0" i="0" dirty="0">
                <a:effectLst/>
                <a:latin typeface="-apple-system"/>
              </a:rPr>
              <a:t>youth worker, violence interrupter and front line trauma responder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744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062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421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EDA93-D0AC-4370-932F-3BB637FF2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78F9C-3270-4725-8515-1D6F366A76BC}"/>
              </a:ext>
            </a:extLst>
          </p:cNvPr>
          <p:cNvSpPr txBox="1">
            <a:spLocks noGrp="1"/>
          </p:cNvSpPr>
          <p:nvPr>
            <p:ph type="body" sz="quarter" idx="1"/>
          </p:nvPr>
        </p:nvSpPr>
        <p:spPr/>
        <p:txBody>
          <a:bodyPr/>
          <a:lstStyle/>
          <a:p>
            <a:r>
              <a:rPr lang="en-US" dirty="0"/>
              <a:t>Ben</a:t>
            </a:r>
          </a:p>
        </p:txBody>
      </p:sp>
      <p:sp>
        <p:nvSpPr>
          <p:cNvPr id="4" name="Slide Number Placeholder 3">
            <a:extLst>
              <a:ext uri="{FF2B5EF4-FFF2-40B4-BE49-F238E27FC236}">
                <a16:creationId xmlns:a16="http://schemas.microsoft.com/office/drawing/2014/main" id="{8A10C553-FCD6-429A-B6D7-AC4D7DF7FA6E}"/>
              </a:ext>
            </a:extLst>
          </p:cNvPr>
          <p:cNvSpPr txBox="1"/>
          <p:nvPr/>
        </p:nvSpPr>
        <p:spPr>
          <a:xfrm>
            <a:off x="3977539" y="8841745"/>
            <a:ext cx="3043982" cy="465777"/>
          </a:xfrm>
          <a:prstGeom prst="rect">
            <a:avLst/>
          </a:prstGeom>
          <a:noFill/>
          <a:ln cap="flat">
            <a:noFill/>
          </a:ln>
        </p:spPr>
        <p:txBody>
          <a:bodyPr vert="horz" wrap="square" lIns="93616" tIns="46808" rIns="93616" bIns="46808"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57AB188A-9C55-47E5-BAD9-1B45A2AFC757}"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47913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Quinneil</a:t>
            </a:r>
          </a:p>
          <a:p>
            <a:r>
              <a:rPr lang="en-US" dirty="0"/>
              <a:t>Notes:</a:t>
            </a:r>
          </a:p>
          <a:p>
            <a:endParaRPr lang="en-US" dirty="0"/>
          </a:p>
          <a:p>
            <a:r>
              <a:rPr lang="en-US" dirty="0"/>
              <a:t>New Invoiceable Fees represent both new categories of fees introduced by CRN as well as significant increases to existing rates, backed by CRN-provided justification and leading negotiations. </a:t>
            </a:r>
          </a:p>
          <a:p>
            <a:endParaRPr lang="en-US" dirty="0"/>
          </a:p>
          <a:p>
            <a:r>
              <a:rPr lang="en-US" dirty="0"/>
              <a:t>Final Per Patient Budget for Paxlovid x 15 patients =</a:t>
            </a:r>
            <a:r>
              <a:rPr lang="en-US" b="1" dirty="0"/>
              <a:t> $385,900</a:t>
            </a:r>
            <a:r>
              <a:rPr lang="en-US" dirty="0"/>
              <a:t>.  Original Per Patient Budget X 15 patients was </a:t>
            </a:r>
            <a:r>
              <a:rPr lang="en-US" b="1" dirty="0"/>
              <a:t>$184,935</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61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89559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764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99233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D130-120A-4D17-B5CE-BE6774D091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735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D130-120A-4D17-B5CE-BE6774D091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154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62395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84D130-120A-4D17-B5CE-BE6774D0916E}" type="slidenum">
              <a:rPr lang="en-US" smtClean="0"/>
              <a:t>55</a:t>
            </a:fld>
            <a:endParaRPr lang="en-US"/>
          </a:p>
        </p:txBody>
      </p:sp>
    </p:spTree>
    <p:extLst>
      <p:ext uri="{BB962C8B-B14F-4D97-AF65-F5344CB8AC3E}">
        <p14:creationId xmlns:p14="http://schemas.microsoft.com/office/powerpoint/2010/main" val="107353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84D130-120A-4D17-B5CE-BE6774D0916E}" type="slidenum">
              <a:rPr lang="en-US" smtClean="0"/>
              <a:t>56</a:t>
            </a:fld>
            <a:endParaRPr lang="en-US"/>
          </a:p>
        </p:txBody>
      </p:sp>
    </p:spTree>
    <p:extLst>
      <p:ext uri="{BB962C8B-B14F-4D97-AF65-F5344CB8AC3E}">
        <p14:creationId xmlns:p14="http://schemas.microsoft.com/office/powerpoint/2010/main" val="1542588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57</a:t>
            </a:fld>
            <a:endParaRPr lang="en-US" dirty="0"/>
          </a:p>
        </p:txBody>
      </p:sp>
    </p:spTree>
    <p:extLst>
      <p:ext uri="{BB962C8B-B14F-4D97-AF65-F5344CB8AC3E}">
        <p14:creationId xmlns:p14="http://schemas.microsoft.com/office/powerpoint/2010/main" val="63524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58</a:t>
            </a:fld>
            <a:endParaRPr lang="en-US" dirty="0"/>
          </a:p>
        </p:txBody>
      </p:sp>
    </p:spTree>
    <p:extLst>
      <p:ext uri="{BB962C8B-B14F-4D97-AF65-F5344CB8AC3E}">
        <p14:creationId xmlns:p14="http://schemas.microsoft.com/office/powerpoint/2010/main" val="1540358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61</a:t>
            </a:fld>
            <a:endParaRPr lang="en-US"/>
          </a:p>
        </p:txBody>
      </p:sp>
    </p:spTree>
    <p:extLst>
      <p:ext uri="{BB962C8B-B14F-4D97-AF65-F5344CB8AC3E}">
        <p14:creationId xmlns:p14="http://schemas.microsoft.com/office/powerpoint/2010/main" val="143177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81307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64</a:t>
            </a:fld>
            <a:endParaRPr lang="en-US"/>
          </a:p>
        </p:txBody>
      </p:sp>
    </p:spTree>
    <p:extLst>
      <p:ext uri="{BB962C8B-B14F-4D97-AF65-F5344CB8AC3E}">
        <p14:creationId xmlns:p14="http://schemas.microsoft.com/office/powerpoint/2010/main" val="2714336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531607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426ea5f59c_0_13:notes"/>
          <p:cNvSpPr>
            <a:spLocks noGrp="1" noRot="1" noChangeAspect="1"/>
          </p:cNvSpPr>
          <p:nvPr>
            <p:ph type="sldImg" idx="2"/>
          </p:nvPr>
        </p:nvSpPr>
        <p:spPr>
          <a:xfrm>
            <a:off x="1182705" y="697627"/>
            <a:ext cx="4654500" cy="3489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1426ea5f59c_0_13:notes"/>
          <p:cNvSpPr txBox="1">
            <a:spLocks noGrp="1"/>
          </p:cNvSpPr>
          <p:nvPr>
            <p:ph type="body" idx="1"/>
          </p:nvPr>
        </p:nvSpPr>
        <p:spPr>
          <a:xfrm>
            <a:off x="570016" y="5010699"/>
            <a:ext cx="5998500" cy="246900"/>
          </a:xfrm>
          <a:prstGeom prst="rect">
            <a:avLst/>
          </a:prstGeom>
          <a:noFill/>
          <a:ln>
            <a:noFill/>
          </a:ln>
        </p:spPr>
        <p:txBody>
          <a:bodyPr spcFirstLastPara="1" wrap="square" lIns="93600" tIns="46775" rIns="93600" bIns="46775" anchor="t" anchorCtr="0">
            <a:noAutofit/>
          </a:bodyPr>
          <a:lstStyle/>
          <a:p>
            <a:pPr marL="0" lvl="0" indent="0" algn="l" rtl="0">
              <a:lnSpc>
                <a:spcPct val="100000"/>
              </a:lnSpc>
              <a:spcBef>
                <a:spcPts val="0"/>
              </a:spcBef>
              <a:spcAft>
                <a:spcPts val="0"/>
              </a:spcAft>
              <a:buSzPts val="1400"/>
              <a:buNone/>
            </a:pPr>
            <a:endParaRPr/>
          </a:p>
        </p:txBody>
      </p:sp>
      <p:sp>
        <p:nvSpPr>
          <p:cNvPr id="67" name="Google Shape;67;g1426ea5f59c_0_13:notes"/>
          <p:cNvSpPr txBox="1">
            <a:spLocks noGrp="1"/>
          </p:cNvSpPr>
          <p:nvPr>
            <p:ph type="sldNum" idx="12"/>
          </p:nvPr>
        </p:nvSpPr>
        <p:spPr>
          <a:xfrm>
            <a:off x="3975739" y="8838726"/>
            <a:ext cx="3042600" cy="465600"/>
          </a:xfrm>
          <a:prstGeom prst="rect">
            <a:avLst/>
          </a:prstGeom>
          <a:noFill/>
          <a:ln>
            <a:noFill/>
          </a:ln>
        </p:spPr>
        <p:txBody>
          <a:bodyPr spcFirstLastPara="1" wrap="square" lIns="93600" tIns="46775" rIns="93600" bIns="467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66</a:t>
            </a:fld>
            <a:endParaRPr>
              <a:solidFill>
                <a:srgbClr val="000000"/>
              </a:solidFill>
            </a:endParaRPr>
          </a:p>
        </p:txBody>
      </p:sp>
    </p:spTree>
    <p:extLst>
      <p:ext uri="{BB962C8B-B14F-4D97-AF65-F5344CB8AC3E}">
        <p14:creationId xmlns:p14="http://schemas.microsoft.com/office/powerpoint/2010/main" val="846250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b881d9a3b_0_0:notes"/>
          <p:cNvSpPr>
            <a:spLocks noGrp="1" noRot="1" noChangeAspect="1"/>
          </p:cNvSpPr>
          <p:nvPr>
            <p:ph type="sldImg" idx="2"/>
          </p:nvPr>
        </p:nvSpPr>
        <p:spPr>
          <a:xfrm>
            <a:off x="1182688" y="696913"/>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11b881d9a3b_0_0:notes"/>
          <p:cNvSpPr txBox="1">
            <a:spLocks noGrp="1"/>
          </p:cNvSpPr>
          <p:nvPr>
            <p:ph type="body" idx="1"/>
          </p:nvPr>
        </p:nvSpPr>
        <p:spPr>
          <a:xfrm>
            <a:off x="702629" y="4420954"/>
            <a:ext cx="5614800" cy="4187400"/>
          </a:xfrm>
          <a:prstGeom prst="rect">
            <a:avLst/>
          </a:prstGeom>
          <a:noFill/>
          <a:ln>
            <a:noFill/>
          </a:ln>
        </p:spPr>
        <p:txBody>
          <a:bodyPr spcFirstLastPara="1" wrap="square" lIns="93600" tIns="46800" rIns="93600" bIns="46800" anchor="t" anchorCtr="0">
            <a:noAutofit/>
          </a:bodyPr>
          <a:lstStyle/>
          <a:p>
            <a:pPr marL="0" lvl="0" indent="0" algn="l" rtl="0">
              <a:spcBef>
                <a:spcPts val="0"/>
              </a:spcBef>
              <a:spcAft>
                <a:spcPts val="0"/>
              </a:spcAft>
              <a:buNone/>
            </a:pPr>
            <a:endParaRPr/>
          </a:p>
        </p:txBody>
      </p:sp>
      <p:sp>
        <p:nvSpPr>
          <p:cNvPr id="85" name="Google Shape;85;g11b881d9a3b_0_0:notes"/>
          <p:cNvSpPr txBox="1">
            <a:spLocks noGrp="1"/>
          </p:cNvSpPr>
          <p:nvPr>
            <p:ph type="sldNum" idx="12"/>
          </p:nvPr>
        </p:nvSpPr>
        <p:spPr>
          <a:xfrm>
            <a:off x="3975736" y="8838722"/>
            <a:ext cx="3042600" cy="465600"/>
          </a:xfrm>
          <a:prstGeom prst="rect">
            <a:avLst/>
          </a:prstGeom>
          <a:noFill/>
          <a:ln>
            <a:noFill/>
          </a:ln>
        </p:spPr>
        <p:txBody>
          <a:bodyPr spcFirstLastPara="1" wrap="square" lIns="93600" tIns="46800" rIns="93600" bIns="46800" anchor="b" anchorCtr="0">
            <a:noAutofit/>
          </a:bodyPr>
          <a:lstStyle/>
          <a:p>
            <a:pPr marL="0" lvl="0" indent="0" algn="r" rtl="0">
              <a:spcBef>
                <a:spcPts val="0"/>
              </a:spcBef>
              <a:spcAft>
                <a:spcPts val="0"/>
              </a:spcAft>
              <a:buNone/>
            </a:pPr>
            <a:fld id="{00000000-1234-1234-1234-123412341234}" type="slidenum">
              <a:rPr lang="en-US">
                <a:solidFill>
                  <a:srgbClr val="000000"/>
                </a:solidFill>
              </a:rPr>
              <a:t>67</a:t>
            </a:fld>
            <a:endParaRPr>
              <a:solidFill>
                <a:srgbClr val="000000"/>
              </a:solidFill>
            </a:endParaRPr>
          </a:p>
        </p:txBody>
      </p:sp>
    </p:spTree>
    <p:extLst>
      <p:ext uri="{BB962C8B-B14F-4D97-AF65-F5344CB8AC3E}">
        <p14:creationId xmlns:p14="http://schemas.microsoft.com/office/powerpoint/2010/main" val="1758403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426ea5f59c_0_0:notes"/>
          <p:cNvSpPr>
            <a:spLocks noGrp="1" noRot="1" noChangeAspect="1"/>
          </p:cNvSpPr>
          <p:nvPr>
            <p:ph type="sldImg" idx="2"/>
          </p:nvPr>
        </p:nvSpPr>
        <p:spPr>
          <a:xfrm>
            <a:off x="1182688" y="696913"/>
            <a:ext cx="46545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g1426ea5f59c_0_0:notes"/>
          <p:cNvSpPr txBox="1">
            <a:spLocks noGrp="1"/>
          </p:cNvSpPr>
          <p:nvPr>
            <p:ph type="body" idx="1"/>
          </p:nvPr>
        </p:nvSpPr>
        <p:spPr>
          <a:xfrm>
            <a:off x="702629" y="4420954"/>
            <a:ext cx="5614800" cy="4187400"/>
          </a:xfrm>
          <a:prstGeom prst="rect">
            <a:avLst/>
          </a:prstGeom>
          <a:noFill/>
          <a:ln>
            <a:noFill/>
          </a:ln>
        </p:spPr>
        <p:txBody>
          <a:bodyPr spcFirstLastPara="1" wrap="square" lIns="93600" tIns="46800" rIns="93600" bIns="46800" anchor="t" anchorCtr="0">
            <a:noAutofit/>
          </a:bodyPr>
          <a:lstStyle/>
          <a:p>
            <a:pPr marL="0" lvl="0" indent="0" algn="l" rtl="0">
              <a:spcBef>
                <a:spcPts val="0"/>
              </a:spcBef>
              <a:spcAft>
                <a:spcPts val="0"/>
              </a:spcAft>
              <a:buNone/>
            </a:pPr>
            <a:endParaRPr/>
          </a:p>
        </p:txBody>
      </p:sp>
      <p:sp>
        <p:nvSpPr>
          <p:cNvPr id="92" name="Google Shape;92;g1426ea5f59c_0_0:notes"/>
          <p:cNvSpPr txBox="1">
            <a:spLocks noGrp="1"/>
          </p:cNvSpPr>
          <p:nvPr>
            <p:ph type="sldNum" idx="12"/>
          </p:nvPr>
        </p:nvSpPr>
        <p:spPr>
          <a:xfrm>
            <a:off x="3975736" y="8838722"/>
            <a:ext cx="3042600" cy="465600"/>
          </a:xfrm>
          <a:prstGeom prst="rect">
            <a:avLst/>
          </a:prstGeom>
          <a:noFill/>
          <a:ln>
            <a:noFill/>
          </a:ln>
        </p:spPr>
        <p:txBody>
          <a:bodyPr spcFirstLastPara="1" wrap="square" lIns="93600" tIns="46800" rIns="93600" bIns="46800" anchor="b" anchorCtr="0">
            <a:noAutofit/>
          </a:bodyPr>
          <a:lstStyle/>
          <a:p>
            <a:pPr marL="0" lvl="0" indent="0" algn="r" rtl="0">
              <a:spcBef>
                <a:spcPts val="0"/>
              </a:spcBef>
              <a:spcAft>
                <a:spcPts val="0"/>
              </a:spcAft>
              <a:buNone/>
            </a:pPr>
            <a:fld id="{00000000-1234-1234-1234-123412341234}" type="slidenum">
              <a:rPr lang="en-US">
                <a:solidFill>
                  <a:srgbClr val="000000"/>
                </a:solidFill>
              </a:rPr>
              <a:t>68</a:t>
            </a:fld>
            <a:endParaRPr>
              <a:solidFill>
                <a:srgbClr val="000000"/>
              </a:solidFill>
            </a:endParaRPr>
          </a:p>
        </p:txBody>
      </p:sp>
    </p:spTree>
    <p:extLst>
      <p:ext uri="{BB962C8B-B14F-4D97-AF65-F5344CB8AC3E}">
        <p14:creationId xmlns:p14="http://schemas.microsoft.com/office/powerpoint/2010/main" val="9501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8118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260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709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336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E9CAF-CA78-4668-B94D-278349315C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782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r>
              <a:rPr lang="en-US" dirty="0" smtClean="0"/>
              <a:t>If Tina hasn’t already announced, Dave to introduce Mahara as Dir SPA</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a long search I’m pleased to announce Mahara Pinheiro is the new Director of Sponsored Programs Administration. Mahara is no stranger to the BMC and BU research community.  She joined BMC as a Senior Grants Administrator in 2018, was promoted to Manager in 2019 and more recently was the </a:t>
            </a:r>
            <a:r>
              <a:rPr lang="en-US" sz="1200" kern="1200" dirty="0" err="1" smtClean="0">
                <a:solidFill>
                  <a:schemeClr val="tx1"/>
                </a:solidFill>
                <a:effectLst/>
                <a:latin typeface="+mn-lt"/>
                <a:ea typeface="+mn-ea"/>
                <a:cs typeface="+mn-cs"/>
              </a:rPr>
              <a:t>Sr</a:t>
            </a:r>
            <a:r>
              <a:rPr lang="en-US" sz="1200" kern="1200" dirty="0" smtClean="0">
                <a:solidFill>
                  <a:schemeClr val="tx1"/>
                </a:solidFill>
                <a:effectLst/>
                <a:latin typeface="+mn-lt"/>
                <a:ea typeface="+mn-ea"/>
                <a:cs typeface="+mn-cs"/>
              </a:rPr>
              <a:t> Manager of Sponsored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her new role Mahara will lead the pre-award and post-award (non-financial) team by successfully supporting the mission and strategic priorities of BMC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She is responsible for the management and oversight of the pursuit and implementation of resources and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Development of policies and procedures that support a culture of effective sponsored programs management that is compliant with funder terms and conditions and industry standards; identify and promote workflow efficiencies that strengthen and optimize service levels to the research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grateful for </a:t>
            </a:r>
            <a:r>
              <a:rPr lang="en-US" sz="1200" kern="1200" dirty="0" err="1" smtClean="0">
                <a:solidFill>
                  <a:schemeClr val="tx1"/>
                </a:solidFill>
                <a:effectLst/>
                <a:latin typeface="+mn-lt"/>
                <a:ea typeface="+mn-ea"/>
                <a:cs typeface="+mn-cs"/>
              </a:rPr>
              <a:t>Mahara’s</a:t>
            </a:r>
            <a:r>
              <a:rPr lang="en-US" sz="1200" kern="1200" dirty="0" smtClean="0">
                <a:solidFill>
                  <a:schemeClr val="tx1"/>
                </a:solidFill>
                <a:effectLst/>
                <a:latin typeface="+mn-lt"/>
                <a:ea typeface="+mn-ea"/>
                <a:cs typeface="+mn-cs"/>
              </a:rPr>
              <a:t> commitment and dedication to the success of sponsored programs administration at BMC.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440664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6.emf"/><Relationship Id="rId4" Type="http://schemas.openxmlformats.org/officeDocument/2006/relationships/oleObject" Target="../embeddings/oleObject10.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xml"/><Relationship Id="rId1" Type="http://schemas.openxmlformats.org/officeDocument/2006/relationships/vmlDrawing" Target="../drawings/vmlDrawing1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xml"/><Relationship Id="rId1" Type="http://schemas.openxmlformats.org/officeDocument/2006/relationships/vmlDrawing" Target="../drawings/vmlDrawing1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9.xml"/><Relationship Id="rId1" Type="http://schemas.openxmlformats.org/officeDocument/2006/relationships/vmlDrawing" Target="../drawings/vmlDrawing15.vml"/><Relationship Id="rId5" Type="http://schemas.openxmlformats.org/officeDocument/2006/relationships/image" Target="../media/image6.emf"/><Relationship Id="rId4" Type="http://schemas.openxmlformats.org/officeDocument/2006/relationships/oleObject" Target="../embeddings/oleObject1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0.xml"/><Relationship Id="rId1" Type="http://schemas.openxmlformats.org/officeDocument/2006/relationships/vmlDrawing" Target="../drawings/vmlDrawing16.vml"/><Relationship Id="rId5" Type="http://schemas.openxmlformats.org/officeDocument/2006/relationships/image" Target="../media/image6.emf"/><Relationship Id="rId4" Type="http://schemas.openxmlformats.org/officeDocument/2006/relationships/oleObject" Target="../embeddings/oleObject13.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6.xml"/><Relationship Id="rId1" Type="http://schemas.openxmlformats.org/officeDocument/2006/relationships/vmlDrawing" Target="../drawings/vmlDrawing17.v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048" y="1030024"/>
            <a:ext cx="2383541" cy="1021082"/>
          </a:xfrm>
          <a:prstGeom prst="rect">
            <a:avLst/>
          </a:prstGeom>
        </p:spPr>
      </p:pic>
    </p:spTree>
    <p:extLst>
      <p:ext uri="{BB962C8B-B14F-4D97-AF65-F5344CB8AC3E}">
        <p14:creationId xmlns:p14="http://schemas.microsoft.com/office/powerpoint/2010/main" val="35962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with Source">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4363753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0"/>
        <p:cNvGrpSpPr/>
        <p:nvPr/>
      </p:nvGrpSpPr>
      <p:grpSpPr>
        <a:xfrm>
          <a:off x="0" y="0"/>
          <a:ext cx="0" cy="0"/>
          <a:chOff x="0" y="0"/>
          <a:chExt cx="0" cy="0"/>
        </a:xfrm>
      </p:grpSpPr>
      <p:sp>
        <p:nvSpPr>
          <p:cNvPr id="61" name="Google Shape;61;g1426ea5f59c_0_85"/>
          <p:cNvSpPr txBox="1">
            <a:spLocks noGrp="1"/>
          </p:cNvSpPr>
          <p:nvPr>
            <p:ph type="title"/>
          </p:nvPr>
        </p:nvSpPr>
        <p:spPr>
          <a:xfrm>
            <a:off x="175621" y="155576"/>
            <a:ext cx="8749200" cy="6351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 name="Google Shape;62;g1426ea5f59c_0_85"/>
          <p:cNvSpPr txBox="1">
            <a:spLocks noGrp="1"/>
          </p:cNvSpPr>
          <p:nvPr>
            <p:ph type="body" idx="1"/>
          </p:nvPr>
        </p:nvSpPr>
        <p:spPr>
          <a:xfrm>
            <a:off x="175622" y="1146379"/>
            <a:ext cx="8749200" cy="521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3" name="Google Shape;63;g1426ea5f59c_0_85"/>
          <p:cNvSpPr txBox="1">
            <a:spLocks noGrp="1"/>
          </p:cNvSpPr>
          <p:nvPr>
            <p:ph type="sldNum" idx="12"/>
          </p:nvPr>
        </p:nvSpPr>
        <p:spPr>
          <a:xfrm>
            <a:off x="8060267" y="6661150"/>
            <a:ext cx="965100" cy="3048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solidFill>
                <a:srgbClr val="666666"/>
              </a:solidFill>
            </a:endParaRPr>
          </a:p>
        </p:txBody>
      </p:sp>
    </p:spTree>
    <p:extLst>
      <p:ext uri="{BB962C8B-B14F-4D97-AF65-F5344CB8AC3E}">
        <p14:creationId xmlns:p14="http://schemas.microsoft.com/office/powerpoint/2010/main" val="215705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1"/>
        <p:cNvGrpSpPr/>
        <p:nvPr/>
      </p:nvGrpSpPr>
      <p:grpSpPr>
        <a:xfrm>
          <a:off x="0" y="0"/>
          <a:ext cx="0" cy="0"/>
          <a:chOff x="0" y="0"/>
          <a:chExt cx="0" cy="0"/>
        </a:xfrm>
      </p:grpSpPr>
      <p:sp>
        <p:nvSpPr>
          <p:cNvPr id="52" name="Google Shape;52;p11"/>
          <p:cNvSpPr txBox="1">
            <a:spLocks noGrp="1"/>
          </p:cNvSpPr>
          <p:nvPr>
            <p:ph type="body" idx="1"/>
          </p:nvPr>
        </p:nvSpPr>
        <p:spPr>
          <a:xfrm>
            <a:off x="173829" y="1142357"/>
            <a:ext cx="8754413" cy="5175176"/>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chemeClr val="dk2"/>
              </a:buClr>
              <a:buSzPts val="1600"/>
              <a:buChar char="▪"/>
              <a:defRPr sz="1600">
                <a:solidFill>
                  <a:schemeClr val="dk1"/>
                </a:solidFill>
                <a:latin typeface="Arial"/>
                <a:ea typeface="Arial"/>
                <a:cs typeface="Arial"/>
                <a:sym typeface="Arial"/>
              </a:defRPr>
            </a:lvl1pPr>
            <a:lvl2pPr marL="914400" lvl="1" indent="-330200" algn="l">
              <a:lnSpc>
                <a:spcPct val="90000"/>
              </a:lnSpc>
              <a:spcBef>
                <a:spcPts val="500"/>
              </a:spcBef>
              <a:spcAft>
                <a:spcPts val="0"/>
              </a:spcAft>
              <a:buClr>
                <a:schemeClr val="dk2"/>
              </a:buClr>
              <a:buSzPts val="1600"/>
              <a:buFont typeface="Arial"/>
              <a:buChar char="̶"/>
              <a:defRPr sz="1600">
                <a:solidFill>
                  <a:schemeClr val="dk1"/>
                </a:solidFill>
                <a:latin typeface="Arial"/>
                <a:ea typeface="Arial"/>
                <a:cs typeface="Arial"/>
                <a:sym typeface="Arial"/>
              </a:defRPr>
            </a:lvl2pPr>
            <a:lvl3pPr marL="1371600" lvl="2" indent="-350519" algn="l">
              <a:lnSpc>
                <a:spcPct val="90000"/>
              </a:lnSpc>
              <a:spcBef>
                <a:spcPts val="500"/>
              </a:spcBef>
              <a:spcAft>
                <a:spcPts val="0"/>
              </a:spcAft>
              <a:buClr>
                <a:schemeClr val="dk2"/>
              </a:buClr>
              <a:buSzPts val="1920"/>
              <a:buFont typeface="Arial"/>
              <a:buChar char="▫"/>
              <a:defRPr sz="1600">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2"/>
              </a:buClr>
              <a:buSzPts val="1600"/>
              <a:buChar char="̶"/>
              <a:defRPr sz="1600">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2"/>
              </a:buClr>
              <a:buSzPts val="1600"/>
              <a:buChar char="̶"/>
              <a:defRPr sz="16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1"/>
          <p:cNvSpPr txBox="1">
            <a:spLocks noGrp="1"/>
          </p:cNvSpPr>
          <p:nvPr>
            <p:ph type="body" idx="2"/>
          </p:nvPr>
        </p:nvSpPr>
        <p:spPr>
          <a:xfrm>
            <a:off x="209552" y="6660156"/>
            <a:ext cx="7069929" cy="189778"/>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800"/>
              <a:buNone/>
              <a:defRPr sz="800">
                <a:solidFill>
                  <a:schemeClr val="lt2"/>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1"/>
          <p:cNvSpPr txBox="1">
            <a:spLocks noGrp="1"/>
          </p:cNvSpPr>
          <p:nvPr>
            <p:ph type="title"/>
          </p:nvPr>
        </p:nvSpPr>
        <p:spPr>
          <a:xfrm>
            <a:off x="173829" y="155576"/>
            <a:ext cx="8752621" cy="63499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9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
          <p:cNvSpPr/>
          <p:nvPr/>
        </p:nvSpPr>
        <p:spPr>
          <a:xfrm>
            <a:off x="0" y="878505"/>
            <a:ext cx="9148859" cy="7774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6" name="Google Shape;56;p11"/>
          <p:cNvSpPr/>
          <p:nvPr/>
        </p:nvSpPr>
        <p:spPr>
          <a:xfrm>
            <a:off x="5470696" y="878505"/>
            <a:ext cx="2193646" cy="77748"/>
          </a:xfrm>
          <a:prstGeom prst="rect">
            <a:avLst/>
          </a:prstGeom>
          <a:solidFill>
            <a:srgbClr val="F8BF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7" name="Google Shape;57;p11"/>
          <p:cNvSpPr/>
          <p:nvPr/>
        </p:nvSpPr>
        <p:spPr>
          <a:xfrm>
            <a:off x="8254836" y="878505"/>
            <a:ext cx="889164" cy="7774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8" name="Google Shape;58;p11"/>
          <p:cNvSpPr/>
          <p:nvPr/>
        </p:nvSpPr>
        <p:spPr>
          <a:xfrm>
            <a:off x="7054385" y="878505"/>
            <a:ext cx="1219913" cy="7774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9" name="Google Shape;59;p11"/>
          <p:cNvSpPr/>
          <p:nvPr/>
        </p:nvSpPr>
        <p:spPr>
          <a:xfrm>
            <a:off x="8274298" y="878505"/>
            <a:ext cx="869703" cy="7774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Tree>
    <p:extLst>
      <p:ext uri="{BB962C8B-B14F-4D97-AF65-F5344CB8AC3E}">
        <p14:creationId xmlns:p14="http://schemas.microsoft.com/office/powerpoint/2010/main" val="4094713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82163" y="1990667"/>
            <a:ext cx="2117131" cy="1247204"/>
          </a:xfrm>
        </p:spPr>
        <p:txBody>
          <a:bodyPr/>
          <a:lstStyle>
            <a:lvl1pPr>
              <a:defRPr sz="2175"/>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798" y="1990667"/>
            <a:ext cx="2117132" cy="1247204"/>
          </a:xfrm>
        </p:spPr>
        <p:txBody>
          <a:bodyPr/>
          <a:lstStyle>
            <a:lvl1pPr>
              <a:defRPr sz="2175"/>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0"/>
          <p:cNvSpPr>
            <a:spLocks noGrp="1" noChangeArrowheads="1"/>
          </p:cNvSpPr>
          <p:nvPr>
            <p:ph type="sldNum" sz="quarter" idx="10"/>
          </p:nvPr>
        </p:nvSpPr>
        <p:spPr>
          <a:xfrm>
            <a:off x="8720139" y="6565902"/>
            <a:ext cx="198437" cy="155575"/>
          </a:xfrm>
          <a:prstGeom prst="rect">
            <a:avLst/>
          </a:prstGeom>
          <a:ln/>
        </p:spPr>
        <p:txBody>
          <a:bodyPr/>
          <a:lstStyle>
            <a:lvl1pPr>
              <a:defRPr/>
            </a:lvl1pPr>
          </a:lstStyle>
          <a:p>
            <a:pPr>
              <a:defRPr/>
            </a:pPr>
            <a:fld id="{2D739399-3B41-4B37-A398-67116182ACFE}" type="slidenum">
              <a:rPr lang="en-US" altLang="en-US"/>
              <a:pPr>
                <a:defRPr/>
              </a:pPr>
              <a:t>‹#›</a:t>
            </a:fld>
            <a:endParaRPr lang="en-US" altLang="en-US" dirty="0"/>
          </a:p>
        </p:txBody>
      </p:sp>
    </p:spTree>
    <p:extLst>
      <p:ext uri="{BB962C8B-B14F-4D97-AF65-F5344CB8AC3E}">
        <p14:creationId xmlns:p14="http://schemas.microsoft.com/office/powerpoint/2010/main" val="2831588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0569673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348790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2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3291060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2896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a:prstGeom prst="rect">
            <a:avLst/>
          </a:prstGeo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4341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35"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a:prstGeom prst="rect">
            <a:avLst/>
          </a:prstGeom>
        </p:spPr>
        <p:txBody>
          <a:bodyPr anchor="ct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23811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60" y="1565490"/>
            <a:ext cx="9064869" cy="3376389"/>
          </a:xfrm>
          <a:prstGeom prst="rect">
            <a:avLst/>
          </a:prstGeom>
        </p:spPr>
      </p:pic>
      <p:sp>
        <p:nvSpPr>
          <p:cNvPr id="10" name="Rectangle 9"/>
          <p:cNvSpPr/>
          <p:nvPr userDrawn="1"/>
        </p:nvSpPr>
        <p:spPr>
          <a:xfrm>
            <a:off x="0" y="5007161"/>
            <a:ext cx="9144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54773" y="5055140"/>
            <a:ext cx="5605780" cy="569648"/>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054773" y="5716863"/>
            <a:ext cx="5605780" cy="49929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596" y="344481"/>
            <a:ext cx="2383541" cy="1021082"/>
          </a:xfrm>
          <a:prstGeom prst="rect">
            <a:avLst/>
          </a:prstGeom>
        </p:spPr>
      </p:pic>
    </p:spTree>
    <p:extLst>
      <p:ext uri="{BB962C8B-B14F-4D97-AF65-F5344CB8AC3E}">
        <p14:creationId xmlns:p14="http://schemas.microsoft.com/office/powerpoint/2010/main" val="2834432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59"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41168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75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83"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6836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8"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2" name="TitleBottomPlaceholder"/>
          <p:cNvSpPr>
            <a:spLocks noChangeArrowheads="1"/>
          </p:cNvSpPr>
          <p:nvPr userDrawn="1"/>
        </p:nvSpPr>
        <p:spPr bwMode="auto">
          <a:xfrm>
            <a:off x="1" y="2283842"/>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endParaRPr>
          </a:p>
        </p:txBody>
      </p:sp>
      <p:sp>
        <p:nvSpPr>
          <p:cNvPr id="13314" name="Rectangle 1026"/>
          <p:cNvSpPr>
            <a:spLocks noGrp="1" noChangeArrowheads="1"/>
          </p:cNvSpPr>
          <p:nvPr>
            <p:ph type="ctrTitle"/>
          </p:nvPr>
        </p:nvSpPr>
        <p:spPr>
          <a:xfrm>
            <a:off x="2605876" y="3105358"/>
            <a:ext cx="5036084" cy="502445"/>
          </a:xfrm>
        </p:spPr>
        <p:txBody>
          <a:bodyPr anchor="t"/>
          <a:lstStyle>
            <a:lvl1pPr>
              <a:defRPr sz="18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6" y="3711729"/>
            <a:ext cx="5036084" cy="300082"/>
          </a:xfrm>
        </p:spPr>
        <p:txBody>
          <a:bodyPr>
            <a:spAutoFit/>
          </a:bodyPr>
          <a:lstStyle>
            <a:lvl1pPr marL="0" indent="0">
              <a:buNone/>
              <a:defRPr sz="15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40"/>
              <a:ext cx="3109" cy="1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071" dirty="0">
                  <a:solidFill>
                    <a:srgbClr val="000000"/>
                  </a:solidFill>
                </a:rPr>
                <a:t>Document type</a:t>
              </a:r>
            </a:p>
          </p:txBody>
        </p:sp>
        <p:sp>
          <p:nvSpPr>
            <p:cNvPr id="13333" name="McK Date" hidden="1"/>
            <p:cNvSpPr txBox="1">
              <a:spLocks noChangeArrowheads="1"/>
            </p:cNvSpPr>
            <p:nvPr userDrawn="1"/>
          </p:nvSpPr>
          <p:spPr bwMode="auto">
            <a:xfrm>
              <a:off x="1663" y="3275"/>
              <a:ext cx="3109" cy="1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071" dirty="0">
                  <a:solidFill>
                    <a:srgbClr val="000000"/>
                  </a:solidFill>
                </a:rPr>
                <a:t>Date</a:t>
              </a:r>
            </a:p>
          </p:txBody>
        </p:sp>
        <p:sp>
          <p:nvSpPr>
            <p:cNvPr id="13352" name="McK Disclaimer" hidden="1"/>
            <p:cNvSpPr>
              <a:spLocks noChangeArrowheads="1"/>
            </p:cNvSpPr>
            <p:nvPr userDrawn="1"/>
          </p:nvSpPr>
          <p:spPr bwMode="auto">
            <a:xfrm>
              <a:off x="1663" y="3752"/>
              <a:ext cx="2777" cy="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615902" eaLnBrk="0" hangingPunct="0"/>
              <a:r>
                <a:rPr lang="en-US" sz="612" dirty="0">
                  <a:solidFill>
                    <a:srgbClr val="000000"/>
                  </a:solidFill>
                </a:rPr>
                <a:t>CONFIDENTIAL AND PROPRIETARY</a:t>
              </a:r>
            </a:p>
            <a:p>
              <a:pPr defTabSz="615902" eaLnBrk="0" hangingPunct="0"/>
              <a:r>
                <a:rPr lang="en-US" sz="612"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1" y="6574547"/>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1"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224"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6"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Tree>
    <p:extLst>
      <p:ext uri="{BB962C8B-B14F-4D97-AF65-F5344CB8AC3E}">
        <p14:creationId xmlns:p14="http://schemas.microsoft.com/office/powerpoint/2010/main" val="1428213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872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30" y="1142357"/>
            <a:ext cx="8754413"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6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30" y="155578"/>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8" name="Rectangle 17"/>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Tree>
    <p:extLst>
      <p:ext uri="{BB962C8B-B14F-4D97-AF65-F5344CB8AC3E}">
        <p14:creationId xmlns:p14="http://schemas.microsoft.com/office/powerpoint/2010/main" val="2232399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9744"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6477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82163" y="1990667"/>
            <a:ext cx="2117131" cy="1247204"/>
          </a:xfrm>
        </p:spPr>
        <p:txBody>
          <a:bodyPr/>
          <a:lstStyle>
            <a:lvl1pPr>
              <a:defRPr sz="2175"/>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798" y="1990667"/>
            <a:ext cx="2117132" cy="1247204"/>
          </a:xfrm>
        </p:spPr>
        <p:txBody>
          <a:bodyPr/>
          <a:lstStyle>
            <a:lvl1pPr>
              <a:defRPr sz="2175"/>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0"/>
          <p:cNvSpPr>
            <a:spLocks noGrp="1" noChangeArrowheads="1"/>
          </p:cNvSpPr>
          <p:nvPr>
            <p:ph type="sldNum" sz="quarter" idx="10"/>
          </p:nvPr>
        </p:nvSpPr>
        <p:spPr>
          <a:xfrm>
            <a:off x="8720139" y="6565902"/>
            <a:ext cx="198437" cy="155575"/>
          </a:xfrm>
          <a:prstGeom prst="rect">
            <a:avLst/>
          </a:prstGeom>
          <a:ln/>
        </p:spPr>
        <p:txBody>
          <a:bodyPr/>
          <a:lstStyle>
            <a:lvl1pPr>
              <a:defRPr/>
            </a:lvl1pPr>
          </a:lstStyle>
          <a:p>
            <a:pPr>
              <a:defRPr/>
            </a:pPr>
            <a:fld id="{2D739399-3B41-4B37-A398-67116182ACFE}" type="slidenum">
              <a:rPr lang="en-US" altLang="en-US"/>
              <a:pPr>
                <a:defRPr/>
              </a:pPr>
              <a:t>‹#›</a:t>
            </a:fld>
            <a:endParaRPr lang="en-US" altLang="en-US" dirty="0"/>
          </a:p>
        </p:txBody>
      </p:sp>
    </p:spTree>
    <p:extLst>
      <p:ext uri="{BB962C8B-B14F-4D97-AF65-F5344CB8AC3E}">
        <p14:creationId xmlns:p14="http://schemas.microsoft.com/office/powerpoint/2010/main" val="1781985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3314" name="Rectangle 1026"/>
          <p:cNvSpPr>
            <a:spLocks noGrp="1" noChangeArrowheads="1"/>
          </p:cNvSpPr>
          <p:nvPr>
            <p:ph type="ctrTitle"/>
          </p:nvPr>
        </p:nvSpPr>
        <p:spPr>
          <a:xfrm>
            <a:off x="2387821" y="2523210"/>
            <a:ext cx="5036084" cy="502445"/>
          </a:xfrm>
        </p:spPr>
        <p:txBody>
          <a:bodyPr anchor="t"/>
          <a:lstStyle>
            <a:lvl1pPr>
              <a:defRPr sz="2449" b="0"/>
            </a:lvl1pPr>
          </a:lstStyle>
          <a:p>
            <a:pPr lvl="0"/>
            <a:r>
              <a:rPr lang="en-US" noProof="0" dirty="0"/>
              <a:t>Click to edit Master title</a:t>
            </a:r>
          </a:p>
        </p:txBody>
      </p:sp>
      <p:sp>
        <p:nvSpPr>
          <p:cNvPr id="13315" name="Rectangle 1027"/>
          <p:cNvSpPr>
            <a:spLocks noGrp="1" noChangeArrowheads="1"/>
          </p:cNvSpPr>
          <p:nvPr>
            <p:ph type="subTitle" idx="1"/>
          </p:nvPr>
        </p:nvSpPr>
        <p:spPr>
          <a:xfrm>
            <a:off x="2693797" y="4574761"/>
            <a:ext cx="5036084" cy="240643"/>
          </a:xfrm>
        </p:spPr>
        <p:txBody>
          <a:bodyPr>
            <a:spAutoFit/>
          </a:bodyPr>
          <a:lstStyle>
            <a:lvl1pPr>
              <a:defRPr sz="1071"/>
            </a:lvl1pPr>
          </a:lstStyle>
          <a:p>
            <a:pPr lvl="0"/>
            <a:r>
              <a:rPr lang="en-US" noProof="0" dirty="0"/>
              <a:t>Click to edit Master subtitle style</a:t>
            </a:r>
          </a:p>
        </p:txBody>
      </p:sp>
      <p:grpSp>
        <p:nvGrpSpPr>
          <p:cNvPr id="13513" name="McK Title Elements"/>
          <p:cNvGrpSpPr>
            <a:grpSpLocks/>
          </p:cNvGrpSpPr>
          <p:nvPr/>
        </p:nvGrpSpPr>
        <p:grpSpPr bwMode="auto">
          <a:xfrm>
            <a:off x="2" y="2"/>
            <a:ext cx="9140760" cy="6859620"/>
            <a:chOff x="0" y="0"/>
            <a:chExt cx="5643" cy="4235"/>
          </a:xfrm>
        </p:grpSpPr>
        <p:sp>
          <p:nvSpPr>
            <p:cNvPr id="13332" name="McK Document type" hidden="1"/>
            <p:cNvSpPr txBox="1">
              <a:spLocks noChangeArrowheads="1"/>
            </p:cNvSpPr>
            <p:nvPr userDrawn="1"/>
          </p:nvSpPr>
          <p:spPr bwMode="auto">
            <a:xfrm>
              <a:off x="1663" y="3140"/>
              <a:ext cx="3109"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071" dirty="0"/>
                <a:t>Document type</a:t>
              </a:r>
            </a:p>
          </p:txBody>
        </p:sp>
        <p:sp>
          <p:nvSpPr>
            <p:cNvPr id="13333" name="McK Date" hidden="1"/>
            <p:cNvSpPr txBox="1">
              <a:spLocks noChangeArrowheads="1"/>
            </p:cNvSpPr>
            <p:nvPr userDrawn="1"/>
          </p:nvSpPr>
          <p:spPr bwMode="auto">
            <a:xfrm>
              <a:off x="1663" y="3275"/>
              <a:ext cx="3109"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071" dirty="0"/>
                <a:t>Date</a:t>
              </a:r>
            </a:p>
          </p:txBody>
        </p:sp>
        <p:sp>
          <p:nvSpPr>
            <p:cNvPr id="13352" name="McK Disclaimer" hidden="1"/>
            <p:cNvSpPr>
              <a:spLocks noChangeArrowheads="1"/>
            </p:cNvSpPr>
            <p:nvPr userDrawn="1"/>
          </p:nvSpPr>
          <p:spPr bwMode="auto">
            <a:xfrm>
              <a:off x="1663" y="3752"/>
              <a:ext cx="2777"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615902" eaLnBrk="0" hangingPunct="0"/>
              <a:r>
                <a:rPr lang="en-US" sz="612" dirty="0"/>
                <a:t>CONFIDENTIAL AND PROPRIETARY</a:t>
              </a:r>
            </a:p>
            <a:p>
              <a:pPr defTabSz="615902" eaLnBrk="0" hangingPunct="0"/>
              <a:r>
                <a:rPr lang="en-US" sz="612" dirty="0"/>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7" dirty="0"/>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7" dirty="0"/>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7" dirty="0"/>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1" y="6574548"/>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BottomPlaceholder"/>
          <p:cNvSpPr>
            <a:spLocks noChangeArrowheads="1"/>
          </p:cNvSpPr>
          <p:nvPr userDrawn="1"/>
        </p:nvSpPr>
        <p:spPr bwMode="auto">
          <a:xfrm>
            <a:off x="1" y="2283843"/>
            <a:ext cx="2238620" cy="4575781"/>
          </a:xfrm>
          <a:prstGeom prst="rect">
            <a:avLst/>
          </a:prstGeom>
          <a:solidFill>
            <a:schemeClr val="accent6">
              <a:lumMod val="50000"/>
            </a:schemeClr>
          </a:solidFill>
          <a:ln>
            <a:noFill/>
          </a:ln>
          <a:effectLst/>
        </p:spPr>
        <p:txBody>
          <a:bodyPr wrap="none" anchor="ctr"/>
          <a:lstStyle/>
          <a:p>
            <a:endParaRPr lang="en-US" sz="1607" dirty="0"/>
          </a:p>
        </p:txBody>
      </p:sp>
      <p:sp>
        <p:nvSpPr>
          <p:cNvPr id="13" name="TitleTopPlaceholder"/>
          <p:cNvSpPr>
            <a:spLocks noChangeArrowheads="1"/>
          </p:cNvSpPr>
          <p:nvPr userDrawn="1"/>
        </p:nvSpPr>
        <p:spPr bwMode="auto">
          <a:xfrm>
            <a:off x="1" y="2"/>
            <a:ext cx="2238620" cy="2283840"/>
          </a:xfrm>
          <a:prstGeom prst="rect">
            <a:avLst/>
          </a:prstGeom>
          <a:solidFill>
            <a:srgbClr val="359B9D"/>
          </a:solidFill>
          <a:ln>
            <a:noFill/>
          </a:ln>
          <a:effectLst/>
        </p:spPr>
        <p:txBody>
          <a:bodyPr wrap="none" anchor="ctr"/>
          <a:lstStyle/>
          <a:p>
            <a:endParaRPr lang="en-US" sz="1607" dirty="0"/>
          </a:p>
        </p:txBody>
      </p:sp>
      <p:sp>
        <p:nvSpPr>
          <p:cNvPr id="5" name="Text Placeholder 4"/>
          <p:cNvSpPr>
            <a:spLocks noGrp="1"/>
          </p:cNvSpPr>
          <p:nvPr>
            <p:ph type="body" sz="quarter" idx="10"/>
          </p:nvPr>
        </p:nvSpPr>
        <p:spPr>
          <a:xfrm>
            <a:off x="2693797" y="5034169"/>
            <a:ext cx="5036084" cy="217046"/>
          </a:xfrm>
        </p:spPr>
        <p:txBody>
          <a:bodyPr/>
          <a:lstStyle>
            <a:lvl1pPr>
              <a:defRPr sz="1071"/>
            </a:lvl1pPr>
          </a:lstStyle>
          <a:p>
            <a:pPr lvl="0"/>
            <a:r>
              <a:rPr lang="en-US" dirty="0"/>
              <a:t>Click to edit Master text styles</a:t>
            </a:r>
          </a:p>
        </p:txBody>
      </p:sp>
      <p:pic>
        <p:nvPicPr>
          <p:cNvPr id="2" name="Picture 1"/>
          <p:cNvPicPr>
            <a:picLocks noChangeAspect="1"/>
          </p:cNvPicPr>
          <p:nvPr userDrawn="1"/>
        </p:nvPicPr>
        <p:blipFill>
          <a:blip r:embed="rId3"/>
          <a:stretch>
            <a:fillRect/>
          </a:stretch>
        </p:blipFill>
        <p:spPr>
          <a:xfrm>
            <a:off x="2387822" y="359665"/>
            <a:ext cx="3017743" cy="953900"/>
          </a:xfrm>
          <a:prstGeom prst="rect">
            <a:avLst/>
          </a:prstGeom>
        </p:spPr>
      </p:pic>
      <p:pic>
        <p:nvPicPr>
          <p:cNvPr id="3" name="Picture 2">
            <a:extLst>
              <a:ext uri="{FF2B5EF4-FFF2-40B4-BE49-F238E27FC236}">
                <a16:creationId xmlns:a16="http://schemas.microsoft.com/office/drawing/2014/main" id="{6E327BCA-4B82-A240-9BFF-4A8BE2215BB6}"/>
              </a:ext>
            </a:extLst>
          </p:cNvPr>
          <p:cNvPicPr>
            <a:picLocks noChangeAspect="1"/>
          </p:cNvPicPr>
          <p:nvPr userDrawn="1"/>
        </p:nvPicPr>
        <p:blipFill>
          <a:blip r:embed="rId4"/>
          <a:stretch>
            <a:fillRect/>
          </a:stretch>
        </p:blipFill>
        <p:spPr>
          <a:xfrm>
            <a:off x="2387822" y="1325063"/>
            <a:ext cx="3452689" cy="284931"/>
          </a:xfrm>
          <a:prstGeom prst="rect">
            <a:avLst/>
          </a:prstGeom>
        </p:spPr>
      </p:pic>
    </p:spTree>
    <p:extLst>
      <p:ext uri="{BB962C8B-B14F-4D97-AF65-F5344CB8AC3E}">
        <p14:creationId xmlns:p14="http://schemas.microsoft.com/office/powerpoint/2010/main" val="371609782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14638" y="1132611"/>
            <a:ext cx="8066674" cy="1247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8558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900">
                <a:solidFill>
                  <a:schemeClr val="tx1"/>
                </a:solidFill>
                <a:latin typeface="Arial" panose="020B0604020202020204" pitchFamily="34" charset="0"/>
                <a:cs typeface="Arial" panose="020B0604020202020204" pitchFamily="34" charset="0"/>
              </a:defRPr>
            </a:lvl1pPr>
            <a:lvl2pPr marL="288429" indent="-94655">
              <a:buClr>
                <a:schemeClr val="tx2"/>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420589" indent="-127695">
              <a:buClr>
                <a:schemeClr val="tx2"/>
              </a:buClr>
              <a:buSzPct val="120000"/>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a:buClr>
                <a:schemeClr val="tx2"/>
              </a:buClr>
              <a:defRPr sz="900">
                <a:solidFill>
                  <a:schemeClr val="tx1"/>
                </a:solidFill>
                <a:latin typeface="Arial" panose="020B0604020202020204" pitchFamily="34" charset="0"/>
                <a:cs typeface="Arial" panose="020B0604020202020204" pitchFamily="34" charset="0"/>
              </a:defRPr>
            </a:lvl4pPr>
            <a:lvl5pPr>
              <a:buClr>
                <a:schemeClr val="tx2"/>
              </a:buClr>
              <a:defRPr sz="9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Tree>
    <p:extLst>
      <p:ext uri="{BB962C8B-B14F-4D97-AF65-F5344CB8AC3E}">
        <p14:creationId xmlns:p14="http://schemas.microsoft.com/office/powerpoint/2010/main" val="5946997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35277" y="2283840"/>
            <a:ext cx="2238620" cy="4187763"/>
          </a:xfrm>
          <a:prstGeom prst="rect">
            <a:avLst/>
          </a:prstGeom>
          <a:solidFill>
            <a:schemeClr val="accent6"/>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35277" y="1"/>
            <a:ext cx="2238620" cy="2283840"/>
          </a:xfrm>
          <a:prstGeom prst="rect">
            <a:avLst/>
          </a:prstGeom>
          <a:solidFill>
            <a:srgbClr val="F8BF56"/>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8" name="Rectangle 17"/>
          <p:cNvSpPr/>
          <p:nvPr userDrawn="1"/>
        </p:nvSpPr>
        <p:spPr>
          <a:xfrm>
            <a:off x="-47035" y="6451613"/>
            <a:ext cx="9208008"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795" y="1184667"/>
            <a:ext cx="2383541" cy="1021082"/>
          </a:xfrm>
          <a:prstGeom prst="rect">
            <a:avLst/>
          </a:prstGeom>
        </p:spPr>
      </p:pic>
    </p:spTree>
    <p:extLst>
      <p:ext uri="{BB962C8B-B14F-4D97-AF65-F5344CB8AC3E}">
        <p14:creationId xmlns:p14="http://schemas.microsoft.com/office/powerpoint/2010/main" val="887186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900">
                <a:solidFill>
                  <a:schemeClr val="tx1"/>
                </a:solidFill>
                <a:latin typeface="Arial" panose="020B0604020202020204" pitchFamily="34" charset="0"/>
                <a:cs typeface="Arial" panose="020B0604020202020204" pitchFamily="34" charset="0"/>
              </a:defRPr>
            </a:lvl1pPr>
            <a:lvl2pPr marL="288429" indent="-94655">
              <a:buClr>
                <a:schemeClr val="tx2"/>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420589" indent="-127695">
              <a:buClr>
                <a:schemeClr val="tx2"/>
              </a:buClr>
              <a:buSzPct val="120000"/>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a:buClr>
                <a:schemeClr val="tx2"/>
              </a:buClr>
              <a:defRPr sz="900">
                <a:solidFill>
                  <a:schemeClr val="tx1"/>
                </a:solidFill>
                <a:latin typeface="Arial" panose="020B0604020202020204" pitchFamily="34" charset="0"/>
                <a:cs typeface="Arial" panose="020B0604020202020204" pitchFamily="34" charset="0"/>
              </a:defRPr>
            </a:lvl4pPr>
            <a:lvl5pPr>
              <a:buClr>
                <a:schemeClr val="tx2"/>
              </a:buClr>
              <a:defRPr sz="9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45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Tree>
    <p:extLst>
      <p:ext uri="{BB962C8B-B14F-4D97-AF65-F5344CB8AC3E}">
        <p14:creationId xmlns:p14="http://schemas.microsoft.com/office/powerpoint/2010/main" val="41485784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900">
                <a:solidFill>
                  <a:schemeClr val="tx1"/>
                </a:solidFill>
                <a:latin typeface="Arial" panose="020B0604020202020204" pitchFamily="34" charset="0"/>
                <a:cs typeface="Arial" panose="020B0604020202020204" pitchFamily="34" charset="0"/>
              </a:defRPr>
            </a:lvl1pPr>
            <a:lvl2pPr marL="288429" indent="-94655">
              <a:buClr>
                <a:schemeClr val="tx2"/>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420589" indent="-127695">
              <a:buClr>
                <a:schemeClr val="tx2"/>
              </a:buClr>
              <a:buSzPct val="120000"/>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a:buClr>
                <a:schemeClr val="tx2"/>
              </a:buClr>
              <a:defRPr sz="900">
                <a:solidFill>
                  <a:schemeClr val="tx1"/>
                </a:solidFill>
                <a:latin typeface="Arial" panose="020B0604020202020204" pitchFamily="34" charset="0"/>
                <a:cs typeface="Arial" panose="020B0604020202020204" pitchFamily="34" charset="0"/>
              </a:defRPr>
            </a:lvl4pPr>
            <a:lvl5pPr>
              <a:buClr>
                <a:schemeClr val="tx2"/>
              </a:buClr>
              <a:defRPr sz="9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Tree>
    <p:extLst>
      <p:ext uri="{BB962C8B-B14F-4D97-AF65-F5344CB8AC3E}">
        <p14:creationId xmlns:p14="http://schemas.microsoft.com/office/powerpoint/2010/main" val="423246838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900">
                <a:solidFill>
                  <a:schemeClr val="tx1"/>
                </a:solidFill>
                <a:latin typeface="Arial" panose="020B0604020202020204" pitchFamily="34" charset="0"/>
                <a:cs typeface="Arial" panose="020B0604020202020204" pitchFamily="34" charset="0"/>
              </a:defRPr>
            </a:lvl1pPr>
            <a:lvl2pPr marL="288429" indent="-94655">
              <a:buClr>
                <a:schemeClr val="tx2"/>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420589" indent="-127695">
              <a:buClr>
                <a:schemeClr val="tx2"/>
              </a:buClr>
              <a:buSzPct val="120000"/>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a:buClr>
                <a:schemeClr val="tx2"/>
              </a:buClr>
              <a:defRPr sz="900">
                <a:solidFill>
                  <a:schemeClr val="tx1"/>
                </a:solidFill>
                <a:latin typeface="Arial" panose="020B0604020202020204" pitchFamily="34" charset="0"/>
                <a:cs typeface="Arial" panose="020B0604020202020204" pitchFamily="34" charset="0"/>
              </a:defRPr>
            </a:lvl4pPr>
            <a:lvl5pPr>
              <a:buClr>
                <a:schemeClr val="tx2"/>
              </a:buClr>
              <a:defRPr sz="9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45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defTabSz="514350">
              <a:defRPr/>
            </a:pPr>
            <a:endParaRPr lang="en-US" sz="1013" dirty="0">
              <a:solidFill>
                <a:srgbClr val="FFFFFF"/>
              </a:solidFill>
              <a:cs typeface="Arial" charset="0"/>
            </a:endParaRPr>
          </a:p>
        </p:txBody>
      </p:sp>
    </p:spTree>
    <p:extLst>
      <p:ext uri="{BB962C8B-B14F-4D97-AF65-F5344CB8AC3E}">
        <p14:creationId xmlns:p14="http://schemas.microsoft.com/office/powerpoint/2010/main" val="76108317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fontAlgn="auto">
              <a:spcBef>
                <a:spcPts val="0"/>
              </a:spcBef>
              <a:spcAft>
                <a:spcPts val="0"/>
              </a:spcAft>
            </a:pPr>
            <a:fld id="{0E5C487C-C4EB-451D-B14B-F41E4B48B7A4}" type="datetimeFigureOut">
              <a:rPr lang="en-US" sz="1350" smtClean="0">
                <a:solidFill>
                  <a:srgbClr val="000000"/>
                </a:solidFill>
                <a:latin typeface="Arial"/>
                <a:cs typeface="+mn-cs"/>
              </a:rPr>
              <a:pPr defTabSz="685800" fontAlgn="auto">
                <a:spcBef>
                  <a:spcPts val="0"/>
                </a:spcBef>
                <a:spcAft>
                  <a:spcPts val="0"/>
                </a:spcAft>
              </a:pPr>
              <a:t>8/9/2022</a:t>
            </a:fld>
            <a:endParaRPr lang="en-US" sz="1350">
              <a:solidFill>
                <a:srgbClr val="000000"/>
              </a:solidFill>
              <a:latin typeface="Arial"/>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sz="1350">
              <a:solidFill>
                <a:srgbClr val="000000"/>
              </a:solidFill>
              <a:latin typeface="Arial"/>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45A96F05-3923-4B67-8559-448A4B5AB6BF}" type="slidenum">
              <a:rPr lang="en-US" sz="1350" smtClean="0">
                <a:solidFill>
                  <a:srgbClr val="000000"/>
                </a:solidFill>
                <a:latin typeface="Arial"/>
                <a:cs typeface="+mn-cs"/>
              </a:rPr>
              <a:pPr defTabSz="685800" fontAlgn="auto">
                <a:spcBef>
                  <a:spcPts val="0"/>
                </a:spcBef>
                <a:spcAft>
                  <a:spcPts val="0"/>
                </a:spcAft>
              </a:pPr>
              <a:t>‹#›</a:t>
            </a:fld>
            <a:endParaRPr lang="en-US" sz="1350">
              <a:solidFill>
                <a:srgbClr val="000000"/>
              </a:solidFill>
              <a:latin typeface="Arial"/>
              <a:cs typeface="+mn-cs"/>
            </a:endParaRPr>
          </a:p>
        </p:txBody>
      </p:sp>
    </p:spTree>
    <p:extLst>
      <p:ext uri="{BB962C8B-B14F-4D97-AF65-F5344CB8AC3E}">
        <p14:creationId xmlns:p14="http://schemas.microsoft.com/office/powerpoint/2010/main" val="3913686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7"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12" name="TitleBottomPlaceholder"/>
          <p:cNvSpPr>
            <a:spLocks noChangeArrowheads="1"/>
          </p:cNvSpPr>
          <p:nvPr userDrawn="1"/>
        </p:nvSpPr>
        <p:spPr bwMode="auto">
          <a:xfrm>
            <a:off x="1" y="2283844"/>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918" dirty="0">
              <a:solidFill>
                <a:srgbClr val="000000"/>
              </a:solidFill>
            </a:endParaRPr>
          </a:p>
        </p:txBody>
      </p:sp>
      <p:sp>
        <p:nvSpPr>
          <p:cNvPr id="13314" name="Rectangle 1026"/>
          <p:cNvSpPr>
            <a:spLocks noGrp="1" noChangeArrowheads="1"/>
          </p:cNvSpPr>
          <p:nvPr>
            <p:ph type="ctrTitle"/>
          </p:nvPr>
        </p:nvSpPr>
        <p:spPr>
          <a:xfrm>
            <a:off x="2605876" y="3105360"/>
            <a:ext cx="5036084" cy="502445"/>
          </a:xfrm>
        </p:spPr>
        <p:txBody>
          <a:bodyPr anchor="t"/>
          <a:lstStyle>
            <a:lvl1pPr>
              <a:defRPr sz="135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6" y="3711729"/>
            <a:ext cx="5036084" cy="248145"/>
          </a:xfrm>
        </p:spPr>
        <p:txBody>
          <a:bodyPr>
            <a:spAutoFit/>
          </a:bodyPr>
          <a:lstStyle>
            <a:lvl1pPr marL="0" indent="0">
              <a:buNone/>
              <a:defRPr sz="1125"/>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66"/>
              <a:ext cx="3109" cy="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803" dirty="0">
                  <a:solidFill>
                    <a:srgbClr val="000000"/>
                  </a:solidFill>
                </a:rPr>
                <a:t>Document type</a:t>
              </a:r>
            </a:p>
          </p:txBody>
        </p:sp>
        <p:sp>
          <p:nvSpPr>
            <p:cNvPr id="13333" name="McK Date" hidden="1"/>
            <p:cNvSpPr txBox="1">
              <a:spLocks noChangeArrowheads="1"/>
            </p:cNvSpPr>
            <p:nvPr userDrawn="1"/>
          </p:nvSpPr>
          <p:spPr bwMode="auto">
            <a:xfrm>
              <a:off x="1663" y="3275"/>
              <a:ext cx="3109" cy="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803" dirty="0">
                  <a:solidFill>
                    <a:srgbClr val="000000"/>
                  </a:solidFill>
                </a:rPr>
                <a:t>Date</a:t>
              </a:r>
            </a:p>
          </p:txBody>
        </p:sp>
        <p:sp>
          <p:nvSpPr>
            <p:cNvPr id="13352" name="McK Disclaimer" hidden="1"/>
            <p:cNvSpPr>
              <a:spLocks noChangeArrowheads="1"/>
            </p:cNvSpPr>
            <p:nvPr userDrawn="1"/>
          </p:nvSpPr>
          <p:spPr bwMode="auto">
            <a:xfrm>
              <a:off x="1663" y="3781"/>
              <a:ext cx="2777" cy="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461927" eaLnBrk="0" hangingPunct="0"/>
              <a:r>
                <a:rPr lang="en-US" sz="459" dirty="0">
                  <a:solidFill>
                    <a:srgbClr val="000000"/>
                  </a:solidFill>
                </a:rPr>
                <a:t>CONFIDENTIAL AND PROPRIETARY</a:t>
              </a:r>
            </a:p>
            <a:p>
              <a:pPr defTabSz="461927" eaLnBrk="0" hangingPunct="0"/>
              <a:r>
                <a:rPr lang="en-US" sz="459"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918"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918"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918"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2" y="6574549"/>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1"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918"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6"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Tree>
    <p:extLst>
      <p:ext uri="{BB962C8B-B14F-4D97-AF65-F5344CB8AC3E}">
        <p14:creationId xmlns:p14="http://schemas.microsoft.com/office/powerpoint/2010/main" val="1032594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3379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900">
                <a:solidFill>
                  <a:schemeClr val="tx1"/>
                </a:solidFill>
                <a:latin typeface="Arial" panose="020B0604020202020204" pitchFamily="34" charset="0"/>
                <a:cs typeface="Arial" panose="020B0604020202020204" pitchFamily="34" charset="0"/>
              </a:defRPr>
            </a:lvl1pPr>
            <a:lvl2pPr marL="288429" indent="-94655">
              <a:buClr>
                <a:schemeClr val="tx2"/>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420589" indent="-127695">
              <a:buClr>
                <a:schemeClr val="tx2"/>
              </a:buClr>
              <a:buSzPct val="120000"/>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a:buClr>
                <a:schemeClr val="tx2"/>
              </a:buClr>
              <a:defRPr sz="900">
                <a:solidFill>
                  <a:schemeClr val="tx1"/>
                </a:solidFill>
                <a:latin typeface="Arial" panose="020B0604020202020204" pitchFamily="34" charset="0"/>
                <a:cs typeface="Arial" panose="020B0604020202020204" pitchFamily="34" charset="0"/>
              </a:defRPr>
            </a:lvl4pPr>
            <a:lvl5pPr>
              <a:buClr>
                <a:schemeClr val="tx2"/>
              </a:buClr>
              <a:defRPr sz="9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45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endParaRPr>
          </a:p>
        </p:txBody>
      </p:sp>
    </p:spTree>
    <p:extLst>
      <p:ext uri="{BB962C8B-B14F-4D97-AF65-F5344CB8AC3E}">
        <p14:creationId xmlns:p14="http://schemas.microsoft.com/office/powerpoint/2010/main" val="4177174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3482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9438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 y="1142357"/>
            <a:ext cx="8754413" cy="5175176"/>
          </a:xfrm>
        </p:spPr>
        <p:txBody>
          <a:bodyPr>
            <a:noAutofit/>
          </a:bodyPr>
          <a:lstStyle>
            <a:lvl1pPr>
              <a:buClr>
                <a:schemeClr val="tx2"/>
              </a:buClr>
              <a:defRPr sz="900">
                <a:solidFill>
                  <a:schemeClr val="tx1"/>
                </a:solidFill>
                <a:latin typeface="Arial" panose="020B0604020202020204" pitchFamily="34" charset="0"/>
                <a:cs typeface="Arial" panose="020B0604020202020204" pitchFamily="34" charset="0"/>
              </a:defRPr>
            </a:lvl1pPr>
            <a:lvl2pPr marL="288429" indent="-94655">
              <a:buClr>
                <a:schemeClr val="tx2"/>
              </a:buClr>
              <a:buFont typeface="Arial" panose="020B0604020202020204" pitchFamily="34" charset="0"/>
              <a:buChar char="̶"/>
              <a:defRPr sz="900">
                <a:solidFill>
                  <a:schemeClr val="tx1"/>
                </a:solidFill>
                <a:latin typeface="Arial" panose="020B0604020202020204" pitchFamily="34" charset="0"/>
                <a:cs typeface="Arial" panose="020B0604020202020204" pitchFamily="34" charset="0"/>
              </a:defRPr>
            </a:lvl2pPr>
            <a:lvl3pPr marL="420589" indent="-127695">
              <a:buClr>
                <a:schemeClr val="tx2"/>
              </a:buClr>
              <a:buSzPct val="120000"/>
              <a:buFont typeface="Arial" panose="020B0604020202020204" pitchFamily="34" charset="0"/>
              <a:buChar char="▫"/>
              <a:tabLst/>
              <a:defRPr sz="900">
                <a:solidFill>
                  <a:schemeClr val="tx1"/>
                </a:solidFill>
                <a:latin typeface="Arial" panose="020B0604020202020204" pitchFamily="34" charset="0"/>
                <a:cs typeface="Arial" panose="020B0604020202020204" pitchFamily="34" charset="0"/>
              </a:defRPr>
            </a:lvl3pPr>
            <a:lvl4pPr>
              <a:buClr>
                <a:schemeClr val="tx2"/>
              </a:buClr>
              <a:defRPr sz="900">
                <a:solidFill>
                  <a:schemeClr val="tx1"/>
                </a:solidFill>
                <a:latin typeface="Arial" panose="020B0604020202020204" pitchFamily="34" charset="0"/>
                <a:cs typeface="Arial" panose="020B0604020202020204" pitchFamily="34" charset="0"/>
              </a:defRPr>
            </a:lvl4pPr>
            <a:lvl5pPr>
              <a:buClr>
                <a:schemeClr val="tx2"/>
              </a:buClr>
              <a:defRPr sz="9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31" y="155580"/>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2"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cs typeface="+mn-cs"/>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cs typeface="+mn-cs"/>
            </a:endParaRPr>
          </a:p>
        </p:txBody>
      </p:sp>
      <p:sp>
        <p:nvSpPr>
          <p:cNvPr id="18" name="Rectangle 17"/>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cs typeface="+mn-cs"/>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cs typeface="+mn-cs"/>
            </a:endParaRPr>
          </a:p>
        </p:txBody>
      </p:sp>
    </p:spTree>
    <p:extLst>
      <p:ext uri="{BB962C8B-B14F-4D97-AF65-F5344CB8AC3E}">
        <p14:creationId xmlns:p14="http://schemas.microsoft.com/office/powerpoint/2010/main" val="1206126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82164" y="1990667"/>
            <a:ext cx="2117131" cy="1247204"/>
          </a:xfrm>
        </p:spPr>
        <p:txBody>
          <a:bodyPr/>
          <a:lstStyle>
            <a:lvl1pPr>
              <a:defRPr sz="1631"/>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798" y="1990667"/>
            <a:ext cx="2117132" cy="1247204"/>
          </a:xfrm>
        </p:spPr>
        <p:txBody>
          <a:bodyPr/>
          <a:lstStyle>
            <a:lvl1pPr>
              <a:defRPr sz="1631"/>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0"/>
          <p:cNvSpPr>
            <a:spLocks noGrp="1" noChangeArrowheads="1"/>
          </p:cNvSpPr>
          <p:nvPr>
            <p:ph type="sldNum" sz="quarter" idx="10"/>
          </p:nvPr>
        </p:nvSpPr>
        <p:spPr>
          <a:xfrm>
            <a:off x="8720140" y="6565904"/>
            <a:ext cx="198437" cy="155575"/>
          </a:xfrm>
          <a:prstGeom prst="rect">
            <a:avLst/>
          </a:prstGeom>
          <a:ln/>
        </p:spPr>
        <p:txBody>
          <a:bodyPr/>
          <a:lstStyle>
            <a:lvl1pPr>
              <a:defRPr/>
            </a:lvl1pPr>
          </a:lstStyle>
          <a:p>
            <a:pPr>
              <a:defRPr/>
            </a:pPr>
            <a:fld id="{2D739399-3B41-4B37-A398-67116182ACFE}" type="slidenum">
              <a:rPr lang="en-US" altLang="en-US"/>
              <a:pPr>
                <a:defRPr/>
              </a:pPr>
              <a:t>‹#›</a:t>
            </a:fld>
            <a:endParaRPr lang="en-US" altLang="en-US" dirty="0"/>
          </a:p>
        </p:txBody>
      </p:sp>
    </p:spTree>
    <p:extLst>
      <p:ext uri="{BB962C8B-B14F-4D97-AF65-F5344CB8AC3E}">
        <p14:creationId xmlns:p14="http://schemas.microsoft.com/office/powerpoint/2010/main" val="4265197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3314" name="Rectangle 1026"/>
          <p:cNvSpPr>
            <a:spLocks noGrp="1" noChangeArrowheads="1"/>
          </p:cNvSpPr>
          <p:nvPr>
            <p:ph type="ctrTitle"/>
          </p:nvPr>
        </p:nvSpPr>
        <p:spPr>
          <a:xfrm>
            <a:off x="2387821" y="2523212"/>
            <a:ext cx="5036084" cy="502445"/>
          </a:xfrm>
        </p:spPr>
        <p:txBody>
          <a:bodyPr anchor="t"/>
          <a:lstStyle>
            <a:lvl1pPr>
              <a:defRPr sz="1837" b="0"/>
            </a:lvl1pPr>
          </a:lstStyle>
          <a:p>
            <a:pPr lvl="0"/>
            <a:r>
              <a:rPr lang="en-US" noProof="0" dirty="0"/>
              <a:t>Click to edit Master title</a:t>
            </a:r>
          </a:p>
        </p:txBody>
      </p:sp>
      <p:sp>
        <p:nvSpPr>
          <p:cNvPr id="13315" name="Rectangle 1027"/>
          <p:cNvSpPr>
            <a:spLocks noGrp="1" noChangeArrowheads="1"/>
          </p:cNvSpPr>
          <p:nvPr>
            <p:ph type="subTitle" idx="1"/>
          </p:nvPr>
        </p:nvSpPr>
        <p:spPr>
          <a:xfrm>
            <a:off x="2693797" y="4574763"/>
            <a:ext cx="5036084" cy="203517"/>
          </a:xfrm>
        </p:spPr>
        <p:txBody>
          <a:bodyPr>
            <a:spAutoFit/>
          </a:bodyPr>
          <a:lstStyle>
            <a:lvl1pPr>
              <a:defRPr sz="803"/>
            </a:lvl1pPr>
          </a:lstStyle>
          <a:p>
            <a:pPr lvl="0"/>
            <a:r>
              <a:rPr lang="en-US" noProof="0" dirty="0"/>
              <a:t>Click to edit Master subtitle style</a:t>
            </a:r>
          </a:p>
        </p:txBody>
      </p:sp>
      <p:grpSp>
        <p:nvGrpSpPr>
          <p:cNvPr id="13513" name="McK Title Elements"/>
          <p:cNvGrpSpPr>
            <a:grpSpLocks/>
          </p:cNvGrpSpPr>
          <p:nvPr/>
        </p:nvGrpSpPr>
        <p:grpSpPr bwMode="auto">
          <a:xfrm>
            <a:off x="2" y="2"/>
            <a:ext cx="9140760" cy="6859620"/>
            <a:chOff x="0" y="0"/>
            <a:chExt cx="5643" cy="4235"/>
          </a:xfrm>
        </p:grpSpPr>
        <p:sp>
          <p:nvSpPr>
            <p:cNvPr id="13332" name="McK Document type" hidden="1"/>
            <p:cNvSpPr txBox="1">
              <a:spLocks noChangeArrowheads="1"/>
            </p:cNvSpPr>
            <p:nvPr userDrawn="1"/>
          </p:nvSpPr>
          <p:spPr bwMode="auto">
            <a:xfrm>
              <a:off x="1663" y="3166"/>
              <a:ext cx="3109"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803" dirty="0"/>
                <a:t>Document type</a:t>
              </a:r>
            </a:p>
          </p:txBody>
        </p:sp>
        <p:sp>
          <p:nvSpPr>
            <p:cNvPr id="13333" name="McK Date" hidden="1"/>
            <p:cNvSpPr txBox="1">
              <a:spLocks noChangeArrowheads="1"/>
            </p:cNvSpPr>
            <p:nvPr userDrawn="1"/>
          </p:nvSpPr>
          <p:spPr bwMode="auto">
            <a:xfrm>
              <a:off x="1663" y="3275"/>
              <a:ext cx="3109"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803" dirty="0"/>
                <a:t>Date</a:t>
              </a:r>
            </a:p>
          </p:txBody>
        </p:sp>
        <p:sp>
          <p:nvSpPr>
            <p:cNvPr id="13352" name="McK Disclaimer" hidden="1"/>
            <p:cNvSpPr>
              <a:spLocks noChangeArrowheads="1"/>
            </p:cNvSpPr>
            <p:nvPr userDrawn="1"/>
          </p:nvSpPr>
          <p:spPr bwMode="auto">
            <a:xfrm>
              <a:off x="1663" y="3781"/>
              <a:ext cx="2777"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461927" eaLnBrk="0" hangingPunct="0"/>
              <a:r>
                <a:rPr lang="en-US" sz="459" dirty="0"/>
                <a:t>CONFIDENTIAL AND PROPRIETARY</a:t>
              </a:r>
            </a:p>
            <a:p>
              <a:pPr defTabSz="461927" eaLnBrk="0" hangingPunct="0"/>
              <a:r>
                <a:rPr lang="en-US" sz="459" dirty="0"/>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5" dirty="0"/>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5" dirty="0"/>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5" dirty="0"/>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2" y="6574550"/>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BottomPlaceholder"/>
          <p:cNvSpPr>
            <a:spLocks noChangeArrowheads="1"/>
          </p:cNvSpPr>
          <p:nvPr userDrawn="1"/>
        </p:nvSpPr>
        <p:spPr bwMode="auto">
          <a:xfrm>
            <a:off x="1" y="2283845"/>
            <a:ext cx="2238620" cy="4575781"/>
          </a:xfrm>
          <a:prstGeom prst="rect">
            <a:avLst/>
          </a:prstGeom>
          <a:solidFill>
            <a:schemeClr val="accent6">
              <a:lumMod val="50000"/>
            </a:schemeClr>
          </a:solidFill>
          <a:ln>
            <a:noFill/>
          </a:ln>
          <a:effectLst/>
        </p:spPr>
        <p:txBody>
          <a:bodyPr wrap="none" anchor="ctr"/>
          <a:lstStyle/>
          <a:p>
            <a:endParaRPr lang="en-US" sz="1205" dirty="0"/>
          </a:p>
        </p:txBody>
      </p:sp>
      <p:sp>
        <p:nvSpPr>
          <p:cNvPr id="13" name="TitleTopPlaceholder"/>
          <p:cNvSpPr>
            <a:spLocks noChangeArrowheads="1"/>
          </p:cNvSpPr>
          <p:nvPr userDrawn="1"/>
        </p:nvSpPr>
        <p:spPr bwMode="auto">
          <a:xfrm>
            <a:off x="1" y="2"/>
            <a:ext cx="2238620" cy="2283840"/>
          </a:xfrm>
          <a:prstGeom prst="rect">
            <a:avLst/>
          </a:prstGeom>
          <a:solidFill>
            <a:srgbClr val="359B9D"/>
          </a:solidFill>
          <a:ln>
            <a:noFill/>
          </a:ln>
          <a:effectLst/>
        </p:spPr>
        <p:txBody>
          <a:bodyPr wrap="none" anchor="ctr"/>
          <a:lstStyle/>
          <a:p>
            <a:endParaRPr lang="en-US" sz="1205" dirty="0"/>
          </a:p>
        </p:txBody>
      </p:sp>
      <p:sp>
        <p:nvSpPr>
          <p:cNvPr id="5" name="Text Placeholder 4"/>
          <p:cNvSpPr>
            <a:spLocks noGrp="1"/>
          </p:cNvSpPr>
          <p:nvPr>
            <p:ph type="body" sz="quarter" idx="10"/>
          </p:nvPr>
        </p:nvSpPr>
        <p:spPr>
          <a:xfrm>
            <a:off x="2693797" y="5034169"/>
            <a:ext cx="5036084" cy="217046"/>
          </a:xfrm>
        </p:spPr>
        <p:txBody>
          <a:bodyPr/>
          <a:lstStyle>
            <a:lvl1pPr>
              <a:defRPr sz="803"/>
            </a:lvl1pPr>
          </a:lstStyle>
          <a:p>
            <a:pPr lvl="0"/>
            <a:r>
              <a:rPr lang="en-US" dirty="0"/>
              <a:t>Click to edit Master text styles</a:t>
            </a:r>
          </a:p>
        </p:txBody>
      </p:sp>
      <p:pic>
        <p:nvPicPr>
          <p:cNvPr id="2" name="Picture 1"/>
          <p:cNvPicPr>
            <a:picLocks noChangeAspect="1"/>
          </p:cNvPicPr>
          <p:nvPr userDrawn="1"/>
        </p:nvPicPr>
        <p:blipFill>
          <a:blip r:embed="rId3"/>
          <a:stretch>
            <a:fillRect/>
          </a:stretch>
        </p:blipFill>
        <p:spPr>
          <a:xfrm>
            <a:off x="2387823" y="359665"/>
            <a:ext cx="3017743" cy="953900"/>
          </a:xfrm>
          <a:prstGeom prst="rect">
            <a:avLst/>
          </a:prstGeom>
        </p:spPr>
      </p:pic>
      <p:pic>
        <p:nvPicPr>
          <p:cNvPr id="3" name="Picture 2">
            <a:extLst>
              <a:ext uri="{FF2B5EF4-FFF2-40B4-BE49-F238E27FC236}">
                <a16:creationId xmlns:a16="http://schemas.microsoft.com/office/drawing/2014/main" id="{6E327BCA-4B82-A240-9BFF-4A8BE2215BB6}"/>
              </a:ext>
            </a:extLst>
          </p:cNvPr>
          <p:cNvPicPr>
            <a:picLocks noChangeAspect="1"/>
          </p:cNvPicPr>
          <p:nvPr userDrawn="1"/>
        </p:nvPicPr>
        <p:blipFill>
          <a:blip r:embed="rId4"/>
          <a:stretch>
            <a:fillRect/>
          </a:stretch>
        </p:blipFill>
        <p:spPr>
          <a:xfrm>
            <a:off x="2387823" y="1325065"/>
            <a:ext cx="3452689" cy="284931"/>
          </a:xfrm>
          <a:prstGeom prst="rect">
            <a:avLst/>
          </a:prstGeom>
        </p:spPr>
      </p:pic>
    </p:spTree>
    <p:extLst>
      <p:ext uri="{BB962C8B-B14F-4D97-AF65-F5344CB8AC3E}">
        <p14:creationId xmlns:p14="http://schemas.microsoft.com/office/powerpoint/2010/main" val="39625396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6459897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14639" y="1132611"/>
            <a:ext cx="8066674" cy="1247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7651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2" y="1142357"/>
            <a:ext cx="8754413" cy="5175176"/>
          </a:xfrm>
        </p:spPr>
        <p:txBody>
          <a:bodyPr>
            <a:noAutofit/>
          </a:bodyPr>
          <a:lstStyle>
            <a:lvl1pPr>
              <a:buClr>
                <a:schemeClr val="tx2"/>
              </a:buClr>
              <a:defRPr sz="675">
                <a:solidFill>
                  <a:schemeClr val="tx1"/>
                </a:solidFill>
                <a:latin typeface="Arial" panose="020B0604020202020204" pitchFamily="34" charset="0"/>
                <a:cs typeface="Arial" panose="020B0604020202020204" pitchFamily="34" charset="0"/>
              </a:defRPr>
            </a:lvl1pPr>
            <a:lvl2pPr marL="216322" indent="-70991">
              <a:buClr>
                <a:schemeClr val="tx2"/>
              </a:buClr>
              <a:buFont typeface="Arial" panose="020B0604020202020204" pitchFamily="34" charset="0"/>
              <a:buChar char="̶"/>
              <a:defRPr sz="675">
                <a:solidFill>
                  <a:schemeClr val="tx1"/>
                </a:solidFill>
                <a:latin typeface="Arial" panose="020B0604020202020204" pitchFamily="34" charset="0"/>
                <a:cs typeface="Arial" panose="020B0604020202020204" pitchFamily="34" charset="0"/>
              </a:defRPr>
            </a:lvl2pPr>
            <a:lvl3pPr marL="315442" indent="-95771">
              <a:buClr>
                <a:schemeClr val="tx2"/>
              </a:buClr>
              <a:buSzPct val="120000"/>
              <a:buFont typeface="Arial" panose="020B0604020202020204" pitchFamily="34" charset="0"/>
              <a:buChar char="▫"/>
              <a:tabLst/>
              <a:defRPr sz="675">
                <a:solidFill>
                  <a:schemeClr val="tx1"/>
                </a:solidFill>
                <a:latin typeface="Arial" panose="020B0604020202020204" pitchFamily="34" charset="0"/>
                <a:cs typeface="Arial" panose="020B0604020202020204" pitchFamily="34" charset="0"/>
              </a:defRPr>
            </a:lvl3pPr>
            <a:lvl4pPr>
              <a:buClr>
                <a:schemeClr val="tx2"/>
              </a:buClr>
              <a:defRPr sz="675">
                <a:solidFill>
                  <a:schemeClr val="tx1"/>
                </a:solidFill>
                <a:latin typeface="Arial" panose="020B0604020202020204" pitchFamily="34" charset="0"/>
                <a:cs typeface="Arial" panose="020B0604020202020204" pitchFamily="34" charset="0"/>
              </a:defRPr>
            </a:lvl4pPr>
            <a:lvl5pPr>
              <a:buClr>
                <a:schemeClr val="tx2"/>
              </a:buClr>
              <a:defRPr sz="675">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32" y="155580"/>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3"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
        <p:nvSpPr>
          <p:cNvPr id="18" name="Rectangle 17"/>
          <p:cNvSpPr>
            <a:spLocks noChangeArrowheads="1"/>
          </p:cNvSpPr>
          <p:nvPr userDrawn="1"/>
        </p:nvSpPr>
        <p:spPr bwMode="auto">
          <a:xfrm>
            <a:off x="7054388"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Tree>
    <p:extLst>
      <p:ext uri="{BB962C8B-B14F-4D97-AF65-F5344CB8AC3E}">
        <p14:creationId xmlns:p14="http://schemas.microsoft.com/office/powerpoint/2010/main" val="245810936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2" y="1142357"/>
            <a:ext cx="8754413" cy="5175176"/>
          </a:xfrm>
        </p:spPr>
        <p:txBody>
          <a:bodyPr>
            <a:noAutofit/>
          </a:bodyPr>
          <a:lstStyle>
            <a:lvl1pPr>
              <a:buClr>
                <a:schemeClr val="tx2"/>
              </a:buClr>
              <a:defRPr sz="675">
                <a:solidFill>
                  <a:schemeClr val="tx1"/>
                </a:solidFill>
                <a:latin typeface="Arial" panose="020B0604020202020204" pitchFamily="34" charset="0"/>
                <a:cs typeface="Arial" panose="020B0604020202020204" pitchFamily="34" charset="0"/>
              </a:defRPr>
            </a:lvl1pPr>
            <a:lvl2pPr marL="216322" indent="-70991">
              <a:buClr>
                <a:schemeClr val="tx2"/>
              </a:buClr>
              <a:buFont typeface="Arial" panose="020B0604020202020204" pitchFamily="34" charset="0"/>
              <a:buChar char="̶"/>
              <a:defRPr sz="675">
                <a:solidFill>
                  <a:schemeClr val="tx1"/>
                </a:solidFill>
                <a:latin typeface="Arial" panose="020B0604020202020204" pitchFamily="34" charset="0"/>
                <a:cs typeface="Arial" panose="020B0604020202020204" pitchFamily="34" charset="0"/>
              </a:defRPr>
            </a:lvl2pPr>
            <a:lvl3pPr marL="315442" indent="-95771">
              <a:buClr>
                <a:schemeClr val="tx2"/>
              </a:buClr>
              <a:buSzPct val="120000"/>
              <a:buFont typeface="Arial" panose="020B0604020202020204" pitchFamily="34" charset="0"/>
              <a:buChar char="▫"/>
              <a:tabLst/>
              <a:defRPr sz="675">
                <a:solidFill>
                  <a:schemeClr val="tx1"/>
                </a:solidFill>
                <a:latin typeface="Arial" panose="020B0604020202020204" pitchFamily="34" charset="0"/>
                <a:cs typeface="Arial" panose="020B0604020202020204" pitchFamily="34" charset="0"/>
              </a:defRPr>
            </a:lvl3pPr>
            <a:lvl4pPr>
              <a:buClr>
                <a:schemeClr val="tx2"/>
              </a:buClr>
              <a:defRPr sz="675">
                <a:solidFill>
                  <a:schemeClr val="tx1"/>
                </a:solidFill>
                <a:latin typeface="Arial" panose="020B0604020202020204" pitchFamily="34" charset="0"/>
                <a:cs typeface="Arial" panose="020B0604020202020204" pitchFamily="34" charset="0"/>
              </a:defRPr>
            </a:lvl4pPr>
            <a:lvl5pPr>
              <a:buClr>
                <a:schemeClr val="tx2"/>
              </a:buClr>
              <a:defRPr sz="675">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338">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32" y="155580"/>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3"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
        <p:nvSpPr>
          <p:cNvPr id="18" name="Rectangle 17"/>
          <p:cNvSpPr>
            <a:spLocks noChangeArrowheads="1"/>
          </p:cNvSpPr>
          <p:nvPr userDrawn="1"/>
        </p:nvSpPr>
        <p:spPr bwMode="auto">
          <a:xfrm>
            <a:off x="7054388"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Tree>
    <p:extLst>
      <p:ext uri="{BB962C8B-B14F-4D97-AF65-F5344CB8AC3E}">
        <p14:creationId xmlns:p14="http://schemas.microsoft.com/office/powerpoint/2010/main" val="381101491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2" y="1142357"/>
            <a:ext cx="8754413" cy="5175176"/>
          </a:xfrm>
        </p:spPr>
        <p:txBody>
          <a:bodyPr>
            <a:noAutofit/>
          </a:bodyPr>
          <a:lstStyle>
            <a:lvl1pPr>
              <a:buClr>
                <a:schemeClr val="tx2"/>
              </a:buClr>
              <a:defRPr sz="675">
                <a:solidFill>
                  <a:schemeClr val="tx1"/>
                </a:solidFill>
                <a:latin typeface="Arial" panose="020B0604020202020204" pitchFamily="34" charset="0"/>
                <a:cs typeface="Arial" panose="020B0604020202020204" pitchFamily="34" charset="0"/>
              </a:defRPr>
            </a:lvl1pPr>
            <a:lvl2pPr marL="216322" indent="-70991">
              <a:buClr>
                <a:schemeClr val="tx2"/>
              </a:buClr>
              <a:buFont typeface="Arial" panose="020B0604020202020204" pitchFamily="34" charset="0"/>
              <a:buChar char="̶"/>
              <a:defRPr sz="675">
                <a:solidFill>
                  <a:schemeClr val="tx1"/>
                </a:solidFill>
                <a:latin typeface="Arial" panose="020B0604020202020204" pitchFamily="34" charset="0"/>
                <a:cs typeface="Arial" panose="020B0604020202020204" pitchFamily="34" charset="0"/>
              </a:defRPr>
            </a:lvl2pPr>
            <a:lvl3pPr marL="315442" indent="-95771">
              <a:buClr>
                <a:schemeClr val="tx2"/>
              </a:buClr>
              <a:buSzPct val="120000"/>
              <a:buFont typeface="Arial" panose="020B0604020202020204" pitchFamily="34" charset="0"/>
              <a:buChar char="▫"/>
              <a:tabLst/>
              <a:defRPr sz="675">
                <a:solidFill>
                  <a:schemeClr val="tx1"/>
                </a:solidFill>
                <a:latin typeface="Arial" panose="020B0604020202020204" pitchFamily="34" charset="0"/>
                <a:cs typeface="Arial" panose="020B0604020202020204" pitchFamily="34" charset="0"/>
              </a:defRPr>
            </a:lvl3pPr>
            <a:lvl4pPr>
              <a:buClr>
                <a:schemeClr val="tx2"/>
              </a:buClr>
              <a:defRPr sz="675">
                <a:solidFill>
                  <a:schemeClr val="tx1"/>
                </a:solidFill>
                <a:latin typeface="Arial" panose="020B0604020202020204" pitchFamily="34" charset="0"/>
                <a:cs typeface="Arial" panose="020B0604020202020204" pitchFamily="34" charset="0"/>
              </a:defRPr>
            </a:lvl4pPr>
            <a:lvl5pPr>
              <a:buClr>
                <a:schemeClr val="tx2"/>
              </a:buClr>
              <a:defRPr sz="675">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32" y="155580"/>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3"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
        <p:nvSpPr>
          <p:cNvPr id="18" name="Rectangle 17"/>
          <p:cNvSpPr>
            <a:spLocks noChangeArrowheads="1"/>
          </p:cNvSpPr>
          <p:nvPr userDrawn="1"/>
        </p:nvSpPr>
        <p:spPr bwMode="auto">
          <a:xfrm>
            <a:off x="7054388"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Tree>
    <p:extLst>
      <p:ext uri="{BB962C8B-B14F-4D97-AF65-F5344CB8AC3E}">
        <p14:creationId xmlns:p14="http://schemas.microsoft.com/office/powerpoint/2010/main" val="375516457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2" y="1142357"/>
            <a:ext cx="8754413" cy="5175176"/>
          </a:xfrm>
        </p:spPr>
        <p:txBody>
          <a:bodyPr>
            <a:noAutofit/>
          </a:bodyPr>
          <a:lstStyle>
            <a:lvl1pPr>
              <a:buClr>
                <a:schemeClr val="tx2"/>
              </a:buClr>
              <a:defRPr sz="675">
                <a:solidFill>
                  <a:schemeClr val="tx1"/>
                </a:solidFill>
                <a:latin typeface="Arial" panose="020B0604020202020204" pitchFamily="34" charset="0"/>
                <a:cs typeface="Arial" panose="020B0604020202020204" pitchFamily="34" charset="0"/>
              </a:defRPr>
            </a:lvl1pPr>
            <a:lvl2pPr marL="216322" indent="-70991">
              <a:buClr>
                <a:schemeClr val="tx2"/>
              </a:buClr>
              <a:buFont typeface="Arial" panose="020B0604020202020204" pitchFamily="34" charset="0"/>
              <a:buChar char="̶"/>
              <a:defRPr sz="675">
                <a:solidFill>
                  <a:schemeClr val="tx1"/>
                </a:solidFill>
                <a:latin typeface="Arial" panose="020B0604020202020204" pitchFamily="34" charset="0"/>
                <a:cs typeface="Arial" panose="020B0604020202020204" pitchFamily="34" charset="0"/>
              </a:defRPr>
            </a:lvl2pPr>
            <a:lvl3pPr marL="315442" indent="-95771">
              <a:buClr>
                <a:schemeClr val="tx2"/>
              </a:buClr>
              <a:buSzPct val="120000"/>
              <a:buFont typeface="Arial" panose="020B0604020202020204" pitchFamily="34" charset="0"/>
              <a:buChar char="▫"/>
              <a:tabLst/>
              <a:defRPr sz="675">
                <a:solidFill>
                  <a:schemeClr val="tx1"/>
                </a:solidFill>
                <a:latin typeface="Arial" panose="020B0604020202020204" pitchFamily="34" charset="0"/>
                <a:cs typeface="Arial" panose="020B0604020202020204" pitchFamily="34" charset="0"/>
              </a:defRPr>
            </a:lvl3pPr>
            <a:lvl4pPr>
              <a:buClr>
                <a:schemeClr val="tx2"/>
              </a:buClr>
              <a:defRPr sz="675">
                <a:solidFill>
                  <a:schemeClr val="tx1"/>
                </a:solidFill>
                <a:latin typeface="Arial" panose="020B0604020202020204" pitchFamily="34" charset="0"/>
                <a:cs typeface="Arial" panose="020B0604020202020204" pitchFamily="34" charset="0"/>
              </a:defRPr>
            </a:lvl4pPr>
            <a:lvl5pPr>
              <a:buClr>
                <a:schemeClr val="tx2"/>
              </a:buClr>
              <a:defRPr sz="675">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338">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32" y="155580"/>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3"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
        <p:nvSpPr>
          <p:cNvPr id="18" name="Rectangle 17"/>
          <p:cNvSpPr>
            <a:spLocks noChangeArrowheads="1"/>
          </p:cNvSpPr>
          <p:nvPr userDrawn="1"/>
        </p:nvSpPr>
        <p:spPr bwMode="auto">
          <a:xfrm>
            <a:off x="7054388"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38573" tIns="19286" rIns="38573" bIns="19286" anchor="ctr"/>
          <a:lstStyle/>
          <a:p>
            <a:pPr algn="ctr" defTabSz="385763">
              <a:defRPr/>
            </a:pPr>
            <a:endParaRPr lang="en-US" sz="760" dirty="0">
              <a:solidFill>
                <a:srgbClr val="FFFFFF"/>
              </a:solidFill>
              <a:cs typeface="Arial" charset="0"/>
            </a:endParaRPr>
          </a:p>
        </p:txBody>
      </p:sp>
    </p:spTree>
    <p:extLst>
      <p:ext uri="{BB962C8B-B14F-4D97-AF65-F5344CB8AC3E}">
        <p14:creationId xmlns:p14="http://schemas.microsoft.com/office/powerpoint/2010/main" val="145059787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9C9CEF2-42D6-4FD1-8F40-2B5BD7EC65A6}"/>
              </a:ext>
            </a:extLst>
          </p:cNvPr>
          <p:cNvGraphicFramePr/>
          <p:nvPr/>
        </p:nvGraphicFramePr>
        <p:xfrm>
          <a:off x="1592" y="1593"/>
          <a:ext cx="1591" cy="1591"/>
        </p:xfrm>
        <a:graphic>
          <a:graphicData uri="http://schemas.openxmlformats.org/presentationml/2006/ole">
            <mc:AlternateContent xmlns:mc="http://schemas.openxmlformats.org/markup-compatibility/2006">
              <mc:Choice xmlns:v="urn:schemas-microsoft-com:vml" Requires="v">
                <p:oleObj spid="_x0000_s35847" r:id="rId3" imgW="12700" imgH="12700" progId="">
                  <p:embed/>
                </p:oleObj>
              </mc:Choice>
              <mc:Fallback>
                <p:oleObj r:id="rId3" imgW="12700" imgH="12700" progId="">
                  <p:embed/>
                  <p:pic>
                    <p:nvPicPr>
                      <p:cNvPr id="2" name="Object 1" hidden="1">
                        <a:extLst>
                          <a:ext uri="{FF2B5EF4-FFF2-40B4-BE49-F238E27FC236}">
                            <a16:creationId xmlns:a16="http://schemas.microsoft.com/office/drawing/2014/main" id="{39C9CEF2-42D6-4FD1-8F40-2B5BD7EC65A6}"/>
                          </a:ext>
                        </a:extLst>
                      </p:cNvPr>
                      <p:cNvPicPr/>
                      <p:nvPr/>
                    </p:nvPicPr>
                    <p:blipFill>
                      <a:blip r:embed="rId4"/>
                      <a:stretch>
                        <a:fillRect/>
                      </a:stretch>
                    </p:blipFill>
                    <p:spPr>
                      <a:xfrm>
                        <a:off x="1592" y="1593"/>
                        <a:ext cx="1591" cy="1591"/>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1C3F4E2D-E500-4BB8-A193-BEB8786B608D}"/>
              </a:ext>
            </a:extLst>
          </p:cNvPr>
          <p:cNvSpPr/>
          <p:nvPr/>
        </p:nvSpPr>
        <p:spPr>
          <a:xfrm>
            <a:off x="0" y="0"/>
            <a:ext cx="158748" cy="158748"/>
          </a:xfrm>
          <a:prstGeom prst="rect">
            <a:avLst/>
          </a:prstGeom>
          <a:solidFill>
            <a:srgbClr val="D4E2F8"/>
          </a:solidFill>
          <a:ln cap="flat">
            <a:noFill/>
            <a:prstDash val="solid"/>
          </a:ln>
        </p:spPr>
        <p:txBody>
          <a:bodyPr vert="horz" wrap="none" lIns="0" tIns="0" rIns="0" bIns="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25" b="1" i="0" u="none" strike="noStrike" kern="1200" cap="none" spc="0" baseline="0" dirty="0">
              <a:solidFill>
                <a:srgbClr val="FFFFFF"/>
              </a:solidFill>
              <a:uFillTx/>
              <a:latin typeface="Arial" pitchFamily="34"/>
              <a:cs typeface="Arial" pitchFamily="34"/>
            </a:endParaRPr>
          </a:p>
        </p:txBody>
      </p:sp>
      <p:sp>
        <p:nvSpPr>
          <p:cNvPr id="4" name="Content Placeholder 2">
            <a:extLst>
              <a:ext uri="{FF2B5EF4-FFF2-40B4-BE49-F238E27FC236}">
                <a16:creationId xmlns:a16="http://schemas.microsoft.com/office/drawing/2014/main" id="{43FFF20A-8D89-4F4A-AAB7-DD81320C65BB}"/>
              </a:ext>
            </a:extLst>
          </p:cNvPr>
          <p:cNvSpPr txBox="1">
            <a:spLocks noGrp="1"/>
          </p:cNvSpPr>
          <p:nvPr>
            <p:ph idx="4294967295"/>
          </p:nvPr>
        </p:nvSpPr>
        <p:spPr>
          <a:xfrm>
            <a:off x="173827" y="1142359"/>
            <a:ext cx="8754410" cy="5175174"/>
          </a:xfrm>
        </p:spPr>
        <p:txBody>
          <a:bodyPr/>
          <a:lstStyle>
            <a:lvl1pPr>
              <a:defRPr/>
            </a:lvl1pPr>
            <a:lvl2pPr marL="384569" marR="0" lvl="1" indent="-126208" fontAlgn="auto">
              <a:spcAft>
                <a:spcPts val="0"/>
              </a:spcAft>
              <a:buClr>
                <a:srgbClr val="00437B"/>
              </a:buClr>
              <a:buSzPct val="100000"/>
              <a:buFont typeface="Arial" pitchFamily="34"/>
              <a:buChar char="̶"/>
              <a:tabLst/>
              <a:defRPr lang="en-US" sz="1200" b="0" i="0" u="none" strike="noStrike" cap="none" spc="0" baseline="0">
                <a:solidFill>
                  <a:srgbClr val="000000"/>
                </a:solidFill>
                <a:uFillTx/>
                <a:latin typeface="Arial" pitchFamily="34"/>
                <a:cs typeface="Arial" pitchFamily="34"/>
              </a:defRPr>
            </a:lvl2pPr>
            <a:lvl3pPr marL="560786" marR="0" lvl="2" indent="-170256" fontAlgn="auto">
              <a:spcAft>
                <a:spcPts val="0"/>
              </a:spcAft>
              <a:buClr>
                <a:srgbClr val="00437B"/>
              </a:buClr>
              <a:buSzPct val="120000"/>
              <a:buFont typeface="Arial" pitchFamily="34"/>
              <a:buChar char="▫"/>
              <a:tabLst/>
              <a:defRPr lang="en-US" sz="1200" b="0" i="0" u="none" strike="noStrike" cap="none" spc="0" baseline="0">
                <a:solidFill>
                  <a:srgbClr val="000000"/>
                </a:solidFill>
                <a:uFillTx/>
                <a:latin typeface="Arial" pitchFamily="34"/>
                <a:cs typeface="Arial" pitchFamily="34"/>
              </a:defRPr>
            </a:lvl3pPr>
            <a:lvl4pPr marL="857250" marR="0" lvl="3" fontAlgn="auto">
              <a:spcAft>
                <a:spcPts val="0"/>
              </a:spcAft>
              <a:buClr>
                <a:srgbClr val="00437B"/>
              </a:buClr>
              <a:buSzPct val="100000"/>
              <a:buFont typeface="Arial" pitchFamily="34"/>
              <a:buChar char="̶"/>
              <a:tabLst/>
              <a:defRPr lang="en-US" sz="1200" b="0" i="0" u="none" strike="noStrike" cap="none" spc="0" baseline="0">
                <a:solidFill>
                  <a:srgbClr val="000000"/>
                </a:solidFill>
                <a:uFillTx/>
                <a:latin typeface="Arial" pitchFamily="34"/>
                <a:cs typeface="Arial" pitchFamily="34"/>
              </a:defRPr>
            </a:lvl4pPr>
            <a:lvl5pPr marL="1028700" marR="0" lvl="4" fontAlgn="auto">
              <a:spcAft>
                <a:spcPts val="0"/>
              </a:spcAft>
              <a:buClr>
                <a:srgbClr val="00437B"/>
              </a:buClr>
              <a:buSzPct val="100000"/>
              <a:buFont typeface="Arial" pitchFamily="34"/>
              <a:buChar char="̶"/>
              <a:tabLst/>
              <a:defRPr lang="en-US" sz="1200" b="0" i="0" u="none" strike="noStrike" cap="none" spc="0" baseline="0">
                <a:solidFill>
                  <a:srgbClr val="000000"/>
                </a:solidFill>
                <a:uFillTx/>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a:extLst>
              <a:ext uri="{FF2B5EF4-FFF2-40B4-BE49-F238E27FC236}">
                <a16:creationId xmlns:a16="http://schemas.microsoft.com/office/drawing/2014/main" id="{D89E8EAD-9AC4-4D85-A854-1073E4F4EC65}"/>
              </a:ext>
            </a:extLst>
          </p:cNvPr>
          <p:cNvSpPr txBox="1">
            <a:spLocks noGrp="1"/>
          </p:cNvSpPr>
          <p:nvPr>
            <p:ph type="body" idx="4294967295"/>
          </p:nvPr>
        </p:nvSpPr>
        <p:spPr>
          <a:xfrm>
            <a:off x="209553" y="6660160"/>
            <a:ext cx="7069930" cy="189774"/>
          </a:xfrm>
        </p:spPr>
        <p:txBody>
          <a:bodyPr anchor="b"/>
          <a:lstStyle>
            <a:lvl1pPr marL="0" indent="0">
              <a:spcBef>
                <a:spcPts val="0"/>
              </a:spcBef>
              <a:buNone/>
              <a:defRPr sz="600">
                <a:solidFill>
                  <a:srgbClr val="FFFFFF"/>
                </a:solidFill>
              </a:defRPr>
            </a:lvl1pPr>
          </a:lstStyle>
          <a:p>
            <a:pPr lvl="0"/>
            <a:r>
              <a:rPr lang="en-US"/>
              <a:t>Click to edit Master text styles</a:t>
            </a:r>
          </a:p>
        </p:txBody>
      </p:sp>
      <p:sp>
        <p:nvSpPr>
          <p:cNvPr id="6" name="Title 13">
            <a:extLst>
              <a:ext uri="{FF2B5EF4-FFF2-40B4-BE49-F238E27FC236}">
                <a16:creationId xmlns:a16="http://schemas.microsoft.com/office/drawing/2014/main" id="{F537A2A0-4CCD-43B7-868D-F2F860EBDBF0}"/>
              </a:ext>
            </a:extLst>
          </p:cNvPr>
          <p:cNvSpPr txBox="1">
            <a:spLocks noGrp="1"/>
          </p:cNvSpPr>
          <p:nvPr>
            <p:ph type="title"/>
          </p:nvPr>
        </p:nvSpPr>
        <p:spPr>
          <a:xfrm>
            <a:off x="173828" y="155577"/>
            <a:ext cx="8752618" cy="634995"/>
          </a:xfrm>
          <a:prstGeom prst="rect">
            <a:avLst/>
          </a:prstGeom>
          <a:noFill/>
          <a:ln>
            <a:noFill/>
          </a:ln>
        </p:spPr>
        <p:txBody>
          <a:bodyPr vert="horz" wrap="square" lIns="91440" tIns="45720" rIns="91440" bIns="45720" anchor="ctr" anchorCtr="0" compatLnSpc="1">
            <a:noAutofit/>
          </a:bodyPr>
          <a:lstStyle>
            <a:lvl1pPr marL="0" marR="0" lvl="0" indent="0" fontAlgn="auto">
              <a:spcBef>
                <a:spcPts val="0"/>
              </a:spcBef>
              <a:spcAft>
                <a:spcPts val="0"/>
              </a:spcAft>
              <a:tabLst/>
              <a:defRPr lang="en-US" sz="1425" b="1" i="0" u="none" strike="noStrike" cap="none" spc="0" baseline="0">
                <a:solidFill>
                  <a:srgbClr val="00437B"/>
                </a:solidFill>
                <a:uFillTx/>
                <a:latin typeface="Arial" pitchFamily="34"/>
                <a:cs typeface="Arial" pitchFamily="34"/>
              </a:defRPr>
            </a:lvl1pPr>
          </a:lstStyle>
          <a:p>
            <a:pPr lvl="0"/>
            <a:r>
              <a:rPr lang="en-US"/>
              <a:t>Click to edit Master title style</a:t>
            </a:r>
          </a:p>
        </p:txBody>
      </p:sp>
      <p:sp>
        <p:nvSpPr>
          <p:cNvPr id="7" name="Rectangle 10">
            <a:extLst>
              <a:ext uri="{FF2B5EF4-FFF2-40B4-BE49-F238E27FC236}">
                <a16:creationId xmlns:a16="http://schemas.microsoft.com/office/drawing/2014/main" id="{FC10628B-7946-4FA5-9666-31DD9E27FC1F}"/>
              </a:ext>
            </a:extLst>
          </p:cNvPr>
          <p:cNvSpPr/>
          <p:nvPr/>
        </p:nvSpPr>
        <p:spPr>
          <a:xfrm>
            <a:off x="1" y="878502"/>
            <a:ext cx="9148855" cy="77751"/>
          </a:xfrm>
          <a:prstGeom prst="rect">
            <a:avLst/>
          </a:prstGeom>
          <a:solidFill>
            <a:srgbClr val="6283C2"/>
          </a:solidFill>
          <a:ln cap="flat">
            <a:noFill/>
            <a:prstDash val="solid"/>
          </a:ln>
        </p:spPr>
        <p:txBody>
          <a:bodyPr vert="horz" wrap="square" lIns="68573" tIns="34290" rIns="68573"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dirty="0">
              <a:solidFill>
                <a:srgbClr val="FFFFFF"/>
              </a:solidFill>
              <a:uFillTx/>
              <a:latin typeface="Arial"/>
            </a:endParaRPr>
          </a:p>
        </p:txBody>
      </p:sp>
      <p:sp>
        <p:nvSpPr>
          <p:cNvPr id="8" name="Rectangle 8">
            <a:extLst>
              <a:ext uri="{FF2B5EF4-FFF2-40B4-BE49-F238E27FC236}">
                <a16:creationId xmlns:a16="http://schemas.microsoft.com/office/drawing/2014/main" id="{C8C1D9FC-5B95-407B-9E33-2C6331C23D2C}"/>
              </a:ext>
            </a:extLst>
          </p:cNvPr>
          <p:cNvSpPr/>
          <p:nvPr/>
        </p:nvSpPr>
        <p:spPr>
          <a:xfrm>
            <a:off x="5470700" y="878502"/>
            <a:ext cx="2193645" cy="77751"/>
          </a:xfrm>
          <a:prstGeom prst="rect">
            <a:avLst/>
          </a:prstGeom>
          <a:solidFill>
            <a:srgbClr val="F8BF56"/>
          </a:solidFill>
          <a:ln cap="flat">
            <a:noFill/>
            <a:prstDash val="solid"/>
          </a:ln>
        </p:spPr>
        <p:txBody>
          <a:bodyPr vert="horz" wrap="square" lIns="68573" tIns="34290" rIns="68573"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dirty="0">
              <a:solidFill>
                <a:srgbClr val="FFFFFF"/>
              </a:solidFill>
              <a:uFillTx/>
              <a:latin typeface="Arial"/>
            </a:endParaRPr>
          </a:p>
        </p:txBody>
      </p:sp>
      <p:sp>
        <p:nvSpPr>
          <p:cNvPr id="9" name="Rectangle 9">
            <a:extLst>
              <a:ext uri="{FF2B5EF4-FFF2-40B4-BE49-F238E27FC236}">
                <a16:creationId xmlns:a16="http://schemas.microsoft.com/office/drawing/2014/main" id="{15A2397D-C82F-49FF-8AAB-A859EADF0DB9}"/>
              </a:ext>
            </a:extLst>
          </p:cNvPr>
          <p:cNvSpPr/>
          <p:nvPr/>
        </p:nvSpPr>
        <p:spPr>
          <a:xfrm>
            <a:off x="8254838" y="878502"/>
            <a:ext cx="889162" cy="77751"/>
          </a:xfrm>
          <a:prstGeom prst="rect">
            <a:avLst/>
          </a:prstGeom>
          <a:solidFill>
            <a:srgbClr val="6283C2"/>
          </a:solidFill>
          <a:ln cap="flat">
            <a:noFill/>
            <a:prstDash val="solid"/>
          </a:ln>
        </p:spPr>
        <p:txBody>
          <a:bodyPr vert="horz" wrap="square" lIns="68573" tIns="34290" rIns="68573"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dirty="0">
              <a:solidFill>
                <a:srgbClr val="FFFFFF"/>
              </a:solidFill>
              <a:uFillTx/>
              <a:latin typeface="Arial"/>
            </a:endParaRPr>
          </a:p>
        </p:txBody>
      </p:sp>
      <p:sp>
        <p:nvSpPr>
          <p:cNvPr id="10" name="Rectangle 17">
            <a:extLst>
              <a:ext uri="{FF2B5EF4-FFF2-40B4-BE49-F238E27FC236}">
                <a16:creationId xmlns:a16="http://schemas.microsoft.com/office/drawing/2014/main" id="{58B297DE-9920-480D-A17C-AB1CB8A158E7}"/>
              </a:ext>
            </a:extLst>
          </p:cNvPr>
          <p:cNvSpPr/>
          <p:nvPr/>
        </p:nvSpPr>
        <p:spPr>
          <a:xfrm>
            <a:off x="7054386" y="878502"/>
            <a:ext cx="1219910" cy="77751"/>
          </a:xfrm>
          <a:prstGeom prst="rect">
            <a:avLst/>
          </a:prstGeom>
          <a:solidFill>
            <a:srgbClr val="00437B"/>
          </a:solidFill>
          <a:ln cap="flat">
            <a:noFill/>
            <a:prstDash val="solid"/>
          </a:ln>
        </p:spPr>
        <p:txBody>
          <a:bodyPr vert="horz" wrap="square" lIns="68573" tIns="34290" rIns="68573"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dirty="0">
              <a:solidFill>
                <a:srgbClr val="FFFFFF"/>
              </a:solidFill>
              <a:uFillTx/>
              <a:latin typeface="Arial"/>
            </a:endParaRPr>
          </a:p>
        </p:txBody>
      </p:sp>
      <p:sp>
        <p:nvSpPr>
          <p:cNvPr id="11" name="Rectangle 18">
            <a:extLst>
              <a:ext uri="{FF2B5EF4-FFF2-40B4-BE49-F238E27FC236}">
                <a16:creationId xmlns:a16="http://schemas.microsoft.com/office/drawing/2014/main" id="{0A288153-4FA5-4F75-8BBE-B2F0672398AA}"/>
              </a:ext>
            </a:extLst>
          </p:cNvPr>
          <p:cNvSpPr/>
          <p:nvPr/>
        </p:nvSpPr>
        <p:spPr>
          <a:xfrm>
            <a:off x="8274296" y="878502"/>
            <a:ext cx="869704" cy="77751"/>
          </a:xfrm>
          <a:prstGeom prst="rect">
            <a:avLst/>
          </a:prstGeom>
          <a:solidFill>
            <a:srgbClr val="D9D9D9"/>
          </a:solidFill>
          <a:ln cap="flat">
            <a:noFill/>
            <a:prstDash val="solid"/>
          </a:ln>
        </p:spPr>
        <p:txBody>
          <a:bodyPr vert="horz" wrap="square" lIns="68573" tIns="34290" rIns="68573"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dirty="0">
              <a:solidFill>
                <a:srgbClr val="FFFFFF"/>
              </a:solidFill>
              <a:uFillTx/>
              <a:latin typeface="Arial"/>
            </a:endParaRPr>
          </a:p>
        </p:txBody>
      </p:sp>
    </p:spTree>
    <p:extLst>
      <p:ext uri="{BB962C8B-B14F-4D97-AF65-F5344CB8AC3E}">
        <p14:creationId xmlns:p14="http://schemas.microsoft.com/office/powerpoint/2010/main" val="280310856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10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85139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53802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2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147886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232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sp>
        <p:nvSpPr>
          <p:cNvPr id="2" name="Title 1"/>
          <p:cNvSpPr>
            <a:spLocks noGrp="1"/>
          </p:cNvSpPr>
          <p:nvPr>
            <p:ph type="ctrTitle"/>
          </p:nvPr>
        </p:nvSpPr>
        <p:spPr>
          <a:xfrm>
            <a:off x="2969049" y="2370667"/>
            <a:ext cx="5605780" cy="1139296"/>
          </a:xfrm>
        </p:spPr>
        <p:txBody>
          <a:bodyPr anchor="b"/>
          <a:lstStyle>
            <a:lvl1pPr algn="l">
              <a:defRPr sz="2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969049"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9049" y="297657"/>
            <a:ext cx="2873416" cy="811676"/>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169" y="31741"/>
            <a:ext cx="2736607" cy="6372245"/>
          </a:xfrm>
          <a:prstGeom prst="rect">
            <a:avLst/>
          </a:prstGeom>
        </p:spPr>
      </p:pic>
    </p:spTree>
    <p:extLst>
      <p:ext uri="{BB962C8B-B14F-4D97-AF65-F5344CB8AC3E}">
        <p14:creationId xmlns:p14="http://schemas.microsoft.com/office/powerpoint/2010/main" val="14317159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oleObject" Target="../embeddings/oleObject1.bin"/><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ags" Target="../tags/tag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vmlDrawing" Target="../drawings/vmlDrawing1.vml"/><Relationship Id="rId5" Type="http://schemas.openxmlformats.org/officeDocument/2006/relationships/slideLayout" Target="../slideLayouts/slideLayout10.xml"/><Relationship Id="rId15" Type="http://schemas.openxmlformats.org/officeDocument/2006/relationships/image" Target="../media/image7.png"/><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17.xml"/><Relationship Id="rId7"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ags" Target="../tags/tag5.xml"/><Relationship Id="rId5" Type="http://schemas.openxmlformats.org/officeDocument/2006/relationships/vmlDrawing" Target="../drawings/vmlDrawing4.vml"/><Relationship Id="rId4" Type="http://schemas.openxmlformats.org/officeDocument/2006/relationships/theme" Target="../theme/theme3.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20.xml"/><Relationship Id="rId7" Type="http://schemas.openxmlformats.org/officeDocument/2006/relationships/vmlDrawing" Target="../drawings/vmlDrawing7.vml"/><Relationship Id="rId12" Type="http://schemas.openxmlformats.org/officeDocument/2006/relationships/image" Target="../media/image7.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11" Type="http://schemas.openxmlformats.org/officeDocument/2006/relationships/image" Target="../media/image6.emf"/><Relationship Id="rId5" Type="http://schemas.openxmlformats.org/officeDocument/2006/relationships/slideLayout" Target="../slideLayouts/slideLayout22.xml"/><Relationship Id="rId10" Type="http://schemas.openxmlformats.org/officeDocument/2006/relationships/oleObject" Target="../embeddings/oleObject7.bin"/><Relationship Id="rId4" Type="http://schemas.openxmlformats.org/officeDocument/2006/relationships/slideLayout" Target="../slideLayouts/slideLayout21.xml"/><Relationship Id="rId9" Type="http://schemas.openxmlformats.org/officeDocument/2006/relationships/tags" Target="../tags/tag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11.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5.xml"/><Relationship Id="rId17" Type="http://schemas.openxmlformats.org/officeDocument/2006/relationships/image" Target="../media/image7.png"/><Relationship Id="rId2" Type="http://schemas.openxmlformats.org/officeDocument/2006/relationships/slideLayout" Target="../slideLayouts/slideLayout24.xml"/><Relationship Id="rId16" Type="http://schemas.openxmlformats.org/officeDocument/2006/relationships/image" Target="../media/image6.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oleObject" Target="../embeddings/oleObject1.bin"/><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6.xml"/><Relationship Id="rId18"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6.emf"/><Relationship Id="rId2" Type="http://schemas.openxmlformats.org/officeDocument/2006/relationships/slideLayout" Target="../slideLayouts/slideLayout35.xml"/><Relationship Id="rId16" Type="http://schemas.openxmlformats.org/officeDocument/2006/relationships/oleObject" Target="../embeddings/oleObject11.bin"/><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ags" Target="../tags/tag1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vmlDrawing" Target="../drawings/vmlDrawing14.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12619" y="6480094"/>
            <a:ext cx="744364" cy="318877"/>
          </a:xfrm>
          <a:prstGeom prst="rect">
            <a:avLst/>
          </a:prstGeom>
        </p:spPr>
      </p:pic>
    </p:spTree>
    <p:extLst>
      <p:ext uri="{BB962C8B-B14F-4D97-AF65-F5344CB8AC3E}">
        <p14:creationId xmlns:p14="http://schemas.microsoft.com/office/powerpoint/2010/main" val="2963243838"/>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88" r:id="rId3"/>
    <p:sldLayoutId id="2147483793" r:id="rId4"/>
    <p:sldLayoutId id="2147483795" r:id="rId5"/>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2"/>
            </p:custDataLst>
            <p:extLst>
              <p:ext uri="{D42A27DB-BD31-4B8C-83A1-F6EECF244321}">
                <p14:modId xmlns:p14="http://schemas.microsoft.com/office/powerpoint/2010/main" val="5043151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02"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900"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9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7722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930" r:id="rId4"/>
    <p:sldLayoutId id="2147483931" r:id="rId5"/>
    <p:sldLayoutId id="2147483932" r:id="rId6"/>
    <p:sldLayoutId id="2147483933" r:id="rId7"/>
    <p:sldLayoutId id="2147483934" r:id="rId8"/>
    <p:sldLayoutId id="2147483935" r:id="rId9"/>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900"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9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28710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11" name="think-cell Slide" r:id="rId10" imgW="270" imgH="270" progId="TCLayout.ActiveDocument.1">
                  <p:embed/>
                </p:oleObj>
              </mc:Choice>
              <mc:Fallback>
                <p:oleObj name="think-cell Slide" r:id="rId10" imgW="270" imgH="270" progId="TCLayout.ActiveDocument.1">
                  <p:embed/>
                  <p:pic>
                    <p:nvPicPr>
                      <p:cNvPr id="6" name="Object 5"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13" name="Rectangle 12" hidden="1"/>
          <p:cNvSpPr/>
          <p:nvPr userDrawn="1">
            <p:custDataLst>
              <p:tags r:id="rId9"/>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a:t>Text</a:t>
            </a:r>
            <a:endParaRPr lang="en-US" dirty="0"/>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13710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4"/>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7696" name="think-cell Slide" r:id="rId15" imgW="270" imgH="270" progId="TCLayout.ActiveDocument.1">
                  <p:embed/>
                </p:oleObj>
              </mc:Choice>
              <mc:Fallback>
                <p:oleObj name="think-cell Slide" r:id="rId15" imgW="270" imgH="270" progId="TCLayout.ActiveDocument.1">
                  <p:embed/>
                  <p:pic>
                    <p:nvPicPr>
                      <p:cNvPr id="6" name="Object 5" hidden="1"/>
                      <p:cNvPicPr/>
                      <p:nvPr/>
                    </p:nvPicPr>
                    <p:blipFill>
                      <a:blip r:embed="rId16"/>
                      <a:stretch>
                        <a:fillRect/>
                      </a:stretch>
                    </p:blipFill>
                    <p:spPr>
                      <a:xfrm>
                        <a:off x="1589" y="1590"/>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Placeholder 1"/>
          <p:cNvSpPr>
            <a:spLocks noGrp="1"/>
          </p:cNvSpPr>
          <p:nvPr>
            <p:ph type="title"/>
          </p:nvPr>
        </p:nvSpPr>
        <p:spPr>
          <a:xfrm>
            <a:off x="175622" y="155578"/>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1"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441822" y="6543029"/>
            <a:ext cx="1182687" cy="271437"/>
          </a:xfrm>
          <a:prstGeom prst="rect">
            <a:avLst/>
          </a:prstGeom>
        </p:spPr>
      </p:pic>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1" name="Rectangle 10"/>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12" name="Rectangle 11"/>
          <p:cNvSpPr>
            <a:spLocks noChangeArrowheads="1"/>
          </p:cNvSpPr>
          <p:nvPr userDrawn="1"/>
        </p:nvSpPr>
        <p:spPr bwMode="auto">
          <a:xfrm>
            <a:off x="8274299"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auto">
              <a:spcBef>
                <a:spcPts val="0"/>
              </a:spcBef>
              <a:spcAft>
                <a:spcPts val="0"/>
              </a:spcAft>
              <a:defRPr/>
            </a:pPr>
            <a:endParaRPr lang="en-US" sz="1350" dirty="0">
              <a:solidFill>
                <a:srgbClr val="FFFFFF"/>
              </a:solidFill>
              <a:latin typeface="Arial"/>
            </a:endParaRPr>
          </a:p>
        </p:txBody>
      </p:sp>
      <p:sp>
        <p:nvSpPr>
          <p:cNvPr id="4" name="TextBox 3"/>
          <p:cNvSpPr txBox="1"/>
          <p:nvPr userDrawn="1"/>
        </p:nvSpPr>
        <p:spPr>
          <a:xfrm>
            <a:off x="8510955" y="6536954"/>
            <a:ext cx="633046" cy="196208"/>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675"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675"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605985"/>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3" r:id="rId4"/>
    <p:sldLayoutId id="2147483924" r:id="rId5"/>
    <p:sldLayoutId id="2147483925" r:id="rId6"/>
    <p:sldLayoutId id="2147483926" r:id="rId7"/>
    <p:sldLayoutId id="2147483927" r:id="rId8"/>
    <p:sldLayoutId id="2147483928" r:id="rId9"/>
    <p:sldLayoutId id="2147483929" r:id="rId10"/>
    <p:sldLayoutId id="2147483936" r:id="rId11"/>
  </p:sldLayoutIdLst>
  <p:hf hdr="0" ftr="0" dt="0"/>
  <p:txStyles>
    <p:titleStyle>
      <a:lvl1pPr algn="l" defTabSz="685800" rtl="0" eaLnBrk="1" latinLnBrk="0" hangingPunct="1">
        <a:lnSpc>
          <a:spcPct val="90000"/>
        </a:lnSpc>
        <a:spcBef>
          <a:spcPct val="0"/>
        </a:spcBef>
        <a:buNone/>
        <a:defRPr sz="1425" b="1" kern="1200">
          <a:solidFill>
            <a:schemeClr val="tx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tx2"/>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385763" indent="-128588" algn="l" defTabSz="685800" rtl="0" eaLnBrk="1" latinLnBrk="0" hangingPunct="1">
        <a:lnSpc>
          <a:spcPct val="90000"/>
        </a:lnSpc>
        <a:spcBef>
          <a:spcPts val="375"/>
        </a:spcBef>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554831" indent="-169069" algn="l" defTabSz="685800" rtl="0" eaLnBrk="1" latinLnBrk="0" hangingPunct="1">
        <a:lnSpc>
          <a:spcPct val="90000"/>
        </a:lnSpc>
        <a:spcBef>
          <a:spcPts val="375"/>
        </a:spcBef>
        <a:buClr>
          <a:schemeClr val="tx2"/>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857250" indent="-171450" algn="l" defTabSz="685800" rtl="0" eaLnBrk="1" latinLnBrk="0" hangingPunct="1">
        <a:lnSpc>
          <a:spcPct val="90000"/>
        </a:lnSpc>
        <a:spcBef>
          <a:spcPts val="375"/>
        </a:spcBef>
        <a:buClr>
          <a:schemeClr val="tx2"/>
        </a:buClr>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4pPr>
      <a:lvl5pPr marL="1028700" indent="-171450" algn="l" defTabSz="685800" rtl="0" eaLnBrk="1" latinLnBrk="0" hangingPunct="1">
        <a:lnSpc>
          <a:spcPct val="90000"/>
        </a:lnSpc>
        <a:spcBef>
          <a:spcPts val="375"/>
        </a:spcBef>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5"/>
            </p:custDataLs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32775" name="think-cell Slide" r:id="rId16" imgW="270" imgH="270" progId="TCLayout.ActiveDocument.1">
                  <p:embed/>
                </p:oleObj>
              </mc:Choice>
              <mc:Fallback>
                <p:oleObj name="think-cell Slide" r:id="rId16" imgW="270" imgH="270" progId="TCLayout.ActiveDocument.1">
                  <p:embed/>
                  <p:pic>
                    <p:nvPicPr>
                      <p:cNvPr id="6" name="Object 5" hidden="1"/>
                      <p:cNvPicPr/>
                      <p:nvPr/>
                    </p:nvPicPr>
                    <p:blipFill>
                      <a:blip r:embed="rId17"/>
                      <a:stretch>
                        <a:fillRect/>
                      </a:stretch>
                    </p:blipFill>
                    <p:spPr>
                      <a:xfrm>
                        <a:off x="1589" y="1592"/>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2" name="Title Placeholder 1"/>
          <p:cNvSpPr>
            <a:spLocks noGrp="1"/>
          </p:cNvSpPr>
          <p:nvPr>
            <p:ph type="title"/>
          </p:nvPr>
        </p:nvSpPr>
        <p:spPr>
          <a:xfrm>
            <a:off x="175623" y="155580"/>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2"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endParaRPr>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441823" y="6543031"/>
            <a:ext cx="1182687" cy="271437"/>
          </a:xfrm>
          <a:prstGeom prst="rect">
            <a:avLst/>
          </a:prstGeom>
        </p:spPr>
      </p:pic>
      <p:sp>
        <p:nvSpPr>
          <p:cNvPr id="9" name="Rectangle 8"/>
          <p:cNvSpPr>
            <a:spLocks noChangeArrowheads="1"/>
          </p:cNvSpPr>
          <p:nvPr userDrawn="1"/>
        </p:nvSpPr>
        <p:spPr bwMode="auto">
          <a:xfrm>
            <a:off x="5470698"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endParaRPr>
          </a:p>
        </p:txBody>
      </p:sp>
      <p:sp>
        <p:nvSpPr>
          <p:cNvPr id="11" name="Rectangle 10"/>
          <p:cNvSpPr>
            <a:spLocks noChangeArrowheads="1"/>
          </p:cNvSpPr>
          <p:nvPr userDrawn="1"/>
        </p:nvSpPr>
        <p:spPr bwMode="auto">
          <a:xfrm>
            <a:off x="7054387"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endParaRPr>
          </a:p>
        </p:txBody>
      </p:sp>
      <p:sp>
        <p:nvSpPr>
          <p:cNvPr id="12" name="Rectangle 11"/>
          <p:cNvSpPr>
            <a:spLocks noChangeArrowheads="1"/>
          </p:cNvSpPr>
          <p:nvPr userDrawn="1"/>
        </p:nvSpPr>
        <p:spPr bwMode="auto">
          <a:xfrm>
            <a:off x="8274299"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51430" tIns="25715" rIns="51430" bIns="25715" anchor="ctr"/>
          <a:lstStyle/>
          <a:p>
            <a:pPr algn="ctr" fontAlgn="auto">
              <a:spcBef>
                <a:spcPts val="0"/>
              </a:spcBef>
              <a:spcAft>
                <a:spcPts val="0"/>
              </a:spcAft>
              <a:defRPr/>
            </a:pPr>
            <a:endParaRPr lang="en-US" sz="1013" dirty="0">
              <a:solidFill>
                <a:srgbClr val="FFFFFF"/>
              </a:solidFill>
              <a:latin typeface="Arial"/>
            </a:endParaRPr>
          </a:p>
        </p:txBody>
      </p:sp>
      <p:sp>
        <p:nvSpPr>
          <p:cNvPr id="4" name="TextBox 3"/>
          <p:cNvSpPr txBox="1"/>
          <p:nvPr userDrawn="1"/>
        </p:nvSpPr>
        <p:spPr>
          <a:xfrm>
            <a:off x="8510955" y="6536955"/>
            <a:ext cx="633046" cy="170175"/>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506"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506"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72874"/>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Lst>
  <p:hf hdr="0" ftr="0" dt="0"/>
  <p:txStyles>
    <p:titleStyle>
      <a:lvl1pPr algn="l" defTabSz="514350" rtl="0" eaLnBrk="1" latinLnBrk="0" hangingPunct="1">
        <a:lnSpc>
          <a:spcPct val="90000"/>
        </a:lnSpc>
        <a:spcBef>
          <a:spcPct val="0"/>
        </a:spcBef>
        <a:buNone/>
        <a:defRPr sz="1069" b="1" kern="1200">
          <a:solidFill>
            <a:schemeClr val="tx2"/>
          </a:solidFill>
          <a:latin typeface="Arial" panose="020B0604020202020204" pitchFamily="34" charset="0"/>
          <a:ea typeface="+mj-ea"/>
          <a:cs typeface="Arial" panose="020B0604020202020204" pitchFamily="34" charset="0"/>
        </a:defRPr>
      </a:lvl1pPr>
    </p:titleStyle>
    <p:bodyStyle>
      <a:lvl1pPr marL="128588" indent="-128588" algn="l" defTabSz="514350" rtl="0" eaLnBrk="1" latinLnBrk="0" hangingPunct="1">
        <a:lnSpc>
          <a:spcPct val="90000"/>
        </a:lnSpc>
        <a:spcBef>
          <a:spcPts val="563"/>
        </a:spcBef>
        <a:buClr>
          <a:schemeClr val="tx2"/>
        </a:buClr>
        <a:buFont typeface="Wingdings" panose="05000000000000000000" pitchFamily="2" charset="2"/>
        <a:buChar char="§"/>
        <a:defRPr sz="900" kern="1200">
          <a:solidFill>
            <a:schemeClr val="tx1"/>
          </a:solidFill>
          <a:latin typeface="Arial" panose="020B0604020202020204" pitchFamily="34" charset="0"/>
          <a:ea typeface="+mn-ea"/>
          <a:cs typeface="Arial" panose="020B0604020202020204" pitchFamily="34" charset="0"/>
        </a:defRPr>
      </a:lvl1pPr>
      <a:lvl2pPr marL="289322" indent="-96441" algn="l" defTabSz="514350" rtl="0" eaLnBrk="1" latinLnBrk="0" hangingPunct="1">
        <a:lnSpc>
          <a:spcPct val="90000"/>
        </a:lnSpc>
        <a:spcBef>
          <a:spcPts val="281"/>
        </a:spcBef>
        <a:buClr>
          <a:schemeClr val="tx2"/>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2pPr>
      <a:lvl3pPr marL="416123" indent="-126802" algn="l" defTabSz="514350" rtl="0" eaLnBrk="1" latinLnBrk="0" hangingPunct="1">
        <a:lnSpc>
          <a:spcPct val="90000"/>
        </a:lnSpc>
        <a:spcBef>
          <a:spcPts val="281"/>
        </a:spcBef>
        <a:buClr>
          <a:schemeClr val="tx2"/>
        </a:buClr>
        <a:buFont typeface="Wingdings" panose="05000000000000000000" pitchFamily="2" charset="2"/>
        <a:buChar char="§"/>
        <a:defRPr sz="900" kern="1200">
          <a:solidFill>
            <a:schemeClr val="tx1"/>
          </a:solidFill>
          <a:latin typeface="Arial" panose="020B0604020202020204" pitchFamily="34" charset="0"/>
          <a:ea typeface="+mn-ea"/>
          <a:cs typeface="Arial" panose="020B0604020202020204" pitchFamily="34" charset="0"/>
        </a:defRPr>
      </a:lvl3pPr>
      <a:lvl4pPr marL="642938" indent="-128588" algn="l" defTabSz="514350" rtl="0" eaLnBrk="1" latinLnBrk="0" hangingPunct="1">
        <a:lnSpc>
          <a:spcPct val="90000"/>
        </a:lnSpc>
        <a:spcBef>
          <a:spcPts val="281"/>
        </a:spcBef>
        <a:buClr>
          <a:schemeClr val="tx2"/>
        </a:buClr>
        <a:buFont typeface="Arial" panose="020B0604020202020204" pitchFamily="34" charset="0"/>
        <a:buChar char="̶"/>
        <a:tabLst/>
        <a:defRPr sz="900" kern="1200">
          <a:solidFill>
            <a:schemeClr val="tx1"/>
          </a:solidFill>
          <a:latin typeface="Arial" panose="020B0604020202020204" pitchFamily="34" charset="0"/>
          <a:ea typeface="+mn-ea"/>
          <a:cs typeface="Arial" panose="020B0604020202020204" pitchFamily="34" charset="0"/>
        </a:defRPr>
      </a:lvl4pPr>
      <a:lvl5pPr marL="771525" indent="-128588" algn="l" defTabSz="514350" rtl="0" eaLnBrk="1" latinLnBrk="0" hangingPunct="1">
        <a:lnSpc>
          <a:spcPct val="90000"/>
        </a:lnSpc>
        <a:spcBef>
          <a:spcPts val="281"/>
        </a:spcBef>
        <a:buClr>
          <a:schemeClr val="tx2"/>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Alegna.Zavatti@bmc.org"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4.xml"/><Relationship Id="rId7" Type="http://schemas.openxmlformats.org/officeDocument/2006/relationships/hyperlink" Target="https://hub.bmc.org/departments/finance/accounts-payable" TargetMode="External"/><Relationship Id="rId2" Type="http://schemas.openxmlformats.org/officeDocument/2006/relationships/tags" Target="../tags/tag23.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16.bin"/><Relationship Id="rId4" Type="http://schemas.openxmlformats.org/officeDocument/2006/relationships/notesSlide" Target="../notesSlides/notesSlide4.xml"/><Relationship Id="rId9" Type="http://schemas.openxmlformats.org/officeDocument/2006/relationships/image" Target="cid:image002.jpg@01D8A748.8849A000"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hyperlink" Target="mailto:BMCsubinvoice@bmc.org" TargetMode="External"/><Relationship Id="rId2" Type="http://schemas.openxmlformats.org/officeDocument/2006/relationships/tags" Target="../tags/tag24.xml"/><Relationship Id="rId1" Type="http://schemas.openxmlformats.org/officeDocument/2006/relationships/vmlDrawing" Target="../drawings/vmlDrawing20.vml"/><Relationship Id="rId6" Type="http://schemas.openxmlformats.org/officeDocument/2006/relationships/image" Target="../media/image6.emf"/><Relationship Id="rId5" Type="http://schemas.openxmlformats.org/officeDocument/2006/relationships/oleObject" Target="../embeddings/oleObject16.bin"/><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vmlDrawing" Target="../drawings/vmlDrawing21.vml"/><Relationship Id="rId6" Type="http://schemas.openxmlformats.org/officeDocument/2006/relationships/image" Target="../media/image6.emf"/><Relationship Id="rId5" Type="http://schemas.openxmlformats.org/officeDocument/2006/relationships/oleObject" Target="../embeddings/oleObject16.bin"/><Relationship Id="rId4"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8" Type="http://schemas.openxmlformats.org/officeDocument/2006/relationships/hyperlink" Target="https://hub.bmc.org/departments/finance/accounts-payable" TargetMode="External"/><Relationship Id="rId3" Type="http://schemas.openxmlformats.org/officeDocument/2006/relationships/slideLayout" Target="../slideLayouts/slideLayout4.xml"/><Relationship Id="rId7" Type="http://schemas.openxmlformats.org/officeDocument/2006/relationships/hyperlink" Target="http://share.bmc.org/InforAndRelatedFinancialSystemsTraining/default.aspx" TargetMode="External"/><Relationship Id="rId2" Type="http://schemas.openxmlformats.org/officeDocument/2006/relationships/tags" Target="../tags/tag26.xml"/><Relationship Id="rId1" Type="http://schemas.openxmlformats.org/officeDocument/2006/relationships/vmlDrawing" Target="../drawings/vmlDrawing22.vml"/><Relationship Id="rId6" Type="http://schemas.openxmlformats.org/officeDocument/2006/relationships/image" Target="../media/image6.emf"/><Relationship Id="rId5" Type="http://schemas.openxmlformats.org/officeDocument/2006/relationships/oleObject" Target="../embeddings/oleObject16.bin"/><Relationship Id="rId4"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vmlDrawing" Target="../drawings/vmlDrawing23.vml"/><Relationship Id="rId6" Type="http://schemas.openxmlformats.org/officeDocument/2006/relationships/image" Target="../media/image6.emf"/><Relationship Id="rId5" Type="http://schemas.openxmlformats.org/officeDocument/2006/relationships/oleObject" Target="../embeddings/oleObject16.bin"/><Relationship Id="rId4"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2.svg"/><Relationship Id="rId3" Type="http://schemas.openxmlformats.org/officeDocument/2006/relationships/image" Target="../media/image20.jpeg"/><Relationship Id="rId7" Type="http://schemas.openxmlformats.org/officeDocument/2006/relationships/image" Target="../media/image16.svg"/><Relationship Id="rId12"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22.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18.svg"/><Relationship Id="rId1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14.svg"/><Relationship Id="rId9" Type="http://schemas.openxmlformats.org/officeDocument/2006/relationships/image" Target="../media/image32.jpeg"/></Relationships>
</file>

<file path=ppt/slides/_rels/slide4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4.svg"/><Relationship Id="rId3" Type="http://schemas.openxmlformats.org/officeDocument/2006/relationships/image" Target="../media/image34.png"/><Relationship Id="rId7" Type="http://schemas.openxmlformats.org/officeDocument/2006/relationships/image" Target="../media/image14.svg"/><Relationship Id="rId12"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7.xml"/><Relationship Id="rId6" Type="http://schemas.openxmlformats.org/officeDocument/2006/relationships/image" Target="../media/image21.png"/><Relationship Id="rId11" Type="http://schemas.openxmlformats.org/officeDocument/2006/relationships/image" Target="../media/image22.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8.svg"/></Relationships>
</file>

<file path=ppt/slides/_rels/slide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8.pn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11.xml"/><Relationship Id="rId11" Type="http://schemas.openxmlformats.org/officeDocument/2006/relationships/image" Target="../media/image36.png"/><Relationship Id="rId5" Type="http://schemas.openxmlformats.org/officeDocument/2006/relationships/diagramQuickStyle" Target="../diagrams/quickStyle11.xml"/><Relationship Id="rId10" Type="http://schemas.openxmlformats.org/officeDocument/2006/relationships/image" Target="../media/image35.png"/><Relationship Id="rId4" Type="http://schemas.openxmlformats.org/officeDocument/2006/relationships/diagramLayout" Target="../diagrams/layout11.xml"/><Relationship Id="rId9" Type="http://schemas.openxmlformats.org/officeDocument/2006/relationships/image" Target="../media/image14.svg"/></Relationships>
</file>

<file path=ppt/slides/_rels/slide4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9.png"/><Relationship Id="rId7" Type="http://schemas.openxmlformats.org/officeDocument/2006/relationships/image" Target="../media/image14.svg"/><Relationship Id="rId2" Type="http://schemas.openxmlformats.org/officeDocument/2006/relationships/notesSlide" Target="../notesSlides/notesSlide18.xml"/><Relationship Id="rId1" Type="http://schemas.openxmlformats.org/officeDocument/2006/relationships/slideLayout" Target="../slideLayouts/slideLayout45.xml"/><Relationship Id="rId6" Type="http://schemas.openxmlformats.org/officeDocument/2006/relationships/image" Target="../media/image41.png"/><Relationship Id="rId11" Type="http://schemas.openxmlformats.org/officeDocument/2006/relationships/image" Target="../media/image44.jpeg"/><Relationship Id="rId5" Type="http://schemas.openxmlformats.org/officeDocument/2006/relationships/image" Target="../media/image18.svg"/><Relationship Id="rId10" Type="http://schemas.openxmlformats.org/officeDocument/2006/relationships/image" Target="../media/image43.jpeg"/><Relationship Id="rId4" Type="http://schemas.openxmlformats.org/officeDocument/2006/relationships/image" Target="../media/image40.png"/><Relationship Id="rId9" Type="http://schemas.openxmlformats.org/officeDocument/2006/relationships/image" Target="../media/image42.jpeg"/></Relationships>
</file>

<file path=ppt/slides/_rels/slide49.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46.png"/><Relationship Id="rId12"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image" Target="../media/image24.svg"/><Relationship Id="rId11" Type="http://schemas.openxmlformats.org/officeDocument/2006/relationships/image" Target="../media/image49.png"/><Relationship Id="rId5" Type="http://schemas.openxmlformats.org/officeDocument/2006/relationships/image" Target="../media/image26.png"/><Relationship Id="rId10" Type="http://schemas.openxmlformats.org/officeDocument/2006/relationships/image" Target="../media/image48.png"/><Relationship Id="rId4" Type="http://schemas.openxmlformats.org/officeDocument/2006/relationships/image" Target="../media/image22.svg"/><Relationship Id="rId9" Type="http://schemas.openxmlformats.org/officeDocument/2006/relationships/image" Target="../media/image4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5.png"/><Relationship Id="rId7"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35.xml"/><Relationship Id="rId6" Type="http://schemas.openxmlformats.org/officeDocument/2006/relationships/image" Target="../media/image24.svg"/><Relationship Id="rId5" Type="http://schemas.openxmlformats.org/officeDocument/2006/relationships/image" Target="../media/image26.png"/><Relationship Id="rId10" Type="http://schemas.openxmlformats.org/officeDocument/2006/relationships/image" Target="../media/image14.svg"/><Relationship Id="rId4" Type="http://schemas.openxmlformats.org/officeDocument/2006/relationships/image" Target="../media/image22.svg"/><Relationship Id="rId9"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bostonmedicalcenter.policytech.com/dotNet/documents/?docid=3276"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newsweek.com/deaf-mans-suit-against-hospital-over-allegedly-unnecessary-leg-amputation-proceed-1672248" TargetMode="External"/><Relationship Id="rId2" Type="http://schemas.openxmlformats.org/officeDocument/2006/relationships/hyperlink" Target="https://www.bostonglobe.com/2021/11/16/metro/baystate-medical-center-pay-135000-resolve-claims-it-violated-ada/"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hub.bmc.org/departments/interpreter-services/bilingual-provider-information" TargetMode="External"/><Relationship Id="rId2" Type="http://schemas.openxmlformats.org/officeDocument/2006/relationships/hyperlink" Target="mailto:DG-LanguageAssessments@bmc.org"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054" y="2693233"/>
            <a:ext cx="6383579" cy="502445"/>
          </a:xfrm>
        </p:spPr>
        <p:txBody>
          <a:bodyPr/>
          <a:lstStyle/>
          <a:p>
            <a:r>
              <a:rPr lang="en-US" dirty="0" smtClean="0"/>
              <a:t>August 9</a:t>
            </a:r>
            <a:r>
              <a:rPr lang="en-US" baseline="30000" dirty="0" smtClean="0"/>
              <a:t>th</a:t>
            </a:r>
            <a:r>
              <a:rPr lang="en-US" dirty="0" smtClean="0"/>
              <a:t> Research </a:t>
            </a:r>
            <a:r>
              <a:rPr lang="en-US" dirty="0"/>
              <a:t>Admin Meeting</a:t>
            </a:r>
          </a:p>
        </p:txBody>
      </p:sp>
    </p:spTree>
    <p:extLst>
      <p:ext uri="{BB962C8B-B14F-4D97-AF65-F5344CB8AC3E}">
        <p14:creationId xmlns:p14="http://schemas.microsoft.com/office/powerpoint/2010/main" val="1357395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 have been having challenges with research teams abiding by our current guidelines and partnered with the Clinical Trial Office to address these issues </a:t>
            </a:r>
            <a:endParaRPr lang="en-US" dirty="0"/>
          </a:p>
        </p:txBody>
      </p:sp>
      <p:graphicFrame>
        <p:nvGraphicFramePr>
          <p:cNvPr id="7" name="Content Placeholder 6"/>
          <p:cNvGraphicFramePr>
            <a:graphicFrameLocks noGrp="1"/>
          </p:cNvGraphicFramePr>
          <p:nvPr>
            <p:ph idx="1"/>
            <p:extLst/>
          </p:nvPr>
        </p:nvGraphicFramePr>
        <p:xfrm>
          <a:off x="173038" y="1143000"/>
          <a:ext cx="8755062" cy="4973320"/>
        </p:xfrm>
        <a:graphic>
          <a:graphicData uri="http://schemas.openxmlformats.org/drawingml/2006/table">
            <a:tbl>
              <a:tblPr firstRow="1" bandRow="1">
                <a:tableStyleId>{5C22544A-7EE6-4342-B048-85BDC9FD1C3A}</a:tableStyleId>
              </a:tblPr>
              <a:tblGrid>
                <a:gridCol w="4377531">
                  <a:extLst>
                    <a:ext uri="{9D8B030D-6E8A-4147-A177-3AD203B41FA5}">
                      <a16:colId xmlns:a16="http://schemas.microsoft.com/office/drawing/2014/main" val="1446186212"/>
                    </a:ext>
                  </a:extLst>
                </a:gridCol>
                <a:gridCol w="4377531">
                  <a:extLst>
                    <a:ext uri="{9D8B030D-6E8A-4147-A177-3AD203B41FA5}">
                      <a16:colId xmlns:a16="http://schemas.microsoft.com/office/drawing/2014/main" val="759065095"/>
                    </a:ext>
                  </a:extLst>
                </a:gridCol>
              </a:tblGrid>
              <a:tr h="370840">
                <a:tc>
                  <a:txBody>
                    <a:bodyPr/>
                    <a:lstStyle/>
                    <a:p>
                      <a:pPr algn="ctr"/>
                      <a:r>
                        <a:rPr lang="en-US" sz="1600" dirty="0" smtClean="0">
                          <a:solidFill>
                            <a:schemeClr val="tx1"/>
                          </a:solidFill>
                        </a:rPr>
                        <a:t>Current Guidelines </a:t>
                      </a:r>
                      <a:endParaRPr lang="en-US" sz="1600" dirty="0">
                        <a:solidFill>
                          <a:schemeClr val="tx1"/>
                        </a:solidFill>
                      </a:endParaRPr>
                    </a:p>
                  </a:txBody>
                  <a:tcPr/>
                </a:tc>
                <a:tc>
                  <a:txBody>
                    <a:bodyPr/>
                    <a:lstStyle/>
                    <a:p>
                      <a:pPr algn="ctr"/>
                      <a:r>
                        <a:rPr lang="en-US" sz="1600" dirty="0" smtClean="0">
                          <a:solidFill>
                            <a:schemeClr val="tx1"/>
                          </a:solidFill>
                        </a:rPr>
                        <a:t>Challenges </a:t>
                      </a:r>
                      <a:endParaRPr lang="en-US" sz="1600" dirty="0">
                        <a:solidFill>
                          <a:schemeClr val="tx1"/>
                        </a:solidFill>
                      </a:endParaRPr>
                    </a:p>
                  </a:txBody>
                  <a:tcPr/>
                </a:tc>
                <a:extLst>
                  <a:ext uri="{0D108BD9-81ED-4DB2-BD59-A6C34878D82A}">
                    <a16:rowId xmlns:a16="http://schemas.microsoft.com/office/drawing/2014/main" val="90653416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mn-ea"/>
                          <a:cs typeface="+mn-cs"/>
                        </a:rPr>
                        <a:t>Research groups are responsible for the interpreter costs and need to build these costs in the funding/grant budget during the IRB process</a:t>
                      </a:r>
                    </a:p>
                  </a:txBody>
                  <a:tcPr/>
                </a:tc>
                <a:tc>
                  <a:txBody>
                    <a:bodyPr/>
                    <a:lstStyle/>
                    <a:p>
                      <a:r>
                        <a:rPr lang="en-US" sz="1400" dirty="0" smtClean="0">
                          <a:latin typeface="+mn-lt"/>
                        </a:rPr>
                        <a:t>Not all research teams have funding and we do not want to discourage</a:t>
                      </a:r>
                      <a:r>
                        <a:rPr lang="en-US" sz="1400" baseline="0" dirty="0" smtClean="0">
                          <a:latin typeface="+mn-lt"/>
                        </a:rPr>
                        <a:t> research teams from accessing interpreters because of this</a:t>
                      </a:r>
                      <a:endParaRPr lang="en-US" sz="1400" dirty="0">
                        <a:latin typeface="+mn-lt"/>
                      </a:endParaRPr>
                    </a:p>
                  </a:txBody>
                  <a:tcPr/>
                </a:tc>
                <a:extLst>
                  <a:ext uri="{0D108BD9-81ED-4DB2-BD59-A6C34878D82A}">
                    <a16:rowId xmlns:a16="http://schemas.microsoft.com/office/drawing/2014/main" val="237367358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Teams</a:t>
                      </a:r>
                      <a:r>
                        <a:rPr lang="en-US" sz="1400" kern="1200" baseline="0" dirty="0" smtClean="0">
                          <a:solidFill>
                            <a:schemeClr val="dk1"/>
                          </a:solidFill>
                          <a:effectLst/>
                          <a:latin typeface="+mn-lt"/>
                          <a:ea typeface="+mn-ea"/>
                          <a:cs typeface="+mn-cs"/>
                        </a:rPr>
                        <a:t> have to </a:t>
                      </a:r>
                      <a:r>
                        <a:rPr lang="en-US" sz="1400" kern="1200" dirty="0" smtClean="0">
                          <a:solidFill>
                            <a:schemeClr val="dk1"/>
                          </a:solidFill>
                          <a:effectLst/>
                          <a:latin typeface="+mn-lt"/>
                          <a:ea typeface="+mn-ea"/>
                          <a:cs typeface="+mn-cs"/>
                        </a:rPr>
                        <a:t>complete an organization information form and we create</a:t>
                      </a:r>
                      <a:r>
                        <a:rPr lang="en-US" sz="1400" kern="1200" baseline="0" dirty="0" smtClean="0">
                          <a:solidFill>
                            <a:schemeClr val="dk1"/>
                          </a:solidFill>
                          <a:effectLst/>
                          <a:latin typeface="+mn-lt"/>
                          <a:ea typeface="+mn-ea"/>
                          <a:cs typeface="+mn-cs"/>
                        </a:rPr>
                        <a:t> an account</a:t>
                      </a:r>
                      <a:r>
                        <a:rPr lang="en-US" sz="1400" kern="1200" dirty="0" smtClean="0">
                          <a:solidFill>
                            <a:schemeClr val="dk1"/>
                          </a:solidFill>
                          <a:effectLst/>
                          <a:latin typeface="+mn-lt"/>
                          <a:ea typeface="+mn-ea"/>
                          <a:cs typeface="+mn-cs"/>
                        </a:rPr>
                        <a:t> with our phone vendor and have direct access to interpreters</a:t>
                      </a:r>
                    </a:p>
                  </a:txBody>
                  <a:tcPr/>
                </a:tc>
                <a:tc>
                  <a:txBody>
                    <a:bodyPr/>
                    <a:lstStyle/>
                    <a:p>
                      <a:r>
                        <a:rPr lang="en-US" sz="1400" dirty="0" smtClean="0">
                          <a:latin typeface="+mn-lt"/>
                        </a:rPr>
                        <a:t>Teams complete this step, however data shows very low usage of these accounts</a:t>
                      </a:r>
                      <a:endParaRPr lang="en-US" sz="1400" dirty="0">
                        <a:latin typeface="+mn-lt"/>
                      </a:endParaRPr>
                    </a:p>
                  </a:txBody>
                  <a:tcPr/>
                </a:tc>
                <a:extLst>
                  <a:ext uri="{0D108BD9-81ED-4DB2-BD59-A6C34878D82A}">
                    <a16:rowId xmlns:a16="http://schemas.microsoft.com/office/drawing/2014/main" val="60117496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Direct billing from vendor</a:t>
                      </a:r>
                      <a:r>
                        <a:rPr lang="en-US" sz="1400" kern="1200" baseline="0" dirty="0" smtClean="0">
                          <a:solidFill>
                            <a:schemeClr val="dk1"/>
                          </a:solidFill>
                          <a:effectLst/>
                          <a:latin typeface="+mn-lt"/>
                          <a:ea typeface="+mn-ea"/>
                          <a:cs typeface="+mn-cs"/>
                        </a:rPr>
                        <a:t> and </a:t>
                      </a:r>
                      <a:r>
                        <a:rPr lang="en-US" sz="1400" kern="1200" dirty="0" smtClean="0">
                          <a:solidFill>
                            <a:schemeClr val="dk1"/>
                          </a:solidFill>
                          <a:effectLst/>
                          <a:latin typeface="+mn-lt"/>
                          <a:ea typeface="+mn-ea"/>
                          <a:cs typeface="+mn-cs"/>
                        </a:rPr>
                        <a:t>your own call data reports</a:t>
                      </a:r>
                    </a:p>
                  </a:txBody>
                  <a:tcPr/>
                </a:tc>
                <a:tc>
                  <a:txBody>
                    <a:bodyPr/>
                    <a:lstStyle/>
                    <a:p>
                      <a:pPr marL="285750" indent="-285750">
                        <a:buFont typeface="Arial" panose="020B0604020202020204" pitchFamily="34" charset="0"/>
                        <a:buChar char="•"/>
                      </a:pPr>
                      <a:r>
                        <a:rPr lang="en-US" sz="1400" dirty="0" smtClean="0">
                          <a:latin typeface="+mn-lt"/>
                        </a:rPr>
                        <a:t>Teams that use</a:t>
                      </a:r>
                      <a:r>
                        <a:rPr lang="en-US" sz="1400" baseline="0" dirty="0" smtClean="0">
                          <a:latin typeface="+mn-lt"/>
                        </a:rPr>
                        <a:t> the services reach out to notify they do not have funding and ISD  has to absorb costs, creating extra admin work for our department</a:t>
                      </a:r>
                    </a:p>
                    <a:p>
                      <a:pPr marL="285750" indent="-285750">
                        <a:buFont typeface="Arial" panose="020B0604020202020204" pitchFamily="34" charset="0"/>
                        <a:buChar char="•"/>
                      </a:pPr>
                      <a:r>
                        <a:rPr lang="en-US" sz="1400" baseline="0" dirty="0" smtClean="0">
                          <a:latin typeface="+mn-lt"/>
                        </a:rPr>
                        <a:t>Usage of current workflow is low, therefore we do not have research specific data</a:t>
                      </a:r>
                    </a:p>
                  </a:txBody>
                  <a:tcPr/>
                </a:tc>
                <a:extLst>
                  <a:ext uri="{0D108BD9-81ED-4DB2-BD59-A6C34878D82A}">
                    <a16:rowId xmlns:a16="http://schemas.microsoft.com/office/drawing/2014/main" val="921370723"/>
                  </a:ext>
                </a:extLst>
              </a:tr>
              <a:tr h="370840">
                <a:tc>
                  <a:txBody>
                    <a:bodyPr/>
                    <a:lstStyle/>
                    <a:p>
                      <a:pPr marL="0" indent="0">
                        <a:buFont typeface="Wingdings" panose="05000000000000000000" pitchFamily="2" charset="2"/>
                        <a:buNone/>
                      </a:pPr>
                      <a:r>
                        <a:rPr lang="en-US" sz="1400" dirty="0" smtClean="0">
                          <a:latin typeface="+mn-lt"/>
                          <a:cs typeface="Arial" panose="020B0604020202020204" pitchFamily="34" charset="0"/>
                        </a:rPr>
                        <a:t>Overlapping of clinical and research responsibilities and teams using their department’s code to access interpreters for research</a:t>
                      </a:r>
                    </a:p>
                  </a:txBody>
                  <a:tcPr/>
                </a:tc>
                <a:tc>
                  <a:txBody>
                    <a:bodyPr/>
                    <a:lstStyle/>
                    <a:p>
                      <a:pPr marL="457200" lvl="1" indent="0" algn="l">
                        <a:buFont typeface="Wingdings" panose="05000000000000000000" pitchFamily="2" charset="2"/>
                        <a:buNone/>
                      </a:pPr>
                      <a:r>
                        <a:rPr lang="en-US" sz="1400" dirty="0" smtClean="0">
                          <a:latin typeface="+mn-lt"/>
                          <a:cs typeface="Arial" panose="020B0604020202020204" pitchFamily="34" charset="0"/>
                        </a:rPr>
                        <a:t>This also contributes to lack of research specific data that we can share with leadership</a:t>
                      </a:r>
                    </a:p>
                  </a:txBody>
                  <a:tcPr/>
                </a:tc>
                <a:extLst>
                  <a:ext uri="{0D108BD9-81ED-4DB2-BD59-A6C34878D82A}">
                    <a16:rowId xmlns:a16="http://schemas.microsoft.com/office/drawing/2014/main" val="286310078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Research</a:t>
                      </a:r>
                      <a:r>
                        <a:rPr lang="en-US" sz="1400" kern="1200" baseline="0" dirty="0" smtClean="0">
                          <a:solidFill>
                            <a:schemeClr val="dk1"/>
                          </a:solidFill>
                          <a:effectLst/>
                          <a:latin typeface="+mn-lt"/>
                          <a:ea typeface="+mn-ea"/>
                          <a:cs typeface="+mn-cs"/>
                        </a:rPr>
                        <a:t> requests come directly to ISD and Clinical Trial is not part of the process </a:t>
                      </a:r>
                      <a:endParaRPr lang="en-US" sz="1400" kern="1200" dirty="0" smtClean="0">
                        <a:solidFill>
                          <a:schemeClr val="dk1"/>
                        </a:solidFill>
                        <a:effectLst/>
                        <a:latin typeface="+mn-lt"/>
                        <a:ea typeface="+mn-ea"/>
                        <a:cs typeface="+mn-cs"/>
                      </a:endParaRPr>
                    </a:p>
                  </a:txBody>
                  <a:tcPr/>
                </a:tc>
                <a:tc>
                  <a:txBody>
                    <a:bodyPr/>
                    <a:lstStyle/>
                    <a:p>
                      <a:pPr marL="0" indent="0">
                        <a:buFont typeface="Arial" panose="020B0604020202020204" pitchFamily="34" charset="0"/>
                        <a:buNone/>
                      </a:pPr>
                      <a:r>
                        <a:rPr lang="en-US" sz="1400" baseline="0" dirty="0" smtClean="0">
                          <a:latin typeface="+mn-lt"/>
                        </a:rPr>
                        <a:t>Lack of communication between all parties </a:t>
                      </a:r>
                    </a:p>
                    <a:p>
                      <a:pPr marL="0" indent="0">
                        <a:buFont typeface="Arial" panose="020B0604020202020204" pitchFamily="34" charset="0"/>
                        <a:buNone/>
                      </a:pPr>
                      <a:endParaRPr lang="en-US" sz="1400" baseline="0" dirty="0" smtClean="0">
                        <a:latin typeface="+mn-lt"/>
                      </a:endParaRPr>
                    </a:p>
                  </a:txBody>
                  <a:tcPr/>
                </a:tc>
                <a:extLst>
                  <a:ext uri="{0D108BD9-81ED-4DB2-BD59-A6C34878D82A}">
                    <a16:rowId xmlns:a16="http://schemas.microsoft.com/office/drawing/2014/main" val="158531360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ISD</a:t>
                      </a:r>
                      <a:r>
                        <a:rPr lang="en-US" sz="1400" kern="1200" baseline="0" dirty="0" smtClean="0">
                          <a:solidFill>
                            <a:schemeClr val="dk1"/>
                          </a:solidFill>
                          <a:effectLst/>
                          <a:latin typeface="+mn-lt"/>
                          <a:ea typeface="+mn-ea"/>
                          <a:cs typeface="+mn-cs"/>
                        </a:rPr>
                        <a:t> has a research database </a:t>
                      </a:r>
                      <a:endParaRPr lang="en-US" sz="1400" kern="1200" dirty="0" smtClean="0">
                        <a:solidFill>
                          <a:schemeClr val="dk1"/>
                        </a:solidFill>
                        <a:effectLst/>
                        <a:latin typeface="+mn-lt"/>
                        <a:ea typeface="+mn-ea"/>
                        <a:cs typeface="+mn-cs"/>
                      </a:endParaRPr>
                    </a:p>
                  </a:txBody>
                  <a:tcPr/>
                </a:tc>
                <a:tc>
                  <a:txBody>
                    <a:bodyPr/>
                    <a:lstStyle/>
                    <a:p>
                      <a:pPr marL="0" indent="0">
                        <a:buFont typeface="Arial" panose="020B0604020202020204" pitchFamily="34" charset="0"/>
                        <a:buNone/>
                      </a:pPr>
                      <a:r>
                        <a:rPr lang="en-US" sz="1400" baseline="0" dirty="0" smtClean="0">
                          <a:latin typeface="+mn-lt"/>
                        </a:rPr>
                        <a:t>Unsure which research studies are still active. Database need to be updated</a:t>
                      </a:r>
                    </a:p>
                  </a:txBody>
                  <a:tcPr/>
                </a:tc>
                <a:extLst>
                  <a:ext uri="{0D108BD9-81ED-4DB2-BD59-A6C34878D82A}">
                    <a16:rowId xmlns:a16="http://schemas.microsoft.com/office/drawing/2014/main" val="1013592288"/>
                  </a:ext>
                </a:extLst>
              </a:tr>
            </a:tbl>
          </a:graphicData>
        </a:graphic>
      </p:graphicFrame>
    </p:spTree>
    <p:extLst>
      <p:ext uri="{BB962C8B-B14F-4D97-AF65-F5344CB8AC3E}">
        <p14:creationId xmlns:p14="http://schemas.microsoft.com/office/powerpoint/2010/main" val="1460528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t>
            </a:r>
            <a:r>
              <a:rPr lang="en-US" dirty="0" smtClean="0"/>
              <a:t>ontribute to research that is inclusive and diverse</a:t>
            </a:r>
          </a:p>
          <a:p>
            <a:r>
              <a:rPr lang="en-US" dirty="0"/>
              <a:t>H</a:t>
            </a:r>
            <a:r>
              <a:rPr lang="en-US" dirty="0" smtClean="0"/>
              <a:t>ave research specific data that show:</a:t>
            </a:r>
          </a:p>
          <a:p>
            <a:pPr lvl="1"/>
            <a:r>
              <a:rPr lang="en-US" dirty="0"/>
              <a:t>Average length of encounters</a:t>
            </a:r>
          </a:p>
          <a:p>
            <a:pPr lvl="1"/>
            <a:r>
              <a:rPr lang="en-US" dirty="0"/>
              <a:t>Languages accessed by individual teams and by all research teams hospital wide </a:t>
            </a:r>
            <a:endParaRPr lang="en-US" dirty="0" smtClean="0"/>
          </a:p>
          <a:p>
            <a:r>
              <a:rPr lang="en-US" dirty="0" smtClean="0"/>
              <a:t>Ensure all clinical teams are following new workflow </a:t>
            </a:r>
          </a:p>
          <a:p>
            <a:r>
              <a:rPr lang="en-US" dirty="0" smtClean="0"/>
              <a:t>Continue partnering with the Clinical Trial Office to identify workflow issues and find solutions to challenges </a:t>
            </a:r>
          </a:p>
          <a:p>
            <a:pPr marL="0" indent="0">
              <a:buNone/>
            </a:pPr>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Some of our goals with the new workflow we are creating are</a:t>
            </a:r>
            <a:endParaRPr lang="en-US" dirty="0"/>
          </a:p>
        </p:txBody>
      </p:sp>
    </p:spTree>
    <p:extLst>
      <p:ext uri="{BB962C8B-B14F-4D97-AF65-F5344CB8AC3E}">
        <p14:creationId xmlns:p14="http://schemas.microsoft.com/office/powerpoint/2010/main" val="2702827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Based on feedback from stakeholders, we embarked on a journey to choose a new phone and video interpretation vendor</a:t>
            </a:r>
          </a:p>
        </p:txBody>
      </p:sp>
      <p:pic>
        <p:nvPicPr>
          <p:cNvPr id="4" name="Picture 3"/>
          <p:cNvPicPr>
            <a:picLocks noChangeAspect="1"/>
          </p:cNvPicPr>
          <p:nvPr/>
        </p:nvPicPr>
        <p:blipFill>
          <a:blip r:embed="rId2"/>
          <a:stretch>
            <a:fillRect/>
          </a:stretch>
        </p:blipFill>
        <p:spPr>
          <a:xfrm>
            <a:off x="448809" y="1018607"/>
            <a:ext cx="8477641" cy="5042049"/>
          </a:xfrm>
          <a:prstGeom prst="rect">
            <a:avLst/>
          </a:prstGeom>
        </p:spPr>
      </p:pic>
    </p:spTree>
    <p:extLst>
      <p:ext uri="{BB962C8B-B14F-4D97-AF65-F5344CB8AC3E}">
        <p14:creationId xmlns:p14="http://schemas.microsoft.com/office/powerpoint/2010/main" val="1492361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3535" y="1151627"/>
            <a:ext cx="8367034" cy="5175250"/>
          </a:xfrm>
          <a:prstGeom prst="rect">
            <a:avLst/>
          </a:prstGeom>
        </p:spPr>
      </p:pic>
      <p:sp>
        <p:nvSpPr>
          <p:cNvPr id="3" name="Title 2"/>
          <p:cNvSpPr>
            <a:spLocks noGrp="1"/>
          </p:cNvSpPr>
          <p:nvPr>
            <p:ph type="title"/>
          </p:nvPr>
        </p:nvSpPr>
        <p:spPr/>
        <p:txBody>
          <a:bodyPr/>
          <a:lstStyle/>
          <a:p>
            <a:r>
              <a:rPr lang="en-US" dirty="0"/>
              <a:t>Implementation timeline</a:t>
            </a:r>
          </a:p>
        </p:txBody>
      </p:sp>
    </p:spTree>
    <p:extLst>
      <p:ext uri="{BB962C8B-B14F-4D97-AF65-F5344CB8AC3E}">
        <p14:creationId xmlns:p14="http://schemas.microsoft.com/office/powerpoint/2010/main" val="2648612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a:buAutoNum type="arabicParenR"/>
            </a:pPr>
            <a:r>
              <a:rPr lang="en-US" dirty="0" smtClean="0"/>
              <a:t>Study </a:t>
            </a:r>
            <a:r>
              <a:rPr lang="en-US" dirty="0"/>
              <a:t>team fills out </a:t>
            </a:r>
            <a:r>
              <a:rPr lang="en-US" dirty="0" smtClean="0"/>
              <a:t>the Interpreter Services Form available on CTO website</a:t>
            </a:r>
          </a:p>
          <a:p>
            <a:pPr marL="627063" lvl="1" indent="-342900">
              <a:buFont typeface="Arial" panose="020B0604020202020204" pitchFamily="34" charset="0"/>
              <a:buChar char="•"/>
            </a:pPr>
            <a:r>
              <a:rPr lang="en-US" dirty="0" smtClean="0"/>
              <a:t>Provide details on research project information, principal investigator, site coordinator, department, main contact, etc. </a:t>
            </a:r>
          </a:p>
          <a:p>
            <a:pPr marL="342900" lvl="0" indent="-342900">
              <a:buAutoNum type="arabicParenR"/>
            </a:pPr>
            <a:r>
              <a:rPr lang="en-US" dirty="0" smtClean="0"/>
              <a:t>Once the form is submitted, an mail </a:t>
            </a:r>
            <a:r>
              <a:rPr lang="en-US" dirty="0"/>
              <a:t>notification </a:t>
            </a:r>
            <a:r>
              <a:rPr lang="en-US" dirty="0" smtClean="0"/>
              <a:t>will </a:t>
            </a:r>
            <a:r>
              <a:rPr lang="en-US" dirty="0"/>
              <a:t>be sent to </a:t>
            </a:r>
            <a:r>
              <a:rPr lang="en-US" dirty="0" smtClean="0"/>
              <a:t>interpreter services</a:t>
            </a:r>
          </a:p>
          <a:p>
            <a:pPr marL="342900" lvl="0" indent="-342900">
              <a:buAutoNum type="arabicParenR"/>
            </a:pPr>
            <a:r>
              <a:rPr lang="en-US" dirty="0" smtClean="0"/>
              <a:t>Interpreter </a:t>
            </a:r>
            <a:r>
              <a:rPr lang="en-US" dirty="0"/>
              <a:t>team provides phone number and study specific 3-digit code, and submits the </a:t>
            </a:r>
            <a:r>
              <a:rPr lang="en-US" dirty="0" smtClean="0"/>
              <a:t>form</a:t>
            </a:r>
          </a:p>
          <a:p>
            <a:pPr marL="627063" lvl="1" indent="-342900">
              <a:buFont typeface="Arial" panose="020B0604020202020204" pitchFamily="34" charset="0"/>
              <a:buChar char="•"/>
            </a:pPr>
            <a:r>
              <a:rPr lang="en-US" dirty="0" smtClean="0"/>
              <a:t>ISD will keep a database with 3-digit codes </a:t>
            </a:r>
          </a:p>
          <a:p>
            <a:pPr marL="342900" lvl="0" indent="-342900">
              <a:buAutoNum type="arabicParenR"/>
            </a:pPr>
            <a:r>
              <a:rPr lang="en-US" dirty="0" smtClean="0"/>
              <a:t>Email </a:t>
            </a:r>
            <a:r>
              <a:rPr lang="en-US" dirty="0"/>
              <a:t>notification with all information </a:t>
            </a:r>
            <a:r>
              <a:rPr lang="en-US" dirty="0" smtClean="0"/>
              <a:t>will </a:t>
            </a:r>
            <a:r>
              <a:rPr lang="en-US" dirty="0"/>
              <a:t>be sent to PI, study coordinator, study team main contact, Interpreter Service Team and CTO.</a:t>
            </a:r>
            <a:r>
              <a:rPr lang="en-US" dirty="0" smtClean="0"/>
              <a:t> </a:t>
            </a:r>
          </a:p>
          <a:p>
            <a:endParaRPr lang="en-US" dirty="0" smtClean="0"/>
          </a:p>
          <a:p>
            <a:r>
              <a:rPr lang="en-US" dirty="0" smtClean="0"/>
              <a:t>Next steps:</a:t>
            </a:r>
          </a:p>
          <a:p>
            <a:pPr lvl="1"/>
            <a:r>
              <a:rPr lang="en-US" dirty="0" smtClean="0"/>
              <a:t>Share list with current research teams in our database to verify which research studies are still active</a:t>
            </a:r>
          </a:p>
          <a:p>
            <a:pPr lvl="1"/>
            <a:r>
              <a:rPr lang="en-US" dirty="0" smtClean="0"/>
              <a:t>Obtain information from current research teams to create 3-digit codes </a:t>
            </a:r>
            <a:endParaRPr lang="en-US" dirty="0"/>
          </a:p>
        </p:txBody>
      </p:sp>
      <p:sp>
        <p:nvSpPr>
          <p:cNvPr id="3" name="Title 2"/>
          <p:cNvSpPr>
            <a:spLocks noGrp="1"/>
          </p:cNvSpPr>
          <p:nvPr>
            <p:ph type="title"/>
          </p:nvPr>
        </p:nvSpPr>
        <p:spPr/>
        <p:txBody>
          <a:bodyPr/>
          <a:lstStyle/>
          <a:p>
            <a:r>
              <a:rPr lang="en-US" dirty="0" smtClean="0"/>
              <a:t>New workflow for Research teams:</a:t>
            </a:r>
            <a:endParaRPr lang="en-US" dirty="0"/>
          </a:p>
        </p:txBody>
      </p:sp>
    </p:spTree>
    <p:extLst>
      <p:ext uri="{BB962C8B-B14F-4D97-AF65-F5344CB8AC3E}">
        <p14:creationId xmlns:p14="http://schemas.microsoft.com/office/powerpoint/2010/main" val="409878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045" y="5598544"/>
            <a:ext cx="8754413" cy="805254"/>
          </a:xfrm>
        </p:spPr>
        <p:txBody>
          <a:bodyPr/>
          <a:lstStyle/>
          <a:p>
            <a:pPr marL="0" indent="0">
              <a:spcBef>
                <a:spcPts val="0"/>
              </a:spcBef>
              <a:buNone/>
            </a:pPr>
            <a:r>
              <a:rPr lang="en-US" sz="1200" dirty="0"/>
              <a:t>Alegna Zavatti, </a:t>
            </a:r>
            <a:r>
              <a:rPr lang="en-US" sz="1200" dirty="0" smtClean="0"/>
              <a:t>CHI</a:t>
            </a:r>
          </a:p>
          <a:p>
            <a:pPr marL="0" indent="0">
              <a:spcBef>
                <a:spcPts val="0"/>
              </a:spcBef>
              <a:buNone/>
            </a:pPr>
            <a:r>
              <a:rPr lang="en-US" sz="1200" dirty="0" smtClean="0"/>
              <a:t>Director </a:t>
            </a:r>
            <a:r>
              <a:rPr lang="en-US" sz="1200" dirty="0"/>
              <a:t>Interpreter Services</a:t>
            </a:r>
          </a:p>
          <a:p>
            <a:pPr marL="0" indent="0">
              <a:spcBef>
                <a:spcPts val="0"/>
              </a:spcBef>
              <a:buNone/>
            </a:pPr>
            <a:r>
              <a:rPr lang="en-US" sz="1200" dirty="0"/>
              <a:t>Email: </a:t>
            </a:r>
            <a:r>
              <a:rPr lang="en-US" sz="1200" dirty="0">
                <a:hlinkClick r:id="rId2"/>
              </a:rPr>
              <a:t>Alegna.Zavatti@bmc.org</a:t>
            </a:r>
            <a:endParaRPr lang="en-US" sz="1200" dirty="0"/>
          </a:p>
          <a:p>
            <a:pPr marL="0" indent="0">
              <a:spcBef>
                <a:spcPts val="0"/>
              </a:spcBef>
              <a:buNone/>
            </a:pPr>
            <a:r>
              <a:rPr lang="en-US" sz="1200" dirty="0"/>
              <a:t>Phone: 617-414-3308</a:t>
            </a:r>
          </a:p>
          <a:p>
            <a:pPr marL="0" indent="0">
              <a:buNone/>
            </a:pPr>
            <a:endParaRPr lang="en-US" dirty="0"/>
          </a:p>
        </p:txBody>
      </p:sp>
      <p:pic>
        <p:nvPicPr>
          <p:cNvPr id="4" name="Content Placeholder 5"/>
          <p:cNvPicPr>
            <a:picLocks noChangeAspect="1"/>
          </p:cNvPicPr>
          <p:nvPr/>
        </p:nvPicPr>
        <p:blipFill rotWithShape="1">
          <a:blip r:embed="rId3"/>
          <a:srcRect b="12389"/>
          <a:stretch/>
        </p:blipFill>
        <p:spPr>
          <a:xfrm>
            <a:off x="2072640" y="1892592"/>
            <a:ext cx="4904740" cy="2505236"/>
          </a:xfrm>
          <a:prstGeom prst="rect">
            <a:avLst/>
          </a:prstGeom>
        </p:spPr>
      </p:pic>
    </p:spTree>
    <p:extLst>
      <p:ext uri="{BB962C8B-B14F-4D97-AF65-F5344CB8AC3E}">
        <p14:creationId xmlns:p14="http://schemas.microsoft.com/office/powerpoint/2010/main" val="1704790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gn="ctr">
              <a:lnSpc>
                <a:spcPct val="110000"/>
              </a:lnSpc>
            </a:pPr>
            <a:r>
              <a:rPr lang="en-US" dirty="0"/>
              <a:t>Research Operations Updates</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228350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nSpc>
                <a:spcPct val="110000"/>
              </a:lnSpc>
            </a:pPr>
            <a:r>
              <a:rPr lang="en-US" dirty="0" smtClean="0"/>
              <a:t>Research Finance</a:t>
            </a:r>
            <a:r>
              <a:rPr lang="en-US" dirty="0"/>
              <a:t/>
            </a:r>
            <a:br>
              <a:rPr lang="en-US" dirty="0"/>
            </a:br>
            <a:r>
              <a:rPr lang="en-US" sz="1800" dirty="0" smtClean="0"/>
              <a:t>Tyler Flack</a:t>
            </a:r>
            <a:br>
              <a:rPr lang="en-US" sz="1800" dirty="0" smtClean="0"/>
            </a:br>
            <a:r>
              <a:rPr lang="en-US" sz="1800" dirty="0"/>
              <a:t/>
            </a:r>
            <a:br>
              <a:rPr lang="en-US" sz="1800" dirty="0"/>
            </a:br>
            <a:r>
              <a:rPr lang="en-US" sz="1500" i="1" dirty="0" smtClean="0"/>
              <a:t/>
            </a:r>
            <a:br>
              <a:rPr lang="en-US" sz="1500" i="1" dirty="0" smtClean="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063738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8" name="think-cell Slide" r:id="rId5" imgW="270" imgH="270" progId="TCLayout.ActiveDocument.1">
                  <p:embed/>
                </p:oleObj>
              </mc:Choice>
              <mc:Fallback>
                <p:oleObj name="think-cell Slide" r:id="rId5" imgW="270" imgH="270" progId="TCLayout.ActiveDocument.1">
                  <p:embed/>
                  <p:pic>
                    <p:nvPicPr>
                      <p:cNvPr id="4" name="Object 3"/>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p:txBody>
      </p:sp>
      <p:sp>
        <p:nvSpPr>
          <p:cNvPr id="2" name="Rectangle 1"/>
          <p:cNvSpPr/>
          <p:nvPr/>
        </p:nvSpPr>
        <p:spPr>
          <a:xfrm>
            <a:off x="2285731" y="2551099"/>
            <a:ext cx="4572539" cy="376834"/>
          </a:xfrm>
          <a:prstGeom prst="rect">
            <a:avLst/>
          </a:prstGeom>
        </p:spPr>
        <p:txBody>
          <a:bodyPr>
            <a:spAutoFit/>
          </a:bodyPr>
          <a:lstStyle/>
          <a:p>
            <a:pPr marL="0" marR="0" lvl="0" indent="0" algn="l" defTabSz="9141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 name="Title 2"/>
          <p:cNvSpPr>
            <a:spLocks noGrp="1"/>
          </p:cNvSpPr>
          <p:nvPr>
            <p:ph type="title"/>
          </p:nvPr>
        </p:nvSpPr>
        <p:spPr/>
        <p:txBody>
          <a:bodyPr>
            <a:normAutofit/>
          </a:bodyPr>
          <a:lstStyle/>
          <a:p>
            <a:r>
              <a:rPr lang="en-US" sz="2800" dirty="0" smtClean="0">
                <a:latin typeface="Calibri" panose="020F0502020204030204" pitchFamily="34" charset="0"/>
                <a:ea typeface="Arial" charset="0"/>
                <a:cs typeface="Calibri" panose="020F0502020204030204" pitchFamily="34" charset="0"/>
              </a:rPr>
              <a:t>International Wire Payments</a:t>
            </a:r>
            <a:endParaRPr lang="en-US" sz="2800" dirty="0">
              <a:latin typeface="Calibri" panose="020F0502020204030204" pitchFamily="34" charset="0"/>
              <a:ea typeface="Arial" charset="0"/>
              <a:cs typeface="Calibri" panose="020F0502020204030204" pitchFamily="34" charset="0"/>
            </a:endParaRPr>
          </a:p>
        </p:txBody>
      </p:sp>
      <p:sp>
        <p:nvSpPr>
          <p:cNvPr id="6" name="Rectangle 29"/>
          <p:cNvSpPr>
            <a:spLocks noChangeArrowheads="1"/>
          </p:cNvSpPr>
          <p:nvPr/>
        </p:nvSpPr>
        <p:spPr bwMode="auto">
          <a:xfrm>
            <a:off x="116251" y="60303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charset="0"/>
                <a:hlinkClick r:id="rId7"/>
              </a:rPr>
              <a:t>Accounts Payable | Boston Medical Center Intranet (bmc.org)</a:t>
            </a:r>
            <a:endParaRPr kumimoji="0" lang="en-US" altLang="en-US" sz="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charset="0"/>
            </a:endParaRPr>
          </a:p>
        </p:txBody>
      </p:sp>
      <p:pic>
        <p:nvPicPr>
          <p:cNvPr id="17436" name="Picture 2" descr="cid:image002.jpg@01D8A748.8849A000"/>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73829" y="3376536"/>
            <a:ext cx="8867775"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9857" y="1143000"/>
            <a:ext cx="7772400" cy="181588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Wire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payments are used to pay foreign </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entities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Departments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must follow Procurement of Supplies, Equipment and Service </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Policy, which requires a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PO </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for invoices being paid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pay via wire, </a:t>
            </a:r>
            <a:r>
              <a:rPr kumimoji="0" lang="en-US" sz="1600" b="1" i="0" u="sng"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prior to being invoiced for the goods or services.</a:t>
            </a:r>
            <a:r>
              <a:rPr kumimoji="0" lang="en-US" sz="16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All exceptions must be approved by the Manager, Research Finance or the Director, Research Finance.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Research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Operations will open POs for executed sub agreements that will be paid via wire.</a:t>
            </a:r>
          </a:p>
        </p:txBody>
      </p:sp>
    </p:spTree>
    <p:extLst>
      <p:ext uri="{BB962C8B-B14F-4D97-AF65-F5344CB8AC3E}">
        <p14:creationId xmlns:p14="http://schemas.microsoft.com/office/powerpoint/2010/main" val="1455329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2" name="think-cell Slide" r:id="rId5" imgW="270" imgH="270" progId="TCLayout.ActiveDocument.1">
                  <p:embed/>
                </p:oleObj>
              </mc:Choice>
              <mc:Fallback>
                <p:oleObj name="think-cell Slide" r:id="rId5" imgW="270" imgH="270" progId="TCLayout.ActiveDocument.1">
                  <p:embed/>
                  <p:pic>
                    <p:nvPicPr>
                      <p:cNvPr id="4" name="Object 3"/>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p:txBody>
      </p:sp>
      <p:sp>
        <p:nvSpPr>
          <p:cNvPr id="2" name="Rectangle 1"/>
          <p:cNvSpPr/>
          <p:nvPr/>
        </p:nvSpPr>
        <p:spPr>
          <a:xfrm>
            <a:off x="2285731" y="2551099"/>
            <a:ext cx="4572539" cy="376834"/>
          </a:xfrm>
          <a:prstGeom prst="rect">
            <a:avLst/>
          </a:prstGeom>
        </p:spPr>
        <p:txBody>
          <a:bodyPr>
            <a:spAutoFit/>
          </a:bodyPr>
          <a:lstStyle/>
          <a:p>
            <a:pPr marL="0" marR="0" lvl="0" indent="0" algn="l" defTabSz="9141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 name="Title 2"/>
          <p:cNvSpPr>
            <a:spLocks noGrp="1"/>
          </p:cNvSpPr>
          <p:nvPr>
            <p:ph type="title"/>
          </p:nvPr>
        </p:nvSpPr>
        <p:spPr/>
        <p:txBody>
          <a:bodyPr>
            <a:normAutofit/>
          </a:bodyPr>
          <a:lstStyle/>
          <a:p>
            <a:r>
              <a:rPr lang="en-US" sz="2800" dirty="0" smtClean="0">
                <a:latin typeface="Calibri" panose="020F0502020204030204" pitchFamily="34" charset="0"/>
                <a:ea typeface="Arial" charset="0"/>
                <a:cs typeface="Calibri" panose="020F0502020204030204" pitchFamily="34" charset="0"/>
              </a:rPr>
              <a:t>International Wire Payments</a:t>
            </a:r>
            <a:endParaRPr lang="en-US" sz="2800" dirty="0">
              <a:latin typeface="Calibri" panose="020F0502020204030204" pitchFamily="34" charset="0"/>
              <a:ea typeface="Arial" charset="0"/>
              <a:cs typeface="Calibri" panose="020F0502020204030204" pitchFamily="34" charset="0"/>
            </a:endParaRPr>
          </a:p>
        </p:txBody>
      </p:sp>
      <p:sp>
        <p:nvSpPr>
          <p:cNvPr id="7" name="TextBox 6"/>
          <p:cNvSpPr txBox="1"/>
          <p:nvPr/>
        </p:nvSpPr>
        <p:spPr>
          <a:xfrm>
            <a:off x="173828" y="983936"/>
            <a:ext cx="8752621" cy="5537285"/>
          </a:xfrm>
          <a:prstGeom prst="rect">
            <a:avLst/>
          </a:prstGeom>
          <a:noFill/>
        </p:spPr>
        <p:txBody>
          <a:bodyPr wrap="square" rtlCol="0">
            <a:spAutoFit/>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Non-subcontract Expenses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Department completes wire payment request </a:t>
            </a: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form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and provides:</a:t>
            </a:r>
          </a:p>
          <a:p>
            <a:pPr marL="742950" marR="0" lvl="1" indent="-285750" algn="l" defTabSz="914400" rtl="0" eaLnBrk="1" fontAlgn="base" latinLnBrk="0" hangingPunct="1">
              <a:lnSpc>
                <a:spcPct val="107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Invoice from vendor in US dollars</a:t>
            </a:r>
          </a:p>
          <a:p>
            <a:pPr marL="742950" marR="0" lvl="1" indent="-285750" algn="l" defTabSz="914400" rtl="0" eaLnBrk="1" fontAlgn="base" latinLnBrk="0" hangingPunct="1">
              <a:lnSpc>
                <a:spcPct val="107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PO number</a:t>
            </a:r>
          </a:p>
          <a:p>
            <a:pPr marL="742950" marR="0" lvl="1" indent="-285750" algn="l" defTabSz="914400" rtl="0" eaLnBrk="1" fontAlgn="base" latinLnBrk="0" hangingPunct="1">
              <a:lnSpc>
                <a:spcPct val="107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Vendor bank account information </a:t>
            </a:r>
            <a:r>
              <a:rPr kumimoji="0" lang="en-US" sz="14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on bank letter head</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(BMC requires this for all wire payments as they are risky transactions; we have little recourse to retrieve any payment that is issued incorrectly). The information that is necessary to process an international wire includes the following, but may vary depending on the country:</a:t>
            </a:r>
          </a:p>
          <a:p>
            <a:pPr marL="1085850" marR="0" lvl="0" indent="-1714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Beneficiary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Name</a:t>
            </a:r>
          </a:p>
          <a:p>
            <a:pPr marL="1085850" marR="0" lvl="0" indent="-1714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Bank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Name</a:t>
            </a:r>
          </a:p>
          <a:p>
            <a:pPr marL="1085850" marR="0" lvl="0" indent="-1714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ABA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or Routing Number</a:t>
            </a:r>
          </a:p>
          <a:p>
            <a:pPr marL="1085850" marR="0" lvl="0" indent="-1714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Bank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Account</a:t>
            </a:r>
          </a:p>
          <a:p>
            <a:pPr marL="1085850" marR="0" lvl="0" indent="-171450" algn="l" defTabSz="914400" rtl="0" eaLnBrk="1" fontAlgn="base"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SWIFT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Code  </a:t>
            </a: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Department submits the above documentation to their RFA for review.</a:t>
            </a: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Once approved by the RFA, the wire request will be routed to Treasury for payment.</a:t>
            </a:r>
          </a:p>
          <a:p>
            <a:pPr marL="342900" marR="0" lvl="0" indent="-342900" algn="l" defTabSz="914400" rtl="0" eaLnBrk="1" fontAlgn="base" latinLnBrk="0" hangingPunct="1">
              <a:lnSpc>
                <a:spcPct val="107000"/>
              </a:lnSpc>
              <a:spcBef>
                <a:spcPts val="0"/>
              </a:spcBef>
              <a:spcAft>
                <a:spcPts val="80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Treasury will </a:t>
            </a: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return any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requests for payments on sponsored projects (any distribution that includes cost center 10201100 or a project that begins with 4) that do not follow this approval path</a:t>
            </a: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4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Foreign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Sub Invoice Payment</a:t>
            </a:r>
          </a:p>
          <a:p>
            <a:pPr marL="342900" marR="0" lvl="0" indent="-342900" algn="l" defTabSz="914400" rtl="0" eaLnBrk="1" fontAlgn="base"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Department or subrecipient submits invoice to </a:t>
            </a: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BMCsubinvoice@bmc.org</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80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BMCsubinvoice@bmc.org</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inbox administrator will submit invoice to AP for approval routing, and will and complete wire payment form and submit the wire payment request to Treasury once the invoice is approved in Infor. </a:t>
            </a:r>
          </a:p>
        </p:txBody>
      </p:sp>
    </p:spTree>
    <p:extLst>
      <p:ext uri="{BB962C8B-B14F-4D97-AF65-F5344CB8AC3E}">
        <p14:creationId xmlns:p14="http://schemas.microsoft.com/office/powerpoint/2010/main" val="2849280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2280" y="2582564"/>
            <a:ext cx="6165353" cy="502445"/>
          </a:xfrm>
        </p:spPr>
        <p:txBody>
          <a:bodyPr/>
          <a:lstStyle/>
          <a:p>
            <a:r>
              <a:rPr lang="en-US" dirty="0"/>
              <a:t>Agenda</a:t>
            </a:r>
          </a:p>
        </p:txBody>
      </p:sp>
      <p:sp>
        <p:nvSpPr>
          <p:cNvPr id="3" name="Subtitle 2"/>
          <p:cNvSpPr>
            <a:spLocks noGrp="1"/>
          </p:cNvSpPr>
          <p:nvPr>
            <p:ph type="subTitle" idx="1"/>
          </p:nvPr>
        </p:nvSpPr>
        <p:spPr>
          <a:xfrm>
            <a:off x="2592280" y="3116062"/>
            <a:ext cx="6551720" cy="2652008"/>
          </a:xfrm>
        </p:spPr>
        <p:txBody>
          <a:bodyPr/>
          <a:lstStyle/>
          <a:p>
            <a:r>
              <a:rPr lang="en-US" sz="1500" dirty="0"/>
              <a:t>9:00am – </a:t>
            </a:r>
            <a:r>
              <a:rPr lang="en-US" sz="1500" dirty="0" smtClean="0"/>
              <a:t>10:00am</a:t>
            </a:r>
            <a:endParaRPr lang="en-US" sz="1500" dirty="0"/>
          </a:p>
          <a:p>
            <a:r>
              <a:rPr lang="en-US" sz="1500" dirty="0" smtClean="0"/>
              <a:t>Welcome</a:t>
            </a:r>
          </a:p>
          <a:p>
            <a:r>
              <a:rPr lang="en-US" sz="1500" dirty="0"/>
              <a:t>Interpreter Services &amp; Clinical Research </a:t>
            </a:r>
            <a:r>
              <a:rPr lang="en-US" sz="1500" dirty="0" smtClean="0"/>
              <a:t>Workflow</a:t>
            </a:r>
            <a:endParaRPr lang="en-US" sz="1500" dirty="0"/>
          </a:p>
          <a:p>
            <a:r>
              <a:rPr lang="en-US" sz="1500" dirty="0" smtClean="0"/>
              <a:t>Research </a:t>
            </a:r>
            <a:r>
              <a:rPr lang="en-US" sz="1500" dirty="0"/>
              <a:t>Operations </a:t>
            </a:r>
            <a:r>
              <a:rPr lang="en-US" sz="1500" dirty="0" smtClean="0"/>
              <a:t>updates</a:t>
            </a:r>
          </a:p>
          <a:p>
            <a:endParaRPr lang="en-US" sz="1500" dirty="0"/>
          </a:p>
          <a:p>
            <a:r>
              <a:rPr lang="en-US" sz="1500" dirty="0"/>
              <a:t>10:00am – </a:t>
            </a:r>
            <a:r>
              <a:rPr lang="en-US" sz="1500" dirty="0" smtClean="0"/>
              <a:t>10:30am</a:t>
            </a:r>
          </a:p>
          <a:p>
            <a:r>
              <a:rPr lang="en-US" sz="1500" dirty="0" smtClean="0"/>
              <a:t>Talent Acquisition </a:t>
            </a:r>
          </a:p>
          <a:p>
            <a:r>
              <a:rPr lang="en-US" sz="1500" dirty="0" smtClean="0"/>
              <a:t>Website Redesign</a:t>
            </a:r>
          </a:p>
        </p:txBody>
      </p:sp>
    </p:spTree>
    <p:extLst>
      <p:ext uri="{BB962C8B-B14F-4D97-AF65-F5344CB8AC3E}">
        <p14:creationId xmlns:p14="http://schemas.microsoft.com/office/powerpoint/2010/main" val="2925013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6" name="think-cell Slide" r:id="rId5" imgW="270" imgH="270" progId="TCLayout.ActiveDocument.1">
                  <p:embed/>
                </p:oleObj>
              </mc:Choice>
              <mc:Fallback>
                <p:oleObj name="think-cell Slide" r:id="rId5" imgW="270" imgH="270" progId="TCLayout.ActiveDocument.1">
                  <p:embed/>
                  <p:pic>
                    <p:nvPicPr>
                      <p:cNvPr id="4" name="Object 3"/>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p:txBody>
      </p:sp>
      <p:sp>
        <p:nvSpPr>
          <p:cNvPr id="2" name="Rectangle 1"/>
          <p:cNvSpPr/>
          <p:nvPr/>
        </p:nvSpPr>
        <p:spPr>
          <a:xfrm>
            <a:off x="2285731" y="2551099"/>
            <a:ext cx="4572539" cy="376834"/>
          </a:xfrm>
          <a:prstGeom prst="rect">
            <a:avLst/>
          </a:prstGeom>
        </p:spPr>
        <p:txBody>
          <a:bodyPr>
            <a:spAutoFit/>
          </a:bodyPr>
          <a:lstStyle/>
          <a:p>
            <a:pPr marL="0" marR="0" lvl="0" indent="0" algn="l" defTabSz="9141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 name="Title 2"/>
          <p:cNvSpPr>
            <a:spLocks noGrp="1"/>
          </p:cNvSpPr>
          <p:nvPr>
            <p:ph type="title"/>
          </p:nvPr>
        </p:nvSpPr>
        <p:spPr/>
        <p:txBody>
          <a:bodyPr>
            <a:normAutofit/>
          </a:bodyPr>
          <a:lstStyle/>
          <a:p>
            <a:r>
              <a:rPr lang="en-US" sz="2800" dirty="0" smtClean="0">
                <a:latin typeface="Calibri" panose="020F0502020204030204" pitchFamily="34" charset="0"/>
                <a:ea typeface="Arial" charset="0"/>
                <a:cs typeface="Calibri" panose="020F0502020204030204" pitchFamily="34" charset="0"/>
              </a:rPr>
              <a:t>Time and Effort</a:t>
            </a:r>
            <a:endParaRPr lang="en-US" sz="2800" dirty="0">
              <a:latin typeface="Calibri" panose="020F0502020204030204" pitchFamily="34" charset="0"/>
              <a:ea typeface="Arial" charset="0"/>
              <a:cs typeface="Calibri" panose="020F0502020204030204" pitchFamily="34" charset="0"/>
            </a:endParaRPr>
          </a:p>
        </p:txBody>
      </p:sp>
      <p:sp>
        <p:nvSpPr>
          <p:cNvPr id="5" name="Content Placeholder 4"/>
          <p:cNvSpPr>
            <a:spLocks noGrp="1"/>
          </p:cNvSpPr>
          <p:nvPr>
            <p:ph idx="1"/>
          </p:nvPr>
        </p:nvSpPr>
        <p:spPr>
          <a:xfrm>
            <a:off x="172038" y="1133393"/>
            <a:ext cx="8523728" cy="5070183"/>
          </a:xfrm>
        </p:spPr>
        <p:txBody>
          <a:bodyPr/>
          <a:lstStyle/>
          <a:p>
            <a:pPr marL="0" indent="0">
              <a:buNone/>
            </a:pPr>
            <a:r>
              <a:rPr lang="en-US" dirty="0" smtClean="0">
                <a:latin typeface="Calibri" panose="020F0502020204030204" pitchFamily="34" charset="0"/>
                <a:cs typeface="Calibri" panose="020F0502020204030204" pitchFamily="34" charset="0"/>
              </a:rPr>
              <a:t>Effort Reporting Cycle for January to June 2022 has begun for both BU and BMC:</a:t>
            </a:r>
          </a:p>
          <a:p>
            <a:r>
              <a:rPr lang="en-US" dirty="0" smtClean="0">
                <a:latin typeface="Calibri" panose="020F0502020204030204" pitchFamily="34" charset="0"/>
                <a:cs typeface="Calibri" panose="020F0502020204030204" pitchFamily="34" charset="0"/>
              </a:rPr>
              <a:t>Anyone over the HHS Salary Cap directly charging salary and wages to an HHS grant/contract </a:t>
            </a:r>
            <a:r>
              <a:rPr lang="en-US" b="1" dirty="0" smtClean="0">
                <a:solidFill>
                  <a:srgbClr val="00B050"/>
                </a:solidFill>
                <a:latin typeface="Calibri" panose="020F0502020204030204" pitchFamily="34" charset="0"/>
                <a:cs typeface="Calibri" panose="020F0502020204030204" pitchFamily="34" charset="0"/>
              </a:rPr>
              <a:t>must report Over the Cap Cost Share</a:t>
            </a:r>
            <a:r>
              <a:rPr lang="en-US" dirty="0" smtClean="0">
                <a:latin typeface="Calibri" panose="020F0502020204030204" pitchFamily="34" charset="0"/>
                <a:cs typeface="Calibri" panose="020F0502020204030204" pitchFamily="34" charset="0"/>
              </a:rPr>
              <a:t> </a:t>
            </a:r>
          </a:p>
          <a:p>
            <a:r>
              <a:rPr lang="en-US" dirty="0" smtClean="0">
                <a:latin typeface="Calibri" panose="020F0502020204030204" pitchFamily="34" charset="0"/>
                <a:cs typeface="Calibri" panose="020F0502020204030204" pitchFamily="34" charset="0"/>
              </a:rPr>
              <a:t>Key Personnel must meet their </a:t>
            </a:r>
            <a:r>
              <a:rPr lang="en-US" b="1" dirty="0" smtClean="0">
                <a:solidFill>
                  <a:srgbClr val="00B050"/>
                </a:solidFill>
                <a:latin typeface="Calibri" panose="020F0502020204030204" pitchFamily="34" charset="0"/>
                <a:cs typeface="Calibri" panose="020F0502020204030204" pitchFamily="34" charset="0"/>
              </a:rPr>
              <a:t>effort commitments</a:t>
            </a:r>
            <a:r>
              <a:rPr lang="en-US" dirty="0" smtClean="0">
                <a:latin typeface="Calibri" panose="020F0502020204030204" pitchFamily="34" charset="0"/>
                <a:cs typeface="Calibri" panose="020F0502020204030204" pitchFamily="34" charset="0"/>
              </a:rPr>
              <a:t>. Any </a:t>
            </a:r>
            <a:r>
              <a:rPr lang="en-US" b="1" dirty="0" smtClean="0">
                <a:solidFill>
                  <a:srgbClr val="00B050"/>
                </a:solidFill>
                <a:latin typeface="Calibri" panose="020F0502020204030204" pitchFamily="34" charset="0"/>
                <a:cs typeface="Calibri" panose="020F0502020204030204" pitchFamily="34" charset="0"/>
              </a:rPr>
              <a:t>reduction in effort greater than 25%</a:t>
            </a:r>
            <a:r>
              <a:rPr lang="en-US" dirty="0" smtClean="0">
                <a:latin typeface="Calibri" panose="020F0502020204030204" pitchFamily="34" charset="0"/>
                <a:cs typeface="Calibri" panose="020F0502020204030204" pitchFamily="34" charset="0"/>
              </a:rPr>
              <a:t> of what was committed must have prior written approval form the sponsor. Please work with Sponsored Programs Administration for all prior approval requests</a:t>
            </a: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Workday Effort Reporting</a:t>
            </a:r>
          </a:p>
          <a:p>
            <a:r>
              <a:rPr lang="en-US" dirty="0" smtClean="0">
                <a:latin typeface="Calibri" panose="020F0502020204030204" pitchFamily="34" charset="0"/>
                <a:cs typeface="Calibri" panose="020F0502020204030204" pitchFamily="34" charset="0"/>
              </a:rPr>
              <a:t>Please have salary adjustments for </a:t>
            </a:r>
            <a:r>
              <a:rPr lang="en-US" b="1" dirty="0" smtClean="0">
                <a:solidFill>
                  <a:srgbClr val="00B050"/>
                </a:solidFill>
                <a:latin typeface="Calibri" panose="020F0502020204030204" pitchFamily="34" charset="0"/>
                <a:cs typeface="Calibri" panose="020F0502020204030204" pitchFamily="34" charset="0"/>
              </a:rPr>
              <a:t>Workday employees submitted by 8/19</a:t>
            </a:r>
            <a:r>
              <a:rPr lang="en-US" dirty="0" smtClean="0">
                <a:latin typeface="Calibri" panose="020F0502020204030204" pitchFamily="34" charset="0"/>
                <a:cs typeface="Calibri" panose="020F0502020204030204" pitchFamily="34" charset="0"/>
              </a:rPr>
              <a:t>, so that there will be ample time to have them process them before Workday </a:t>
            </a:r>
            <a:r>
              <a:rPr lang="en-US" b="1" dirty="0" smtClean="0">
                <a:solidFill>
                  <a:srgbClr val="00B050"/>
                </a:solidFill>
                <a:latin typeface="Calibri" panose="020F0502020204030204" pitchFamily="34" charset="0"/>
                <a:cs typeface="Calibri" panose="020F0502020204030204" pitchFamily="34" charset="0"/>
              </a:rPr>
              <a:t>effort certifications are issued on 8/29</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If a Workday effort report needs to be adjusted, please attach the Labor Distribution Report from Infor as support. </a:t>
            </a:r>
          </a:p>
          <a:p>
            <a:endParaRPr lang="en-US"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pPr marL="0" indent="0">
              <a:buNone/>
            </a:pPr>
            <a:r>
              <a:rPr lang="en-US" b="1" i="1" dirty="0" smtClean="0">
                <a:solidFill>
                  <a:srgbClr val="FF0000"/>
                </a:solidFill>
                <a:latin typeface="Calibri" panose="020F0502020204030204" pitchFamily="34" charset="0"/>
                <a:cs typeface="Calibri" panose="020F0502020204030204" pitchFamily="34" charset="0"/>
              </a:rPr>
              <a:t>Reminder</a:t>
            </a:r>
            <a:r>
              <a:rPr lang="en-US" b="1" i="1" dirty="0">
                <a:solidFill>
                  <a:srgbClr val="FF0000"/>
                </a:solidFill>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 it is the department’s responsibility to request new PARs/Effort Reports to recertify, if they submit a retro allocation that impacts a previously certified </a:t>
            </a:r>
            <a:r>
              <a:rPr lang="en-US" i="1" dirty="0" smtClean="0">
                <a:latin typeface="Calibri" panose="020F0502020204030204" pitchFamily="34" charset="0"/>
                <a:cs typeface="Calibri" panose="020F0502020204030204" pitchFamily="34" charset="0"/>
              </a:rPr>
              <a:t>period, including Workday Effort Reports.</a:t>
            </a:r>
            <a:endParaRPr lang="en-US" i="1" dirty="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3836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40" name="think-cell Slide" r:id="rId5" imgW="270" imgH="270" progId="TCLayout.ActiveDocument.1">
                  <p:embed/>
                </p:oleObj>
              </mc:Choice>
              <mc:Fallback>
                <p:oleObj name="think-cell Slide" r:id="rId5" imgW="270" imgH="270" progId="TCLayout.ActiveDocument.1">
                  <p:embed/>
                  <p:pic>
                    <p:nvPicPr>
                      <p:cNvPr id="4" name="Object 3"/>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p:txBody>
      </p:sp>
      <p:sp>
        <p:nvSpPr>
          <p:cNvPr id="2" name="Rectangle 1"/>
          <p:cNvSpPr/>
          <p:nvPr/>
        </p:nvSpPr>
        <p:spPr>
          <a:xfrm>
            <a:off x="2285731" y="2551099"/>
            <a:ext cx="4572539" cy="376834"/>
          </a:xfrm>
          <a:prstGeom prst="rect">
            <a:avLst/>
          </a:prstGeom>
        </p:spPr>
        <p:txBody>
          <a:bodyPr>
            <a:spAutoFit/>
          </a:bodyPr>
          <a:lstStyle/>
          <a:p>
            <a:pPr marL="0" marR="0" lvl="0" indent="0" algn="l" defTabSz="9141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 name="Title 2"/>
          <p:cNvSpPr>
            <a:spLocks noGrp="1"/>
          </p:cNvSpPr>
          <p:nvPr>
            <p:ph type="title"/>
          </p:nvPr>
        </p:nvSpPr>
        <p:spPr/>
        <p:txBody>
          <a:bodyPr>
            <a:normAutofit/>
          </a:bodyPr>
          <a:lstStyle/>
          <a:p>
            <a:r>
              <a:rPr lang="en-US" sz="2800" dirty="0" smtClean="0">
                <a:latin typeface="Calibri" panose="020F0502020204030204" pitchFamily="34" charset="0"/>
                <a:ea typeface="Arial" charset="0"/>
                <a:cs typeface="Calibri" panose="020F0502020204030204" pitchFamily="34" charset="0"/>
              </a:rPr>
              <a:t>GCRU Invoicing Process Update – BMC studies</a:t>
            </a:r>
            <a:endParaRPr lang="en-US" sz="2800" dirty="0">
              <a:latin typeface="Calibri" panose="020F0502020204030204" pitchFamily="34" charset="0"/>
              <a:ea typeface="Arial" charset="0"/>
              <a:cs typeface="Calibri" panose="020F0502020204030204" pitchFamily="34" charset="0"/>
            </a:endParaRPr>
          </a:p>
        </p:txBody>
      </p:sp>
      <p:sp>
        <p:nvSpPr>
          <p:cNvPr id="5" name="Content Placeholder 4"/>
          <p:cNvSpPr>
            <a:spLocks noGrp="1"/>
          </p:cNvSpPr>
          <p:nvPr>
            <p:ph idx="1"/>
          </p:nvPr>
        </p:nvSpPr>
        <p:spPr>
          <a:xfrm>
            <a:off x="172038" y="1133393"/>
            <a:ext cx="8523728" cy="5070183"/>
          </a:xfrm>
        </p:spPr>
        <p:txBody>
          <a:bodyPr/>
          <a:lstStyle/>
          <a:p>
            <a:pPr marL="342900" marR="0" lvl="0" indent="-342900">
              <a:spcBef>
                <a:spcPts val="0"/>
              </a:spcBef>
              <a:spcAft>
                <a:spcPts val="0"/>
              </a:spcAft>
              <a:buFont typeface="Symbol" panose="05050102010706020507" pitchFamily="18" charset="2"/>
              <a:buChar char=""/>
            </a:pPr>
            <a:r>
              <a:rPr lang="en-US" sz="1800" dirty="0" smtClean="0">
                <a:latin typeface="Calibri" panose="020F0502020204030204" pitchFamily="34" charset="0"/>
                <a:ea typeface="Calibri" panose="020F0502020204030204" pitchFamily="34" charset="0"/>
                <a:cs typeface="Times New Roman" panose="02020603050405020304" pitchFamily="18" charset="0"/>
              </a:rPr>
              <a:t>BMC </a:t>
            </a:r>
            <a:r>
              <a:rPr lang="en-US" sz="1800" dirty="0">
                <a:latin typeface="Calibri" panose="020F0502020204030204" pitchFamily="34" charset="0"/>
                <a:ea typeface="Calibri" panose="020F0502020204030204" pitchFamily="34" charset="0"/>
                <a:cs typeface="Times New Roman" panose="02020603050405020304" pitchFamily="18" charset="0"/>
              </a:rPr>
              <a:t>study teams will be </a:t>
            </a:r>
            <a:r>
              <a:rPr lang="en-US" sz="1800" b="1" u="sng" dirty="0">
                <a:latin typeface="Calibri" panose="020F0502020204030204" pitchFamily="34" charset="0"/>
                <a:ea typeface="Calibri" panose="020F0502020204030204" pitchFamily="34" charset="0"/>
                <a:cs typeface="Times New Roman" panose="02020603050405020304" pitchFamily="18" charset="0"/>
              </a:rPr>
              <a:t>required to open a PO for all GCRU services</a:t>
            </a:r>
            <a:r>
              <a:rPr lang="en-US" sz="1800" dirty="0">
                <a:latin typeface="Calibri" panose="020F0502020204030204" pitchFamily="34" charset="0"/>
                <a:ea typeface="Calibri" panose="020F0502020204030204" pitchFamily="34" charset="0"/>
                <a:cs typeface="Times New Roman" panose="02020603050405020304" pitchFamily="18" charset="0"/>
              </a:rPr>
              <a:t> prior to work starting. Study teams should work with the GCRU to get quotes for services based GCRU’s established rates. These quotes will be the support used to open PO Requisitions in Infor.</a:t>
            </a:r>
          </a:p>
          <a:p>
            <a:pPr marL="742950" marR="0" lvl="1" indent="-285750">
              <a:spcBef>
                <a:spcPts val="0"/>
              </a:spcBef>
              <a:spcAft>
                <a:spcPts val="0"/>
              </a:spcAft>
              <a:buFont typeface="Courier New" panose="02070309020205020404" pitchFamily="49" charset="0"/>
              <a:buChar char="o"/>
            </a:pPr>
            <a:r>
              <a:rPr lang="en-US" sz="1800" dirty="0">
                <a:latin typeface="Calibri" panose="020F0502020204030204" pitchFamily="34" charset="0"/>
                <a:ea typeface="Calibri" panose="020F0502020204030204" pitchFamily="34" charset="0"/>
              </a:rPr>
              <a:t>If the amount or duration </a:t>
            </a:r>
            <a:r>
              <a:rPr lang="en-US" sz="1800" dirty="0" smtClean="0">
                <a:latin typeface="Calibri" panose="020F0502020204030204" pitchFamily="34" charset="0"/>
                <a:ea typeface="Calibri" panose="020F0502020204030204" pitchFamily="34" charset="0"/>
              </a:rPr>
              <a:t>changes, </a:t>
            </a:r>
            <a:r>
              <a:rPr lang="en-US" sz="1800" dirty="0">
                <a:latin typeface="Calibri" panose="020F0502020204030204" pitchFamily="34" charset="0"/>
                <a:ea typeface="Calibri" panose="020F0502020204030204" pitchFamily="34" charset="0"/>
              </a:rPr>
              <a:t>POs can be updated by contacting Supply </a:t>
            </a:r>
            <a:r>
              <a:rPr lang="en-US" sz="1800" dirty="0" smtClean="0">
                <a:latin typeface="Calibri" panose="020F0502020204030204" pitchFamily="34" charset="0"/>
                <a:ea typeface="Calibri" panose="020F0502020204030204" pitchFamily="34" charset="0"/>
              </a:rPr>
              <a:t>Chain</a:t>
            </a:r>
            <a:endParaRPr lang="en-US" sz="18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800" dirty="0">
                <a:latin typeface="Calibri" panose="020F0502020204030204" pitchFamily="34" charset="0"/>
                <a:ea typeface="Calibri" panose="020F0502020204030204" pitchFamily="34" charset="0"/>
              </a:rPr>
              <a:t>This </a:t>
            </a:r>
            <a:r>
              <a:rPr lang="en-US" sz="1800" u="sng" dirty="0">
                <a:solidFill>
                  <a:srgbClr val="0563C1"/>
                </a:solidFill>
                <a:latin typeface="Calibri" panose="020F0502020204030204" pitchFamily="34" charset="0"/>
                <a:ea typeface="Calibri" panose="020F0502020204030204" pitchFamily="34" charset="0"/>
                <a:hlinkClick r:id="rId7"/>
              </a:rPr>
              <a:t>link</a:t>
            </a:r>
            <a:r>
              <a:rPr lang="en-US" sz="1800" dirty="0">
                <a:latin typeface="Calibri" panose="020F0502020204030204" pitchFamily="34" charset="0"/>
                <a:ea typeface="Calibri" panose="020F0502020204030204" pitchFamily="34" charset="0"/>
              </a:rPr>
              <a:t> provides several trainings on the PO requisition </a:t>
            </a:r>
            <a:r>
              <a:rPr lang="en-US" sz="1800" dirty="0" smtClean="0">
                <a:latin typeface="Calibri" panose="020F0502020204030204" pitchFamily="34" charset="0"/>
                <a:ea typeface="Calibri" panose="020F0502020204030204" pitchFamily="34" charset="0"/>
              </a:rPr>
              <a:t>process</a:t>
            </a:r>
            <a:endParaRPr lang="en-US" sz="18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800" dirty="0">
                <a:latin typeface="Calibri" panose="020F0502020204030204" pitchFamily="34" charset="0"/>
                <a:ea typeface="Calibri" panose="020F0502020204030204" pitchFamily="34" charset="0"/>
              </a:rPr>
              <a:t>Please begin opening POs for existing projects with the GCRU. We will require the POs for the July billing cycle. This should provide ample time to get a PO requisition submitted and approved</a:t>
            </a:r>
            <a:r>
              <a:rPr lang="en-US" sz="1800" dirty="0" smtClean="0">
                <a:latin typeface="Calibri" panose="020F0502020204030204" pitchFamily="34" charset="0"/>
                <a:ea typeface="Calibri" panose="020F0502020204030204" pitchFamily="34" charset="0"/>
              </a:rPr>
              <a:t>.</a:t>
            </a:r>
          </a:p>
          <a:p>
            <a:pPr marL="457200" marR="0" lvl="1" indent="0">
              <a:spcBef>
                <a:spcPts val="0"/>
              </a:spcBef>
              <a:spcAft>
                <a:spcPts val="0"/>
              </a:spcAft>
              <a:buNone/>
            </a:pPr>
            <a:endParaRPr lang="en-US" sz="18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GCRU will send </a:t>
            </a:r>
            <a:r>
              <a:rPr lang="en-US" sz="1800" b="1" dirty="0">
                <a:latin typeface="Calibri" panose="020F0502020204030204" pitchFamily="34" charset="0"/>
                <a:ea typeface="Calibri" panose="020F0502020204030204" pitchFamily="34" charset="0"/>
                <a:cs typeface="Times New Roman" panose="02020603050405020304" pitchFamily="18" charset="0"/>
              </a:rPr>
              <a:t>monthly invoices </a:t>
            </a:r>
            <a:r>
              <a:rPr lang="en-US" sz="1800" dirty="0">
                <a:latin typeface="Calibri" panose="020F0502020204030204" pitchFamily="34" charset="0"/>
                <a:ea typeface="Calibri" panose="020F0502020204030204" pitchFamily="34" charset="0"/>
                <a:cs typeface="Times New Roman" panose="02020603050405020304" pitchFamily="18" charset="0"/>
              </a:rPr>
              <a:t>to study teams for work completed </a:t>
            </a: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smtClean="0">
                <a:latin typeface="Calibri" panose="020F0502020204030204" pitchFamily="34" charset="0"/>
                <a:ea typeface="Calibri" panose="020F0502020204030204" pitchFamily="34" charset="0"/>
                <a:cs typeface="Times New Roman" panose="02020603050405020304" pitchFamily="18" charset="0"/>
              </a:rPr>
              <a:t>If the study team approves, they </a:t>
            </a:r>
            <a:r>
              <a:rPr lang="en-US" sz="1800" dirty="0">
                <a:latin typeface="Calibri" panose="020F0502020204030204" pitchFamily="34" charset="0"/>
                <a:ea typeface="Calibri" panose="020F0502020204030204" pitchFamily="34" charset="0"/>
                <a:cs typeface="Times New Roman" panose="02020603050405020304" pitchFamily="18" charset="0"/>
              </a:rPr>
              <a:t>will submit the invoice to Accounts Payable with PO number. See AP </a:t>
            </a: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website</a:t>
            </a:r>
            <a:r>
              <a:rPr lang="en-US" sz="1800" dirty="0">
                <a:latin typeface="Calibri" panose="020F0502020204030204" pitchFamily="34" charset="0"/>
                <a:ea typeface="Calibri" panose="020F0502020204030204" pitchFamily="34" charset="0"/>
                <a:cs typeface="Times New Roman" panose="02020603050405020304" pitchFamily="18" charset="0"/>
              </a:rPr>
              <a:t> for guidance on submitting invoices. If the study team has questions or disputes any charges they can work directly with the GCRU to resolve the issue or acquire a revised invoices, as the case may be. </a:t>
            </a: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AP will match the invoice with the PO number provided and pay the GCRU</a:t>
            </a:r>
          </a:p>
          <a:p>
            <a:pPr marL="0" indent="0">
              <a:buNone/>
            </a:pPr>
            <a:endParaRPr lang="en-US" sz="18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1303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4" name="think-cell Slide" r:id="rId5" imgW="270" imgH="270" progId="TCLayout.ActiveDocument.1">
                  <p:embed/>
                </p:oleObj>
              </mc:Choice>
              <mc:Fallback>
                <p:oleObj name="think-cell Slide" r:id="rId5" imgW="270" imgH="270" progId="TCLayout.ActiveDocument.1">
                  <p:embed/>
                  <p:pic>
                    <p:nvPicPr>
                      <p:cNvPr id="4" name="Object 3"/>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1443" name="Rectangle 1"/>
          <p:cNvSpPr>
            <a:spLocks noChangeArrowheads="1"/>
          </p:cNvSpPr>
          <p:nvPr/>
        </p:nvSpPr>
        <p:spPr bwMode="auto">
          <a:xfrm>
            <a:off x="228654" y="1028539"/>
            <a:ext cx="8610564" cy="15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5" rIns="91252" bIns="45625">
            <a:spAutoFit/>
          </a:bodyPr>
          <a:lstStyle>
            <a:lvl1pPr eaLnBrk="0" hangingPunct="0">
              <a:buClr>
                <a:schemeClr val="tx2"/>
              </a:buClr>
              <a:defRPr sz="1600">
                <a:solidFill>
                  <a:schemeClr val="tx1"/>
                </a:solidFill>
                <a:latin typeface="Arial" pitchFamily="34" charset="0"/>
              </a:defRPr>
            </a:lvl1pPr>
            <a:lvl2pPr marL="742950" indent="-285750" eaLnBrk="0" hangingPunct="0">
              <a:buClr>
                <a:schemeClr val="tx2"/>
              </a:buClr>
              <a:buSzPct val="125000"/>
              <a:buFont typeface="Arial" pitchFamily="34" charset="0"/>
              <a:buChar char="▪"/>
              <a:defRPr sz="1600">
                <a:solidFill>
                  <a:schemeClr val="tx1"/>
                </a:solidFill>
                <a:latin typeface="Arial" pitchFamily="34" charset="0"/>
              </a:defRPr>
            </a:lvl2pPr>
            <a:lvl3pPr marL="1143000" indent="-228600" eaLnBrk="0" hangingPunct="0">
              <a:buClr>
                <a:schemeClr val="tx2"/>
              </a:buClr>
              <a:buSzPct val="120000"/>
              <a:buFont typeface="Arial" pitchFamily="34" charset="0"/>
              <a:buChar char="–"/>
              <a:defRPr sz="1600">
                <a:solidFill>
                  <a:schemeClr val="tx1"/>
                </a:solidFill>
                <a:latin typeface="Arial" pitchFamily="34" charset="0"/>
              </a:defRPr>
            </a:lvl3pPr>
            <a:lvl4pPr marL="1600200" indent="-228600" eaLnBrk="0" hangingPunct="0">
              <a:buClr>
                <a:schemeClr val="tx2"/>
              </a:buClr>
              <a:buSzPct val="120000"/>
              <a:buFont typeface="Arial" pitchFamily="34" charset="0"/>
              <a:buChar char="▫"/>
              <a:defRPr sz="1600">
                <a:solidFill>
                  <a:schemeClr val="tx1"/>
                </a:solidFill>
                <a:latin typeface="Arial" pitchFamily="34" charset="0"/>
              </a:defRPr>
            </a:lvl4pPr>
            <a:lvl5pPr marL="2057400" indent="-228600" eaLnBrk="0" hangingPunct="0">
              <a:buClr>
                <a:schemeClr val="tx2"/>
              </a:buClr>
              <a:buSzPct val="89000"/>
              <a:buFont typeface="Arial" pitchFamily="34" charset="0"/>
              <a:buChar char="-"/>
              <a:defRPr sz="1600">
                <a:solidFill>
                  <a:schemeClr val="tx1"/>
                </a:solidFill>
                <a:latin typeface="Arial" pitchFamily="34" charset="0"/>
              </a:defRPr>
            </a:lvl5pPr>
            <a:lvl6pPr marL="25146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6pPr>
            <a:lvl7pPr marL="29718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7pPr>
            <a:lvl8pPr marL="34290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8pPr>
            <a:lvl9pPr marL="3886200" indent="-228600"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defRPr>
            </a:lvl9pPr>
          </a:lstStyle>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a:p>
            <a:pPr marL="0" marR="0" lvl="0" indent="0" algn="l" defTabSz="914109"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4F81BD"/>
              </a:solidFill>
              <a:effectLst/>
              <a:uLnTx/>
              <a:uFillTx/>
              <a:latin typeface="Calibri" pitchFamily="34" charset="0"/>
              <a:ea typeface="ＭＳ Ｐゴシック" pitchFamily="-84" charset="-128"/>
              <a:cs typeface="Calibri" pitchFamily="34" charset="0"/>
            </a:endParaRPr>
          </a:p>
        </p:txBody>
      </p:sp>
      <p:sp>
        <p:nvSpPr>
          <p:cNvPr id="2" name="Rectangle 1"/>
          <p:cNvSpPr/>
          <p:nvPr/>
        </p:nvSpPr>
        <p:spPr>
          <a:xfrm>
            <a:off x="2285731" y="2551099"/>
            <a:ext cx="4572539" cy="376834"/>
          </a:xfrm>
          <a:prstGeom prst="rect">
            <a:avLst/>
          </a:prstGeom>
        </p:spPr>
        <p:txBody>
          <a:bodyPr>
            <a:spAutoFit/>
          </a:bodyPr>
          <a:lstStyle/>
          <a:p>
            <a:pPr marL="0" marR="0" lvl="0" indent="0" algn="l" defTabSz="9141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 name="Title 2"/>
          <p:cNvSpPr>
            <a:spLocks noGrp="1"/>
          </p:cNvSpPr>
          <p:nvPr>
            <p:ph type="title"/>
          </p:nvPr>
        </p:nvSpPr>
        <p:spPr/>
        <p:txBody>
          <a:bodyPr>
            <a:normAutofit/>
          </a:bodyPr>
          <a:lstStyle/>
          <a:p>
            <a:r>
              <a:rPr lang="en-US" sz="2800" dirty="0" smtClean="0">
                <a:latin typeface="Calibri" panose="020F0502020204030204" pitchFamily="34" charset="0"/>
                <a:ea typeface="Arial" charset="0"/>
                <a:cs typeface="Calibri" panose="020F0502020204030204" pitchFamily="34" charset="0"/>
              </a:rPr>
              <a:t>Other Updates</a:t>
            </a:r>
            <a:endParaRPr lang="en-US" sz="2800" dirty="0">
              <a:latin typeface="Calibri" panose="020F0502020204030204" pitchFamily="34" charset="0"/>
              <a:ea typeface="Arial" charset="0"/>
              <a:cs typeface="Calibri" panose="020F0502020204030204" pitchFamily="34" charset="0"/>
            </a:endParaRPr>
          </a:p>
        </p:txBody>
      </p:sp>
      <p:sp>
        <p:nvSpPr>
          <p:cNvPr id="5" name="Content Placeholder 4"/>
          <p:cNvSpPr>
            <a:spLocks noGrp="1"/>
          </p:cNvSpPr>
          <p:nvPr>
            <p:ph idx="1"/>
          </p:nvPr>
        </p:nvSpPr>
        <p:spPr>
          <a:xfrm>
            <a:off x="172038" y="1133393"/>
            <a:ext cx="8523728" cy="5070183"/>
          </a:xfrm>
        </p:spPr>
        <p:txBody>
          <a:bodyPr/>
          <a:lstStyle/>
          <a:p>
            <a:pPr marL="0" indent="0">
              <a:buNone/>
            </a:pPr>
            <a:r>
              <a:rPr lang="en-US" b="1" dirty="0">
                <a:latin typeface="Calibri" panose="020F0502020204030204" pitchFamily="34" charset="0"/>
                <a:ea typeface="Arial" charset="0"/>
                <a:cs typeface="Calibri" panose="020F0502020204030204" pitchFamily="34" charset="0"/>
              </a:rPr>
              <a:t>Research Home Cost Center Deadline</a:t>
            </a:r>
            <a:endParaRPr lang="en-US" b="1"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All salary posted to a Research Home Cost Center (RHCC) must be moved to the appropriate project or cost center </a:t>
            </a:r>
            <a:r>
              <a:rPr lang="en-US" b="1" dirty="0" smtClean="0">
                <a:solidFill>
                  <a:srgbClr val="00B050"/>
                </a:solidFill>
                <a:latin typeface="Calibri" panose="020F0502020204030204" pitchFamily="34" charset="0"/>
                <a:cs typeface="Calibri" panose="020F0502020204030204" pitchFamily="34" charset="0"/>
              </a:rPr>
              <a:t>by fiscal year end (9/30).</a:t>
            </a:r>
            <a:endParaRPr lang="en-US" b="1" dirty="0">
              <a:solidFill>
                <a:srgbClr val="00B050"/>
              </a:solidFill>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Department and Section Administrative Directors have access to the RHCC reports and can open a FIS service now ticket to grant other staff in their department/section access to the report</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Expense Posting and </a:t>
            </a:r>
            <a:r>
              <a:rPr lang="en-US" b="1" dirty="0" smtClean="0">
                <a:latin typeface="Calibri" panose="020F0502020204030204" pitchFamily="34" charset="0"/>
                <a:cs typeface="Calibri" panose="020F0502020204030204" pitchFamily="34" charset="0"/>
              </a:rPr>
              <a:t>Invoices for Cost Reimbursable Projects</a:t>
            </a:r>
          </a:p>
          <a:p>
            <a:r>
              <a:rPr lang="en-US" dirty="0">
                <a:latin typeface="Calibri" panose="020F0502020204030204" pitchFamily="34" charset="0"/>
                <a:cs typeface="Calibri" panose="020F0502020204030204" pitchFamily="34" charset="0"/>
              </a:rPr>
              <a:t>RFAs will </a:t>
            </a:r>
            <a:r>
              <a:rPr lang="en-US" b="1" dirty="0">
                <a:solidFill>
                  <a:srgbClr val="00B050"/>
                </a:solidFill>
                <a:latin typeface="Calibri" panose="020F0502020204030204" pitchFamily="34" charset="0"/>
                <a:cs typeface="Calibri" panose="020F0502020204030204" pitchFamily="34" charset="0"/>
              </a:rPr>
              <a:t>only invoice for posted expenses</a:t>
            </a:r>
            <a:r>
              <a:rPr lang="en-US" dirty="0" smtClean="0">
                <a:latin typeface="Calibri" panose="020F0502020204030204" pitchFamily="34" charset="0"/>
                <a:cs typeface="Calibri" panose="020F0502020204030204" pitchFamily="34" charset="0"/>
              </a:rPr>
              <a:t>. The federal </a:t>
            </a:r>
            <a:r>
              <a:rPr lang="en-US" dirty="0">
                <a:latin typeface="Calibri" panose="020F0502020204030204" pitchFamily="34" charset="0"/>
                <a:cs typeface="Calibri" panose="020F0502020204030204" pitchFamily="34" charset="0"/>
              </a:rPr>
              <a:t>Letter of Credit Projects follow the same </a:t>
            </a:r>
            <a:r>
              <a:rPr lang="en-US" dirty="0" smtClean="0">
                <a:latin typeface="Calibri" panose="020F0502020204030204" pitchFamily="34" charset="0"/>
                <a:cs typeface="Calibri" panose="020F0502020204030204" pitchFamily="34" charset="0"/>
              </a:rPr>
              <a:t>rules. In </a:t>
            </a:r>
            <a:r>
              <a:rPr lang="en-US" dirty="0">
                <a:latin typeface="Calibri" panose="020F0502020204030204" pitchFamily="34" charset="0"/>
                <a:cs typeface="Calibri" panose="020F0502020204030204" pitchFamily="34" charset="0"/>
              </a:rPr>
              <a:t>some cases </a:t>
            </a:r>
            <a:r>
              <a:rPr lang="en-US" dirty="0" smtClean="0">
                <a:latin typeface="Calibri" panose="020F0502020204030204" pitchFamily="34" charset="0"/>
                <a:cs typeface="Calibri" panose="020F0502020204030204" pitchFamily="34" charset="0"/>
              </a:rPr>
              <a:t>posted </a:t>
            </a:r>
            <a:r>
              <a:rPr lang="en-US" dirty="0">
                <a:latin typeface="Calibri" panose="020F0502020204030204" pitchFamily="34" charset="0"/>
                <a:cs typeface="Calibri" panose="020F0502020204030204" pitchFamily="34" charset="0"/>
              </a:rPr>
              <a:t>expenses are ineligible for billing and are excluded from an </a:t>
            </a:r>
            <a:r>
              <a:rPr lang="en-US" dirty="0" smtClean="0">
                <a:latin typeface="Calibri" panose="020F0502020204030204" pitchFamily="34" charset="0"/>
                <a:cs typeface="Calibri" panose="020F0502020204030204" pitchFamily="34" charset="0"/>
              </a:rPr>
              <a:t>invoice</a:t>
            </a:r>
            <a:endParaRPr lang="en-US" dirty="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Items received but not invoiced (RNI)</a:t>
            </a:r>
            <a:endParaRPr lang="en-US" dirty="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Approved invoices that have yet to be paid</a:t>
            </a:r>
            <a:endParaRPr lang="en-US" b="1"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0483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99945" y="2818134"/>
            <a:ext cx="4274161" cy="1860105"/>
          </a:xfrm>
        </p:spPr>
        <p:txBody>
          <a:bodyPr/>
          <a:lstStyle/>
          <a:p>
            <a:pPr>
              <a:lnSpc>
                <a:spcPct val="110000"/>
              </a:lnSpc>
            </a:pPr>
            <a:r>
              <a:rPr lang="en-US" dirty="0"/>
              <a:t/>
            </a:r>
            <a:br>
              <a:rPr lang="en-US" dirty="0"/>
            </a:br>
            <a:r>
              <a:rPr lang="en-US" dirty="0"/>
              <a:t/>
            </a:r>
            <a:br>
              <a:rPr lang="en-US" dirty="0"/>
            </a:br>
            <a:endParaRPr lang="en-US" dirty="0"/>
          </a:p>
        </p:txBody>
      </p:sp>
      <p:sp>
        <p:nvSpPr>
          <p:cNvPr id="2" name="TextBox 1"/>
          <p:cNvSpPr txBox="1"/>
          <p:nvPr/>
        </p:nvSpPr>
        <p:spPr>
          <a:xfrm>
            <a:off x="2913253" y="3925723"/>
            <a:ext cx="5438903" cy="1200329"/>
          </a:xfrm>
          <a:prstGeom prst="rect">
            <a:avLst/>
          </a:prstGeom>
          <a:noFill/>
        </p:spPr>
        <p:txBody>
          <a:bodyPr wrap="square" rtlCol="0">
            <a:spAutoFit/>
          </a:bodyPr>
          <a:lstStyle/>
          <a:p>
            <a:pPr defTabSz="685800" fontAlgn="auto">
              <a:spcBef>
                <a:spcPts val="0"/>
              </a:spcBef>
              <a:spcAft>
                <a:spcPts val="0"/>
              </a:spcAft>
            </a:pPr>
            <a:r>
              <a:rPr lang="en-US" dirty="0">
                <a:solidFill>
                  <a:srgbClr val="000000"/>
                </a:solidFill>
                <a:latin typeface="Arial"/>
                <a:cs typeface="+mn-cs"/>
              </a:rPr>
              <a:t>Sponsored Programs Administration Agreement Workflow</a:t>
            </a:r>
          </a:p>
          <a:p>
            <a:pPr defTabSz="685800" fontAlgn="auto">
              <a:spcBef>
                <a:spcPts val="0"/>
              </a:spcBef>
              <a:spcAft>
                <a:spcPts val="0"/>
              </a:spcAft>
            </a:pPr>
            <a:endParaRPr lang="en-US" sz="1200" dirty="0">
              <a:solidFill>
                <a:srgbClr val="000000"/>
              </a:solidFill>
              <a:latin typeface="Arial"/>
              <a:cs typeface="+mn-cs"/>
            </a:endParaRPr>
          </a:p>
          <a:p>
            <a:pPr defTabSz="685800" fontAlgn="auto">
              <a:spcBef>
                <a:spcPts val="0"/>
              </a:spcBef>
              <a:spcAft>
                <a:spcPts val="0"/>
              </a:spcAft>
            </a:pPr>
            <a:r>
              <a:rPr lang="en-US" sz="1200" dirty="0">
                <a:solidFill>
                  <a:srgbClr val="000000"/>
                </a:solidFill>
                <a:latin typeface="Arial"/>
                <a:cs typeface="+mn-cs"/>
              </a:rPr>
              <a:t>Mahara R. Pinheiro, Director, Sponsored Programs Administration</a:t>
            </a:r>
          </a:p>
          <a:p>
            <a:pPr defTabSz="685800" fontAlgn="auto">
              <a:spcBef>
                <a:spcPts val="0"/>
              </a:spcBef>
              <a:spcAft>
                <a:spcPts val="0"/>
              </a:spcAft>
            </a:pPr>
            <a:endParaRPr lang="en-US" sz="1200" dirty="0">
              <a:solidFill>
                <a:srgbClr val="0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430304" y="1478211"/>
            <a:ext cx="3557476" cy="1830387"/>
          </a:xfrm>
          <a:prstGeom prst="rect">
            <a:avLst/>
          </a:prstGeom>
        </p:spPr>
      </p:pic>
    </p:spTree>
    <p:extLst>
      <p:ext uri="{BB962C8B-B14F-4D97-AF65-F5344CB8AC3E}">
        <p14:creationId xmlns:p14="http://schemas.microsoft.com/office/powerpoint/2010/main" val="2852589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553" y="1839852"/>
            <a:ext cx="7884305" cy="3626686"/>
          </a:xfrm>
        </p:spPr>
        <p:txBody>
          <a:bodyPr/>
          <a:lstStyle/>
          <a:p>
            <a:r>
              <a:rPr lang="en-US" sz="1800" dirty="0">
                <a:latin typeface="+mj-lt"/>
              </a:rPr>
              <a:t>Staff Updates:</a:t>
            </a:r>
          </a:p>
          <a:p>
            <a:pPr lvl="1"/>
            <a:r>
              <a:rPr lang="en-US" sz="1800" dirty="0">
                <a:latin typeface="+mj-lt"/>
              </a:rPr>
              <a:t> Gina Daniels, Manager, Sponsored Programs Administration</a:t>
            </a:r>
          </a:p>
          <a:p>
            <a:pPr lvl="1"/>
            <a:r>
              <a:rPr lang="en-US" sz="1800" dirty="0">
                <a:latin typeface="+mj-lt"/>
              </a:rPr>
              <a:t>Christopher Garcia, Team Lead, Sponsored Programs Administration</a:t>
            </a:r>
          </a:p>
          <a:p>
            <a:pPr lvl="1"/>
            <a:r>
              <a:rPr lang="en-US" sz="1800" dirty="0">
                <a:latin typeface="+mj-lt"/>
              </a:rPr>
              <a:t>Vacancies:</a:t>
            </a:r>
          </a:p>
          <a:p>
            <a:pPr lvl="2"/>
            <a:r>
              <a:rPr lang="en-US" sz="1800" dirty="0">
                <a:latin typeface="+mj-lt"/>
              </a:rPr>
              <a:t>Team Lead, Sponsored Programs Administration</a:t>
            </a:r>
          </a:p>
          <a:p>
            <a:pPr lvl="2"/>
            <a:r>
              <a:rPr lang="en-US" sz="1800" dirty="0">
                <a:latin typeface="+mj-lt"/>
              </a:rPr>
              <a:t>Senior Grants and Contracts Administrator </a:t>
            </a:r>
          </a:p>
          <a:p>
            <a:pPr lvl="2"/>
            <a:r>
              <a:rPr lang="en-US" sz="1800" dirty="0">
                <a:latin typeface="+mj-lt"/>
              </a:rPr>
              <a:t>Grants and Contracts Administrator</a:t>
            </a:r>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a:xfrm>
            <a:off x="293573" y="969916"/>
            <a:ext cx="8752621" cy="435908"/>
          </a:xfrm>
        </p:spPr>
        <p:txBody>
          <a:bodyPr/>
          <a:lstStyle/>
          <a:p>
            <a:r>
              <a:rPr lang="en-US" sz="2700" dirty="0"/>
              <a:t>Staffing Updates</a:t>
            </a:r>
          </a:p>
        </p:txBody>
      </p:sp>
    </p:spTree>
    <p:extLst>
      <p:ext uri="{BB962C8B-B14F-4D97-AF65-F5344CB8AC3E}">
        <p14:creationId xmlns:p14="http://schemas.microsoft.com/office/powerpoint/2010/main" val="4029621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743" y="1793421"/>
            <a:ext cx="7884305" cy="3626686"/>
          </a:xfrm>
        </p:spPr>
        <p:txBody>
          <a:bodyPr/>
          <a:lstStyle/>
          <a:p>
            <a:r>
              <a:rPr lang="en-US" sz="1800" dirty="0">
                <a:latin typeface="+mj-lt"/>
              </a:rPr>
              <a:t>SPA agreement workflows are currently under review. Updates to follow in the upcoming months.</a:t>
            </a:r>
          </a:p>
          <a:p>
            <a:r>
              <a:rPr lang="en-US" sz="1800" dirty="0">
                <a:latin typeface="+mj-lt"/>
              </a:rPr>
              <a:t>Agreement workflows managed by SPA:</a:t>
            </a:r>
          </a:p>
          <a:p>
            <a:pPr lvl="1"/>
            <a:r>
              <a:rPr lang="en-US" sz="1800" dirty="0">
                <a:latin typeface="+mj-lt"/>
              </a:rPr>
              <a:t>Grant Award Agreements (Government and Foundation)</a:t>
            </a:r>
          </a:p>
          <a:p>
            <a:pPr lvl="1"/>
            <a:r>
              <a:rPr lang="en-US" sz="1800" dirty="0">
                <a:latin typeface="+mj-lt"/>
              </a:rPr>
              <a:t>Subcontract Agreements</a:t>
            </a:r>
          </a:p>
          <a:p>
            <a:pPr lvl="2"/>
            <a:r>
              <a:rPr lang="en-US" sz="1800" dirty="0">
                <a:latin typeface="+mj-lt"/>
              </a:rPr>
              <a:t>There is currently a backlog for subcontracts. Please send follow-up inquiries to Mahara Pinheiro for requests submitted before 5/31/2022.</a:t>
            </a:r>
          </a:p>
          <a:p>
            <a:pPr lvl="1"/>
            <a:r>
              <a:rPr lang="en-US" sz="1800" dirty="0">
                <a:latin typeface="+mj-lt"/>
              </a:rPr>
              <a:t>DUA/MTA Agreements</a:t>
            </a:r>
          </a:p>
          <a:p>
            <a:endParaRPr lang="en-US" sz="1800" dirty="0">
              <a:latin typeface="+mj-lt"/>
            </a:endParaRPr>
          </a:p>
          <a:p>
            <a:r>
              <a:rPr lang="en-US" sz="1800" dirty="0">
                <a:latin typeface="+mj-lt"/>
              </a:rPr>
              <a:t>Agreement workflows currently not managed by SPA that are under review: </a:t>
            </a:r>
          </a:p>
          <a:p>
            <a:pPr lvl="1"/>
            <a:r>
              <a:rPr lang="en-US" sz="1800" dirty="0">
                <a:latin typeface="+mj-lt"/>
              </a:rPr>
              <a:t>Consultant Agreements </a:t>
            </a:r>
          </a:p>
          <a:p>
            <a:pPr lvl="1"/>
            <a:r>
              <a:rPr lang="en-US" sz="1800" dirty="0">
                <a:latin typeface="+mj-lt"/>
              </a:rPr>
              <a:t>Vendor Agreements </a:t>
            </a:r>
          </a:p>
          <a:p>
            <a:endParaRPr lang="en-US" sz="1800" dirty="0">
              <a:latin typeface="+mj-lt"/>
            </a:endParaRPr>
          </a:p>
          <a:p>
            <a:pPr marL="0" indent="0">
              <a:buNone/>
            </a:pPr>
            <a:endParaRPr lang="en-US" sz="1800" u="sng" dirty="0">
              <a:latin typeface="+mj-lt"/>
            </a:endParaRPr>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a:xfrm>
            <a:off x="293573" y="969916"/>
            <a:ext cx="8752621" cy="435908"/>
          </a:xfrm>
        </p:spPr>
        <p:txBody>
          <a:bodyPr/>
          <a:lstStyle/>
          <a:p>
            <a:r>
              <a:rPr lang="en-US" sz="2700" dirty="0"/>
              <a:t>SPA Agreement Workflows</a:t>
            </a:r>
          </a:p>
        </p:txBody>
      </p:sp>
    </p:spTree>
    <p:extLst>
      <p:ext uri="{BB962C8B-B14F-4D97-AF65-F5344CB8AC3E}">
        <p14:creationId xmlns:p14="http://schemas.microsoft.com/office/powerpoint/2010/main" val="763058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711518" y="1791653"/>
          <a:ext cx="7800975" cy="3755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3"/>
          <p:cNvSpPr txBox="1">
            <a:spLocks/>
          </p:cNvSpPr>
          <p:nvPr/>
        </p:nvSpPr>
        <p:spPr>
          <a:xfrm>
            <a:off x="293573" y="969916"/>
            <a:ext cx="8752621" cy="43590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b="1" kern="1200">
                <a:solidFill>
                  <a:schemeClr val="tx2"/>
                </a:solidFill>
                <a:latin typeface="Arial" panose="020B0604020202020204" pitchFamily="34" charset="0"/>
                <a:ea typeface="+mj-ea"/>
                <a:cs typeface="Arial" panose="020B0604020202020204" pitchFamily="34" charset="0"/>
              </a:defRPr>
            </a:lvl1pPr>
          </a:lstStyle>
          <a:p>
            <a:pPr algn="l" defTabSz="685800" fontAlgn="auto">
              <a:spcAft>
                <a:spcPts val="0"/>
              </a:spcAft>
            </a:pPr>
            <a:r>
              <a:rPr lang="en-US" sz="2700" dirty="0">
                <a:solidFill>
                  <a:srgbClr val="00437B"/>
                </a:solidFill>
              </a:rPr>
              <a:t>Grant Award Agreement Workflow</a:t>
            </a:r>
          </a:p>
        </p:txBody>
      </p:sp>
    </p:spTree>
    <p:extLst>
      <p:ext uri="{BB962C8B-B14F-4D97-AF65-F5344CB8AC3E}">
        <p14:creationId xmlns:p14="http://schemas.microsoft.com/office/powerpoint/2010/main" val="2729006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711518" y="1757363"/>
          <a:ext cx="7749540" cy="3875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txBox="1">
            <a:spLocks/>
          </p:cNvSpPr>
          <p:nvPr/>
        </p:nvSpPr>
        <p:spPr>
          <a:xfrm>
            <a:off x="293573" y="969916"/>
            <a:ext cx="8752621" cy="43590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b="1" kern="1200">
                <a:solidFill>
                  <a:schemeClr val="tx2"/>
                </a:solidFill>
                <a:latin typeface="Arial" panose="020B0604020202020204" pitchFamily="34" charset="0"/>
                <a:ea typeface="+mj-ea"/>
                <a:cs typeface="Arial" panose="020B0604020202020204" pitchFamily="34" charset="0"/>
              </a:defRPr>
            </a:lvl1pPr>
          </a:lstStyle>
          <a:p>
            <a:pPr algn="l" defTabSz="685800" fontAlgn="auto">
              <a:spcAft>
                <a:spcPts val="0"/>
              </a:spcAft>
            </a:pPr>
            <a:r>
              <a:rPr lang="en-US" sz="2700" dirty="0">
                <a:solidFill>
                  <a:srgbClr val="00437B"/>
                </a:solidFill>
              </a:rPr>
              <a:t>Grant Award Agreement Workflow</a:t>
            </a:r>
          </a:p>
        </p:txBody>
      </p:sp>
    </p:spTree>
    <p:extLst>
      <p:ext uri="{BB962C8B-B14F-4D97-AF65-F5344CB8AC3E}">
        <p14:creationId xmlns:p14="http://schemas.microsoft.com/office/powerpoint/2010/main" val="1122017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694372" y="1731646"/>
          <a:ext cx="7706678" cy="3780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3"/>
          <p:cNvSpPr txBox="1">
            <a:spLocks/>
          </p:cNvSpPr>
          <p:nvPr/>
        </p:nvSpPr>
        <p:spPr>
          <a:xfrm>
            <a:off x="293573" y="969916"/>
            <a:ext cx="8752621" cy="43590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b="1" kern="1200">
                <a:solidFill>
                  <a:schemeClr val="tx2"/>
                </a:solidFill>
                <a:latin typeface="Arial" panose="020B0604020202020204" pitchFamily="34" charset="0"/>
                <a:ea typeface="+mj-ea"/>
                <a:cs typeface="Arial" panose="020B0604020202020204" pitchFamily="34" charset="0"/>
              </a:defRPr>
            </a:lvl1pPr>
          </a:lstStyle>
          <a:p>
            <a:pPr algn="l" defTabSz="685800" fontAlgn="auto">
              <a:spcAft>
                <a:spcPts val="0"/>
              </a:spcAft>
            </a:pPr>
            <a:r>
              <a:rPr lang="en-US" sz="2700" dirty="0">
                <a:solidFill>
                  <a:srgbClr val="00437B"/>
                </a:solidFill>
              </a:rPr>
              <a:t>Subcontract Agreement Workflow</a:t>
            </a:r>
          </a:p>
        </p:txBody>
      </p:sp>
    </p:spTree>
    <p:extLst>
      <p:ext uri="{BB962C8B-B14F-4D97-AF65-F5344CB8AC3E}">
        <p14:creationId xmlns:p14="http://schemas.microsoft.com/office/powerpoint/2010/main" val="1138678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677227" y="1774508"/>
          <a:ext cx="7792403" cy="3729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3"/>
          <p:cNvSpPr txBox="1">
            <a:spLocks/>
          </p:cNvSpPr>
          <p:nvPr/>
        </p:nvSpPr>
        <p:spPr>
          <a:xfrm>
            <a:off x="293573" y="969916"/>
            <a:ext cx="8752621" cy="43590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b="1" kern="1200">
                <a:solidFill>
                  <a:schemeClr val="tx2"/>
                </a:solidFill>
                <a:latin typeface="Arial" panose="020B0604020202020204" pitchFamily="34" charset="0"/>
                <a:ea typeface="+mj-ea"/>
                <a:cs typeface="Arial" panose="020B0604020202020204" pitchFamily="34" charset="0"/>
              </a:defRPr>
            </a:lvl1pPr>
          </a:lstStyle>
          <a:p>
            <a:pPr algn="l" defTabSz="685800" fontAlgn="auto">
              <a:spcAft>
                <a:spcPts val="0"/>
              </a:spcAft>
            </a:pPr>
            <a:r>
              <a:rPr lang="en-US" sz="2700" dirty="0">
                <a:solidFill>
                  <a:srgbClr val="00437B"/>
                </a:solidFill>
              </a:rPr>
              <a:t>Subcontract Agreement Workflow</a:t>
            </a:r>
          </a:p>
        </p:txBody>
      </p:sp>
    </p:spTree>
    <p:extLst>
      <p:ext uri="{BB962C8B-B14F-4D97-AF65-F5344CB8AC3E}">
        <p14:creationId xmlns:p14="http://schemas.microsoft.com/office/powerpoint/2010/main" val="628041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gn="ctr">
              <a:lnSpc>
                <a:spcPct val="110000"/>
              </a:lnSpc>
            </a:pPr>
            <a:r>
              <a:rPr lang="en-US" dirty="0" smtClean="0"/>
              <a:t>Welcome!</a:t>
            </a: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951340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711518" y="1791653"/>
          <a:ext cx="7800975" cy="3755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txBox="1">
            <a:spLocks/>
          </p:cNvSpPr>
          <p:nvPr/>
        </p:nvSpPr>
        <p:spPr>
          <a:xfrm>
            <a:off x="235695" y="1024208"/>
            <a:ext cx="8752621" cy="43590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b="1" kern="1200">
                <a:solidFill>
                  <a:schemeClr val="tx2"/>
                </a:solidFill>
                <a:latin typeface="Arial" panose="020B0604020202020204" pitchFamily="34" charset="0"/>
                <a:ea typeface="+mj-ea"/>
                <a:cs typeface="Arial" panose="020B0604020202020204" pitchFamily="34" charset="0"/>
              </a:defRPr>
            </a:lvl1pPr>
          </a:lstStyle>
          <a:p>
            <a:pPr algn="l" defTabSz="685800" fontAlgn="auto">
              <a:spcAft>
                <a:spcPts val="0"/>
              </a:spcAft>
            </a:pPr>
            <a:r>
              <a:rPr lang="en-US" sz="2700" dirty="0">
                <a:solidFill>
                  <a:srgbClr val="00437B"/>
                </a:solidFill>
              </a:rPr>
              <a:t>DUA/MTA Agreement Workflow – Incoming </a:t>
            </a:r>
          </a:p>
        </p:txBody>
      </p:sp>
    </p:spTree>
    <p:extLst>
      <p:ext uri="{BB962C8B-B14F-4D97-AF65-F5344CB8AC3E}">
        <p14:creationId xmlns:p14="http://schemas.microsoft.com/office/powerpoint/2010/main" val="3535745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711518" y="1757363"/>
          <a:ext cx="7749540" cy="3875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p:cNvSpPr txBox="1">
            <a:spLocks/>
          </p:cNvSpPr>
          <p:nvPr/>
        </p:nvSpPr>
        <p:spPr>
          <a:xfrm>
            <a:off x="235695" y="1024208"/>
            <a:ext cx="8752621" cy="43590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b="1" kern="1200">
                <a:solidFill>
                  <a:schemeClr val="tx2"/>
                </a:solidFill>
                <a:latin typeface="Arial" panose="020B0604020202020204" pitchFamily="34" charset="0"/>
                <a:ea typeface="+mj-ea"/>
                <a:cs typeface="Arial" panose="020B0604020202020204" pitchFamily="34" charset="0"/>
              </a:defRPr>
            </a:lvl1pPr>
          </a:lstStyle>
          <a:p>
            <a:pPr algn="l" defTabSz="685800" fontAlgn="auto">
              <a:spcAft>
                <a:spcPts val="0"/>
              </a:spcAft>
            </a:pPr>
            <a:r>
              <a:rPr lang="en-US" sz="2700" dirty="0">
                <a:solidFill>
                  <a:srgbClr val="00437B"/>
                </a:solidFill>
              </a:rPr>
              <a:t>DUA/MTA Agreement Workflow – Incoming </a:t>
            </a:r>
          </a:p>
        </p:txBody>
      </p:sp>
    </p:spTree>
    <p:extLst>
      <p:ext uri="{BB962C8B-B14F-4D97-AF65-F5344CB8AC3E}">
        <p14:creationId xmlns:p14="http://schemas.microsoft.com/office/powerpoint/2010/main" val="333370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694372" y="1731646"/>
          <a:ext cx="7706678" cy="3780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3"/>
          <p:cNvSpPr txBox="1">
            <a:spLocks/>
          </p:cNvSpPr>
          <p:nvPr/>
        </p:nvSpPr>
        <p:spPr>
          <a:xfrm>
            <a:off x="293573" y="969916"/>
            <a:ext cx="8752621" cy="43590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b="1" kern="1200">
                <a:solidFill>
                  <a:schemeClr val="tx2"/>
                </a:solidFill>
                <a:latin typeface="Arial" panose="020B0604020202020204" pitchFamily="34" charset="0"/>
                <a:ea typeface="+mj-ea"/>
                <a:cs typeface="Arial" panose="020B0604020202020204" pitchFamily="34" charset="0"/>
              </a:defRPr>
            </a:lvl1pPr>
          </a:lstStyle>
          <a:p>
            <a:pPr algn="l" defTabSz="685800" fontAlgn="auto">
              <a:spcAft>
                <a:spcPts val="0"/>
              </a:spcAft>
            </a:pPr>
            <a:r>
              <a:rPr lang="en-US" sz="2700" dirty="0">
                <a:solidFill>
                  <a:srgbClr val="00437B"/>
                </a:solidFill>
              </a:rPr>
              <a:t>DUA/MTA Agreement Workflow – Outgoing </a:t>
            </a:r>
          </a:p>
        </p:txBody>
      </p:sp>
    </p:spTree>
    <p:extLst>
      <p:ext uri="{BB962C8B-B14F-4D97-AF65-F5344CB8AC3E}">
        <p14:creationId xmlns:p14="http://schemas.microsoft.com/office/powerpoint/2010/main" val="3385706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677227" y="1774508"/>
          <a:ext cx="7792403" cy="3729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txBox="1">
            <a:spLocks/>
          </p:cNvSpPr>
          <p:nvPr/>
        </p:nvSpPr>
        <p:spPr>
          <a:xfrm>
            <a:off x="293573" y="969916"/>
            <a:ext cx="8752621" cy="43590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b="1" kern="1200">
                <a:solidFill>
                  <a:schemeClr val="tx2"/>
                </a:solidFill>
                <a:latin typeface="Arial" panose="020B0604020202020204" pitchFamily="34" charset="0"/>
                <a:ea typeface="+mj-ea"/>
                <a:cs typeface="Arial" panose="020B0604020202020204" pitchFamily="34" charset="0"/>
              </a:defRPr>
            </a:lvl1pPr>
          </a:lstStyle>
          <a:p>
            <a:pPr algn="l" defTabSz="685800" fontAlgn="auto">
              <a:spcAft>
                <a:spcPts val="0"/>
              </a:spcAft>
            </a:pPr>
            <a:r>
              <a:rPr lang="en-US" sz="2700" dirty="0">
                <a:solidFill>
                  <a:srgbClr val="00437B"/>
                </a:solidFill>
              </a:rPr>
              <a:t>DUA/MTA Agreement Workflow – Outgoing </a:t>
            </a:r>
          </a:p>
        </p:txBody>
      </p:sp>
    </p:spTree>
    <p:extLst>
      <p:ext uri="{BB962C8B-B14F-4D97-AF65-F5344CB8AC3E}">
        <p14:creationId xmlns:p14="http://schemas.microsoft.com/office/powerpoint/2010/main" val="35688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800" dirty="0"/>
              <a:t>Clinical Research at BMC</a:t>
            </a:r>
          </a:p>
        </p:txBody>
      </p:sp>
      <p:sp>
        <p:nvSpPr>
          <p:cNvPr id="3" name="Subtitle 2"/>
          <p:cNvSpPr>
            <a:spLocks noGrp="1"/>
          </p:cNvSpPr>
          <p:nvPr>
            <p:ph type="subTitle" idx="1"/>
          </p:nvPr>
        </p:nvSpPr>
        <p:spPr>
          <a:xfrm>
            <a:off x="3097407" y="3641048"/>
            <a:ext cx="4749728" cy="279307"/>
          </a:xfrm>
        </p:spPr>
        <p:txBody>
          <a:bodyPr/>
          <a:lstStyle/>
          <a:p>
            <a:r>
              <a:rPr lang="en-US" sz="1350" dirty="0"/>
              <a:t>Building trustworthy approaches to inclusive medicine</a:t>
            </a:r>
          </a:p>
        </p:txBody>
      </p:sp>
    </p:spTree>
    <p:extLst>
      <p:ext uri="{BB962C8B-B14F-4D97-AF65-F5344CB8AC3E}">
        <p14:creationId xmlns:p14="http://schemas.microsoft.com/office/powerpoint/2010/main" val="1346909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log: Why organisations must strive to build high-trust culture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4127" y="2094414"/>
            <a:ext cx="5943600" cy="3343275"/>
          </a:xfrm>
        </p:spPr>
      </p:pic>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a:xfrm>
            <a:off x="85726" y="941067"/>
            <a:ext cx="6564466" cy="476249"/>
          </a:xfrm>
        </p:spPr>
        <p:txBody>
          <a:bodyPr/>
          <a:lstStyle/>
          <a:p>
            <a:r>
              <a:rPr lang="en-US" sz="1350" dirty="0"/>
              <a:t>BMC is seeking partners to shift research perceptions</a:t>
            </a:r>
          </a:p>
        </p:txBody>
      </p:sp>
      <p:sp>
        <p:nvSpPr>
          <p:cNvPr id="6" name="TextBox 5"/>
          <p:cNvSpPr txBox="1"/>
          <p:nvPr/>
        </p:nvSpPr>
        <p:spPr>
          <a:xfrm>
            <a:off x="1183942" y="1593870"/>
            <a:ext cx="6761641" cy="461665"/>
          </a:xfrm>
          <a:prstGeom prst="rect">
            <a:avLst/>
          </a:prstGeom>
          <a:noFill/>
        </p:spPr>
        <p:txBody>
          <a:bodyPr wrap="square" rtlCol="0">
            <a:spAutoFit/>
          </a:bodyPr>
          <a:lstStyle/>
          <a:p>
            <a:pPr algn="ctr" defTabSz="6858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Research can be intentionally inclusive and bi-directional; with the goal of building trustworthy relationships and striving for health equity</a:t>
            </a:r>
          </a:p>
        </p:txBody>
      </p:sp>
    </p:spTree>
    <p:extLst>
      <p:ext uri="{BB962C8B-B14F-4D97-AF65-F5344CB8AC3E}">
        <p14:creationId xmlns:p14="http://schemas.microsoft.com/office/powerpoint/2010/main" val="2688217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71450" indent="-171450">
              <a:buAutoNum type="arabicPeriod"/>
            </a:pPr>
            <a:r>
              <a:rPr lang="en-US" sz="1800" dirty="0"/>
              <a:t> Review Research Operations Office Support Workflow</a:t>
            </a:r>
          </a:p>
          <a:p>
            <a:pPr marL="171450" indent="-171450">
              <a:buAutoNum type="arabicPeriod"/>
            </a:pPr>
            <a:endParaRPr lang="en-US" sz="1800" dirty="0"/>
          </a:p>
          <a:p>
            <a:pPr marL="171450" indent="-171450">
              <a:buAutoNum type="arabicPeriod"/>
            </a:pPr>
            <a:r>
              <a:rPr lang="en-US" sz="1800" dirty="0"/>
              <a:t> Summarize CTO and CRN project collaboration</a:t>
            </a:r>
          </a:p>
          <a:p>
            <a:pPr marL="171450" indent="-171450">
              <a:buAutoNum type="arabicPeriod"/>
            </a:pPr>
            <a:endParaRPr lang="en-US" sz="1800" dirty="0"/>
          </a:p>
          <a:p>
            <a:pPr marL="171450" indent="-171450">
              <a:buAutoNum type="arabicPeriod"/>
            </a:pPr>
            <a:r>
              <a:rPr lang="en-US" sz="1800" dirty="0"/>
              <a:t> Receive update on CRN community engagement efforts </a:t>
            </a:r>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sz="1350" dirty="0"/>
              <a:t>Objectives summary</a:t>
            </a:r>
          </a:p>
        </p:txBody>
      </p:sp>
    </p:spTree>
    <p:extLst>
      <p:ext uri="{BB962C8B-B14F-4D97-AF65-F5344CB8AC3E}">
        <p14:creationId xmlns:p14="http://schemas.microsoft.com/office/powerpoint/2010/main" val="1653797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3831" y="1714500"/>
            <a:ext cx="8752621" cy="3881438"/>
            <a:chOff x="1929029" y="1143000"/>
            <a:chExt cx="8278378" cy="5175250"/>
          </a:xfrm>
        </p:grpSpPr>
        <p:sp>
          <p:nvSpPr>
            <p:cNvPr id="6" name="Freeform 5"/>
            <p:cNvSpPr/>
            <p:nvPr/>
          </p:nvSpPr>
          <p:spPr>
            <a:xfrm>
              <a:off x="7723894" y="1143000"/>
              <a:ext cx="2483513" cy="5175250"/>
            </a:xfrm>
            <a:custGeom>
              <a:avLst/>
              <a:gdLst>
                <a:gd name="connsiteX0" fmla="*/ 0 w 2483513"/>
                <a:gd name="connsiteY0" fmla="*/ 248351 h 5175250"/>
                <a:gd name="connsiteX1" fmla="*/ 248351 w 2483513"/>
                <a:gd name="connsiteY1" fmla="*/ 0 h 5175250"/>
                <a:gd name="connsiteX2" fmla="*/ 2235162 w 2483513"/>
                <a:gd name="connsiteY2" fmla="*/ 0 h 5175250"/>
                <a:gd name="connsiteX3" fmla="*/ 2483513 w 2483513"/>
                <a:gd name="connsiteY3" fmla="*/ 248351 h 5175250"/>
                <a:gd name="connsiteX4" fmla="*/ 2483513 w 2483513"/>
                <a:gd name="connsiteY4" fmla="*/ 4926899 h 5175250"/>
                <a:gd name="connsiteX5" fmla="*/ 2235162 w 2483513"/>
                <a:gd name="connsiteY5" fmla="*/ 5175250 h 5175250"/>
                <a:gd name="connsiteX6" fmla="*/ 248351 w 2483513"/>
                <a:gd name="connsiteY6" fmla="*/ 5175250 h 5175250"/>
                <a:gd name="connsiteX7" fmla="*/ 0 w 2483513"/>
                <a:gd name="connsiteY7" fmla="*/ 4926899 h 5175250"/>
                <a:gd name="connsiteX8" fmla="*/ 0 w 2483513"/>
                <a:gd name="connsiteY8" fmla="*/ 248351 h 517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513" h="5175250">
                  <a:moveTo>
                    <a:pt x="0" y="248351"/>
                  </a:moveTo>
                  <a:cubicBezTo>
                    <a:pt x="0" y="111191"/>
                    <a:pt x="111191" y="0"/>
                    <a:pt x="248351" y="0"/>
                  </a:cubicBezTo>
                  <a:lnTo>
                    <a:pt x="2235162" y="0"/>
                  </a:lnTo>
                  <a:cubicBezTo>
                    <a:pt x="2372322" y="0"/>
                    <a:pt x="2483513" y="111191"/>
                    <a:pt x="2483513" y="248351"/>
                  </a:cubicBezTo>
                  <a:lnTo>
                    <a:pt x="2483513" y="4926899"/>
                  </a:lnTo>
                  <a:cubicBezTo>
                    <a:pt x="2483513" y="5064059"/>
                    <a:pt x="2372322" y="5175250"/>
                    <a:pt x="2235162" y="5175250"/>
                  </a:cubicBezTo>
                  <a:lnTo>
                    <a:pt x="248351" y="5175250"/>
                  </a:lnTo>
                  <a:cubicBezTo>
                    <a:pt x="111191" y="5175250"/>
                    <a:pt x="0" y="5064059"/>
                    <a:pt x="0" y="4926899"/>
                  </a:cubicBezTo>
                  <a:lnTo>
                    <a:pt x="0" y="248351"/>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76022" tIns="176022" rIns="176022" bIns="2893028" numCol="1" spcCol="1270" anchor="ctr" anchorCtr="0">
              <a:noAutofit/>
            </a:bodyPr>
            <a:lstStyle/>
            <a:p>
              <a:pPr algn="ctr" defTabSz="1100138" fontAlgn="auto">
                <a:lnSpc>
                  <a:spcPct val="90000"/>
                </a:lnSpc>
                <a:spcAft>
                  <a:spcPct val="35000"/>
                </a:spcAft>
              </a:pPr>
              <a:r>
                <a:rPr lang="en-US" sz="2475" dirty="0">
                  <a:solidFill>
                    <a:srgbClr val="00437B"/>
                  </a:solidFill>
                  <a:latin typeface="Arial"/>
                </a:rPr>
                <a:t>Post-Award</a:t>
              </a:r>
            </a:p>
            <a:p>
              <a:pPr algn="ctr" defTabSz="1100138" fontAlgn="auto">
                <a:lnSpc>
                  <a:spcPct val="90000"/>
                </a:lnSpc>
                <a:spcAft>
                  <a:spcPct val="35000"/>
                </a:spcAft>
              </a:pPr>
              <a:r>
                <a:rPr lang="en-US" sz="1200" dirty="0">
                  <a:solidFill>
                    <a:srgbClr val="00437B"/>
                  </a:solidFill>
                  <a:latin typeface="Arial"/>
                </a:rPr>
                <a:t>(Research Billing CTO manages)</a:t>
              </a:r>
            </a:p>
          </p:txBody>
        </p:sp>
        <p:sp>
          <p:nvSpPr>
            <p:cNvPr id="7" name="Freeform 6"/>
            <p:cNvSpPr/>
            <p:nvPr/>
          </p:nvSpPr>
          <p:spPr>
            <a:xfrm>
              <a:off x="4826462" y="1143000"/>
              <a:ext cx="2483513" cy="5175250"/>
            </a:xfrm>
            <a:custGeom>
              <a:avLst/>
              <a:gdLst>
                <a:gd name="connsiteX0" fmla="*/ 0 w 2483513"/>
                <a:gd name="connsiteY0" fmla="*/ 248351 h 5175250"/>
                <a:gd name="connsiteX1" fmla="*/ 248351 w 2483513"/>
                <a:gd name="connsiteY1" fmla="*/ 0 h 5175250"/>
                <a:gd name="connsiteX2" fmla="*/ 2235162 w 2483513"/>
                <a:gd name="connsiteY2" fmla="*/ 0 h 5175250"/>
                <a:gd name="connsiteX3" fmla="*/ 2483513 w 2483513"/>
                <a:gd name="connsiteY3" fmla="*/ 248351 h 5175250"/>
                <a:gd name="connsiteX4" fmla="*/ 2483513 w 2483513"/>
                <a:gd name="connsiteY4" fmla="*/ 4926899 h 5175250"/>
                <a:gd name="connsiteX5" fmla="*/ 2235162 w 2483513"/>
                <a:gd name="connsiteY5" fmla="*/ 5175250 h 5175250"/>
                <a:gd name="connsiteX6" fmla="*/ 248351 w 2483513"/>
                <a:gd name="connsiteY6" fmla="*/ 5175250 h 5175250"/>
                <a:gd name="connsiteX7" fmla="*/ 0 w 2483513"/>
                <a:gd name="connsiteY7" fmla="*/ 4926899 h 5175250"/>
                <a:gd name="connsiteX8" fmla="*/ 0 w 2483513"/>
                <a:gd name="connsiteY8" fmla="*/ 248351 h 517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513" h="5175250">
                  <a:moveTo>
                    <a:pt x="0" y="248351"/>
                  </a:moveTo>
                  <a:cubicBezTo>
                    <a:pt x="0" y="111191"/>
                    <a:pt x="111191" y="0"/>
                    <a:pt x="248351" y="0"/>
                  </a:cubicBezTo>
                  <a:lnTo>
                    <a:pt x="2235162" y="0"/>
                  </a:lnTo>
                  <a:cubicBezTo>
                    <a:pt x="2372322" y="0"/>
                    <a:pt x="2483513" y="111191"/>
                    <a:pt x="2483513" y="248351"/>
                  </a:cubicBezTo>
                  <a:lnTo>
                    <a:pt x="2483513" y="4926899"/>
                  </a:lnTo>
                  <a:cubicBezTo>
                    <a:pt x="2483513" y="5064059"/>
                    <a:pt x="2372322" y="5175250"/>
                    <a:pt x="2235162" y="5175250"/>
                  </a:cubicBezTo>
                  <a:lnTo>
                    <a:pt x="248351" y="5175250"/>
                  </a:lnTo>
                  <a:cubicBezTo>
                    <a:pt x="111191" y="5175250"/>
                    <a:pt x="0" y="5064059"/>
                    <a:pt x="0" y="4926899"/>
                  </a:cubicBezTo>
                  <a:lnTo>
                    <a:pt x="0" y="248351"/>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76022" tIns="176022" rIns="176022" bIns="2893028" numCol="1" spcCol="1270" anchor="ctr" anchorCtr="0">
              <a:noAutofit/>
            </a:bodyPr>
            <a:lstStyle/>
            <a:p>
              <a:pPr algn="ctr" defTabSz="1100138" fontAlgn="auto">
                <a:lnSpc>
                  <a:spcPct val="90000"/>
                </a:lnSpc>
                <a:spcAft>
                  <a:spcPct val="35000"/>
                </a:spcAft>
              </a:pPr>
              <a:r>
                <a:rPr lang="en-US" sz="2475" dirty="0">
                  <a:solidFill>
                    <a:srgbClr val="00437B"/>
                  </a:solidFill>
                  <a:latin typeface="Arial"/>
                </a:rPr>
                <a:t>Post-Award</a:t>
              </a:r>
            </a:p>
          </p:txBody>
        </p:sp>
        <p:sp>
          <p:nvSpPr>
            <p:cNvPr id="8" name="Freeform 7"/>
            <p:cNvSpPr/>
            <p:nvPr/>
          </p:nvSpPr>
          <p:spPr>
            <a:xfrm>
              <a:off x="1929029" y="1143000"/>
              <a:ext cx="2483513" cy="5175250"/>
            </a:xfrm>
            <a:custGeom>
              <a:avLst/>
              <a:gdLst>
                <a:gd name="connsiteX0" fmla="*/ 0 w 2483513"/>
                <a:gd name="connsiteY0" fmla="*/ 248351 h 5175250"/>
                <a:gd name="connsiteX1" fmla="*/ 248351 w 2483513"/>
                <a:gd name="connsiteY1" fmla="*/ 0 h 5175250"/>
                <a:gd name="connsiteX2" fmla="*/ 2235162 w 2483513"/>
                <a:gd name="connsiteY2" fmla="*/ 0 h 5175250"/>
                <a:gd name="connsiteX3" fmla="*/ 2483513 w 2483513"/>
                <a:gd name="connsiteY3" fmla="*/ 248351 h 5175250"/>
                <a:gd name="connsiteX4" fmla="*/ 2483513 w 2483513"/>
                <a:gd name="connsiteY4" fmla="*/ 4926899 h 5175250"/>
                <a:gd name="connsiteX5" fmla="*/ 2235162 w 2483513"/>
                <a:gd name="connsiteY5" fmla="*/ 5175250 h 5175250"/>
                <a:gd name="connsiteX6" fmla="*/ 248351 w 2483513"/>
                <a:gd name="connsiteY6" fmla="*/ 5175250 h 5175250"/>
                <a:gd name="connsiteX7" fmla="*/ 0 w 2483513"/>
                <a:gd name="connsiteY7" fmla="*/ 4926899 h 5175250"/>
                <a:gd name="connsiteX8" fmla="*/ 0 w 2483513"/>
                <a:gd name="connsiteY8" fmla="*/ 248351 h 517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513" h="5175250">
                  <a:moveTo>
                    <a:pt x="0" y="248351"/>
                  </a:moveTo>
                  <a:cubicBezTo>
                    <a:pt x="0" y="111191"/>
                    <a:pt x="111191" y="0"/>
                    <a:pt x="248351" y="0"/>
                  </a:cubicBezTo>
                  <a:lnTo>
                    <a:pt x="2235162" y="0"/>
                  </a:lnTo>
                  <a:cubicBezTo>
                    <a:pt x="2372322" y="0"/>
                    <a:pt x="2483513" y="111191"/>
                    <a:pt x="2483513" y="248351"/>
                  </a:cubicBezTo>
                  <a:lnTo>
                    <a:pt x="2483513" y="4926899"/>
                  </a:lnTo>
                  <a:cubicBezTo>
                    <a:pt x="2483513" y="5064059"/>
                    <a:pt x="2372322" y="5175250"/>
                    <a:pt x="2235162" y="5175250"/>
                  </a:cubicBezTo>
                  <a:lnTo>
                    <a:pt x="248351" y="5175250"/>
                  </a:lnTo>
                  <a:cubicBezTo>
                    <a:pt x="111191" y="5175250"/>
                    <a:pt x="0" y="5064059"/>
                    <a:pt x="0" y="4926899"/>
                  </a:cubicBezTo>
                  <a:lnTo>
                    <a:pt x="0" y="248351"/>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76022" tIns="176022" rIns="176022" bIns="2893028" numCol="1" spcCol="1270" anchor="ctr" anchorCtr="0">
              <a:noAutofit/>
            </a:bodyPr>
            <a:lstStyle/>
            <a:p>
              <a:pPr algn="ctr" defTabSz="1100138" fontAlgn="auto">
                <a:lnSpc>
                  <a:spcPct val="90000"/>
                </a:lnSpc>
                <a:spcAft>
                  <a:spcPct val="35000"/>
                </a:spcAft>
              </a:pPr>
              <a:r>
                <a:rPr lang="en-US" sz="2475" dirty="0">
                  <a:solidFill>
                    <a:srgbClr val="00437B"/>
                  </a:solidFill>
                  <a:latin typeface="Arial"/>
                </a:rPr>
                <a:t>Pre-Award Intake</a:t>
              </a:r>
            </a:p>
          </p:txBody>
        </p:sp>
        <p:sp>
          <p:nvSpPr>
            <p:cNvPr id="9" name="Freeform 8"/>
            <p:cNvSpPr/>
            <p:nvPr/>
          </p:nvSpPr>
          <p:spPr>
            <a:xfrm>
              <a:off x="2135989" y="2401455"/>
              <a:ext cx="2069594" cy="3709367"/>
            </a:xfrm>
            <a:custGeom>
              <a:avLst/>
              <a:gdLst>
                <a:gd name="connsiteX0" fmla="*/ 0 w 2069594"/>
                <a:gd name="connsiteY0" fmla="*/ 103480 h 1034797"/>
                <a:gd name="connsiteX1" fmla="*/ 103480 w 2069594"/>
                <a:gd name="connsiteY1" fmla="*/ 0 h 1034797"/>
                <a:gd name="connsiteX2" fmla="*/ 1966114 w 2069594"/>
                <a:gd name="connsiteY2" fmla="*/ 0 h 1034797"/>
                <a:gd name="connsiteX3" fmla="*/ 2069594 w 2069594"/>
                <a:gd name="connsiteY3" fmla="*/ 103480 h 1034797"/>
                <a:gd name="connsiteX4" fmla="*/ 2069594 w 2069594"/>
                <a:gd name="connsiteY4" fmla="*/ 931317 h 1034797"/>
                <a:gd name="connsiteX5" fmla="*/ 1966114 w 2069594"/>
                <a:gd name="connsiteY5" fmla="*/ 1034797 h 1034797"/>
                <a:gd name="connsiteX6" fmla="*/ 103480 w 2069594"/>
                <a:gd name="connsiteY6" fmla="*/ 1034797 h 1034797"/>
                <a:gd name="connsiteX7" fmla="*/ 0 w 2069594"/>
                <a:gd name="connsiteY7" fmla="*/ 931317 h 1034797"/>
                <a:gd name="connsiteX8" fmla="*/ 0 w 2069594"/>
                <a:gd name="connsiteY8" fmla="*/ 103480 h 10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594" h="1034797">
                  <a:moveTo>
                    <a:pt x="0" y="103480"/>
                  </a:moveTo>
                  <a:cubicBezTo>
                    <a:pt x="0" y="46330"/>
                    <a:pt x="46330" y="0"/>
                    <a:pt x="103480" y="0"/>
                  </a:cubicBezTo>
                  <a:lnTo>
                    <a:pt x="1966114" y="0"/>
                  </a:lnTo>
                  <a:cubicBezTo>
                    <a:pt x="2023264" y="0"/>
                    <a:pt x="2069594" y="46330"/>
                    <a:pt x="2069594" y="103480"/>
                  </a:cubicBezTo>
                  <a:lnTo>
                    <a:pt x="2069594" y="931317"/>
                  </a:lnTo>
                  <a:cubicBezTo>
                    <a:pt x="2069594" y="988467"/>
                    <a:pt x="2023264" y="1034797"/>
                    <a:pt x="1966114" y="1034797"/>
                  </a:cubicBezTo>
                  <a:lnTo>
                    <a:pt x="103480" y="1034797"/>
                  </a:lnTo>
                  <a:cubicBezTo>
                    <a:pt x="46330" y="1034797"/>
                    <a:pt x="0" y="988467"/>
                    <a:pt x="0" y="931317"/>
                  </a:cubicBezTo>
                  <a:lnTo>
                    <a:pt x="0" y="10348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17" tIns="27017" rIns="27017" bIns="27017" numCol="1" spcCol="1270" anchor="ctr" anchorCtr="0">
              <a:noAutofit/>
            </a:bodyPr>
            <a:lstStyle/>
            <a:p>
              <a:pPr algn="ctr" defTabSz="300038" fontAlgn="auto">
                <a:lnSpc>
                  <a:spcPct val="90000"/>
                </a:lnSpc>
                <a:spcAft>
                  <a:spcPct val="35000"/>
                </a:spcAft>
              </a:pPr>
              <a:r>
                <a:rPr lang="en-US" sz="1050" b="1" dirty="0">
                  <a:solidFill>
                    <a:srgbClr val="000000">
                      <a:hueOff val="0"/>
                      <a:satOff val="0"/>
                      <a:lumOff val="0"/>
                      <a:alphaOff val="0"/>
                    </a:srgbClr>
                  </a:solidFill>
                  <a:latin typeface="Arial"/>
                </a:rPr>
                <a:t>Sponsored Programs Administration</a:t>
              </a:r>
            </a:p>
            <a:p>
              <a:pPr algn="ctr" defTabSz="300038" fontAlgn="auto">
                <a:lnSpc>
                  <a:spcPct val="90000"/>
                </a:lnSpc>
                <a:spcAft>
                  <a:spcPct val="35000"/>
                </a:spcAft>
              </a:pPr>
              <a:r>
                <a:rPr lang="en-US" sz="1050" dirty="0">
                  <a:solidFill>
                    <a:srgbClr val="000000">
                      <a:hueOff val="0"/>
                      <a:satOff val="0"/>
                      <a:lumOff val="0"/>
                      <a:alphaOff val="0"/>
                    </a:srgbClr>
                  </a:solidFill>
                  <a:latin typeface="Arial"/>
                </a:rPr>
                <a:t>-Grant Award Agreement (PI Initiated: Federal, Foundation, and Industry)</a:t>
              </a:r>
            </a:p>
            <a:p>
              <a:pPr algn="ctr" defTabSz="300038" fontAlgn="auto">
                <a:lnSpc>
                  <a:spcPct val="90000"/>
                </a:lnSpc>
                <a:spcAft>
                  <a:spcPct val="35000"/>
                </a:spcAft>
              </a:pPr>
              <a:r>
                <a:rPr lang="en-US" sz="1050" dirty="0">
                  <a:solidFill>
                    <a:srgbClr val="000000">
                      <a:hueOff val="0"/>
                      <a:satOff val="0"/>
                      <a:lumOff val="0"/>
                      <a:alphaOff val="0"/>
                    </a:srgbClr>
                  </a:solidFill>
                  <a:latin typeface="Arial"/>
                </a:rPr>
                <a:t>-Subcontract Agreement </a:t>
              </a:r>
            </a:p>
            <a:p>
              <a:pPr algn="ctr" defTabSz="300038" fontAlgn="auto">
                <a:lnSpc>
                  <a:spcPct val="90000"/>
                </a:lnSpc>
                <a:spcAft>
                  <a:spcPct val="35000"/>
                </a:spcAft>
              </a:pPr>
              <a:r>
                <a:rPr lang="en-US" sz="1050" dirty="0">
                  <a:solidFill>
                    <a:srgbClr val="000000">
                      <a:hueOff val="0"/>
                      <a:satOff val="0"/>
                      <a:lumOff val="0"/>
                      <a:alphaOff val="0"/>
                    </a:srgbClr>
                  </a:solidFill>
                  <a:latin typeface="Arial"/>
                </a:rPr>
                <a:t>-Data Use Agreements (DUA) and Material Transfer Agreements (MTAs)</a:t>
              </a:r>
            </a:p>
            <a:p>
              <a:pPr algn="ctr" defTabSz="300038" fontAlgn="auto">
                <a:lnSpc>
                  <a:spcPct val="90000"/>
                </a:lnSpc>
                <a:spcAft>
                  <a:spcPct val="35000"/>
                </a:spcAft>
              </a:pPr>
              <a:r>
                <a:rPr lang="en-US" sz="1050" b="1" dirty="0">
                  <a:solidFill>
                    <a:srgbClr val="000000">
                      <a:hueOff val="0"/>
                      <a:satOff val="0"/>
                      <a:lumOff val="0"/>
                      <a:alphaOff val="0"/>
                    </a:srgbClr>
                  </a:solidFill>
                  <a:latin typeface="Arial"/>
                </a:rPr>
                <a:t>Clinical Trial Office (CTO</a:t>
              </a:r>
            </a:p>
            <a:p>
              <a:pPr algn="ctr" defTabSz="300038" fontAlgn="auto">
                <a:lnSpc>
                  <a:spcPct val="90000"/>
                </a:lnSpc>
                <a:spcAft>
                  <a:spcPct val="35000"/>
                </a:spcAft>
              </a:pPr>
              <a:r>
                <a:rPr lang="en-US" sz="1050" dirty="0">
                  <a:solidFill>
                    <a:srgbClr val="000000">
                      <a:hueOff val="0"/>
                      <a:satOff val="0"/>
                      <a:lumOff val="0"/>
                      <a:alphaOff val="0"/>
                    </a:srgbClr>
                  </a:solidFill>
                  <a:latin typeface="Arial"/>
                </a:rPr>
                <a:t>-Confidential Disclosure Agreement (CDA) </a:t>
              </a:r>
            </a:p>
            <a:p>
              <a:pPr algn="ctr" defTabSz="300038" fontAlgn="auto">
                <a:lnSpc>
                  <a:spcPct val="90000"/>
                </a:lnSpc>
                <a:spcAft>
                  <a:spcPct val="35000"/>
                </a:spcAft>
              </a:pPr>
              <a:r>
                <a:rPr lang="en-US" sz="1050" dirty="0">
                  <a:solidFill>
                    <a:srgbClr val="000000">
                      <a:hueOff val="0"/>
                      <a:satOff val="0"/>
                      <a:lumOff val="0"/>
                      <a:alphaOff val="0"/>
                    </a:srgbClr>
                  </a:solidFill>
                  <a:latin typeface="Arial"/>
                </a:rPr>
                <a:t>-Clinical Trial Agreement (Industry)</a:t>
              </a:r>
            </a:p>
            <a:p>
              <a:pPr algn="ctr" defTabSz="300038" fontAlgn="auto">
                <a:lnSpc>
                  <a:spcPct val="90000"/>
                </a:lnSpc>
                <a:spcAft>
                  <a:spcPct val="35000"/>
                </a:spcAft>
              </a:pPr>
              <a:r>
                <a:rPr lang="en-US" sz="1050" b="1" dirty="0">
                  <a:solidFill>
                    <a:srgbClr val="000000">
                      <a:hueOff val="0"/>
                      <a:satOff val="0"/>
                      <a:lumOff val="0"/>
                      <a:alphaOff val="0"/>
                    </a:srgbClr>
                  </a:solidFill>
                  <a:latin typeface="Arial"/>
                </a:rPr>
                <a:t>BU Industry Relations or OSP</a:t>
              </a:r>
            </a:p>
          </p:txBody>
        </p:sp>
        <p:sp>
          <p:nvSpPr>
            <p:cNvPr id="10" name="Freeform 9"/>
            <p:cNvSpPr/>
            <p:nvPr/>
          </p:nvSpPr>
          <p:spPr>
            <a:xfrm rot="18289469">
              <a:off x="3894682" y="3790403"/>
              <a:ext cx="1449639" cy="35991"/>
            </a:xfrm>
            <a:custGeom>
              <a:avLst/>
              <a:gdLst>
                <a:gd name="connsiteX0" fmla="*/ 0 w 1449639"/>
                <a:gd name="connsiteY0" fmla="*/ 17995 h 35991"/>
                <a:gd name="connsiteX1" fmla="*/ 1449639 w 1449639"/>
                <a:gd name="connsiteY1" fmla="*/ 17995 h 35991"/>
              </a:gdLst>
              <a:ahLst/>
              <a:cxnLst>
                <a:cxn ang="0">
                  <a:pos x="connsiteX0" y="connsiteY0"/>
                </a:cxn>
                <a:cxn ang="0">
                  <a:pos x="connsiteX1" y="connsiteY1"/>
                </a:cxn>
              </a:cxnLst>
              <a:rect l="l" t="t" r="r" b="b"/>
              <a:pathLst>
                <a:path w="1449639" h="35991">
                  <a:moveTo>
                    <a:pt x="0" y="17995"/>
                  </a:moveTo>
                  <a:lnTo>
                    <a:pt x="1449639" y="179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25959" tIns="-13684" rIns="525959" bIns="-13685" numCol="1" spcCol="1270" anchor="ctr" anchorCtr="0">
              <a:noAutofit/>
            </a:bodyPr>
            <a:lstStyle/>
            <a:p>
              <a:pPr algn="ctr" defTabSz="166688" fontAlgn="auto">
                <a:lnSpc>
                  <a:spcPct val="90000"/>
                </a:lnSpc>
                <a:spcAft>
                  <a:spcPct val="35000"/>
                </a:spcAft>
              </a:pPr>
              <a:endParaRPr lang="en-US" sz="375">
                <a:solidFill>
                  <a:srgbClr val="000000">
                    <a:hueOff val="0"/>
                    <a:satOff val="0"/>
                    <a:lumOff val="0"/>
                    <a:alphaOff val="0"/>
                  </a:srgbClr>
                </a:solidFill>
                <a:latin typeface="Arial"/>
              </a:endParaRPr>
            </a:p>
          </p:txBody>
        </p:sp>
        <p:sp>
          <p:nvSpPr>
            <p:cNvPr id="11" name="Freeform 10"/>
            <p:cNvSpPr/>
            <p:nvPr/>
          </p:nvSpPr>
          <p:spPr>
            <a:xfrm>
              <a:off x="5033421" y="2695991"/>
              <a:ext cx="2069594" cy="1034797"/>
            </a:xfrm>
            <a:custGeom>
              <a:avLst/>
              <a:gdLst>
                <a:gd name="connsiteX0" fmla="*/ 0 w 2069594"/>
                <a:gd name="connsiteY0" fmla="*/ 103480 h 1034797"/>
                <a:gd name="connsiteX1" fmla="*/ 103480 w 2069594"/>
                <a:gd name="connsiteY1" fmla="*/ 0 h 1034797"/>
                <a:gd name="connsiteX2" fmla="*/ 1966114 w 2069594"/>
                <a:gd name="connsiteY2" fmla="*/ 0 h 1034797"/>
                <a:gd name="connsiteX3" fmla="*/ 2069594 w 2069594"/>
                <a:gd name="connsiteY3" fmla="*/ 103480 h 1034797"/>
                <a:gd name="connsiteX4" fmla="*/ 2069594 w 2069594"/>
                <a:gd name="connsiteY4" fmla="*/ 931317 h 1034797"/>
                <a:gd name="connsiteX5" fmla="*/ 1966114 w 2069594"/>
                <a:gd name="connsiteY5" fmla="*/ 1034797 h 1034797"/>
                <a:gd name="connsiteX6" fmla="*/ 103480 w 2069594"/>
                <a:gd name="connsiteY6" fmla="*/ 1034797 h 1034797"/>
                <a:gd name="connsiteX7" fmla="*/ 0 w 2069594"/>
                <a:gd name="connsiteY7" fmla="*/ 931317 h 1034797"/>
                <a:gd name="connsiteX8" fmla="*/ 0 w 2069594"/>
                <a:gd name="connsiteY8" fmla="*/ 103480 h 10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594" h="1034797">
                  <a:moveTo>
                    <a:pt x="0" y="103480"/>
                  </a:moveTo>
                  <a:cubicBezTo>
                    <a:pt x="0" y="46330"/>
                    <a:pt x="46330" y="0"/>
                    <a:pt x="103480" y="0"/>
                  </a:cubicBezTo>
                  <a:lnTo>
                    <a:pt x="1966114" y="0"/>
                  </a:lnTo>
                  <a:cubicBezTo>
                    <a:pt x="2023264" y="0"/>
                    <a:pt x="2069594" y="46330"/>
                    <a:pt x="2069594" y="103480"/>
                  </a:cubicBezTo>
                  <a:lnTo>
                    <a:pt x="2069594" y="931317"/>
                  </a:lnTo>
                  <a:cubicBezTo>
                    <a:pt x="2069594" y="988467"/>
                    <a:pt x="2023264" y="1034797"/>
                    <a:pt x="1966114" y="1034797"/>
                  </a:cubicBezTo>
                  <a:lnTo>
                    <a:pt x="103480" y="1034797"/>
                  </a:lnTo>
                  <a:cubicBezTo>
                    <a:pt x="46330" y="1034797"/>
                    <a:pt x="0" y="988467"/>
                    <a:pt x="0" y="931317"/>
                  </a:cubicBezTo>
                  <a:lnTo>
                    <a:pt x="0" y="10348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17" tIns="27017" rIns="27017" bIns="27017" numCol="1" spcCol="1270" anchor="ctr" anchorCtr="0">
              <a:noAutofit/>
            </a:bodyPr>
            <a:lstStyle/>
            <a:p>
              <a:pPr algn="ctr" defTabSz="300038" fontAlgn="auto">
                <a:lnSpc>
                  <a:spcPct val="90000"/>
                </a:lnSpc>
                <a:spcAft>
                  <a:spcPct val="35000"/>
                </a:spcAft>
              </a:pPr>
              <a:r>
                <a:rPr lang="en-US" sz="825" b="1" dirty="0">
                  <a:solidFill>
                    <a:srgbClr val="000000">
                      <a:hueOff val="0"/>
                      <a:satOff val="0"/>
                      <a:lumOff val="0"/>
                      <a:alphaOff val="0"/>
                    </a:srgbClr>
                  </a:solidFill>
                  <a:latin typeface="Arial"/>
                </a:rPr>
                <a:t>Research Finance</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All Federal, All Foundation, and non-Human Subjects Industry Grant </a:t>
              </a:r>
            </a:p>
            <a:p>
              <a:pPr algn="ctr" defTabSz="300038" fontAlgn="auto">
                <a:lnSpc>
                  <a:spcPct val="90000"/>
                </a:lnSpc>
                <a:spcAft>
                  <a:spcPct val="35000"/>
                </a:spcAft>
              </a:pPr>
              <a:endParaRPr lang="en-US" sz="825" dirty="0">
                <a:solidFill>
                  <a:srgbClr val="000000">
                    <a:hueOff val="0"/>
                    <a:satOff val="0"/>
                    <a:lumOff val="0"/>
                    <a:alphaOff val="0"/>
                  </a:srgbClr>
                </a:solidFill>
                <a:latin typeface="Arial"/>
              </a:endParaRPr>
            </a:p>
          </p:txBody>
        </p:sp>
        <p:sp>
          <p:nvSpPr>
            <p:cNvPr id="14" name="Freeform 13"/>
            <p:cNvSpPr/>
            <p:nvPr/>
          </p:nvSpPr>
          <p:spPr>
            <a:xfrm>
              <a:off x="4205583" y="4385411"/>
              <a:ext cx="827837" cy="35991"/>
            </a:xfrm>
            <a:custGeom>
              <a:avLst/>
              <a:gdLst>
                <a:gd name="connsiteX0" fmla="*/ 0 w 827837"/>
                <a:gd name="connsiteY0" fmla="*/ 17995 h 35991"/>
                <a:gd name="connsiteX1" fmla="*/ 827837 w 827837"/>
                <a:gd name="connsiteY1" fmla="*/ 17995 h 35991"/>
              </a:gdLst>
              <a:ahLst/>
              <a:cxnLst>
                <a:cxn ang="0">
                  <a:pos x="connsiteX0" y="connsiteY0"/>
                </a:cxn>
                <a:cxn ang="0">
                  <a:pos x="connsiteX1" y="connsiteY1"/>
                </a:cxn>
              </a:cxnLst>
              <a:rect l="l" t="t" r="r" b="b"/>
              <a:pathLst>
                <a:path w="827837" h="35991">
                  <a:moveTo>
                    <a:pt x="0" y="17995"/>
                  </a:moveTo>
                  <a:lnTo>
                    <a:pt x="827837" y="179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4442" tIns="-2025" rIns="304442" bIns="-2025" numCol="1" spcCol="1270" anchor="ctr" anchorCtr="0">
              <a:noAutofit/>
            </a:bodyPr>
            <a:lstStyle/>
            <a:p>
              <a:pPr algn="ctr" defTabSz="166688" fontAlgn="auto">
                <a:lnSpc>
                  <a:spcPct val="90000"/>
                </a:lnSpc>
                <a:spcAft>
                  <a:spcPct val="35000"/>
                </a:spcAft>
              </a:pPr>
              <a:endParaRPr lang="en-US" sz="375">
                <a:solidFill>
                  <a:srgbClr val="000000">
                    <a:hueOff val="0"/>
                    <a:satOff val="0"/>
                    <a:lumOff val="0"/>
                    <a:alphaOff val="0"/>
                  </a:srgbClr>
                </a:solidFill>
                <a:latin typeface="Arial"/>
              </a:endParaRPr>
            </a:p>
          </p:txBody>
        </p:sp>
        <p:sp>
          <p:nvSpPr>
            <p:cNvPr id="15" name="Freeform 14"/>
            <p:cNvSpPr/>
            <p:nvPr/>
          </p:nvSpPr>
          <p:spPr>
            <a:xfrm>
              <a:off x="5033421" y="3886008"/>
              <a:ext cx="2069594" cy="1034797"/>
            </a:xfrm>
            <a:custGeom>
              <a:avLst/>
              <a:gdLst>
                <a:gd name="connsiteX0" fmla="*/ 0 w 2069594"/>
                <a:gd name="connsiteY0" fmla="*/ 103480 h 1034797"/>
                <a:gd name="connsiteX1" fmla="*/ 103480 w 2069594"/>
                <a:gd name="connsiteY1" fmla="*/ 0 h 1034797"/>
                <a:gd name="connsiteX2" fmla="*/ 1966114 w 2069594"/>
                <a:gd name="connsiteY2" fmla="*/ 0 h 1034797"/>
                <a:gd name="connsiteX3" fmla="*/ 2069594 w 2069594"/>
                <a:gd name="connsiteY3" fmla="*/ 103480 h 1034797"/>
                <a:gd name="connsiteX4" fmla="*/ 2069594 w 2069594"/>
                <a:gd name="connsiteY4" fmla="*/ 931317 h 1034797"/>
                <a:gd name="connsiteX5" fmla="*/ 1966114 w 2069594"/>
                <a:gd name="connsiteY5" fmla="*/ 1034797 h 1034797"/>
                <a:gd name="connsiteX6" fmla="*/ 103480 w 2069594"/>
                <a:gd name="connsiteY6" fmla="*/ 1034797 h 1034797"/>
                <a:gd name="connsiteX7" fmla="*/ 0 w 2069594"/>
                <a:gd name="connsiteY7" fmla="*/ 931317 h 1034797"/>
                <a:gd name="connsiteX8" fmla="*/ 0 w 2069594"/>
                <a:gd name="connsiteY8" fmla="*/ 103480 h 10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594" h="1034797">
                  <a:moveTo>
                    <a:pt x="0" y="103480"/>
                  </a:moveTo>
                  <a:cubicBezTo>
                    <a:pt x="0" y="46330"/>
                    <a:pt x="46330" y="0"/>
                    <a:pt x="103480" y="0"/>
                  </a:cubicBezTo>
                  <a:lnTo>
                    <a:pt x="1966114" y="0"/>
                  </a:lnTo>
                  <a:cubicBezTo>
                    <a:pt x="2023264" y="0"/>
                    <a:pt x="2069594" y="46330"/>
                    <a:pt x="2069594" y="103480"/>
                  </a:cubicBezTo>
                  <a:lnTo>
                    <a:pt x="2069594" y="931317"/>
                  </a:lnTo>
                  <a:cubicBezTo>
                    <a:pt x="2069594" y="988467"/>
                    <a:pt x="2023264" y="1034797"/>
                    <a:pt x="1966114" y="1034797"/>
                  </a:cubicBezTo>
                  <a:lnTo>
                    <a:pt x="103480" y="1034797"/>
                  </a:lnTo>
                  <a:cubicBezTo>
                    <a:pt x="46330" y="1034797"/>
                    <a:pt x="0" y="988467"/>
                    <a:pt x="0" y="931317"/>
                  </a:cubicBezTo>
                  <a:lnTo>
                    <a:pt x="0" y="103480"/>
                  </a:lnTo>
                  <a:close/>
                </a:path>
              </a:pathLst>
            </a:custGeom>
            <a:solidFill>
              <a:srgbClr val="FFE79B"/>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17" tIns="27017" rIns="27017" bIns="27017" numCol="1" spcCol="1270" anchor="ctr" anchorCtr="0">
              <a:noAutofit/>
            </a:bodyPr>
            <a:lstStyle/>
            <a:p>
              <a:pPr algn="ctr" defTabSz="300038" fontAlgn="auto">
                <a:lnSpc>
                  <a:spcPct val="90000"/>
                </a:lnSpc>
                <a:spcAft>
                  <a:spcPct val="35000"/>
                </a:spcAft>
              </a:pPr>
              <a:r>
                <a:rPr lang="en-US" sz="825" b="1" dirty="0">
                  <a:solidFill>
                    <a:srgbClr val="000000">
                      <a:hueOff val="0"/>
                      <a:satOff val="0"/>
                      <a:lumOff val="0"/>
                      <a:alphaOff val="0"/>
                    </a:srgbClr>
                  </a:solidFill>
                  <a:latin typeface="Arial"/>
                </a:rPr>
                <a:t>CTO</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All Industry, human subjects, PI initiated or sponsor lead clinical research</a:t>
              </a:r>
            </a:p>
            <a:p>
              <a:pPr algn="ctr" defTabSz="300038" fontAlgn="auto">
                <a:lnSpc>
                  <a:spcPct val="90000"/>
                </a:lnSpc>
                <a:spcAft>
                  <a:spcPct val="35000"/>
                </a:spcAft>
              </a:pPr>
              <a:endParaRPr lang="en-US" sz="825" dirty="0">
                <a:solidFill>
                  <a:srgbClr val="000000">
                    <a:hueOff val="0"/>
                    <a:satOff val="0"/>
                    <a:lumOff val="0"/>
                    <a:alphaOff val="0"/>
                  </a:srgbClr>
                </a:solidFill>
                <a:latin typeface="Arial"/>
              </a:endParaRPr>
            </a:p>
          </p:txBody>
        </p:sp>
        <p:sp>
          <p:nvSpPr>
            <p:cNvPr id="16" name="Freeform 15"/>
            <p:cNvSpPr/>
            <p:nvPr/>
          </p:nvSpPr>
          <p:spPr>
            <a:xfrm rot="21551757">
              <a:off x="7102971" y="4378970"/>
              <a:ext cx="918079" cy="35991"/>
            </a:xfrm>
            <a:custGeom>
              <a:avLst/>
              <a:gdLst>
                <a:gd name="connsiteX0" fmla="*/ 0 w 918079"/>
                <a:gd name="connsiteY0" fmla="*/ 17995 h 35991"/>
                <a:gd name="connsiteX1" fmla="*/ 918079 w 918079"/>
                <a:gd name="connsiteY1" fmla="*/ 17995 h 35991"/>
              </a:gdLst>
              <a:ahLst/>
              <a:cxnLst>
                <a:cxn ang="0">
                  <a:pos x="connsiteX0" y="connsiteY0"/>
                </a:cxn>
                <a:cxn ang="0">
                  <a:pos x="connsiteX1" y="connsiteY1"/>
                </a:cxn>
              </a:cxnLst>
              <a:rect l="l" t="t" r="r" b="b"/>
              <a:pathLst>
                <a:path w="918079" h="35991">
                  <a:moveTo>
                    <a:pt x="0" y="17995"/>
                  </a:moveTo>
                  <a:lnTo>
                    <a:pt x="918079" y="1799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6590" tIns="-3719" rIns="336591" bIns="-3716" numCol="1" spcCol="1270" anchor="ctr" anchorCtr="0">
              <a:noAutofit/>
            </a:bodyPr>
            <a:lstStyle/>
            <a:p>
              <a:pPr algn="ctr" defTabSz="166688" fontAlgn="auto">
                <a:lnSpc>
                  <a:spcPct val="90000"/>
                </a:lnSpc>
                <a:spcAft>
                  <a:spcPct val="35000"/>
                </a:spcAft>
              </a:pPr>
              <a:endParaRPr lang="en-US" sz="375">
                <a:solidFill>
                  <a:srgbClr val="000000">
                    <a:hueOff val="0"/>
                    <a:satOff val="0"/>
                    <a:lumOff val="0"/>
                    <a:alphaOff val="0"/>
                  </a:srgbClr>
                </a:solidFill>
                <a:latin typeface="Arial"/>
              </a:endParaRPr>
            </a:p>
          </p:txBody>
        </p:sp>
        <p:sp>
          <p:nvSpPr>
            <p:cNvPr id="17" name="Freeform 16"/>
            <p:cNvSpPr/>
            <p:nvPr/>
          </p:nvSpPr>
          <p:spPr>
            <a:xfrm>
              <a:off x="7930854" y="3380509"/>
              <a:ext cx="2069594" cy="1525809"/>
            </a:xfrm>
            <a:custGeom>
              <a:avLst/>
              <a:gdLst>
                <a:gd name="connsiteX0" fmla="*/ 0 w 2069594"/>
                <a:gd name="connsiteY0" fmla="*/ 103480 h 1034797"/>
                <a:gd name="connsiteX1" fmla="*/ 103480 w 2069594"/>
                <a:gd name="connsiteY1" fmla="*/ 0 h 1034797"/>
                <a:gd name="connsiteX2" fmla="*/ 1966114 w 2069594"/>
                <a:gd name="connsiteY2" fmla="*/ 0 h 1034797"/>
                <a:gd name="connsiteX3" fmla="*/ 2069594 w 2069594"/>
                <a:gd name="connsiteY3" fmla="*/ 103480 h 1034797"/>
                <a:gd name="connsiteX4" fmla="*/ 2069594 w 2069594"/>
                <a:gd name="connsiteY4" fmla="*/ 931317 h 1034797"/>
                <a:gd name="connsiteX5" fmla="*/ 1966114 w 2069594"/>
                <a:gd name="connsiteY5" fmla="*/ 1034797 h 1034797"/>
                <a:gd name="connsiteX6" fmla="*/ 103480 w 2069594"/>
                <a:gd name="connsiteY6" fmla="*/ 1034797 h 1034797"/>
                <a:gd name="connsiteX7" fmla="*/ 0 w 2069594"/>
                <a:gd name="connsiteY7" fmla="*/ 931317 h 1034797"/>
                <a:gd name="connsiteX8" fmla="*/ 0 w 2069594"/>
                <a:gd name="connsiteY8" fmla="*/ 103480 h 10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594" h="1034797">
                  <a:moveTo>
                    <a:pt x="0" y="103480"/>
                  </a:moveTo>
                  <a:cubicBezTo>
                    <a:pt x="0" y="46330"/>
                    <a:pt x="46330" y="0"/>
                    <a:pt x="103480" y="0"/>
                  </a:cubicBezTo>
                  <a:lnTo>
                    <a:pt x="1966114" y="0"/>
                  </a:lnTo>
                  <a:cubicBezTo>
                    <a:pt x="2023264" y="0"/>
                    <a:pt x="2069594" y="46330"/>
                    <a:pt x="2069594" y="103480"/>
                  </a:cubicBezTo>
                  <a:lnTo>
                    <a:pt x="2069594" y="931317"/>
                  </a:lnTo>
                  <a:cubicBezTo>
                    <a:pt x="2069594" y="988467"/>
                    <a:pt x="2023264" y="1034797"/>
                    <a:pt x="1966114" y="1034797"/>
                  </a:cubicBezTo>
                  <a:lnTo>
                    <a:pt x="103480" y="1034797"/>
                  </a:lnTo>
                  <a:cubicBezTo>
                    <a:pt x="46330" y="1034797"/>
                    <a:pt x="0" y="988467"/>
                    <a:pt x="0" y="931317"/>
                  </a:cubicBezTo>
                  <a:lnTo>
                    <a:pt x="0" y="10348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17" tIns="27017" rIns="27017" bIns="27017" numCol="1" spcCol="1270" anchor="ctr" anchorCtr="0">
              <a:noAutofit/>
            </a:bodyPr>
            <a:lstStyle/>
            <a:p>
              <a:pPr algn="ctr" defTabSz="300038" fontAlgn="auto">
                <a:lnSpc>
                  <a:spcPct val="90000"/>
                </a:lnSpc>
                <a:spcAft>
                  <a:spcPct val="35000"/>
                </a:spcAft>
              </a:pPr>
              <a:r>
                <a:rPr lang="en-US" sz="825" b="1" dirty="0">
                  <a:solidFill>
                    <a:srgbClr val="000000">
                      <a:hueOff val="0"/>
                      <a:satOff val="0"/>
                      <a:lumOff val="0"/>
                      <a:alphaOff val="0"/>
                    </a:srgbClr>
                  </a:solidFill>
                  <a:latin typeface="Arial"/>
                </a:rPr>
                <a:t>Federal, Foundation, Industry Grants </a:t>
              </a:r>
              <a:r>
                <a:rPr lang="en-US" sz="825" b="1" dirty="0">
                  <a:solidFill>
                    <a:srgbClr val="0070C0"/>
                  </a:solidFill>
                  <a:latin typeface="Arial"/>
                </a:rPr>
                <a:t>Awarded </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-CTO activates study in </a:t>
              </a:r>
              <a:r>
                <a:rPr lang="en-US" sz="825" dirty="0" err="1">
                  <a:solidFill>
                    <a:srgbClr val="000000">
                      <a:hueOff val="0"/>
                      <a:satOff val="0"/>
                      <a:lumOff val="0"/>
                      <a:alphaOff val="0"/>
                    </a:srgbClr>
                  </a:solidFill>
                  <a:latin typeface="Arial"/>
                </a:rPr>
                <a:t>VelosCT</a:t>
              </a:r>
              <a:r>
                <a:rPr lang="en-US" sz="825" dirty="0">
                  <a:solidFill>
                    <a:srgbClr val="000000">
                      <a:hueOff val="0"/>
                      <a:satOff val="0"/>
                      <a:lumOff val="0"/>
                      <a:alphaOff val="0"/>
                    </a:srgbClr>
                  </a:solidFill>
                  <a:latin typeface="Arial"/>
                </a:rPr>
                <a:t>-Epic</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-Study team enrolls participants and reviews research charging</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-Study team notifies CTO when project is closed</a:t>
              </a:r>
            </a:p>
          </p:txBody>
        </p:sp>
        <p:sp>
          <p:nvSpPr>
            <p:cNvPr id="18" name="Freeform 17"/>
            <p:cNvSpPr/>
            <p:nvPr/>
          </p:nvSpPr>
          <p:spPr>
            <a:xfrm rot="3310531">
              <a:off x="3894682" y="4980420"/>
              <a:ext cx="1449639" cy="35991"/>
            </a:xfrm>
            <a:custGeom>
              <a:avLst/>
              <a:gdLst>
                <a:gd name="connsiteX0" fmla="*/ 0 w 1449639"/>
                <a:gd name="connsiteY0" fmla="*/ 17995 h 35991"/>
                <a:gd name="connsiteX1" fmla="*/ 1449639 w 1449639"/>
                <a:gd name="connsiteY1" fmla="*/ 17995 h 35991"/>
              </a:gdLst>
              <a:ahLst/>
              <a:cxnLst>
                <a:cxn ang="0">
                  <a:pos x="connsiteX0" y="connsiteY0"/>
                </a:cxn>
                <a:cxn ang="0">
                  <a:pos x="connsiteX1" y="connsiteY1"/>
                </a:cxn>
              </a:cxnLst>
              <a:rect l="l" t="t" r="r" b="b"/>
              <a:pathLst>
                <a:path w="1449639" h="35991">
                  <a:moveTo>
                    <a:pt x="0" y="17995"/>
                  </a:moveTo>
                  <a:lnTo>
                    <a:pt x="1449639" y="179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25959" tIns="-13685" rIns="525959" bIns="-13683" numCol="1" spcCol="1270" anchor="ctr" anchorCtr="0">
              <a:noAutofit/>
            </a:bodyPr>
            <a:lstStyle/>
            <a:p>
              <a:pPr algn="ctr" defTabSz="166688" fontAlgn="auto">
                <a:lnSpc>
                  <a:spcPct val="90000"/>
                </a:lnSpc>
                <a:spcAft>
                  <a:spcPct val="35000"/>
                </a:spcAft>
              </a:pPr>
              <a:endParaRPr lang="en-US" sz="375">
                <a:solidFill>
                  <a:srgbClr val="000000">
                    <a:hueOff val="0"/>
                    <a:satOff val="0"/>
                    <a:lumOff val="0"/>
                    <a:alphaOff val="0"/>
                  </a:srgbClr>
                </a:solidFill>
                <a:latin typeface="Arial"/>
              </a:endParaRPr>
            </a:p>
          </p:txBody>
        </p:sp>
        <p:sp>
          <p:nvSpPr>
            <p:cNvPr id="19" name="Freeform 18"/>
            <p:cNvSpPr/>
            <p:nvPr/>
          </p:nvSpPr>
          <p:spPr>
            <a:xfrm>
              <a:off x="5033421" y="5076025"/>
              <a:ext cx="2069594" cy="1034797"/>
            </a:xfrm>
            <a:custGeom>
              <a:avLst/>
              <a:gdLst>
                <a:gd name="connsiteX0" fmla="*/ 0 w 2069594"/>
                <a:gd name="connsiteY0" fmla="*/ 103480 h 1034797"/>
                <a:gd name="connsiteX1" fmla="*/ 103480 w 2069594"/>
                <a:gd name="connsiteY1" fmla="*/ 0 h 1034797"/>
                <a:gd name="connsiteX2" fmla="*/ 1966114 w 2069594"/>
                <a:gd name="connsiteY2" fmla="*/ 0 h 1034797"/>
                <a:gd name="connsiteX3" fmla="*/ 2069594 w 2069594"/>
                <a:gd name="connsiteY3" fmla="*/ 103480 h 1034797"/>
                <a:gd name="connsiteX4" fmla="*/ 2069594 w 2069594"/>
                <a:gd name="connsiteY4" fmla="*/ 931317 h 1034797"/>
                <a:gd name="connsiteX5" fmla="*/ 1966114 w 2069594"/>
                <a:gd name="connsiteY5" fmla="*/ 1034797 h 1034797"/>
                <a:gd name="connsiteX6" fmla="*/ 103480 w 2069594"/>
                <a:gd name="connsiteY6" fmla="*/ 1034797 h 1034797"/>
                <a:gd name="connsiteX7" fmla="*/ 0 w 2069594"/>
                <a:gd name="connsiteY7" fmla="*/ 931317 h 1034797"/>
                <a:gd name="connsiteX8" fmla="*/ 0 w 2069594"/>
                <a:gd name="connsiteY8" fmla="*/ 103480 h 10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594" h="1034797">
                  <a:moveTo>
                    <a:pt x="0" y="103480"/>
                  </a:moveTo>
                  <a:cubicBezTo>
                    <a:pt x="0" y="46330"/>
                    <a:pt x="46330" y="0"/>
                    <a:pt x="103480" y="0"/>
                  </a:cubicBezTo>
                  <a:lnTo>
                    <a:pt x="1966114" y="0"/>
                  </a:lnTo>
                  <a:cubicBezTo>
                    <a:pt x="2023264" y="0"/>
                    <a:pt x="2069594" y="46330"/>
                    <a:pt x="2069594" y="103480"/>
                  </a:cubicBezTo>
                  <a:lnTo>
                    <a:pt x="2069594" y="931317"/>
                  </a:lnTo>
                  <a:cubicBezTo>
                    <a:pt x="2069594" y="988467"/>
                    <a:pt x="2023264" y="1034797"/>
                    <a:pt x="1966114" y="1034797"/>
                  </a:cubicBezTo>
                  <a:lnTo>
                    <a:pt x="103480" y="1034797"/>
                  </a:lnTo>
                  <a:cubicBezTo>
                    <a:pt x="46330" y="1034797"/>
                    <a:pt x="0" y="988467"/>
                    <a:pt x="0" y="931317"/>
                  </a:cubicBezTo>
                  <a:lnTo>
                    <a:pt x="0" y="10348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17" tIns="27017" rIns="27017" bIns="27017" numCol="1" spcCol="1270" anchor="ctr" anchorCtr="0">
              <a:noAutofit/>
            </a:bodyPr>
            <a:lstStyle/>
            <a:p>
              <a:pPr algn="ctr" defTabSz="300038" fontAlgn="auto">
                <a:lnSpc>
                  <a:spcPct val="90000"/>
                </a:lnSpc>
                <a:spcAft>
                  <a:spcPct val="35000"/>
                </a:spcAft>
              </a:pPr>
              <a:r>
                <a:rPr lang="en-US" sz="825" b="1" dirty="0">
                  <a:solidFill>
                    <a:srgbClr val="000000">
                      <a:hueOff val="0"/>
                      <a:satOff val="0"/>
                      <a:lumOff val="0"/>
                      <a:alphaOff val="0"/>
                    </a:srgbClr>
                  </a:solidFill>
                  <a:latin typeface="Arial"/>
                </a:rPr>
                <a:t>BU Studies </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Managed by BU Industry Relations (all research) or Office of Sponsored Projects (Federal/Foundation)</a:t>
              </a:r>
            </a:p>
          </p:txBody>
        </p:sp>
        <p:sp>
          <p:nvSpPr>
            <p:cNvPr id="20" name="Freeform 19"/>
            <p:cNvSpPr/>
            <p:nvPr/>
          </p:nvSpPr>
          <p:spPr>
            <a:xfrm>
              <a:off x="7103016" y="5575428"/>
              <a:ext cx="827837" cy="35991"/>
            </a:xfrm>
            <a:custGeom>
              <a:avLst/>
              <a:gdLst>
                <a:gd name="connsiteX0" fmla="*/ 0 w 827837"/>
                <a:gd name="connsiteY0" fmla="*/ 17995 h 35991"/>
                <a:gd name="connsiteX1" fmla="*/ 827837 w 827837"/>
                <a:gd name="connsiteY1" fmla="*/ 17995 h 35991"/>
              </a:gdLst>
              <a:ahLst/>
              <a:cxnLst>
                <a:cxn ang="0">
                  <a:pos x="connsiteX0" y="connsiteY0"/>
                </a:cxn>
                <a:cxn ang="0">
                  <a:pos x="connsiteX1" y="connsiteY1"/>
                </a:cxn>
              </a:cxnLst>
              <a:rect l="l" t="t" r="r" b="b"/>
              <a:pathLst>
                <a:path w="827837" h="35991">
                  <a:moveTo>
                    <a:pt x="0" y="17995"/>
                  </a:moveTo>
                  <a:lnTo>
                    <a:pt x="827837" y="1799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4442" tIns="-2025" rIns="304442" bIns="-2025" numCol="1" spcCol="1270" anchor="ctr" anchorCtr="0">
              <a:noAutofit/>
            </a:bodyPr>
            <a:lstStyle/>
            <a:p>
              <a:pPr algn="ctr" defTabSz="166688" fontAlgn="auto">
                <a:lnSpc>
                  <a:spcPct val="90000"/>
                </a:lnSpc>
                <a:spcAft>
                  <a:spcPct val="35000"/>
                </a:spcAft>
              </a:pPr>
              <a:endParaRPr lang="en-US" sz="375">
                <a:solidFill>
                  <a:srgbClr val="000000">
                    <a:hueOff val="0"/>
                    <a:satOff val="0"/>
                    <a:lumOff val="0"/>
                    <a:alphaOff val="0"/>
                  </a:srgbClr>
                </a:solidFill>
                <a:latin typeface="Arial"/>
              </a:endParaRPr>
            </a:p>
          </p:txBody>
        </p:sp>
        <p:sp>
          <p:nvSpPr>
            <p:cNvPr id="21" name="Freeform 20"/>
            <p:cNvSpPr/>
            <p:nvPr/>
          </p:nvSpPr>
          <p:spPr>
            <a:xfrm>
              <a:off x="7930854" y="4970076"/>
              <a:ext cx="2069594" cy="1282941"/>
            </a:xfrm>
            <a:custGeom>
              <a:avLst/>
              <a:gdLst>
                <a:gd name="connsiteX0" fmla="*/ 0 w 2069594"/>
                <a:gd name="connsiteY0" fmla="*/ 103480 h 1034797"/>
                <a:gd name="connsiteX1" fmla="*/ 103480 w 2069594"/>
                <a:gd name="connsiteY1" fmla="*/ 0 h 1034797"/>
                <a:gd name="connsiteX2" fmla="*/ 1966114 w 2069594"/>
                <a:gd name="connsiteY2" fmla="*/ 0 h 1034797"/>
                <a:gd name="connsiteX3" fmla="*/ 2069594 w 2069594"/>
                <a:gd name="connsiteY3" fmla="*/ 103480 h 1034797"/>
                <a:gd name="connsiteX4" fmla="*/ 2069594 w 2069594"/>
                <a:gd name="connsiteY4" fmla="*/ 931317 h 1034797"/>
                <a:gd name="connsiteX5" fmla="*/ 1966114 w 2069594"/>
                <a:gd name="connsiteY5" fmla="*/ 1034797 h 1034797"/>
                <a:gd name="connsiteX6" fmla="*/ 103480 w 2069594"/>
                <a:gd name="connsiteY6" fmla="*/ 1034797 h 1034797"/>
                <a:gd name="connsiteX7" fmla="*/ 0 w 2069594"/>
                <a:gd name="connsiteY7" fmla="*/ 931317 h 1034797"/>
                <a:gd name="connsiteX8" fmla="*/ 0 w 2069594"/>
                <a:gd name="connsiteY8" fmla="*/ 103480 h 10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594" h="1034797">
                  <a:moveTo>
                    <a:pt x="0" y="103480"/>
                  </a:moveTo>
                  <a:cubicBezTo>
                    <a:pt x="0" y="46330"/>
                    <a:pt x="46330" y="0"/>
                    <a:pt x="103480" y="0"/>
                  </a:cubicBezTo>
                  <a:lnTo>
                    <a:pt x="1966114" y="0"/>
                  </a:lnTo>
                  <a:cubicBezTo>
                    <a:pt x="2023264" y="0"/>
                    <a:pt x="2069594" y="46330"/>
                    <a:pt x="2069594" y="103480"/>
                  </a:cubicBezTo>
                  <a:lnTo>
                    <a:pt x="2069594" y="931317"/>
                  </a:lnTo>
                  <a:cubicBezTo>
                    <a:pt x="2069594" y="988467"/>
                    <a:pt x="2023264" y="1034797"/>
                    <a:pt x="1966114" y="1034797"/>
                  </a:cubicBezTo>
                  <a:lnTo>
                    <a:pt x="103480" y="1034797"/>
                  </a:lnTo>
                  <a:cubicBezTo>
                    <a:pt x="46330" y="1034797"/>
                    <a:pt x="0" y="988467"/>
                    <a:pt x="0" y="931317"/>
                  </a:cubicBezTo>
                  <a:lnTo>
                    <a:pt x="0" y="10348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17" tIns="27017" rIns="27017" bIns="27017" numCol="1" spcCol="1270" anchor="ctr" anchorCtr="0">
              <a:noAutofit/>
            </a:bodyPr>
            <a:lstStyle/>
            <a:p>
              <a:pPr algn="ctr" defTabSz="300038" fontAlgn="auto">
                <a:lnSpc>
                  <a:spcPct val="90000"/>
                </a:lnSpc>
                <a:spcAft>
                  <a:spcPct val="35000"/>
                </a:spcAft>
              </a:pPr>
              <a:r>
                <a:rPr lang="en-US" sz="825" b="1" dirty="0">
                  <a:solidFill>
                    <a:srgbClr val="000000">
                      <a:hueOff val="0"/>
                      <a:satOff val="0"/>
                      <a:lumOff val="0"/>
                      <a:alphaOff val="0"/>
                    </a:srgbClr>
                  </a:solidFill>
                  <a:latin typeface="Arial"/>
                </a:rPr>
                <a:t>BU Studies</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-CTO activates study in </a:t>
              </a:r>
              <a:r>
                <a:rPr lang="en-US" sz="825" dirty="0" err="1">
                  <a:solidFill>
                    <a:srgbClr val="000000">
                      <a:hueOff val="0"/>
                      <a:satOff val="0"/>
                      <a:lumOff val="0"/>
                      <a:alphaOff val="0"/>
                    </a:srgbClr>
                  </a:solidFill>
                  <a:latin typeface="Arial"/>
                </a:rPr>
                <a:t>VelosCT</a:t>
              </a:r>
              <a:r>
                <a:rPr lang="en-US" sz="825" dirty="0">
                  <a:solidFill>
                    <a:srgbClr val="000000">
                      <a:hueOff val="0"/>
                      <a:satOff val="0"/>
                      <a:lumOff val="0"/>
                      <a:alphaOff val="0"/>
                    </a:srgbClr>
                  </a:solidFill>
                  <a:latin typeface="Arial"/>
                </a:rPr>
                <a:t>-Epic </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-Study team enrolls participants and reviews research charging</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-Study team notifies CTO when project is closed</a:t>
              </a:r>
            </a:p>
          </p:txBody>
        </p:sp>
      </p:grpSp>
      <p:sp>
        <p:nvSpPr>
          <p:cNvPr id="3" name="Title 2"/>
          <p:cNvSpPr>
            <a:spLocks noGrp="1"/>
          </p:cNvSpPr>
          <p:nvPr>
            <p:ph type="title"/>
          </p:nvPr>
        </p:nvSpPr>
        <p:spPr/>
        <p:txBody>
          <a:bodyPr/>
          <a:lstStyle/>
          <a:p>
            <a:r>
              <a:rPr lang="en-US" sz="1350" dirty="0"/>
              <a:t>Research Operations intake/pre-award management and post-award management</a:t>
            </a:r>
          </a:p>
        </p:txBody>
      </p:sp>
      <p:sp>
        <p:nvSpPr>
          <p:cNvPr id="2" name="TextBox 1"/>
          <p:cNvSpPr txBox="1"/>
          <p:nvPr/>
        </p:nvSpPr>
        <p:spPr>
          <a:xfrm>
            <a:off x="36522" y="5722586"/>
            <a:ext cx="4090452" cy="207749"/>
          </a:xfrm>
          <a:prstGeom prst="rect">
            <a:avLst/>
          </a:prstGeom>
          <a:noFill/>
        </p:spPr>
        <p:txBody>
          <a:bodyPr wrap="square" rtlCol="0">
            <a:spAutoFit/>
          </a:bodyPr>
          <a:lstStyle/>
          <a:p>
            <a:pPr defTabSz="685800" fontAlgn="auto">
              <a:spcBef>
                <a:spcPts val="0"/>
              </a:spcBef>
              <a:spcAft>
                <a:spcPts val="0"/>
              </a:spcAft>
            </a:pPr>
            <a:r>
              <a:rPr lang="en-US" sz="750" dirty="0">
                <a:solidFill>
                  <a:srgbClr val="FFFFFF"/>
                </a:solidFill>
                <a:latin typeface="Arial" panose="020B0604020202020204" pitchFamily="34" charset="0"/>
                <a:cs typeface="Arial" panose="020B0604020202020204" pitchFamily="34" charset="0"/>
              </a:rPr>
              <a:t>*CTO Intake form: </a:t>
            </a:r>
            <a:r>
              <a:rPr lang="en-US" sz="750" u="sng" dirty="0">
                <a:solidFill>
                  <a:srgbClr val="FFFFFF"/>
                </a:solidFill>
                <a:latin typeface="Arial" panose="020B0604020202020204" pitchFamily="34" charset="0"/>
                <a:cs typeface="Arial" panose="020B0604020202020204" pitchFamily="34" charset="0"/>
              </a:rPr>
              <a:t>https://bmc.tfaforms.net/46</a:t>
            </a:r>
          </a:p>
        </p:txBody>
      </p:sp>
    </p:spTree>
    <p:extLst>
      <p:ext uri="{BB962C8B-B14F-4D97-AF65-F5344CB8AC3E}">
        <p14:creationId xmlns:p14="http://schemas.microsoft.com/office/powerpoint/2010/main" val="6356906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350" dirty="0"/>
              <a:t>CTO-Supported Projects</a:t>
            </a:r>
          </a:p>
        </p:txBody>
      </p:sp>
      <p:sp>
        <p:nvSpPr>
          <p:cNvPr id="4" name="Rounded Rectangle 3"/>
          <p:cNvSpPr/>
          <p:nvPr/>
        </p:nvSpPr>
        <p:spPr>
          <a:xfrm>
            <a:off x="338072" y="1687937"/>
            <a:ext cx="3834684" cy="724437"/>
          </a:xfrm>
          <a:prstGeom prst="roundRect">
            <a:avLst/>
          </a:prstGeom>
          <a:solidFill>
            <a:srgbClr val="FFE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b="1" dirty="0">
                <a:solidFill>
                  <a:srgbClr val="00437B"/>
                </a:solidFill>
                <a:latin typeface="Arial"/>
              </a:rPr>
              <a:t>What are CTO-supported projects? </a:t>
            </a:r>
          </a:p>
        </p:txBody>
      </p:sp>
      <p:sp>
        <p:nvSpPr>
          <p:cNvPr id="6" name="Pentagon 5"/>
          <p:cNvSpPr/>
          <p:nvPr/>
        </p:nvSpPr>
        <p:spPr>
          <a:xfrm>
            <a:off x="1034208" y="2547602"/>
            <a:ext cx="7031865" cy="76424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defTabSz="685800" fontAlgn="auto">
              <a:spcBef>
                <a:spcPts val="0"/>
              </a:spcBef>
              <a:spcAft>
                <a:spcPts val="0"/>
              </a:spcAft>
            </a:pPr>
            <a:r>
              <a:rPr lang="en-US" sz="1350" dirty="0">
                <a:solidFill>
                  <a:srgbClr val="00437B"/>
                </a:solidFill>
                <a:latin typeface="Arial"/>
              </a:rPr>
              <a:t>Clinical research studies or proposals are where the full lifecycle of the project is </a:t>
            </a:r>
            <a:r>
              <a:rPr lang="en-US" sz="1350" u="sng" dirty="0">
                <a:solidFill>
                  <a:srgbClr val="00437B"/>
                </a:solidFill>
                <a:latin typeface="Arial"/>
              </a:rPr>
              <a:t>not managed </a:t>
            </a:r>
            <a:r>
              <a:rPr lang="en-US" sz="1350" dirty="0">
                <a:solidFill>
                  <a:srgbClr val="00437B"/>
                </a:solidFill>
                <a:latin typeface="Arial"/>
              </a:rPr>
              <a:t>by the Clinical Trial Office (CTO) but </a:t>
            </a:r>
            <a:r>
              <a:rPr lang="en-US" sz="1350" u="sng" dirty="0">
                <a:solidFill>
                  <a:srgbClr val="00437B"/>
                </a:solidFill>
                <a:latin typeface="Arial"/>
              </a:rPr>
              <a:t>require CTO involvement </a:t>
            </a:r>
            <a:r>
              <a:rPr lang="en-US" sz="1350" dirty="0">
                <a:solidFill>
                  <a:srgbClr val="00437B"/>
                </a:solidFill>
                <a:latin typeface="Arial"/>
              </a:rPr>
              <a:t>as these projects </a:t>
            </a:r>
            <a:r>
              <a:rPr lang="en-US" sz="1350" u="sng" dirty="0">
                <a:solidFill>
                  <a:srgbClr val="00437B"/>
                </a:solidFill>
                <a:latin typeface="Arial"/>
              </a:rPr>
              <a:t>utilize BMC clinical services</a:t>
            </a:r>
            <a:r>
              <a:rPr lang="en-US" sz="1350" dirty="0">
                <a:solidFill>
                  <a:srgbClr val="00437B"/>
                </a:solidFill>
                <a:latin typeface="Arial"/>
              </a:rPr>
              <a:t> and/or </a:t>
            </a:r>
            <a:r>
              <a:rPr lang="en-US" sz="1350" u="sng" dirty="0">
                <a:solidFill>
                  <a:srgbClr val="00437B"/>
                </a:solidFill>
                <a:latin typeface="Arial"/>
              </a:rPr>
              <a:t>infrastructure</a:t>
            </a:r>
            <a:r>
              <a:rPr lang="en-US" sz="1350" dirty="0">
                <a:solidFill>
                  <a:srgbClr val="00437B"/>
                </a:solidFill>
                <a:latin typeface="Arial"/>
              </a:rPr>
              <a:t>. </a:t>
            </a:r>
          </a:p>
        </p:txBody>
      </p:sp>
      <p:sp>
        <p:nvSpPr>
          <p:cNvPr id="7" name="Pentagon 6"/>
          <p:cNvSpPr/>
          <p:nvPr/>
        </p:nvSpPr>
        <p:spPr>
          <a:xfrm>
            <a:off x="1034208" y="3416927"/>
            <a:ext cx="7031865" cy="69545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defTabSz="685800" fontAlgn="auto">
              <a:spcBef>
                <a:spcPts val="0"/>
              </a:spcBef>
              <a:spcAft>
                <a:spcPts val="0"/>
              </a:spcAft>
            </a:pPr>
            <a:r>
              <a:rPr lang="en-US" sz="1350" dirty="0">
                <a:solidFill>
                  <a:srgbClr val="00437B"/>
                </a:solidFill>
                <a:latin typeface="Arial"/>
              </a:rPr>
              <a:t>BMC SPA, Development, Research Finance, or the Boston University equivalent offices are responsible for the pre-award and post-award management of these projects.</a:t>
            </a:r>
          </a:p>
        </p:txBody>
      </p:sp>
      <p:sp>
        <p:nvSpPr>
          <p:cNvPr id="8" name="Pentagon 7"/>
          <p:cNvSpPr/>
          <p:nvPr/>
        </p:nvSpPr>
        <p:spPr>
          <a:xfrm>
            <a:off x="1034209" y="4243888"/>
            <a:ext cx="2848772" cy="123043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defTabSz="685800" fontAlgn="auto">
              <a:spcBef>
                <a:spcPts val="0"/>
              </a:spcBef>
              <a:spcAft>
                <a:spcPts val="0"/>
              </a:spcAft>
            </a:pPr>
            <a:r>
              <a:rPr lang="en-US" sz="1350">
                <a:solidFill>
                  <a:srgbClr val="00437B"/>
                </a:solidFill>
                <a:latin typeface="Arial"/>
              </a:rPr>
              <a:t>CTO-supported projects may fall the following categories:</a:t>
            </a:r>
            <a:endParaRPr lang="en-US" sz="1350" dirty="0">
              <a:solidFill>
                <a:srgbClr val="00437B"/>
              </a:solidFill>
              <a:latin typeface="Arial"/>
            </a:endParaRPr>
          </a:p>
        </p:txBody>
      </p:sp>
      <p:sp>
        <p:nvSpPr>
          <p:cNvPr id="9" name="Rounded Rectangle 8"/>
          <p:cNvSpPr/>
          <p:nvPr/>
        </p:nvSpPr>
        <p:spPr>
          <a:xfrm>
            <a:off x="4008550" y="4243888"/>
            <a:ext cx="1970468" cy="12304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6693" lvl="3" indent="-171450" defTabSz="685800" fontAlgn="auto">
              <a:spcBef>
                <a:spcPts val="0"/>
              </a:spcBef>
              <a:spcAft>
                <a:spcPts val="0"/>
              </a:spcAft>
              <a:buFont typeface="+mj-lt"/>
              <a:buAutoNum type="arabicPeriod"/>
            </a:pPr>
            <a:endParaRPr lang="en-US" sz="900" dirty="0">
              <a:solidFill>
                <a:srgbClr val="00437B"/>
              </a:solidFill>
              <a:latin typeface="Arial"/>
            </a:endParaRPr>
          </a:p>
        </p:txBody>
      </p:sp>
      <p:sp>
        <p:nvSpPr>
          <p:cNvPr id="10" name="Rounded Rectangle 9"/>
          <p:cNvSpPr/>
          <p:nvPr/>
        </p:nvSpPr>
        <p:spPr>
          <a:xfrm>
            <a:off x="6152881" y="4243888"/>
            <a:ext cx="1913192" cy="12304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00437B"/>
              </a:solidFill>
              <a:latin typeface="Arial"/>
            </a:endParaRPr>
          </a:p>
        </p:txBody>
      </p:sp>
      <p:sp>
        <p:nvSpPr>
          <p:cNvPr id="11" name="TextBox 10"/>
          <p:cNvSpPr txBox="1"/>
          <p:nvPr/>
        </p:nvSpPr>
        <p:spPr>
          <a:xfrm>
            <a:off x="4172756" y="4353865"/>
            <a:ext cx="1642056" cy="1384995"/>
          </a:xfrm>
          <a:prstGeom prst="rect">
            <a:avLst/>
          </a:prstGeom>
          <a:noFill/>
        </p:spPr>
        <p:txBody>
          <a:bodyPr wrap="square" rtlCol="0">
            <a:spAutoFit/>
          </a:bodyPr>
          <a:lstStyle/>
          <a:p>
            <a:pPr defTabSz="685800" fontAlgn="auto">
              <a:spcBef>
                <a:spcPts val="0"/>
              </a:spcBef>
              <a:spcAft>
                <a:spcPts val="0"/>
              </a:spcAft>
            </a:pPr>
            <a:r>
              <a:rPr lang="en-US" sz="1200" dirty="0">
                <a:solidFill>
                  <a:srgbClr val="00437B"/>
                </a:solidFill>
                <a:latin typeface="Arial" panose="020B0604020202020204" pitchFamily="34" charset="0"/>
                <a:cs typeface="Arial" panose="020B0604020202020204" pitchFamily="34" charset="0"/>
              </a:rPr>
              <a:t>1. PI-initiated and applying for external funding (industry, federal, or foundation) as the Prime Awardee</a:t>
            </a:r>
          </a:p>
          <a:p>
            <a:pPr marL="171450" indent="-171450" defTabSz="685800" fontAlgn="auto">
              <a:spcBef>
                <a:spcPts val="0"/>
              </a:spcBef>
              <a:spcAft>
                <a:spcPts val="0"/>
              </a:spcAft>
              <a:buFont typeface="Wingdings" panose="05000000000000000000" pitchFamily="2" charset="2"/>
              <a:buChar char="§"/>
            </a:pPr>
            <a:endParaRPr lang="en-US" sz="1200" dirty="0" err="1">
              <a:solidFill>
                <a:srgbClr val="00437B"/>
              </a:solidFill>
              <a:latin typeface="Arial" panose="020B0604020202020204" pitchFamily="34" charset="0"/>
              <a:cs typeface="Arial" panose="020B0604020202020204" pitchFamily="34" charset="0"/>
            </a:endParaRPr>
          </a:p>
        </p:txBody>
      </p:sp>
      <p:sp>
        <p:nvSpPr>
          <p:cNvPr id="13" name="TextBox 12"/>
          <p:cNvSpPr txBox="1"/>
          <p:nvPr/>
        </p:nvSpPr>
        <p:spPr>
          <a:xfrm>
            <a:off x="6298108" y="4334549"/>
            <a:ext cx="1622738" cy="1015663"/>
          </a:xfrm>
          <a:prstGeom prst="rect">
            <a:avLst/>
          </a:prstGeom>
          <a:noFill/>
        </p:spPr>
        <p:txBody>
          <a:bodyPr wrap="square" rtlCol="0">
            <a:spAutoFit/>
          </a:bodyPr>
          <a:lstStyle/>
          <a:p>
            <a:pPr defTabSz="685800" fontAlgn="auto">
              <a:spcBef>
                <a:spcPts val="0"/>
              </a:spcBef>
              <a:spcAft>
                <a:spcPts val="0"/>
              </a:spcAft>
            </a:pPr>
            <a:r>
              <a:rPr lang="en-US" sz="1200" dirty="0">
                <a:solidFill>
                  <a:srgbClr val="00437B"/>
                </a:solidFill>
                <a:latin typeface="Arial"/>
                <a:cs typeface="+mn-cs"/>
              </a:rPr>
              <a:t>2. Sub-contracted from a federal or foundation award as a BU or BMC site</a:t>
            </a:r>
          </a:p>
          <a:p>
            <a:pPr marL="171450" indent="-171450" defTabSz="685800" fontAlgn="auto">
              <a:spcBef>
                <a:spcPts val="0"/>
              </a:spcBef>
              <a:spcAft>
                <a:spcPts val="0"/>
              </a:spcAft>
              <a:buFont typeface="Wingdings" panose="05000000000000000000" pitchFamily="2" charset="2"/>
              <a:buChar char="§"/>
            </a:pPr>
            <a:endParaRPr lang="en-US" sz="1200" dirty="0" err="1">
              <a:solidFill>
                <a:srgbClr val="00437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76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3831" y="1714500"/>
            <a:ext cx="8752621" cy="3881438"/>
            <a:chOff x="1929029" y="1143000"/>
            <a:chExt cx="8278378" cy="5175250"/>
          </a:xfrm>
        </p:grpSpPr>
        <p:sp>
          <p:nvSpPr>
            <p:cNvPr id="6" name="Freeform 5"/>
            <p:cNvSpPr/>
            <p:nvPr/>
          </p:nvSpPr>
          <p:spPr>
            <a:xfrm>
              <a:off x="7723894" y="1143000"/>
              <a:ext cx="2483513" cy="5175250"/>
            </a:xfrm>
            <a:custGeom>
              <a:avLst/>
              <a:gdLst>
                <a:gd name="connsiteX0" fmla="*/ 0 w 2483513"/>
                <a:gd name="connsiteY0" fmla="*/ 248351 h 5175250"/>
                <a:gd name="connsiteX1" fmla="*/ 248351 w 2483513"/>
                <a:gd name="connsiteY1" fmla="*/ 0 h 5175250"/>
                <a:gd name="connsiteX2" fmla="*/ 2235162 w 2483513"/>
                <a:gd name="connsiteY2" fmla="*/ 0 h 5175250"/>
                <a:gd name="connsiteX3" fmla="*/ 2483513 w 2483513"/>
                <a:gd name="connsiteY3" fmla="*/ 248351 h 5175250"/>
                <a:gd name="connsiteX4" fmla="*/ 2483513 w 2483513"/>
                <a:gd name="connsiteY4" fmla="*/ 4926899 h 5175250"/>
                <a:gd name="connsiteX5" fmla="*/ 2235162 w 2483513"/>
                <a:gd name="connsiteY5" fmla="*/ 5175250 h 5175250"/>
                <a:gd name="connsiteX6" fmla="*/ 248351 w 2483513"/>
                <a:gd name="connsiteY6" fmla="*/ 5175250 h 5175250"/>
                <a:gd name="connsiteX7" fmla="*/ 0 w 2483513"/>
                <a:gd name="connsiteY7" fmla="*/ 4926899 h 5175250"/>
                <a:gd name="connsiteX8" fmla="*/ 0 w 2483513"/>
                <a:gd name="connsiteY8" fmla="*/ 248351 h 517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513" h="5175250">
                  <a:moveTo>
                    <a:pt x="0" y="248351"/>
                  </a:moveTo>
                  <a:cubicBezTo>
                    <a:pt x="0" y="111191"/>
                    <a:pt x="111191" y="0"/>
                    <a:pt x="248351" y="0"/>
                  </a:cubicBezTo>
                  <a:lnTo>
                    <a:pt x="2235162" y="0"/>
                  </a:lnTo>
                  <a:cubicBezTo>
                    <a:pt x="2372322" y="0"/>
                    <a:pt x="2483513" y="111191"/>
                    <a:pt x="2483513" y="248351"/>
                  </a:cubicBezTo>
                  <a:lnTo>
                    <a:pt x="2483513" y="4926899"/>
                  </a:lnTo>
                  <a:cubicBezTo>
                    <a:pt x="2483513" y="5064059"/>
                    <a:pt x="2372322" y="5175250"/>
                    <a:pt x="2235162" y="5175250"/>
                  </a:cubicBezTo>
                  <a:lnTo>
                    <a:pt x="248351" y="5175250"/>
                  </a:lnTo>
                  <a:cubicBezTo>
                    <a:pt x="111191" y="5175250"/>
                    <a:pt x="0" y="5064059"/>
                    <a:pt x="0" y="4926899"/>
                  </a:cubicBezTo>
                  <a:lnTo>
                    <a:pt x="0" y="248351"/>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76022" tIns="176022" rIns="176022" bIns="2893028" numCol="1" spcCol="1270" anchor="ctr" anchorCtr="0">
              <a:noAutofit/>
            </a:bodyPr>
            <a:lstStyle/>
            <a:p>
              <a:pPr algn="ctr" defTabSz="1100138" fontAlgn="auto">
                <a:lnSpc>
                  <a:spcPct val="90000"/>
                </a:lnSpc>
                <a:spcAft>
                  <a:spcPct val="35000"/>
                </a:spcAft>
              </a:pPr>
              <a:r>
                <a:rPr lang="en-US" sz="2475" dirty="0">
                  <a:solidFill>
                    <a:srgbClr val="00437B"/>
                  </a:solidFill>
                  <a:latin typeface="Arial"/>
                </a:rPr>
                <a:t>Post-Award</a:t>
              </a:r>
            </a:p>
            <a:p>
              <a:pPr algn="ctr" defTabSz="1100138" fontAlgn="auto">
                <a:lnSpc>
                  <a:spcPct val="90000"/>
                </a:lnSpc>
                <a:spcAft>
                  <a:spcPct val="35000"/>
                </a:spcAft>
              </a:pPr>
              <a:r>
                <a:rPr lang="en-US" sz="1200" dirty="0">
                  <a:solidFill>
                    <a:srgbClr val="00437B"/>
                  </a:solidFill>
                  <a:latin typeface="Arial"/>
                </a:rPr>
                <a:t>(Research Billing)</a:t>
              </a:r>
            </a:p>
          </p:txBody>
        </p:sp>
        <p:sp>
          <p:nvSpPr>
            <p:cNvPr id="7" name="Freeform 6"/>
            <p:cNvSpPr/>
            <p:nvPr/>
          </p:nvSpPr>
          <p:spPr>
            <a:xfrm>
              <a:off x="4826462" y="1143000"/>
              <a:ext cx="2483513" cy="5175250"/>
            </a:xfrm>
            <a:custGeom>
              <a:avLst/>
              <a:gdLst>
                <a:gd name="connsiteX0" fmla="*/ 0 w 2483513"/>
                <a:gd name="connsiteY0" fmla="*/ 248351 h 5175250"/>
                <a:gd name="connsiteX1" fmla="*/ 248351 w 2483513"/>
                <a:gd name="connsiteY1" fmla="*/ 0 h 5175250"/>
                <a:gd name="connsiteX2" fmla="*/ 2235162 w 2483513"/>
                <a:gd name="connsiteY2" fmla="*/ 0 h 5175250"/>
                <a:gd name="connsiteX3" fmla="*/ 2483513 w 2483513"/>
                <a:gd name="connsiteY3" fmla="*/ 248351 h 5175250"/>
                <a:gd name="connsiteX4" fmla="*/ 2483513 w 2483513"/>
                <a:gd name="connsiteY4" fmla="*/ 4926899 h 5175250"/>
                <a:gd name="connsiteX5" fmla="*/ 2235162 w 2483513"/>
                <a:gd name="connsiteY5" fmla="*/ 5175250 h 5175250"/>
                <a:gd name="connsiteX6" fmla="*/ 248351 w 2483513"/>
                <a:gd name="connsiteY6" fmla="*/ 5175250 h 5175250"/>
                <a:gd name="connsiteX7" fmla="*/ 0 w 2483513"/>
                <a:gd name="connsiteY7" fmla="*/ 4926899 h 5175250"/>
                <a:gd name="connsiteX8" fmla="*/ 0 w 2483513"/>
                <a:gd name="connsiteY8" fmla="*/ 248351 h 517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513" h="5175250">
                  <a:moveTo>
                    <a:pt x="0" y="248351"/>
                  </a:moveTo>
                  <a:cubicBezTo>
                    <a:pt x="0" y="111191"/>
                    <a:pt x="111191" y="0"/>
                    <a:pt x="248351" y="0"/>
                  </a:cubicBezTo>
                  <a:lnTo>
                    <a:pt x="2235162" y="0"/>
                  </a:lnTo>
                  <a:cubicBezTo>
                    <a:pt x="2372322" y="0"/>
                    <a:pt x="2483513" y="111191"/>
                    <a:pt x="2483513" y="248351"/>
                  </a:cubicBezTo>
                  <a:lnTo>
                    <a:pt x="2483513" y="4926899"/>
                  </a:lnTo>
                  <a:cubicBezTo>
                    <a:pt x="2483513" y="5064059"/>
                    <a:pt x="2372322" y="5175250"/>
                    <a:pt x="2235162" y="5175250"/>
                  </a:cubicBezTo>
                  <a:lnTo>
                    <a:pt x="248351" y="5175250"/>
                  </a:lnTo>
                  <a:cubicBezTo>
                    <a:pt x="111191" y="5175250"/>
                    <a:pt x="0" y="5064059"/>
                    <a:pt x="0" y="4926899"/>
                  </a:cubicBezTo>
                  <a:lnTo>
                    <a:pt x="0" y="248351"/>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76022" tIns="176022" rIns="176022" bIns="2893028" numCol="1" spcCol="1270" anchor="ctr" anchorCtr="0">
              <a:noAutofit/>
            </a:bodyPr>
            <a:lstStyle/>
            <a:p>
              <a:pPr algn="ctr" defTabSz="1100138" fontAlgn="auto">
                <a:lnSpc>
                  <a:spcPct val="90000"/>
                </a:lnSpc>
                <a:spcAft>
                  <a:spcPct val="35000"/>
                </a:spcAft>
              </a:pPr>
              <a:r>
                <a:rPr lang="en-US" sz="2475" dirty="0">
                  <a:solidFill>
                    <a:srgbClr val="00437B"/>
                  </a:solidFill>
                  <a:latin typeface="Arial"/>
                </a:rPr>
                <a:t>Pre-Award</a:t>
              </a:r>
            </a:p>
            <a:p>
              <a:pPr algn="ctr" defTabSz="1100138" fontAlgn="auto">
                <a:lnSpc>
                  <a:spcPct val="90000"/>
                </a:lnSpc>
                <a:spcAft>
                  <a:spcPct val="35000"/>
                </a:spcAft>
              </a:pPr>
              <a:r>
                <a:rPr lang="en-US" sz="1200" dirty="0">
                  <a:solidFill>
                    <a:srgbClr val="00437B"/>
                  </a:solidFill>
                  <a:latin typeface="Arial"/>
                </a:rPr>
                <a:t>(BMC services/infrastructure)</a:t>
              </a:r>
              <a:r>
                <a:rPr lang="en-US" sz="2475" dirty="0">
                  <a:solidFill>
                    <a:srgbClr val="000000">
                      <a:hueOff val="0"/>
                      <a:satOff val="0"/>
                      <a:lumOff val="0"/>
                      <a:alphaOff val="0"/>
                    </a:srgbClr>
                  </a:solidFill>
                  <a:latin typeface="Arial"/>
                </a:rPr>
                <a:t> </a:t>
              </a:r>
            </a:p>
          </p:txBody>
        </p:sp>
        <p:sp>
          <p:nvSpPr>
            <p:cNvPr id="8" name="Freeform 7"/>
            <p:cNvSpPr/>
            <p:nvPr/>
          </p:nvSpPr>
          <p:spPr>
            <a:xfrm>
              <a:off x="1929029" y="1143000"/>
              <a:ext cx="2483513" cy="5175250"/>
            </a:xfrm>
            <a:custGeom>
              <a:avLst/>
              <a:gdLst>
                <a:gd name="connsiteX0" fmla="*/ 0 w 2483513"/>
                <a:gd name="connsiteY0" fmla="*/ 248351 h 5175250"/>
                <a:gd name="connsiteX1" fmla="*/ 248351 w 2483513"/>
                <a:gd name="connsiteY1" fmla="*/ 0 h 5175250"/>
                <a:gd name="connsiteX2" fmla="*/ 2235162 w 2483513"/>
                <a:gd name="connsiteY2" fmla="*/ 0 h 5175250"/>
                <a:gd name="connsiteX3" fmla="*/ 2483513 w 2483513"/>
                <a:gd name="connsiteY3" fmla="*/ 248351 h 5175250"/>
                <a:gd name="connsiteX4" fmla="*/ 2483513 w 2483513"/>
                <a:gd name="connsiteY4" fmla="*/ 4926899 h 5175250"/>
                <a:gd name="connsiteX5" fmla="*/ 2235162 w 2483513"/>
                <a:gd name="connsiteY5" fmla="*/ 5175250 h 5175250"/>
                <a:gd name="connsiteX6" fmla="*/ 248351 w 2483513"/>
                <a:gd name="connsiteY6" fmla="*/ 5175250 h 5175250"/>
                <a:gd name="connsiteX7" fmla="*/ 0 w 2483513"/>
                <a:gd name="connsiteY7" fmla="*/ 4926899 h 5175250"/>
                <a:gd name="connsiteX8" fmla="*/ 0 w 2483513"/>
                <a:gd name="connsiteY8" fmla="*/ 248351 h 517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513" h="5175250">
                  <a:moveTo>
                    <a:pt x="0" y="248351"/>
                  </a:moveTo>
                  <a:cubicBezTo>
                    <a:pt x="0" y="111191"/>
                    <a:pt x="111191" y="0"/>
                    <a:pt x="248351" y="0"/>
                  </a:cubicBezTo>
                  <a:lnTo>
                    <a:pt x="2235162" y="0"/>
                  </a:lnTo>
                  <a:cubicBezTo>
                    <a:pt x="2372322" y="0"/>
                    <a:pt x="2483513" y="111191"/>
                    <a:pt x="2483513" y="248351"/>
                  </a:cubicBezTo>
                  <a:lnTo>
                    <a:pt x="2483513" y="4926899"/>
                  </a:lnTo>
                  <a:cubicBezTo>
                    <a:pt x="2483513" y="5064059"/>
                    <a:pt x="2372322" y="5175250"/>
                    <a:pt x="2235162" y="5175250"/>
                  </a:cubicBezTo>
                  <a:lnTo>
                    <a:pt x="248351" y="5175250"/>
                  </a:lnTo>
                  <a:cubicBezTo>
                    <a:pt x="111191" y="5175250"/>
                    <a:pt x="0" y="5064059"/>
                    <a:pt x="0" y="4926899"/>
                  </a:cubicBezTo>
                  <a:lnTo>
                    <a:pt x="0" y="248351"/>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76022" tIns="176022" rIns="176022" bIns="2893028" numCol="1" spcCol="1270" anchor="ctr" anchorCtr="0">
              <a:noAutofit/>
            </a:bodyPr>
            <a:lstStyle/>
            <a:p>
              <a:pPr algn="ctr" defTabSz="1100138" fontAlgn="auto">
                <a:lnSpc>
                  <a:spcPct val="90000"/>
                </a:lnSpc>
                <a:spcAft>
                  <a:spcPct val="35000"/>
                </a:spcAft>
              </a:pPr>
              <a:r>
                <a:rPr lang="en-US" sz="2475" dirty="0">
                  <a:solidFill>
                    <a:srgbClr val="00437B"/>
                  </a:solidFill>
                  <a:latin typeface="Arial"/>
                </a:rPr>
                <a:t>Pre-Award Intake</a:t>
              </a:r>
            </a:p>
          </p:txBody>
        </p:sp>
        <p:sp>
          <p:nvSpPr>
            <p:cNvPr id="9" name="Freeform 8"/>
            <p:cNvSpPr/>
            <p:nvPr/>
          </p:nvSpPr>
          <p:spPr>
            <a:xfrm>
              <a:off x="2135989" y="2695991"/>
              <a:ext cx="2069594" cy="3414831"/>
            </a:xfrm>
            <a:custGeom>
              <a:avLst/>
              <a:gdLst>
                <a:gd name="connsiteX0" fmla="*/ 0 w 2069594"/>
                <a:gd name="connsiteY0" fmla="*/ 103480 h 1034797"/>
                <a:gd name="connsiteX1" fmla="*/ 103480 w 2069594"/>
                <a:gd name="connsiteY1" fmla="*/ 0 h 1034797"/>
                <a:gd name="connsiteX2" fmla="*/ 1966114 w 2069594"/>
                <a:gd name="connsiteY2" fmla="*/ 0 h 1034797"/>
                <a:gd name="connsiteX3" fmla="*/ 2069594 w 2069594"/>
                <a:gd name="connsiteY3" fmla="*/ 103480 h 1034797"/>
                <a:gd name="connsiteX4" fmla="*/ 2069594 w 2069594"/>
                <a:gd name="connsiteY4" fmla="*/ 931317 h 1034797"/>
                <a:gd name="connsiteX5" fmla="*/ 1966114 w 2069594"/>
                <a:gd name="connsiteY5" fmla="*/ 1034797 h 1034797"/>
                <a:gd name="connsiteX6" fmla="*/ 103480 w 2069594"/>
                <a:gd name="connsiteY6" fmla="*/ 1034797 h 1034797"/>
                <a:gd name="connsiteX7" fmla="*/ 0 w 2069594"/>
                <a:gd name="connsiteY7" fmla="*/ 931317 h 1034797"/>
                <a:gd name="connsiteX8" fmla="*/ 0 w 2069594"/>
                <a:gd name="connsiteY8" fmla="*/ 103480 h 10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594" h="1034797">
                  <a:moveTo>
                    <a:pt x="0" y="103480"/>
                  </a:moveTo>
                  <a:cubicBezTo>
                    <a:pt x="0" y="46330"/>
                    <a:pt x="46330" y="0"/>
                    <a:pt x="103480" y="0"/>
                  </a:cubicBezTo>
                  <a:lnTo>
                    <a:pt x="1966114" y="0"/>
                  </a:lnTo>
                  <a:cubicBezTo>
                    <a:pt x="2023264" y="0"/>
                    <a:pt x="2069594" y="46330"/>
                    <a:pt x="2069594" y="103480"/>
                  </a:cubicBezTo>
                  <a:lnTo>
                    <a:pt x="2069594" y="931317"/>
                  </a:lnTo>
                  <a:cubicBezTo>
                    <a:pt x="2069594" y="988467"/>
                    <a:pt x="2023264" y="1034797"/>
                    <a:pt x="1966114" y="1034797"/>
                  </a:cubicBezTo>
                  <a:lnTo>
                    <a:pt x="103480" y="1034797"/>
                  </a:lnTo>
                  <a:cubicBezTo>
                    <a:pt x="46330" y="1034797"/>
                    <a:pt x="0" y="988467"/>
                    <a:pt x="0" y="931317"/>
                  </a:cubicBezTo>
                  <a:lnTo>
                    <a:pt x="0" y="10348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17" tIns="27017" rIns="27017" bIns="27017" numCol="1" spcCol="1270" anchor="ctr" anchorCtr="0">
              <a:noAutofit/>
            </a:bodyPr>
            <a:lstStyle/>
            <a:p>
              <a:pPr algn="ctr" defTabSz="300038" fontAlgn="auto">
                <a:lnSpc>
                  <a:spcPct val="90000"/>
                </a:lnSpc>
                <a:spcAft>
                  <a:spcPct val="35000"/>
                </a:spcAft>
              </a:pPr>
              <a:r>
                <a:rPr lang="en-US" sz="1050" dirty="0">
                  <a:solidFill>
                    <a:srgbClr val="000000">
                      <a:hueOff val="0"/>
                      <a:satOff val="0"/>
                      <a:lumOff val="0"/>
                      <a:alphaOff val="0"/>
                    </a:srgbClr>
                  </a:solidFill>
                  <a:latin typeface="Arial"/>
                </a:rPr>
                <a:t>-Study Teams submit the CTO Intake Form* to notify CTO of new projects &amp; proposals </a:t>
              </a:r>
            </a:p>
            <a:p>
              <a:pPr algn="ctr" defTabSz="300038" fontAlgn="auto">
                <a:lnSpc>
                  <a:spcPct val="90000"/>
                </a:lnSpc>
                <a:spcAft>
                  <a:spcPct val="35000"/>
                </a:spcAft>
              </a:pPr>
              <a:endParaRPr lang="en-US" sz="1050" dirty="0">
                <a:solidFill>
                  <a:srgbClr val="000000">
                    <a:hueOff val="0"/>
                    <a:satOff val="0"/>
                    <a:lumOff val="0"/>
                    <a:alphaOff val="0"/>
                  </a:srgbClr>
                </a:solidFill>
                <a:latin typeface="Arial"/>
              </a:endParaRPr>
            </a:p>
            <a:p>
              <a:pPr algn="ctr" defTabSz="300038" fontAlgn="auto">
                <a:lnSpc>
                  <a:spcPct val="90000"/>
                </a:lnSpc>
                <a:spcAft>
                  <a:spcPct val="35000"/>
                </a:spcAft>
              </a:pPr>
              <a:r>
                <a:rPr lang="en-US" sz="1050" dirty="0">
                  <a:solidFill>
                    <a:srgbClr val="000000">
                      <a:hueOff val="0"/>
                      <a:satOff val="0"/>
                      <a:lumOff val="0"/>
                      <a:alphaOff val="0"/>
                    </a:srgbClr>
                  </a:solidFill>
                  <a:latin typeface="Arial"/>
                </a:rPr>
                <a:t>-CTO reviews the intake form to confirm if CTO’s services are required</a:t>
              </a:r>
            </a:p>
          </p:txBody>
        </p:sp>
        <p:sp>
          <p:nvSpPr>
            <p:cNvPr id="10" name="Freeform 9"/>
            <p:cNvSpPr/>
            <p:nvPr/>
          </p:nvSpPr>
          <p:spPr>
            <a:xfrm rot="18289469">
              <a:off x="3894682" y="3790403"/>
              <a:ext cx="1449639" cy="35991"/>
            </a:xfrm>
            <a:custGeom>
              <a:avLst/>
              <a:gdLst>
                <a:gd name="connsiteX0" fmla="*/ 0 w 1449639"/>
                <a:gd name="connsiteY0" fmla="*/ 17995 h 35991"/>
                <a:gd name="connsiteX1" fmla="*/ 1449639 w 1449639"/>
                <a:gd name="connsiteY1" fmla="*/ 17995 h 35991"/>
              </a:gdLst>
              <a:ahLst/>
              <a:cxnLst>
                <a:cxn ang="0">
                  <a:pos x="connsiteX0" y="connsiteY0"/>
                </a:cxn>
                <a:cxn ang="0">
                  <a:pos x="connsiteX1" y="connsiteY1"/>
                </a:cxn>
              </a:cxnLst>
              <a:rect l="l" t="t" r="r" b="b"/>
              <a:pathLst>
                <a:path w="1449639" h="35991">
                  <a:moveTo>
                    <a:pt x="0" y="17995"/>
                  </a:moveTo>
                  <a:lnTo>
                    <a:pt x="1449639" y="179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25959" tIns="-13684" rIns="525959" bIns="-13685" numCol="1" spcCol="1270" anchor="ctr" anchorCtr="0">
              <a:noAutofit/>
            </a:bodyPr>
            <a:lstStyle/>
            <a:p>
              <a:pPr algn="ctr" defTabSz="166688" fontAlgn="auto">
                <a:lnSpc>
                  <a:spcPct val="90000"/>
                </a:lnSpc>
                <a:spcAft>
                  <a:spcPct val="35000"/>
                </a:spcAft>
              </a:pPr>
              <a:endParaRPr lang="en-US" sz="375">
                <a:solidFill>
                  <a:srgbClr val="000000">
                    <a:hueOff val="0"/>
                    <a:satOff val="0"/>
                    <a:lumOff val="0"/>
                    <a:alphaOff val="0"/>
                  </a:srgbClr>
                </a:solidFill>
                <a:latin typeface="Arial"/>
              </a:endParaRPr>
            </a:p>
          </p:txBody>
        </p:sp>
        <p:sp>
          <p:nvSpPr>
            <p:cNvPr id="11" name="Freeform 10"/>
            <p:cNvSpPr/>
            <p:nvPr/>
          </p:nvSpPr>
          <p:spPr>
            <a:xfrm>
              <a:off x="5033421" y="2695991"/>
              <a:ext cx="2069594" cy="1034797"/>
            </a:xfrm>
            <a:custGeom>
              <a:avLst/>
              <a:gdLst>
                <a:gd name="connsiteX0" fmla="*/ 0 w 2069594"/>
                <a:gd name="connsiteY0" fmla="*/ 103480 h 1034797"/>
                <a:gd name="connsiteX1" fmla="*/ 103480 w 2069594"/>
                <a:gd name="connsiteY1" fmla="*/ 0 h 1034797"/>
                <a:gd name="connsiteX2" fmla="*/ 1966114 w 2069594"/>
                <a:gd name="connsiteY2" fmla="*/ 0 h 1034797"/>
                <a:gd name="connsiteX3" fmla="*/ 2069594 w 2069594"/>
                <a:gd name="connsiteY3" fmla="*/ 103480 h 1034797"/>
                <a:gd name="connsiteX4" fmla="*/ 2069594 w 2069594"/>
                <a:gd name="connsiteY4" fmla="*/ 931317 h 1034797"/>
                <a:gd name="connsiteX5" fmla="*/ 1966114 w 2069594"/>
                <a:gd name="connsiteY5" fmla="*/ 1034797 h 1034797"/>
                <a:gd name="connsiteX6" fmla="*/ 103480 w 2069594"/>
                <a:gd name="connsiteY6" fmla="*/ 1034797 h 1034797"/>
                <a:gd name="connsiteX7" fmla="*/ 0 w 2069594"/>
                <a:gd name="connsiteY7" fmla="*/ 931317 h 1034797"/>
                <a:gd name="connsiteX8" fmla="*/ 0 w 2069594"/>
                <a:gd name="connsiteY8" fmla="*/ 103480 h 10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594" h="1034797">
                  <a:moveTo>
                    <a:pt x="0" y="103480"/>
                  </a:moveTo>
                  <a:cubicBezTo>
                    <a:pt x="0" y="46330"/>
                    <a:pt x="46330" y="0"/>
                    <a:pt x="103480" y="0"/>
                  </a:cubicBezTo>
                  <a:lnTo>
                    <a:pt x="1966114" y="0"/>
                  </a:lnTo>
                  <a:cubicBezTo>
                    <a:pt x="2023264" y="0"/>
                    <a:pt x="2069594" y="46330"/>
                    <a:pt x="2069594" y="103480"/>
                  </a:cubicBezTo>
                  <a:lnTo>
                    <a:pt x="2069594" y="931317"/>
                  </a:lnTo>
                  <a:cubicBezTo>
                    <a:pt x="2069594" y="988467"/>
                    <a:pt x="2023264" y="1034797"/>
                    <a:pt x="1966114" y="1034797"/>
                  </a:cubicBezTo>
                  <a:lnTo>
                    <a:pt x="103480" y="1034797"/>
                  </a:lnTo>
                  <a:cubicBezTo>
                    <a:pt x="46330" y="1034797"/>
                    <a:pt x="0" y="988467"/>
                    <a:pt x="0" y="931317"/>
                  </a:cubicBezTo>
                  <a:lnTo>
                    <a:pt x="0" y="10348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17" tIns="27017" rIns="27017" bIns="27017" numCol="1" spcCol="1270" anchor="ctr" anchorCtr="0">
              <a:noAutofit/>
            </a:bodyPr>
            <a:lstStyle/>
            <a:p>
              <a:pPr algn="ctr" defTabSz="300038" fontAlgn="auto">
                <a:lnSpc>
                  <a:spcPct val="90000"/>
                </a:lnSpc>
                <a:spcAft>
                  <a:spcPct val="35000"/>
                </a:spcAft>
              </a:pPr>
              <a:r>
                <a:rPr lang="en-US" sz="825" b="1" dirty="0">
                  <a:solidFill>
                    <a:srgbClr val="000000">
                      <a:hueOff val="0"/>
                      <a:satOff val="0"/>
                      <a:lumOff val="0"/>
                      <a:alphaOff val="0"/>
                    </a:srgbClr>
                  </a:solidFill>
                  <a:latin typeface="Arial"/>
                </a:rPr>
                <a:t>Federal, Foundation, Industry Grant </a:t>
              </a:r>
              <a:r>
                <a:rPr lang="en-US" sz="825" b="1" dirty="0">
                  <a:solidFill>
                    <a:srgbClr val="0070C0"/>
                  </a:solidFill>
                  <a:latin typeface="Arial"/>
                </a:rPr>
                <a:t>Applications</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-CTO reviews the grant application or budget; provides pricing</a:t>
              </a:r>
            </a:p>
          </p:txBody>
        </p:sp>
        <p:sp>
          <p:nvSpPr>
            <p:cNvPr id="14" name="Freeform 13"/>
            <p:cNvSpPr/>
            <p:nvPr/>
          </p:nvSpPr>
          <p:spPr>
            <a:xfrm>
              <a:off x="4205583" y="4385411"/>
              <a:ext cx="827837" cy="35991"/>
            </a:xfrm>
            <a:custGeom>
              <a:avLst/>
              <a:gdLst>
                <a:gd name="connsiteX0" fmla="*/ 0 w 827837"/>
                <a:gd name="connsiteY0" fmla="*/ 17995 h 35991"/>
                <a:gd name="connsiteX1" fmla="*/ 827837 w 827837"/>
                <a:gd name="connsiteY1" fmla="*/ 17995 h 35991"/>
              </a:gdLst>
              <a:ahLst/>
              <a:cxnLst>
                <a:cxn ang="0">
                  <a:pos x="connsiteX0" y="connsiteY0"/>
                </a:cxn>
                <a:cxn ang="0">
                  <a:pos x="connsiteX1" y="connsiteY1"/>
                </a:cxn>
              </a:cxnLst>
              <a:rect l="l" t="t" r="r" b="b"/>
              <a:pathLst>
                <a:path w="827837" h="35991">
                  <a:moveTo>
                    <a:pt x="0" y="17995"/>
                  </a:moveTo>
                  <a:lnTo>
                    <a:pt x="827837" y="179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4442" tIns="-2025" rIns="304442" bIns="-2025" numCol="1" spcCol="1270" anchor="ctr" anchorCtr="0">
              <a:noAutofit/>
            </a:bodyPr>
            <a:lstStyle/>
            <a:p>
              <a:pPr algn="ctr" defTabSz="166688" fontAlgn="auto">
                <a:lnSpc>
                  <a:spcPct val="90000"/>
                </a:lnSpc>
                <a:spcAft>
                  <a:spcPct val="35000"/>
                </a:spcAft>
              </a:pPr>
              <a:endParaRPr lang="en-US" sz="375">
                <a:solidFill>
                  <a:srgbClr val="000000">
                    <a:hueOff val="0"/>
                    <a:satOff val="0"/>
                    <a:lumOff val="0"/>
                    <a:alphaOff val="0"/>
                  </a:srgbClr>
                </a:solidFill>
                <a:latin typeface="Arial"/>
              </a:endParaRPr>
            </a:p>
          </p:txBody>
        </p:sp>
        <p:sp>
          <p:nvSpPr>
            <p:cNvPr id="15" name="Freeform 14"/>
            <p:cNvSpPr/>
            <p:nvPr/>
          </p:nvSpPr>
          <p:spPr>
            <a:xfrm>
              <a:off x="5033421" y="3886008"/>
              <a:ext cx="2069594" cy="1034797"/>
            </a:xfrm>
            <a:custGeom>
              <a:avLst/>
              <a:gdLst>
                <a:gd name="connsiteX0" fmla="*/ 0 w 2069594"/>
                <a:gd name="connsiteY0" fmla="*/ 103480 h 1034797"/>
                <a:gd name="connsiteX1" fmla="*/ 103480 w 2069594"/>
                <a:gd name="connsiteY1" fmla="*/ 0 h 1034797"/>
                <a:gd name="connsiteX2" fmla="*/ 1966114 w 2069594"/>
                <a:gd name="connsiteY2" fmla="*/ 0 h 1034797"/>
                <a:gd name="connsiteX3" fmla="*/ 2069594 w 2069594"/>
                <a:gd name="connsiteY3" fmla="*/ 103480 h 1034797"/>
                <a:gd name="connsiteX4" fmla="*/ 2069594 w 2069594"/>
                <a:gd name="connsiteY4" fmla="*/ 931317 h 1034797"/>
                <a:gd name="connsiteX5" fmla="*/ 1966114 w 2069594"/>
                <a:gd name="connsiteY5" fmla="*/ 1034797 h 1034797"/>
                <a:gd name="connsiteX6" fmla="*/ 103480 w 2069594"/>
                <a:gd name="connsiteY6" fmla="*/ 1034797 h 1034797"/>
                <a:gd name="connsiteX7" fmla="*/ 0 w 2069594"/>
                <a:gd name="connsiteY7" fmla="*/ 931317 h 1034797"/>
                <a:gd name="connsiteX8" fmla="*/ 0 w 2069594"/>
                <a:gd name="connsiteY8" fmla="*/ 103480 h 10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594" h="1034797">
                  <a:moveTo>
                    <a:pt x="0" y="103480"/>
                  </a:moveTo>
                  <a:cubicBezTo>
                    <a:pt x="0" y="46330"/>
                    <a:pt x="46330" y="0"/>
                    <a:pt x="103480" y="0"/>
                  </a:cubicBezTo>
                  <a:lnTo>
                    <a:pt x="1966114" y="0"/>
                  </a:lnTo>
                  <a:cubicBezTo>
                    <a:pt x="2023264" y="0"/>
                    <a:pt x="2069594" y="46330"/>
                    <a:pt x="2069594" y="103480"/>
                  </a:cubicBezTo>
                  <a:lnTo>
                    <a:pt x="2069594" y="931317"/>
                  </a:lnTo>
                  <a:cubicBezTo>
                    <a:pt x="2069594" y="988467"/>
                    <a:pt x="2023264" y="1034797"/>
                    <a:pt x="1966114" y="1034797"/>
                  </a:cubicBezTo>
                  <a:lnTo>
                    <a:pt x="103480" y="1034797"/>
                  </a:lnTo>
                  <a:cubicBezTo>
                    <a:pt x="46330" y="1034797"/>
                    <a:pt x="0" y="988467"/>
                    <a:pt x="0" y="931317"/>
                  </a:cubicBezTo>
                  <a:lnTo>
                    <a:pt x="0" y="10348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17" tIns="27017" rIns="27017" bIns="27017" numCol="1" spcCol="1270" anchor="ctr" anchorCtr="0">
              <a:noAutofit/>
            </a:bodyPr>
            <a:lstStyle/>
            <a:p>
              <a:pPr algn="ctr" defTabSz="300038" fontAlgn="auto">
                <a:lnSpc>
                  <a:spcPct val="90000"/>
                </a:lnSpc>
                <a:spcAft>
                  <a:spcPct val="35000"/>
                </a:spcAft>
              </a:pPr>
              <a:r>
                <a:rPr lang="en-US" sz="825" b="1" dirty="0">
                  <a:solidFill>
                    <a:srgbClr val="000000">
                      <a:hueOff val="0"/>
                      <a:satOff val="0"/>
                      <a:lumOff val="0"/>
                      <a:alphaOff val="0"/>
                    </a:srgbClr>
                  </a:solidFill>
                  <a:latin typeface="Arial"/>
                </a:rPr>
                <a:t>Federal, Foundation, Industry Grants </a:t>
              </a:r>
              <a:r>
                <a:rPr lang="en-US" sz="825" b="1" dirty="0">
                  <a:solidFill>
                    <a:srgbClr val="0070C0"/>
                  </a:solidFill>
                  <a:latin typeface="Arial"/>
                </a:rPr>
                <a:t>Awarded</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-Study team enters study into </a:t>
              </a:r>
              <a:r>
                <a:rPr lang="en-US" sz="825" dirty="0" err="1">
                  <a:solidFill>
                    <a:srgbClr val="000000">
                      <a:hueOff val="0"/>
                      <a:satOff val="0"/>
                      <a:lumOff val="0"/>
                      <a:alphaOff val="0"/>
                    </a:srgbClr>
                  </a:solidFill>
                  <a:latin typeface="Arial"/>
                </a:rPr>
                <a:t>VelosCT</a:t>
              </a:r>
              <a:endParaRPr lang="en-US" sz="825" dirty="0">
                <a:solidFill>
                  <a:srgbClr val="000000">
                    <a:hueOff val="0"/>
                    <a:satOff val="0"/>
                    <a:lumOff val="0"/>
                    <a:alphaOff val="0"/>
                  </a:srgbClr>
                </a:solidFill>
                <a:latin typeface="Arial"/>
              </a:endParaRP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-CTO provides coverage analysis &amp; pricing</a:t>
              </a:r>
            </a:p>
          </p:txBody>
        </p:sp>
        <p:sp>
          <p:nvSpPr>
            <p:cNvPr id="16" name="Freeform 15"/>
            <p:cNvSpPr/>
            <p:nvPr/>
          </p:nvSpPr>
          <p:spPr>
            <a:xfrm rot="21551757">
              <a:off x="7102971" y="4378970"/>
              <a:ext cx="918079" cy="35991"/>
            </a:xfrm>
            <a:custGeom>
              <a:avLst/>
              <a:gdLst>
                <a:gd name="connsiteX0" fmla="*/ 0 w 918079"/>
                <a:gd name="connsiteY0" fmla="*/ 17995 h 35991"/>
                <a:gd name="connsiteX1" fmla="*/ 918079 w 918079"/>
                <a:gd name="connsiteY1" fmla="*/ 17995 h 35991"/>
              </a:gdLst>
              <a:ahLst/>
              <a:cxnLst>
                <a:cxn ang="0">
                  <a:pos x="connsiteX0" y="connsiteY0"/>
                </a:cxn>
                <a:cxn ang="0">
                  <a:pos x="connsiteX1" y="connsiteY1"/>
                </a:cxn>
              </a:cxnLst>
              <a:rect l="l" t="t" r="r" b="b"/>
              <a:pathLst>
                <a:path w="918079" h="35991">
                  <a:moveTo>
                    <a:pt x="0" y="17995"/>
                  </a:moveTo>
                  <a:lnTo>
                    <a:pt x="918079" y="1799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6590" tIns="-3719" rIns="336591" bIns="-3716" numCol="1" spcCol="1270" anchor="ctr" anchorCtr="0">
              <a:noAutofit/>
            </a:bodyPr>
            <a:lstStyle/>
            <a:p>
              <a:pPr algn="ctr" defTabSz="166688" fontAlgn="auto">
                <a:lnSpc>
                  <a:spcPct val="90000"/>
                </a:lnSpc>
                <a:spcAft>
                  <a:spcPct val="35000"/>
                </a:spcAft>
              </a:pPr>
              <a:endParaRPr lang="en-US" sz="375">
                <a:solidFill>
                  <a:srgbClr val="000000">
                    <a:hueOff val="0"/>
                    <a:satOff val="0"/>
                    <a:lumOff val="0"/>
                    <a:alphaOff val="0"/>
                  </a:srgbClr>
                </a:solidFill>
                <a:latin typeface="Arial"/>
              </a:endParaRPr>
            </a:p>
          </p:txBody>
        </p:sp>
        <p:sp>
          <p:nvSpPr>
            <p:cNvPr id="17" name="Freeform 16"/>
            <p:cNvSpPr/>
            <p:nvPr/>
          </p:nvSpPr>
          <p:spPr>
            <a:xfrm>
              <a:off x="7930854" y="3445165"/>
              <a:ext cx="2069594" cy="1461154"/>
            </a:xfrm>
            <a:custGeom>
              <a:avLst/>
              <a:gdLst>
                <a:gd name="connsiteX0" fmla="*/ 0 w 2069594"/>
                <a:gd name="connsiteY0" fmla="*/ 103480 h 1034797"/>
                <a:gd name="connsiteX1" fmla="*/ 103480 w 2069594"/>
                <a:gd name="connsiteY1" fmla="*/ 0 h 1034797"/>
                <a:gd name="connsiteX2" fmla="*/ 1966114 w 2069594"/>
                <a:gd name="connsiteY2" fmla="*/ 0 h 1034797"/>
                <a:gd name="connsiteX3" fmla="*/ 2069594 w 2069594"/>
                <a:gd name="connsiteY3" fmla="*/ 103480 h 1034797"/>
                <a:gd name="connsiteX4" fmla="*/ 2069594 w 2069594"/>
                <a:gd name="connsiteY4" fmla="*/ 931317 h 1034797"/>
                <a:gd name="connsiteX5" fmla="*/ 1966114 w 2069594"/>
                <a:gd name="connsiteY5" fmla="*/ 1034797 h 1034797"/>
                <a:gd name="connsiteX6" fmla="*/ 103480 w 2069594"/>
                <a:gd name="connsiteY6" fmla="*/ 1034797 h 1034797"/>
                <a:gd name="connsiteX7" fmla="*/ 0 w 2069594"/>
                <a:gd name="connsiteY7" fmla="*/ 931317 h 1034797"/>
                <a:gd name="connsiteX8" fmla="*/ 0 w 2069594"/>
                <a:gd name="connsiteY8" fmla="*/ 103480 h 10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594" h="1034797">
                  <a:moveTo>
                    <a:pt x="0" y="103480"/>
                  </a:moveTo>
                  <a:cubicBezTo>
                    <a:pt x="0" y="46330"/>
                    <a:pt x="46330" y="0"/>
                    <a:pt x="103480" y="0"/>
                  </a:cubicBezTo>
                  <a:lnTo>
                    <a:pt x="1966114" y="0"/>
                  </a:lnTo>
                  <a:cubicBezTo>
                    <a:pt x="2023264" y="0"/>
                    <a:pt x="2069594" y="46330"/>
                    <a:pt x="2069594" y="103480"/>
                  </a:cubicBezTo>
                  <a:lnTo>
                    <a:pt x="2069594" y="931317"/>
                  </a:lnTo>
                  <a:cubicBezTo>
                    <a:pt x="2069594" y="988467"/>
                    <a:pt x="2023264" y="1034797"/>
                    <a:pt x="1966114" y="1034797"/>
                  </a:cubicBezTo>
                  <a:lnTo>
                    <a:pt x="103480" y="1034797"/>
                  </a:lnTo>
                  <a:cubicBezTo>
                    <a:pt x="46330" y="1034797"/>
                    <a:pt x="0" y="988467"/>
                    <a:pt x="0" y="931317"/>
                  </a:cubicBezTo>
                  <a:lnTo>
                    <a:pt x="0" y="10348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17" tIns="27017" rIns="27017" bIns="27017" numCol="1" spcCol="1270" anchor="ctr" anchorCtr="0">
              <a:noAutofit/>
            </a:bodyPr>
            <a:lstStyle/>
            <a:p>
              <a:pPr algn="ctr" defTabSz="300038" fontAlgn="auto">
                <a:lnSpc>
                  <a:spcPct val="90000"/>
                </a:lnSpc>
                <a:spcAft>
                  <a:spcPct val="35000"/>
                </a:spcAft>
              </a:pPr>
              <a:r>
                <a:rPr lang="en-US" sz="825" b="1" dirty="0">
                  <a:solidFill>
                    <a:srgbClr val="000000">
                      <a:hueOff val="0"/>
                      <a:satOff val="0"/>
                      <a:lumOff val="0"/>
                      <a:alphaOff val="0"/>
                    </a:srgbClr>
                  </a:solidFill>
                  <a:latin typeface="Arial"/>
                </a:rPr>
                <a:t>Federal, Foundation, Industry Grants </a:t>
              </a:r>
              <a:r>
                <a:rPr lang="en-US" sz="825" b="1" dirty="0">
                  <a:solidFill>
                    <a:srgbClr val="0070C0"/>
                  </a:solidFill>
                  <a:latin typeface="Arial"/>
                </a:rPr>
                <a:t>Awarded</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-CTO activates study in </a:t>
              </a:r>
              <a:r>
                <a:rPr lang="en-US" sz="825" dirty="0" err="1">
                  <a:solidFill>
                    <a:srgbClr val="000000">
                      <a:hueOff val="0"/>
                      <a:satOff val="0"/>
                      <a:lumOff val="0"/>
                      <a:alphaOff val="0"/>
                    </a:srgbClr>
                  </a:solidFill>
                  <a:latin typeface="Arial"/>
                </a:rPr>
                <a:t>VelosCT</a:t>
              </a:r>
              <a:r>
                <a:rPr lang="en-US" sz="825" dirty="0">
                  <a:solidFill>
                    <a:srgbClr val="000000">
                      <a:hueOff val="0"/>
                      <a:satOff val="0"/>
                      <a:lumOff val="0"/>
                      <a:alphaOff val="0"/>
                    </a:srgbClr>
                  </a:solidFill>
                  <a:latin typeface="Arial"/>
                </a:rPr>
                <a:t>-Epic </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-Study team enrolls participants and reviews research charging</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-Study team notifies CTO when project is closed</a:t>
              </a:r>
            </a:p>
          </p:txBody>
        </p:sp>
        <p:sp>
          <p:nvSpPr>
            <p:cNvPr id="18" name="Freeform 17"/>
            <p:cNvSpPr/>
            <p:nvPr/>
          </p:nvSpPr>
          <p:spPr>
            <a:xfrm rot="3310531">
              <a:off x="3894682" y="4980420"/>
              <a:ext cx="1449639" cy="35991"/>
            </a:xfrm>
            <a:custGeom>
              <a:avLst/>
              <a:gdLst>
                <a:gd name="connsiteX0" fmla="*/ 0 w 1449639"/>
                <a:gd name="connsiteY0" fmla="*/ 17995 h 35991"/>
                <a:gd name="connsiteX1" fmla="*/ 1449639 w 1449639"/>
                <a:gd name="connsiteY1" fmla="*/ 17995 h 35991"/>
              </a:gdLst>
              <a:ahLst/>
              <a:cxnLst>
                <a:cxn ang="0">
                  <a:pos x="connsiteX0" y="connsiteY0"/>
                </a:cxn>
                <a:cxn ang="0">
                  <a:pos x="connsiteX1" y="connsiteY1"/>
                </a:cxn>
              </a:cxnLst>
              <a:rect l="l" t="t" r="r" b="b"/>
              <a:pathLst>
                <a:path w="1449639" h="35991">
                  <a:moveTo>
                    <a:pt x="0" y="17995"/>
                  </a:moveTo>
                  <a:lnTo>
                    <a:pt x="1449639" y="1799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25959" tIns="-13685" rIns="525959" bIns="-13683" numCol="1" spcCol="1270" anchor="ctr" anchorCtr="0">
              <a:noAutofit/>
            </a:bodyPr>
            <a:lstStyle/>
            <a:p>
              <a:pPr algn="ctr" defTabSz="166688" fontAlgn="auto">
                <a:lnSpc>
                  <a:spcPct val="90000"/>
                </a:lnSpc>
                <a:spcAft>
                  <a:spcPct val="35000"/>
                </a:spcAft>
              </a:pPr>
              <a:endParaRPr lang="en-US" sz="375">
                <a:solidFill>
                  <a:srgbClr val="000000">
                    <a:hueOff val="0"/>
                    <a:satOff val="0"/>
                    <a:lumOff val="0"/>
                    <a:alphaOff val="0"/>
                  </a:srgbClr>
                </a:solidFill>
                <a:latin typeface="Arial"/>
              </a:endParaRPr>
            </a:p>
          </p:txBody>
        </p:sp>
        <p:sp>
          <p:nvSpPr>
            <p:cNvPr id="19" name="Freeform 18"/>
            <p:cNvSpPr/>
            <p:nvPr/>
          </p:nvSpPr>
          <p:spPr>
            <a:xfrm>
              <a:off x="5033421" y="5076025"/>
              <a:ext cx="2069594" cy="1034797"/>
            </a:xfrm>
            <a:custGeom>
              <a:avLst/>
              <a:gdLst>
                <a:gd name="connsiteX0" fmla="*/ 0 w 2069594"/>
                <a:gd name="connsiteY0" fmla="*/ 103480 h 1034797"/>
                <a:gd name="connsiteX1" fmla="*/ 103480 w 2069594"/>
                <a:gd name="connsiteY1" fmla="*/ 0 h 1034797"/>
                <a:gd name="connsiteX2" fmla="*/ 1966114 w 2069594"/>
                <a:gd name="connsiteY2" fmla="*/ 0 h 1034797"/>
                <a:gd name="connsiteX3" fmla="*/ 2069594 w 2069594"/>
                <a:gd name="connsiteY3" fmla="*/ 103480 h 1034797"/>
                <a:gd name="connsiteX4" fmla="*/ 2069594 w 2069594"/>
                <a:gd name="connsiteY4" fmla="*/ 931317 h 1034797"/>
                <a:gd name="connsiteX5" fmla="*/ 1966114 w 2069594"/>
                <a:gd name="connsiteY5" fmla="*/ 1034797 h 1034797"/>
                <a:gd name="connsiteX6" fmla="*/ 103480 w 2069594"/>
                <a:gd name="connsiteY6" fmla="*/ 1034797 h 1034797"/>
                <a:gd name="connsiteX7" fmla="*/ 0 w 2069594"/>
                <a:gd name="connsiteY7" fmla="*/ 931317 h 1034797"/>
                <a:gd name="connsiteX8" fmla="*/ 0 w 2069594"/>
                <a:gd name="connsiteY8" fmla="*/ 103480 h 10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594" h="1034797">
                  <a:moveTo>
                    <a:pt x="0" y="103480"/>
                  </a:moveTo>
                  <a:cubicBezTo>
                    <a:pt x="0" y="46330"/>
                    <a:pt x="46330" y="0"/>
                    <a:pt x="103480" y="0"/>
                  </a:cubicBezTo>
                  <a:lnTo>
                    <a:pt x="1966114" y="0"/>
                  </a:lnTo>
                  <a:cubicBezTo>
                    <a:pt x="2023264" y="0"/>
                    <a:pt x="2069594" y="46330"/>
                    <a:pt x="2069594" y="103480"/>
                  </a:cubicBezTo>
                  <a:lnTo>
                    <a:pt x="2069594" y="931317"/>
                  </a:lnTo>
                  <a:cubicBezTo>
                    <a:pt x="2069594" y="988467"/>
                    <a:pt x="2023264" y="1034797"/>
                    <a:pt x="1966114" y="1034797"/>
                  </a:cubicBezTo>
                  <a:lnTo>
                    <a:pt x="103480" y="1034797"/>
                  </a:lnTo>
                  <a:cubicBezTo>
                    <a:pt x="46330" y="1034797"/>
                    <a:pt x="0" y="988467"/>
                    <a:pt x="0" y="931317"/>
                  </a:cubicBezTo>
                  <a:lnTo>
                    <a:pt x="0" y="10348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17" tIns="27017" rIns="27017" bIns="27017" numCol="1" spcCol="1270" anchor="ctr" anchorCtr="0">
              <a:noAutofit/>
            </a:bodyPr>
            <a:lstStyle/>
            <a:p>
              <a:pPr algn="ctr" defTabSz="300038" fontAlgn="auto">
                <a:lnSpc>
                  <a:spcPct val="90000"/>
                </a:lnSpc>
                <a:spcAft>
                  <a:spcPct val="35000"/>
                </a:spcAft>
              </a:pPr>
              <a:r>
                <a:rPr lang="en-US" sz="825" b="1" dirty="0">
                  <a:solidFill>
                    <a:srgbClr val="000000">
                      <a:hueOff val="0"/>
                      <a:satOff val="0"/>
                      <a:lumOff val="0"/>
                      <a:alphaOff val="0"/>
                    </a:srgbClr>
                  </a:solidFill>
                  <a:latin typeface="Arial"/>
                </a:rPr>
                <a:t>BU Studies </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-Study team enters study into </a:t>
              </a:r>
              <a:r>
                <a:rPr lang="en-US" sz="825" dirty="0" err="1">
                  <a:solidFill>
                    <a:srgbClr val="000000">
                      <a:hueOff val="0"/>
                      <a:satOff val="0"/>
                      <a:lumOff val="0"/>
                      <a:alphaOff val="0"/>
                    </a:srgbClr>
                  </a:solidFill>
                  <a:latin typeface="Arial"/>
                </a:rPr>
                <a:t>VelosCT</a:t>
              </a:r>
              <a:endParaRPr lang="en-US" sz="825" dirty="0">
                <a:solidFill>
                  <a:srgbClr val="000000">
                    <a:hueOff val="0"/>
                    <a:satOff val="0"/>
                    <a:lumOff val="0"/>
                    <a:alphaOff val="0"/>
                  </a:srgbClr>
                </a:solidFill>
                <a:latin typeface="Arial"/>
              </a:endParaRP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-CTO provides coverage analysis &amp; pricing</a:t>
              </a:r>
            </a:p>
          </p:txBody>
        </p:sp>
        <p:sp>
          <p:nvSpPr>
            <p:cNvPr id="20" name="Freeform 19"/>
            <p:cNvSpPr/>
            <p:nvPr/>
          </p:nvSpPr>
          <p:spPr>
            <a:xfrm>
              <a:off x="7103016" y="5575428"/>
              <a:ext cx="827837" cy="35991"/>
            </a:xfrm>
            <a:custGeom>
              <a:avLst/>
              <a:gdLst>
                <a:gd name="connsiteX0" fmla="*/ 0 w 827837"/>
                <a:gd name="connsiteY0" fmla="*/ 17995 h 35991"/>
                <a:gd name="connsiteX1" fmla="*/ 827837 w 827837"/>
                <a:gd name="connsiteY1" fmla="*/ 17995 h 35991"/>
              </a:gdLst>
              <a:ahLst/>
              <a:cxnLst>
                <a:cxn ang="0">
                  <a:pos x="connsiteX0" y="connsiteY0"/>
                </a:cxn>
                <a:cxn ang="0">
                  <a:pos x="connsiteX1" y="connsiteY1"/>
                </a:cxn>
              </a:cxnLst>
              <a:rect l="l" t="t" r="r" b="b"/>
              <a:pathLst>
                <a:path w="827837" h="35991">
                  <a:moveTo>
                    <a:pt x="0" y="17995"/>
                  </a:moveTo>
                  <a:lnTo>
                    <a:pt x="827837" y="1799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4442" tIns="-2025" rIns="304442" bIns="-2025" numCol="1" spcCol="1270" anchor="ctr" anchorCtr="0">
              <a:noAutofit/>
            </a:bodyPr>
            <a:lstStyle/>
            <a:p>
              <a:pPr algn="ctr" defTabSz="166688" fontAlgn="auto">
                <a:lnSpc>
                  <a:spcPct val="90000"/>
                </a:lnSpc>
                <a:spcAft>
                  <a:spcPct val="35000"/>
                </a:spcAft>
              </a:pPr>
              <a:endParaRPr lang="en-US" sz="375">
                <a:solidFill>
                  <a:srgbClr val="000000">
                    <a:hueOff val="0"/>
                    <a:satOff val="0"/>
                    <a:lumOff val="0"/>
                    <a:alphaOff val="0"/>
                  </a:srgbClr>
                </a:solidFill>
                <a:latin typeface="Arial"/>
              </a:endParaRPr>
            </a:p>
          </p:txBody>
        </p:sp>
        <p:sp>
          <p:nvSpPr>
            <p:cNvPr id="21" name="Freeform 20"/>
            <p:cNvSpPr/>
            <p:nvPr/>
          </p:nvSpPr>
          <p:spPr>
            <a:xfrm>
              <a:off x="7930854" y="4970076"/>
              <a:ext cx="2069594" cy="1273705"/>
            </a:xfrm>
            <a:custGeom>
              <a:avLst/>
              <a:gdLst>
                <a:gd name="connsiteX0" fmla="*/ 0 w 2069594"/>
                <a:gd name="connsiteY0" fmla="*/ 103480 h 1034797"/>
                <a:gd name="connsiteX1" fmla="*/ 103480 w 2069594"/>
                <a:gd name="connsiteY1" fmla="*/ 0 h 1034797"/>
                <a:gd name="connsiteX2" fmla="*/ 1966114 w 2069594"/>
                <a:gd name="connsiteY2" fmla="*/ 0 h 1034797"/>
                <a:gd name="connsiteX3" fmla="*/ 2069594 w 2069594"/>
                <a:gd name="connsiteY3" fmla="*/ 103480 h 1034797"/>
                <a:gd name="connsiteX4" fmla="*/ 2069594 w 2069594"/>
                <a:gd name="connsiteY4" fmla="*/ 931317 h 1034797"/>
                <a:gd name="connsiteX5" fmla="*/ 1966114 w 2069594"/>
                <a:gd name="connsiteY5" fmla="*/ 1034797 h 1034797"/>
                <a:gd name="connsiteX6" fmla="*/ 103480 w 2069594"/>
                <a:gd name="connsiteY6" fmla="*/ 1034797 h 1034797"/>
                <a:gd name="connsiteX7" fmla="*/ 0 w 2069594"/>
                <a:gd name="connsiteY7" fmla="*/ 931317 h 1034797"/>
                <a:gd name="connsiteX8" fmla="*/ 0 w 2069594"/>
                <a:gd name="connsiteY8" fmla="*/ 103480 h 10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594" h="1034797">
                  <a:moveTo>
                    <a:pt x="0" y="103480"/>
                  </a:moveTo>
                  <a:cubicBezTo>
                    <a:pt x="0" y="46330"/>
                    <a:pt x="46330" y="0"/>
                    <a:pt x="103480" y="0"/>
                  </a:cubicBezTo>
                  <a:lnTo>
                    <a:pt x="1966114" y="0"/>
                  </a:lnTo>
                  <a:cubicBezTo>
                    <a:pt x="2023264" y="0"/>
                    <a:pt x="2069594" y="46330"/>
                    <a:pt x="2069594" y="103480"/>
                  </a:cubicBezTo>
                  <a:lnTo>
                    <a:pt x="2069594" y="931317"/>
                  </a:lnTo>
                  <a:cubicBezTo>
                    <a:pt x="2069594" y="988467"/>
                    <a:pt x="2023264" y="1034797"/>
                    <a:pt x="1966114" y="1034797"/>
                  </a:cubicBezTo>
                  <a:lnTo>
                    <a:pt x="103480" y="1034797"/>
                  </a:lnTo>
                  <a:cubicBezTo>
                    <a:pt x="46330" y="1034797"/>
                    <a:pt x="0" y="988467"/>
                    <a:pt x="0" y="931317"/>
                  </a:cubicBezTo>
                  <a:lnTo>
                    <a:pt x="0" y="10348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017" tIns="27017" rIns="27017" bIns="27017" numCol="1" spcCol="1270" anchor="ctr" anchorCtr="0">
              <a:noAutofit/>
            </a:bodyPr>
            <a:lstStyle/>
            <a:p>
              <a:pPr algn="ctr" defTabSz="300038" fontAlgn="auto">
                <a:lnSpc>
                  <a:spcPct val="90000"/>
                </a:lnSpc>
                <a:spcAft>
                  <a:spcPct val="35000"/>
                </a:spcAft>
              </a:pPr>
              <a:r>
                <a:rPr lang="en-US" sz="825" b="1" dirty="0">
                  <a:solidFill>
                    <a:srgbClr val="000000">
                      <a:hueOff val="0"/>
                      <a:satOff val="0"/>
                      <a:lumOff val="0"/>
                      <a:alphaOff val="0"/>
                    </a:srgbClr>
                  </a:solidFill>
                  <a:latin typeface="Arial"/>
                </a:rPr>
                <a:t>BU Studies</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-CTO activates study in </a:t>
              </a:r>
              <a:r>
                <a:rPr lang="en-US" sz="825" dirty="0" err="1">
                  <a:solidFill>
                    <a:srgbClr val="000000">
                      <a:hueOff val="0"/>
                      <a:satOff val="0"/>
                      <a:lumOff val="0"/>
                      <a:alphaOff val="0"/>
                    </a:srgbClr>
                  </a:solidFill>
                  <a:latin typeface="Arial"/>
                </a:rPr>
                <a:t>VelosCT</a:t>
              </a:r>
              <a:r>
                <a:rPr lang="en-US" sz="825" dirty="0">
                  <a:solidFill>
                    <a:srgbClr val="000000">
                      <a:hueOff val="0"/>
                      <a:satOff val="0"/>
                      <a:lumOff val="0"/>
                      <a:alphaOff val="0"/>
                    </a:srgbClr>
                  </a:solidFill>
                  <a:latin typeface="Arial"/>
                </a:rPr>
                <a:t>-Epic </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-Study team enrolls participants and reviews research charging</a:t>
              </a:r>
            </a:p>
            <a:p>
              <a:pPr algn="ctr" defTabSz="300038" fontAlgn="auto">
                <a:lnSpc>
                  <a:spcPct val="90000"/>
                </a:lnSpc>
                <a:spcAft>
                  <a:spcPct val="35000"/>
                </a:spcAft>
              </a:pPr>
              <a:r>
                <a:rPr lang="en-US" sz="825" dirty="0">
                  <a:solidFill>
                    <a:srgbClr val="000000">
                      <a:hueOff val="0"/>
                      <a:satOff val="0"/>
                      <a:lumOff val="0"/>
                      <a:alphaOff val="0"/>
                    </a:srgbClr>
                  </a:solidFill>
                  <a:latin typeface="Arial"/>
                </a:rPr>
                <a:t>-Study team notifies CTO when project is closed</a:t>
              </a:r>
            </a:p>
          </p:txBody>
        </p:sp>
      </p:grpSp>
      <p:sp>
        <p:nvSpPr>
          <p:cNvPr id="3" name="Title 2"/>
          <p:cNvSpPr>
            <a:spLocks noGrp="1"/>
          </p:cNvSpPr>
          <p:nvPr>
            <p:ph type="title"/>
          </p:nvPr>
        </p:nvSpPr>
        <p:spPr/>
        <p:txBody>
          <a:bodyPr/>
          <a:lstStyle/>
          <a:p>
            <a:r>
              <a:rPr lang="en-US" sz="1350" dirty="0"/>
              <a:t>CTO-Supported Projects: Process Overview</a:t>
            </a:r>
          </a:p>
        </p:txBody>
      </p:sp>
      <p:sp>
        <p:nvSpPr>
          <p:cNvPr id="2" name="TextBox 1"/>
          <p:cNvSpPr txBox="1"/>
          <p:nvPr/>
        </p:nvSpPr>
        <p:spPr>
          <a:xfrm>
            <a:off x="36522" y="5722586"/>
            <a:ext cx="4090452" cy="207749"/>
          </a:xfrm>
          <a:prstGeom prst="rect">
            <a:avLst/>
          </a:prstGeom>
          <a:noFill/>
        </p:spPr>
        <p:txBody>
          <a:bodyPr wrap="square" rtlCol="0">
            <a:spAutoFit/>
          </a:bodyPr>
          <a:lstStyle/>
          <a:p>
            <a:pPr defTabSz="685800" fontAlgn="auto">
              <a:spcBef>
                <a:spcPts val="0"/>
              </a:spcBef>
              <a:spcAft>
                <a:spcPts val="0"/>
              </a:spcAft>
            </a:pPr>
            <a:r>
              <a:rPr lang="en-US" sz="750" dirty="0">
                <a:solidFill>
                  <a:srgbClr val="FFFFFF"/>
                </a:solidFill>
                <a:latin typeface="Arial" panose="020B0604020202020204" pitchFamily="34" charset="0"/>
                <a:cs typeface="Arial" panose="020B0604020202020204" pitchFamily="34" charset="0"/>
              </a:rPr>
              <a:t>*CTO Intake form: </a:t>
            </a:r>
            <a:r>
              <a:rPr lang="en-US" sz="750" u="sng" dirty="0">
                <a:solidFill>
                  <a:srgbClr val="FFFFFF"/>
                </a:solidFill>
                <a:latin typeface="Arial" panose="020B0604020202020204" pitchFamily="34" charset="0"/>
                <a:cs typeface="Arial" panose="020B0604020202020204" pitchFamily="34" charset="0"/>
              </a:rPr>
              <a:t>https://bmc.tfaforms.net/46</a:t>
            </a:r>
          </a:p>
        </p:txBody>
      </p:sp>
    </p:spTree>
    <p:extLst>
      <p:ext uri="{BB962C8B-B14F-4D97-AF65-F5344CB8AC3E}">
        <p14:creationId xmlns:p14="http://schemas.microsoft.com/office/powerpoint/2010/main" val="3476187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3" name="think-cell Slide" r:id="rId5" imgW="216" imgH="216" progId="TCLayout.ActiveDocument.1">
                  <p:embed/>
                </p:oleObj>
              </mc:Choice>
              <mc:Fallback>
                <p:oleObj name="think-cell Slide" r:id="rId5" imgW="216" imgH="21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p:cNvSpPr>
            <a:spLocks noGrp="1"/>
          </p:cNvSpPr>
          <p:nvPr>
            <p:ph type="ctrTitle"/>
          </p:nvPr>
        </p:nvSpPr>
        <p:spPr/>
        <p:txBody>
          <a:bodyPr vert="horz"/>
          <a:lstStyle/>
          <a:p>
            <a:r>
              <a:rPr lang="en-US" dirty="0" smtClean="0"/>
              <a:t>Interpreter Services in Research</a:t>
            </a:r>
            <a:br>
              <a:rPr lang="en-US" dirty="0" smtClean="0"/>
            </a:br>
            <a:r>
              <a:rPr lang="en-US" sz="2000" dirty="0" err="1" smtClean="0"/>
              <a:t>Alegna</a:t>
            </a:r>
            <a:r>
              <a:rPr lang="en-US" sz="2000" dirty="0" smtClean="0"/>
              <a:t> </a:t>
            </a:r>
            <a:r>
              <a:rPr lang="en-US" sz="2000" dirty="0" err="1" smtClean="0"/>
              <a:t>Zavatti</a:t>
            </a:r>
            <a:endParaRPr lang="en-US" sz="2000" dirty="0"/>
          </a:p>
        </p:txBody>
      </p:sp>
      <p:sp>
        <p:nvSpPr>
          <p:cNvPr id="3" name="Subtitle 2"/>
          <p:cNvSpPr>
            <a:spLocks noGrp="1"/>
          </p:cNvSpPr>
          <p:nvPr>
            <p:ph type="subTitle" idx="1"/>
          </p:nvPr>
        </p:nvSpPr>
        <p:spPr/>
        <p:txBody>
          <a:bodyPr>
            <a:normAutofit/>
          </a:bodyPr>
          <a:lstStyle/>
          <a:p>
            <a:r>
              <a:rPr lang="en-US" sz="1800" dirty="0" smtClean="0"/>
              <a:t>August 2022</a:t>
            </a:r>
            <a:endParaRPr lang="en-US" sz="1800" dirty="0"/>
          </a:p>
        </p:txBody>
      </p:sp>
    </p:spTree>
    <p:extLst>
      <p:ext uri="{BB962C8B-B14F-4D97-AF65-F5344CB8AC3E}">
        <p14:creationId xmlns:p14="http://schemas.microsoft.com/office/powerpoint/2010/main" val="3765591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73831" y="2085455"/>
          <a:ext cx="8754413" cy="3509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72381" y="986109"/>
            <a:ext cx="8752621" cy="476249"/>
          </a:xfrm>
        </p:spPr>
        <p:txBody>
          <a:bodyPr/>
          <a:lstStyle/>
          <a:p>
            <a:r>
              <a:rPr lang="en-US" sz="1350" dirty="0"/>
              <a:t>CTO-Supported Projects: Why is this important?</a:t>
            </a:r>
          </a:p>
        </p:txBody>
      </p:sp>
      <p:sp>
        <p:nvSpPr>
          <p:cNvPr id="5" name="Rounded Rectangle 4"/>
          <p:cNvSpPr/>
          <p:nvPr/>
        </p:nvSpPr>
        <p:spPr>
          <a:xfrm>
            <a:off x="1512564" y="1398697"/>
            <a:ext cx="5499606" cy="592282"/>
          </a:xfrm>
          <a:prstGeom prst="roundRect">
            <a:avLst/>
          </a:prstGeom>
          <a:solidFill>
            <a:srgbClr val="FFE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b="1" dirty="0">
                <a:solidFill>
                  <a:srgbClr val="00437B"/>
                </a:solidFill>
                <a:latin typeface="Arial"/>
              </a:rPr>
              <a:t>What are the risks when CTO is not informed of these projects?</a:t>
            </a:r>
          </a:p>
        </p:txBody>
      </p:sp>
    </p:spTree>
    <p:extLst>
      <p:ext uri="{BB962C8B-B14F-4D97-AF65-F5344CB8AC3E}">
        <p14:creationId xmlns:p14="http://schemas.microsoft.com/office/powerpoint/2010/main" val="38443645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350" dirty="0"/>
              <a:t>CTO-Supported Projects: How to improve process?</a:t>
            </a:r>
            <a:endParaRPr lang="en-US" sz="1350" b="0" dirty="0"/>
          </a:p>
        </p:txBody>
      </p:sp>
      <p:sp>
        <p:nvSpPr>
          <p:cNvPr id="4" name="Rounded Rectangle 3"/>
          <p:cNvSpPr/>
          <p:nvPr/>
        </p:nvSpPr>
        <p:spPr>
          <a:xfrm>
            <a:off x="2646942" y="2699371"/>
            <a:ext cx="3806397" cy="1218304"/>
          </a:xfrm>
          <a:prstGeom prst="roundRect">
            <a:avLst/>
          </a:prstGeom>
          <a:solidFill>
            <a:srgbClr val="FFE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b="1" dirty="0">
                <a:solidFill>
                  <a:srgbClr val="00437B"/>
                </a:solidFill>
                <a:latin typeface="Arial"/>
              </a:rPr>
              <a:t>How can we improve the process?</a:t>
            </a:r>
          </a:p>
          <a:p>
            <a:pPr algn="ctr" defTabSz="685800" fontAlgn="auto">
              <a:spcBef>
                <a:spcPts val="0"/>
              </a:spcBef>
              <a:spcAft>
                <a:spcPts val="0"/>
              </a:spcAft>
            </a:pPr>
            <a:r>
              <a:rPr lang="en-US" sz="1350" b="1" dirty="0">
                <a:solidFill>
                  <a:srgbClr val="00437B"/>
                </a:solidFill>
                <a:latin typeface="Arial"/>
              </a:rPr>
              <a:t> </a:t>
            </a:r>
          </a:p>
          <a:p>
            <a:pPr algn="ctr" defTabSz="685800" fontAlgn="auto">
              <a:spcBef>
                <a:spcPts val="0"/>
              </a:spcBef>
              <a:spcAft>
                <a:spcPts val="0"/>
              </a:spcAft>
            </a:pPr>
            <a:r>
              <a:rPr lang="en-US" sz="1350" b="1" dirty="0">
                <a:solidFill>
                  <a:srgbClr val="00437B"/>
                </a:solidFill>
                <a:latin typeface="Arial"/>
              </a:rPr>
              <a:t>How can you help with this process?</a:t>
            </a:r>
          </a:p>
        </p:txBody>
      </p:sp>
      <p:sp>
        <p:nvSpPr>
          <p:cNvPr id="6" name="Oval 5"/>
          <p:cNvSpPr/>
          <p:nvPr/>
        </p:nvSpPr>
        <p:spPr>
          <a:xfrm>
            <a:off x="540571" y="1788355"/>
            <a:ext cx="1912172" cy="8955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srgbClr val="00437B"/>
                </a:solidFill>
                <a:latin typeface="Arial"/>
              </a:rPr>
              <a:t>Systems Enhancements</a:t>
            </a:r>
          </a:p>
        </p:txBody>
      </p:sp>
      <p:sp>
        <p:nvSpPr>
          <p:cNvPr id="7" name="Oval 6"/>
          <p:cNvSpPr/>
          <p:nvPr/>
        </p:nvSpPr>
        <p:spPr>
          <a:xfrm>
            <a:off x="645458" y="4159722"/>
            <a:ext cx="1920240" cy="8713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srgbClr val="00437B"/>
                </a:solidFill>
                <a:latin typeface="Arial"/>
              </a:rPr>
              <a:t>Communication (internal &amp; external)</a:t>
            </a:r>
          </a:p>
        </p:txBody>
      </p:sp>
      <p:sp>
        <p:nvSpPr>
          <p:cNvPr id="8" name="Oval 7"/>
          <p:cNvSpPr/>
          <p:nvPr/>
        </p:nvSpPr>
        <p:spPr>
          <a:xfrm>
            <a:off x="6581869" y="1812558"/>
            <a:ext cx="1653989" cy="847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srgbClr val="00437B"/>
                </a:solidFill>
                <a:latin typeface="Arial"/>
              </a:rPr>
              <a:t>Training / Education</a:t>
            </a:r>
          </a:p>
        </p:txBody>
      </p:sp>
      <p:sp>
        <p:nvSpPr>
          <p:cNvPr id="9" name="Oval 8"/>
          <p:cNvSpPr/>
          <p:nvPr/>
        </p:nvSpPr>
        <p:spPr>
          <a:xfrm>
            <a:off x="6581870" y="4159722"/>
            <a:ext cx="1920240" cy="8713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srgbClr val="00437B"/>
                </a:solidFill>
                <a:latin typeface="Arial"/>
              </a:rPr>
              <a:t>Workflow &amp; Forms</a:t>
            </a:r>
          </a:p>
        </p:txBody>
      </p:sp>
    </p:spTree>
    <p:extLst>
      <p:ext uri="{BB962C8B-B14F-4D97-AF65-F5344CB8AC3E}">
        <p14:creationId xmlns:p14="http://schemas.microsoft.com/office/powerpoint/2010/main" val="3968107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900"/>
              </a:spcBef>
              <a:spcAft>
                <a:spcPts val="450"/>
              </a:spcAft>
              <a:buFont typeface="Arial" panose="020B0604020202020204" pitchFamily="34" charset="0"/>
              <a:buChar char="•"/>
            </a:pPr>
            <a:r>
              <a:rPr lang="en-US" sz="1350" dirty="0"/>
              <a:t>Clinical Research Network (CRN) and Clinical Trial Office (CTO) partnership</a:t>
            </a:r>
          </a:p>
          <a:p>
            <a:pPr>
              <a:spcBef>
                <a:spcPts val="900"/>
              </a:spcBef>
              <a:spcAft>
                <a:spcPts val="450"/>
              </a:spcAft>
              <a:buFont typeface="Arial" panose="020B0604020202020204" pitchFamily="34" charset="0"/>
              <a:buChar char="•"/>
            </a:pPr>
            <a:r>
              <a:rPr lang="en-US" sz="1350" dirty="0"/>
              <a:t>CRN contributions to study budget improvements</a:t>
            </a:r>
          </a:p>
          <a:p>
            <a:pPr lvl="2">
              <a:spcBef>
                <a:spcPts val="900"/>
              </a:spcBef>
              <a:spcAft>
                <a:spcPts val="450"/>
              </a:spcAft>
              <a:buFont typeface="Arial" panose="020B0604020202020204" pitchFamily="34" charset="0"/>
              <a:buChar char="‒"/>
            </a:pPr>
            <a:r>
              <a:rPr lang="en-US" sz="1350" dirty="0"/>
              <a:t>CRN teamed with CTO to design new budget template</a:t>
            </a:r>
          </a:p>
          <a:p>
            <a:pPr lvl="2">
              <a:spcBef>
                <a:spcPts val="900"/>
              </a:spcBef>
              <a:spcAft>
                <a:spcPts val="450"/>
              </a:spcAft>
              <a:buFont typeface="Arial" panose="020B0604020202020204" pitchFamily="34" charset="0"/>
              <a:buChar char="‒"/>
            </a:pPr>
            <a:r>
              <a:rPr lang="en-US" sz="1350" dirty="0"/>
              <a:t>Provide critical feedback on true cost of conducting research </a:t>
            </a:r>
          </a:p>
          <a:p>
            <a:pPr lvl="2">
              <a:spcBef>
                <a:spcPts val="900"/>
              </a:spcBef>
              <a:spcAft>
                <a:spcPts val="450"/>
              </a:spcAft>
              <a:buFont typeface="Arial" panose="020B0604020202020204" pitchFamily="34" charset="0"/>
              <a:buChar char="‒"/>
            </a:pPr>
            <a:r>
              <a:rPr lang="en-US" sz="1350" dirty="0" err="1"/>
              <a:t>Paxlovid</a:t>
            </a:r>
            <a:r>
              <a:rPr lang="en-US" sz="1350" dirty="0"/>
              <a:t> Study Reimbursement &amp; Staffing</a:t>
            </a:r>
          </a:p>
          <a:p>
            <a:pPr lvl="2">
              <a:spcBef>
                <a:spcPts val="900"/>
              </a:spcBef>
              <a:spcAft>
                <a:spcPts val="450"/>
              </a:spcAft>
              <a:buFont typeface="Arial" panose="020B0604020202020204" pitchFamily="34" charset="0"/>
              <a:buChar char="‒"/>
            </a:pPr>
            <a:r>
              <a:rPr lang="en-US" sz="1350" dirty="0"/>
              <a:t>CRN Community Engagement Fee </a:t>
            </a:r>
          </a:p>
          <a:p>
            <a:pPr lvl="2">
              <a:spcBef>
                <a:spcPts val="900"/>
              </a:spcBef>
              <a:spcAft>
                <a:spcPts val="450"/>
              </a:spcAft>
              <a:buFont typeface="Arial" panose="020B0604020202020204" pitchFamily="34" charset="0"/>
              <a:buChar char="‒"/>
            </a:pPr>
            <a:r>
              <a:rPr lang="en-US" sz="1350" dirty="0"/>
              <a:t>Partnering with Study Teams</a:t>
            </a:r>
          </a:p>
          <a:p>
            <a:pPr lvl="2"/>
            <a:endParaRPr lang="en-US" dirty="0"/>
          </a:p>
          <a:p>
            <a:pPr lvl="1"/>
            <a:endParaRPr lang="en-US" dirty="0"/>
          </a:p>
          <a:p>
            <a:pPr lvl="1"/>
            <a:endParaRPr lang="en-US" dirty="0"/>
          </a:p>
        </p:txBody>
      </p:sp>
      <p:sp>
        <p:nvSpPr>
          <p:cNvPr id="4" name="Title 3"/>
          <p:cNvSpPr>
            <a:spLocks noGrp="1"/>
          </p:cNvSpPr>
          <p:nvPr>
            <p:ph type="title"/>
          </p:nvPr>
        </p:nvSpPr>
        <p:spPr/>
        <p:txBody>
          <a:bodyPr/>
          <a:lstStyle/>
          <a:p>
            <a:r>
              <a:rPr lang="en-US" dirty="0"/>
              <a:t>Clinical Research Network (CRN) and Clinical Trial Office (CTO) partnership</a:t>
            </a:r>
            <a:br>
              <a:rPr lang="en-US" dirty="0"/>
            </a:br>
            <a:endParaRPr lang="en-US" dirty="0">
              <a:solidFill>
                <a:srgbClr val="00B050"/>
              </a:solidFill>
            </a:endParaRPr>
          </a:p>
        </p:txBody>
      </p:sp>
      <p:pic>
        <p:nvPicPr>
          <p:cNvPr id="5" name="Picture 4"/>
          <p:cNvPicPr>
            <a:picLocks noChangeAspect="1"/>
          </p:cNvPicPr>
          <p:nvPr/>
        </p:nvPicPr>
        <p:blipFill>
          <a:blip r:embed="rId3"/>
          <a:stretch>
            <a:fillRect/>
          </a:stretch>
        </p:blipFill>
        <p:spPr>
          <a:xfrm>
            <a:off x="6115389" y="3178652"/>
            <a:ext cx="2239829" cy="2262545"/>
          </a:xfrm>
          <a:prstGeom prst="rect">
            <a:avLst/>
          </a:prstGeom>
        </p:spPr>
      </p:pic>
    </p:spTree>
    <p:extLst>
      <p:ext uri="{BB962C8B-B14F-4D97-AF65-F5344CB8AC3E}">
        <p14:creationId xmlns:p14="http://schemas.microsoft.com/office/powerpoint/2010/main" val="10765191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9A0840-D103-482C-90E4-133DE7368DFE}"/>
              </a:ext>
            </a:extLst>
          </p:cNvPr>
          <p:cNvSpPr>
            <a:spLocks noGrp="1"/>
          </p:cNvSpPr>
          <p:nvPr>
            <p:ph type="body" sz="quarter" idx="11"/>
          </p:nvPr>
        </p:nvSpPr>
        <p:spPr>
          <a:xfrm>
            <a:off x="1273372" y="5779690"/>
            <a:ext cx="5302447" cy="142334"/>
          </a:xfrm>
        </p:spPr>
        <p:txBody>
          <a:bodyPr/>
          <a:lstStyle/>
          <a:p>
            <a:r>
              <a:rPr lang="en-US" sz="675" dirty="0"/>
              <a:t>Art: Ugo Rondinone (“Clockwork for Oracles”), Institute of Contemporary Art – Boston, 4/11/08 – 3/1/10</a:t>
            </a:r>
          </a:p>
        </p:txBody>
      </p:sp>
      <p:grpSp>
        <p:nvGrpSpPr>
          <p:cNvPr id="28" name="Group 27">
            <a:extLst>
              <a:ext uri="{FF2B5EF4-FFF2-40B4-BE49-F238E27FC236}">
                <a16:creationId xmlns:a16="http://schemas.microsoft.com/office/drawing/2014/main" id="{0FC4BF0B-E729-449C-9179-8F55D934ECC6}"/>
              </a:ext>
            </a:extLst>
          </p:cNvPr>
          <p:cNvGrpSpPr/>
          <p:nvPr/>
        </p:nvGrpSpPr>
        <p:grpSpPr>
          <a:xfrm>
            <a:off x="2469256" y="2095461"/>
            <a:ext cx="3861422" cy="3809978"/>
            <a:chOff x="1441770" y="1610423"/>
            <a:chExt cx="5148562" cy="5079971"/>
          </a:xfrm>
        </p:grpSpPr>
        <p:pic>
          <p:nvPicPr>
            <p:cNvPr id="24" name="Picture 23" descr="Colored windows">
              <a:extLst>
                <a:ext uri="{FF2B5EF4-FFF2-40B4-BE49-F238E27FC236}">
                  <a16:creationId xmlns:a16="http://schemas.microsoft.com/office/drawing/2014/main" id="{2FF88360-065E-47BF-AEB6-E0742E62EB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23" y="2711234"/>
              <a:ext cx="3275909" cy="3275909"/>
            </a:xfrm>
            <a:prstGeom prst="ellipse">
              <a:avLst/>
            </a:prstGeom>
            <a:ln w="63500" cap="rnd" cmpd="dbl">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Arc 24">
              <a:extLst>
                <a:ext uri="{FF2B5EF4-FFF2-40B4-BE49-F238E27FC236}">
                  <a16:creationId xmlns:a16="http://schemas.microsoft.com/office/drawing/2014/main" id="{897DF3DC-FFD9-4768-8402-8951D960E7D4}"/>
                </a:ext>
              </a:extLst>
            </p:cNvPr>
            <p:cNvSpPr/>
            <p:nvPr/>
          </p:nvSpPr>
          <p:spPr>
            <a:xfrm rot="18983684">
              <a:off x="1731543" y="2090798"/>
              <a:ext cx="4614526" cy="4599596"/>
            </a:xfrm>
            <a:prstGeom prst="arc">
              <a:avLst>
                <a:gd name="adj1" fmla="val 12034307"/>
                <a:gd name="adj2" fmla="val 4097969"/>
              </a:avLst>
            </a:prstGeom>
            <a:ln w="76200">
              <a:solidFill>
                <a:schemeClr val="bg1">
                  <a:lumMod val="85000"/>
                </a:schemeClr>
              </a:solidFill>
            </a:ln>
          </p:spPr>
          <p:style>
            <a:lnRef idx="3">
              <a:schemeClr val="accent2"/>
            </a:lnRef>
            <a:fillRef idx="0">
              <a:schemeClr val="accent2"/>
            </a:fillRef>
            <a:effectRef idx="2">
              <a:schemeClr val="accent2"/>
            </a:effectRef>
            <a:fontRef idx="minor">
              <a:schemeClr val="tx1"/>
            </a:fontRef>
          </p:style>
          <p:txBody>
            <a:bodyPr rtlCol="0" anchor="ctr"/>
            <a:lstStyle/>
            <a:p>
              <a:pPr algn="ctr" defTabSz="685800" fontAlgn="auto">
                <a:spcBef>
                  <a:spcPts val="0"/>
                </a:spcBef>
                <a:spcAft>
                  <a:spcPts val="0"/>
                </a:spcAft>
              </a:pPr>
              <a:endParaRPr lang="en-US" sz="1350" dirty="0">
                <a:solidFill>
                  <a:srgbClr val="000000"/>
                </a:solidFill>
                <a:latin typeface="Arial"/>
              </a:endParaRPr>
            </a:p>
          </p:txBody>
        </p:sp>
        <p:sp>
          <p:nvSpPr>
            <p:cNvPr id="32" name="Flowchart: Connector 31">
              <a:extLst>
                <a:ext uri="{FF2B5EF4-FFF2-40B4-BE49-F238E27FC236}">
                  <a16:creationId xmlns:a16="http://schemas.microsoft.com/office/drawing/2014/main" id="{11E3A582-E7DB-4866-AD4E-7671E1B38490}"/>
                </a:ext>
              </a:extLst>
            </p:cNvPr>
            <p:cNvSpPr/>
            <p:nvPr/>
          </p:nvSpPr>
          <p:spPr>
            <a:xfrm>
              <a:off x="1441770" y="3050051"/>
              <a:ext cx="914400" cy="914400"/>
            </a:xfrm>
            <a:prstGeom prst="flowChartConnector">
              <a:avLst/>
            </a:prstGeom>
            <a:solidFill>
              <a:srgbClr val="E7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sp>
          <p:nvSpPr>
            <p:cNvPr id="34" name="Flowchart: Connector 33">
              <a:extLst>
                <a:ext uri="{FF2B5EF4-FFF2-40B4-BE49-F238E27FC236}">
                  <a16:creationId xmlns:a16="http://schemas.microsoft.com/office/drawing/2014/main" id="{B5B32AA4-27DD-4617-9FD2-9138955626CD}"/>
                </a:ext>
              </a:extLst>
            </p:cNvPr>
            <p:cNvSpPr/>
            <p:nvPr/>
          </p:nvSpPr>
          <p:spPr>
            <a:xfrm>
              <a:off x="3580777" y="1610423"/>
              <a:ext cx="914400" cy="914400"/>
            </a:xfrm>
            <a:prstGeom prst="flowChartConnector">
              <a:avLst/>
            </a:prstGeom>
            <a:solidFill>
              <a:srgbClr val="E8C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sp>
          <p:nvSpPr>
            <p:cNvPr id="36" name="Flowchart: Connector 35">
              <a:extLst>
                <a:ext uri="{FF2B5EF4-FFF2-40B4-BE49-F238E27FC236}">
                  <a16:creationId xmlns:a16="http://schemas.microsoft.com/office/drawing/2014/main" id="{AA5D4D54-FB6E-4BC4-9976-1230FF9D13EF}"/>
                </a:ext>
              </a:extLst>
            </p:cNvPr>
            <p:cNvSpPr/>
            <p:nvPr/>
          </p:nvSpPr>
          <p:spPr>
            <a:xfrm>
              <a:off x="5675932" y="2987927"/>
              <a:ext cx="914400" cy="914400"/>
            </a:xfrm>
            <a:prstGeom prst="flowChartConnector">
              <a:avLst/>
            </a:prstGeom>
            <a:solidFill>
              <a:srgbClr val="B20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sp>
          <p:nvSpPr>
            <p:cNvPr id="37" name="Flowchart: Connector 36">
              <a:extLst>
                <a:ext uri="{FF2B5EF4-FFF2-40B4-BE49-F238E27FC236}">
                  <a16:creationId xmlns:a16="http://schemas.microsoft.com/office/drawing/2014/main" id="{85AA3693-0019-4562-B1E5-E1FAEDA103D1}"/>
                </a:ext>
              </a:extLst>
            </p:cNvPr>
            <p:cNvSpPr/>
            <p:nvPr/>
          </p:nvSpPr>
          <p:spPr>
            <a:xfrm>
              <a:off x="1567542" y="5011233"/>
              <a:ext cx="914400" cy="914400"/>
            </a:xfrm>
            <a:prstGeom prst="flowChartConnector">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sp>
          <p:nvSpPr>
            <p:cNvPr id="38" name="Flowchart: Connector 37">
              <a:extLst>
                <a:ext uri="{FF2B5EF4-FFF2-40B4-BE49-F238E27FC236}">
                  <a16:creationId xmlns:a16="http://schemas.microsoft.com/office/drawing/2014/main" id="{90F2703D-C29D-428B-BBBB-3ACBB1BFBCCE}"/>
                </a:ext>
              </a:extLst>
            </p:cNvPr>
            <p:cNvSpPr/>
            <p:nvPr/>
          </p:nvSpPr>
          <p:spPr>
            <a:xfrm>
              <a:off x="5594013" y="5011233"/>
              <a:ext cx="914400" cy="914400"/>
            </a:xfrm>
            <a:prstGeom prst="flowChartConnector">
              <a:avLst/>
            </a:prstGeom>
            <a:solidFill>
              <a:srgbClr val="8CD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grpSp>
      <p:sp>
        <p:nvSpPr>
          <p:cNvPr id="27" name="TextBox 26">
            <a:extLst>
              <a:ext uri="{FF2B5EF4-FFF2-40B4-BE49-F238E27FC236}">
                <a16:creationId xmlns:a16="http://schemas.microsoft.com/office/drawing/2014/main" id="{4DE09905-43C6-441B-B9DA-4804C1B30945}"/>
              </a:ext>
            </a:extLst>
          </p:cNvPr>
          <p:cNvSpPr txBox="1"/>
          <p:nvPr/>
        </p:nvSpPr>
        <p:spPr>
          <a:xfrm>
            <a:off x="1169248" y="2748487"/>
            <a:ext cx="2175935" cy="1131079"/>
          </a:xfrm>
          <a:prstGeom prst="rect">
            <a:avLst/>
          </a:prstGeom>
          <a:noFill/>
        </p:spPr>
        <p:txBody>
          <a:bodyPr wrap="square" rtlCol="0">
            <a:spAutoFit/>
          </a:bodyPr>
          <a:lstStyle/>
          <a:p>
            <a:pPr defTabSz="685800" fontAlgn="auto">
              <a:spcBef>
                <a:spcPts val="0"/>
              </a:spcBef>
              <a:spcAft>
                <a:spcPts val="0"/>
              </a:spcAft>
            </a:pPr>
            <a:r>
              <a:rPr lang="en-US" sz="1350" b="1" dirty="0">
                <a:solidFill>
                  <a:srgbClr val="E0A0A0"/>
                </a:solidFill>
                <a:latin typeface="Arial" panose="020B0604020202020204" pitchFamily="34" charset="0"/>
                <a:cs typeface="Arial" panose="020B0604020202020204" pitchFamily="34" charset="0"/>
              </a:rPr>
              <a:t>Optimized Budgeting</a:t>
            </a:r>
          </a:p>
          <a:p>
            <a:pPr defTabSz="685800" fontAlgn="auto">
              <a:spcBef>
                <a:spcPts val="0"/>
              </a:spcBef>
              <a:spcAft>
                <a:spcPts val="0"/>
              </a:spcAft>
            </a:pPr>
            <a:r>
              <a:rPr lang="en-US" sz="900" b="1" dirty="0">
                <a:solidFill>
                  <a:srgbClr val="FFFFFF">
                    <a:lumMod val="65000"/>
                  </a:srgbClr>
                </a:solidFill>
                <a:latin typeface="Arial" panose="020B0604020202020204" pitchFamily="34" charset="0"/>
                <a:cs typeface="Arial" panose="020B0604020202020204" pitchFamily="34" charset="0"/>
              </a:rPr>
              <a:t>Utilize costing and negotiation expertise in CRN to                   increase study                           funding and remove               financial barriers to                    diverse participation</a:t>
            </a:r>
          </a:p>
        </p:txBody>
      </p:sp>
      <p:sp>
        <p:nvSpPr>
          <p:cNvPr id="39" name="TextBox 38">
            <a:extLst>
              <a:ext uri="{FF2B5EF4-FFF2-40B4-BE49-F238E27FC236}">
                <a16:creationId xmlns:a16="http://schemas.microsoft.com/office/drawing/2014/main" id="{779C1FAE-73A6-407C-B8E1-F3373826AD88}"/>
              </a:ext>
            </a:extLst>
          </p:cNvPr>
          <p:cNvSpPr txBox="1"/>
          <p:nvPr/>
        </p:nvSpPr>
        <p:spPr>
          <a:xfrm>
            <a:off x="1135217" y="4491493"/>
            <a:ext cx="1600236" cy="1200329"/>
          </a:xfrm>
          <a:prstGeom prst="rect">
            <a:avLst/>
          </a:prstGeom>
          <a:noFill/>
        </p:spPr>
        <p:txBody>
          <a:bodyPr wrap="square" rtlCol="0">
            <a:spAutoFit/>
          </a:bodyPr>
          <a:lstStyle/>
          <a:p>
            <a:pPr defTabSz="685800" fontAlgn="auto">
              <a:spcBef>
                <a:spcPts val="0"/>
              </a:spcBef>
              <a:spcAft>
                <a:spcPts val="0"/>
              </a:spcAft>
            </a:pPr>
            <a:r>
              <a:rPr lang="en-US" sz="1350" b="1" dirty="0">
                <a:solidFill>
                  <a:srgbClr val="00437B"/>
                </a:solidFill>
                <a:latin typeface="Arial" panose="020B0604020202020204" pitchFamily="34" charset="0"/>
                <a:cs typeface="Arial" panose="020B0604020202020204" pitchFamily="34" charset="0"/>
              </a:rPr>
              <a:t>Research Staffing</a:t>
            </a:r>
          </a:p>
          <a:p>
            <a:pPr defTabSz="685800" fontAlgn="auto">
              <a:spcBef>
                <a:spcPts val="0"/>
              </a:spcBef>
              <a:spcAft>
                <a:spcPts val="0"/>
              </a:spcAft>
            </a:pPr>
            <a:r>
              <a:rPr lang="en-US" sz="900" b="1" dirty="0">
                <a:solidFill>
                  <a:srgbClr val="FFFFFF">
                    <a:lumMod val="65000"/>
                  </a:srgbClr>
                </a:solidFill>
                <a:latin typeface="Arial" panose="020B0604020202020204" pitchFamily="34" charset="0"/>
                <a:cs typeface="Arial" panose="020B0604020202020204" pitchFamily="34" charset="0"/>
              </a:rPr>
              <a:t>Provide highly experienced staffing for under-resourced PIs and studies of strategic importance</a:t>
            </a:r>
          </a:p>
        </p:txBody>
      </p:sp>
      <p:sp>
        <p:nvSpPr>
          <p:cNvPr id="41" name="TextBox 40">
            <a:extLst>
              <a:ext uri="{FF2B5EF4-FFF2-40B4-BE49-F238E27FC236}">
                <a16:creationId xmlns:a16="http://schemas.microsoft.com/office/drawing/2014/main" id="{60A48DA2-BAA9-47B2-8FCB-02CD8811EAF4}"/>
              </a:ext>
            </a:extLst>
          </p:cNvPr>
          <p:cNvSpPr txBox="1"/>
          <p:nvPr/>
        </p:nvSpPr>
        <p:spPr>
          <a:xfrm>
            <a:off x="6330678" y="2757753"/>
            <a:ext cx="1807822" cy="923330"/>
          </a:xfrm>
          <a:prstGeom prst="rect">
            <a:avLst/>
          </a:prstGeom>
          <a:noFill/>
        </p:spPr>
        <p:txBody>
          <a:bodyPr wrap="square" rtlCol="0">
            <a:spAutoFit/>
          </a:bodyPr>
          <a:lstStyle/>
          <a:p>
            <a:pPr defTabSz="685800" fontAlgn="auto">
              <a:spcBef>
                <a:spcPts val="0"/>
              </a:spcBef>
              <a:spcAft>
                <a:spcPts val="0"/>
              </a:spcAft>
            </a:pPr>
            <a:r>
              <a:rPr lang="en-US" sz="1350" b="1" dirty="0">
                <a:solidFill>
                  <a:srgbClr val="B2022A"/>
                </a:solidFill>
                <a:latin typeface="Arial" panose="020B0604020202020204" pitchFamily="34" charset="0"/>
                <a:cs typeface="Arial" panose="020B0604020202020204" pitchFamily="34" charset="0"/>
              </a:rPr>
              <a:t>Rapid Activation of the Right Studies</a:t>
            </a:r>
          </a:p>
          <a:p>
            <a:pPr defTabSz="685800" fontAlgn="auto">
              <a:spcBef>
                <a:spcPts val="0"/>
              </a:spcBef>
              <a:spcAft>
                <a:spcPts val="0"/>
              </a:spcAft>
            </a:pPr>
            <a:r>
              <a:rPr lang="en-US" sz="900" b="1" dirty="0">
                <a:solidFill>
                  <a:srgbClr val="FFFFFF">
                    <a:lumMod val="65000"/>
                  </a:srgbClr>
                </a:solidFill>
                <a:latin typeface="Arial" panose="020B0604020202020204" pitchFamily="34" charset="0"/>
                <a:cs typeface="Arial" panose="020B0604020202020204" pitchFamily="34" charset="0"/>
              </a:rPr>
              <a:t>Focused, senior level resources to rapidly activate our most important studies</a:t>
            </a:r>
          </a:p>
        </p:txBody>
      </p:sp>
      <p:pic>
        <p:nvPicPr>
          <p:cNvPr id="42" name="Graphic 41" descr="Cycle with people outline">
            <a:extLst>
              <a:ext uri="{FF2B5EF4-FFF2-40B4-BE49-F238E27FC236}">
                <a16:creationId xmlns:a16="http://schemas.microsoft.com/office/drawing/2014/main" id="{11078C96-789C-47CF-A50A-60F6D1137E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073511" y="2071952"/>
            <a:ext cx="685800" cy="685800"/>
          </a:xfrm>
          <a:prstGeom prst="rect">
            <a:avLst/>
          </a:prstGeom>
        </p:spPr>
      </p:pic>
      <p:pic>
        <p:nvPicPr>
          <p:cNvPr id="44" name="Graphic 43" descr="End outline">
            <a:extLst>
              <a:ext uri="{FF2B5EF4-FFF2-40B4-BE49-F238E27FC236}">
                <a16:creationId xmlns:a16="http://schemas.microsoft.com/office/drawing/2014/main" id="{940099D2-27CA-42FC-B777-379E9BCD4B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749767" y="3182786"/>
            <a:ext cx="530260" cy="530260"/>
          </a:xfrm>
          <a:prstGeom prst="rect">
            <a:avLst/>
          </a:prstGeom>
        </p:spPr>
      </p:pic>
      <p:pic>
        <p:nvPicPr>
          <p:cNvPr id="46" name="Graphic 45" descr="Tools outline">
            <a:extLst>
              <a:ext uri="{FF2B5EF4-FFF2-40B4-BE49-F238E27FC236}">
                <a16:creationId xmlns:a16="http://schemas.microsoft.com/office/drawing/2014/main" id="{FA9575DC-519C-45E2-8D21-C2CCB170066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5693431" y="4730748"/>
            <a:ext cx="516437" cy="516437"/>
          </a:xfrm>
          <a:prstGeom prst="rect">
            <a:avLst/>
          </a:prstGeom>
        </p:spPr>
      </p:pic>
      <p:sp>
        <p:nvSpPr>
          <p:cNvPr id="47" name="TextBox 46">
            <a:extLst>
              <a:ext uri="{FF2B5EF4-FFF2-40B4-BE49-F238E27FC236}">
                <a16:creationId xmlns:a16="http://schemas.microsoft.com/office/drawing/2014/main" id="{74F1A41B-AA9F-4E14-8368-E70124570109}"/>
              </a:ext>
            </a:extLst>
          </p:cNvPr>
          <p:cNvSpPr txBox="1"/>
          <p:nvPr/>
        </p:nvSpPr>
        <p:spPr>
          <a:xfrm>
            <a:off x="6242845" y="4491493"/>
            <a:ext cx="1736087" cy="1061829"/>
          </a:xfrm>
          <a:prstGeom prst="rect">
            <a:avLst/>
          </a:prstGeom>
          <a:noFill/>
        </p:spPr>
        <p:txBody>
          <a:bodyPr wrap="square" rtlCol="0">
            <a:spAutoFit/>
          </a:bodyPr>
          <a:lstStyle/>
          <a:p>
            <a:pPr defTabSz="685800" fontAlgn="auto">
              <a:spcBef>
                <a:spcPts val="0"/>
              </a:spcBef>
              <a:spcAft>
                <a:spcPts val="0"/>
              </a:spcAft>
            </a:pPr>
            <a:r>
              <a:rPr lang="en-US" sz="1350" b="1" dirty="0">
                <a:solidFill>
                  <a:srgbClr val="8CD4FB"/>
                </a:solidFill>
                <a:latin typeface="Arial" panose="020B0604020202020204" pitchFamily="34" charset="0"/>
                <a:cs typeface="Arial" panose="020B0604020202020204" pitchFamily="34" charset="0"/>
              </a:rPr>
              <a:t>Build Infrastructure</a:t>
            </a:r>
          </a:p>
          <a:p>
            <a:pPr defTabSz="685800" fontAlgn="auto">
              <a:spcBef>
                <a:spcPts val="0"/>
              </a:spcBef>
              <a:spcAft>
                <a:spcPts val="0"/>
              </a:spcAft>
            </a:pPr>
            <a:r>
              <a:rPr lang="en-US" sz="900" b="1" dirty="0">
                <a:solidFill>
                  <a:srgbClr val="FFFFFF">
                    <a:lumMod val="65000"/>
                  </a:srgbClr>
                </a:solidFill>
                <a:latin typeface="Arial" panose="020B0604020202020204" pitchFamily="34" charset="0"/>
                <a:cs typeface="Arial" panose="020B0604020202020204" pitchFamily="34" charset="0"/>
              </a:rPr>
              <a:t>CRN will share and implement best practices broadly to improve research infrastructure at BMC</a:t>
            </a:r>
          </a:p>
        </p:txBody>
      </p:sp>
      <p:sp>
        <p:nvSpPr>
          <p:cNvPr id="58" name="Rectangle 57">
            <a:extLst>
              <a:ext uri="{FF2B5EF4-FFF2-40B4-BE49-F238E27FC236}">
                <a16:creationId xmlns:a16="http://schemas.microsoft.com/office/drawing/2014/main" id="{B6BA1C83-891E-461B-802D-E40C325CDDED}"/>
              </a:ext>
            </a:extLst>
          </p:cNvPr>
          <p:cNvSpPr/>
          <p:nvPr/>
        </p:nvSpPr>
        <p:spPr>
          <a:xfrm>
            <a:off x="1135218" y="1440288"/>
            <a:ext cx="6859288" cy="158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pic>
        <p:nvPicPr>
          <p:cNvPr id="51" name="Graphic 50" descr="Users outline">
            <a:extLst>
              <a:ext uri="{FF2B5EF4-FFF2-40B4-BE49-F238E27FC236}">
                <a16:creationId xmlns:a16="http://schemas.microsoft.com/office/drawing/2014/main" id="{620D96C2-77C5-452E-903A-7FC8634FDBE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594057" y="4687272"/>
            <a:ext cx="603391" cy="603391"/>
          </a:xfrm>
          <a:prstGeom prst="rect">
            <a:avLst/>
          </a:prstGeom>
        </p:spPr>
      </p:pic>
      <p:sp>
        <p:nvSpPr>
          <p:cNvPr id="40" name="TextBox 39">
            <a:extLst>
              <a:ext uri="{FF2B5EF4-FFF2-40B4-BE49-F238E27FC236}">
                <a16:creationId xmlns:a16="http://schemas.microsoft.com/office/drawing/2014/main" id="{1B9DFB19-080A-4FBC-8AED-560327614F3E}"/>
              </a:ext>
            </a:extLst>
          </p:cNvPr>
          <p:cNvSpPr txBox="1"/>
          <p:nvPr/>
        </p:nvSpPr>
        <p:spPr>
          <a:xfrm>
            <a:off x="3502243" y="1222123"/>
            <a:ext cx="2191187" cy="1061829"/>
          </a:xfrm>
          <a:prstGeom prst="rect">
            <a:avLst/>
          </a:prstGeom>
          <a:noFill/>
        </p:spPr>
        <p:txBody>
          <a:bodyPr wrap="square" rtlCol="0">
            <a:spAutoFit/>
          </a:bodyPr>
          <a:lstStyle/>
          <a:p>
            <a:pPr defTabSz="685800" fontAlgn="auto">
              <a:spcBef>
                <a:spcPts val="0"/>
              </a:spcBef>
              <a:spcAft>
                <a:spcPts val="0"/>
              </a:spcAft>
            </a:pPr>
            <a:r>
              <a:rPr lang="en-US" sz="1350" b="1" dirty="0">
                <a:solidFill>
                  <a:srgbClr val="E8C52E"/>
                </a:solidFill>
                <a:latin typeface="Arial" panose="020B0604020202020204" pitchFamily="34" charset="0"/>
                <a:cs typeface="Arial" panose="020B0604020202020204" pitchFamily="34" charset="0"/>
              </a:rPr>
              <a:t>Community Engagement</a:t>
            </a:r>
          </a:p>
          <a:p>
            <a:pPr defTabSz="685800" fontAlgn="auto">
              <a:spcBef>
                <a:spcPts val="0"/>
              </a:spcBef>
              <a:spcAft>
                <a:spcPts val="0"/>
              </a:spcAft>
            </a:pPr>
            <a:r>
              <a:rPr lang="en-US" sz="900" b="1" dirty="0">
                <a:solidFill>
                  <a:srgbClr val="FFFFFF">
                    <a:lumMod val="65000"/>
                  </a:srgbClr>
                </a:solidFill>
                <a:latin typeface="Arial" panose="020B0604020202020204" pitchFamily="34" charset="0"/>
                <a:cs typeface="Arial" panose="020B0604020202020204" pitchFamily="34" charset="0"/>
              </a:rPr>
              <a:t>Facilitate bi-directional dialogue between the community and our researchers to improve trust and co-create future research</a:t>
            </a:r>
          </a:p>
        </p:txBody>
      </p:sp>
      <p:pic>
        <p:nvPicPr>
          <p:cNvPr id="57" name="Graphic 56" descr="Piggy Bank outline">
            <a:extLst>
              <a:ext uri="{FF2B5EF4-FFF2-40B4-BE49-F238E27FC236}">
                <a16:creationId xmlns:a16="http://schemas.microsoft.com/office/drawing/2014/main" id="{9F34D5B6-BA0A-4AE7-8A6F-8D4C3FFE2BD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2481059" y="3182785"/>
            <a:ext cx="685800" cy="685800"/>
          </a:xfrm>
          <a:prstGeom prst="rect">
            <a:avLst/>
          </a:prstGeom>
        </p:spPr>
      </p:pic>
      <p:sp>
        <p:nvSpPr>
          <p:cNvPr id="4" name="Title 3">
            <a:extLst>
              <a:ext uri="{FF2B5EF4-FFF2-40B4-BE49-F238E27FC236}">
                <a16:creationId xmlns:a16="http://schemas.microsoft.com/office/drawing/2014/main" id="{687223FE-5B4A-4DCC-A0BE-FC5770836C92}"/>
              </a:ext>
            </a:extLst>
          </p:cNvPr>
          <p:cNvSpPr>
            <a:spLocks noGrp="1"/>
          </p:cNvSpPr>
          <p:nvPr>
            <p:ph type="title"/>
          </p:nvPr>
        </p:nvSpPr>
        <p:spPr>
          <a:xfrm>
            <a:off x="1339249" y="976079"/>
            <a:ext cx="1958963" cy="1372904"/>
          </a:xfrm>
        </p:spPr>
        <p:txBody>
          <a:bodyPr/>
          <a:lstStyle/>
          <a:p>
            <a:r>
              <a:rPr lang="en-US" sz="3525" dirty="0">
                <a:solidFill>
                  <a:schemeClr val="accent4">
                    <a:lumMod val="75000"/>
                  </a:schemeClr>
                </a:solidFill>
              </a:rPr>
              <a:t>CRN VISION</a:t>
            </a:r>
          </a:p>
        </p:txBody>
      </p:sp>
      <p:pic>
        <p:nvPicPr>
          <p:cNvPr id="63" name="Graphic 62" descr="Dollar outline">
            <a:extLst>
              <a:ext uri="{FF2B5EF4-FFF2-40B4-BE49-F238E27FC236}">
                <a16:creationId xmlns:a16="http://schemas.microsoft.com/office/drawing/2014/main" id="{7F503786-8E6E-48B5-8A65-3F4531FBC99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2648212" y="3388525"/>
            <a:ext cx="274320" cy="274320"/>
          </a:xfrm>
          <a:prstGeom prst="rect">
            <a:avLst/>
          </a:prstGeom>
        </p:spPr>
      </p:pic>
    </p:spTree>
    <p:extLst>
      <p:ext uri="{BB962C8B-B14F-4D97-AF65-F5344CB8AC3E}">
        <p14:creationId xmlns:p14="http://schemas.microsoft.com/office/powerpoint/2010/main" val="769688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D0239C-413C-47BF-956F-EF33E7A690BA}"/>
              </a:ext>
            </a:extLst>
          </p:cNvPr>
          <p:cNvSpPr>
            <a:spLocks noGrp="1"/>
          </p:cNvSpPr>
          <p:nvPr>
            <p:ph type="title"/>
          </p:nvPr>
        </p:nvSpPr>
        <p:spPr>
          <a:xfrm>
            <a:off x="1322235" y="964041"/>
            <a:ext cx="6564466" cy="476249"/>
          </a:xfrm>
        </p:spPr>
        <p:txBody>
          <a:bodyPr/>
          <a:lstStyle/>
          <a:p>
            <a:r>
              <a:rPr lang="en-US" sz="1500" dirty="0"/>
              <a:t>Community Engagement Through Internal &amp; External Partnerships</a:t>
            </a:r>
          </a:p>
        </p:txBody>
      </p:sp>
      <p:sp>
        <p:nvSpPr>
          <p:cNvPr id="14" name="Arc 13">
            <a:extLst>
              <a:ext uri="{FF2B5EF4-FFF2-40B4-BE49-F238E27FC236}">
                <a16:creationId xmlns:a16="http://schemas.microsoft.com/office/drawing/2014/main" id="{4C500B51-C485-4932-8BCD-16481DFE208B}"/>
              </a:ext>
            </a:extLst>
          </p:cNvPr>
          <p:cNvSpPr/>
          <p:nvPr/>
        </p:nvSpPr>
        <p:spPr>
          <a:xfrm>
            <a:off x="-1924664" y="429547"/>
            <a:ext cx="685800" cy="6858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US" sz="1350" dirty="0">
              <a:solidFill>
                <a:srgbClr val="000000"/>
              </a:solidFill>
              <a:latin typeface="Arial"/>
            </a:endParaRPr>
          </a:p>
        </p:txBody>
      </p:sp>
      <p:graphicFrame>
        <p:nvGraphicFramePr>
          <p:cNvPr id="2" name="Diagram 1">
            <a:extLst>
              <a:ext uri="{FF2B5EF4-FFF2-40B4-BE49-F238E27FC236}">
                <a16:creationId xmlns:a16="http://schemas.microsoft.com/office/drawing/2014/main" id="{9F370210-B81C-47DC-B11D-C51169F37440}"/>
              </a:ext>
            </a:extLst>
          </p:cNvPr>
          <p:cNvGraphicFramePr/>
          <p:nvPr/>
        </p:nvGraphicFramePr>
        <p:xfrm>
          <a:off x="5108265" y="2226997"/>
          <a:ext cx="3043288" cy="2404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oup 15">
            <a:extLst>
              <a:ext uri="{FF2B5EF4-FFF2-40B4-BE49-F238E27FC236}">
                <a16:creationId xmlns:a16="http://schemas.microsoft.com/office/drawing/2014/main" id="{15CC3FBE-490F-42A8-BF2F-9A28669E98C0}"/>
              </a:ext>
            </a:extLst>
          </p:cNvPr>
          <p:cNvGrpSpPr/>
          <p:nvPr/>
        </p:nvGrpSpPr>
        <p:grpSpPr>
          <a:xfrm>
            <a:off x="1307099" y="1861464"/>
            <a:ext cx="6028064" cy="3880549"/>
            <a:chOff x="218797" y="1338952"/>
            <a:chExt cx="8037419" cy="5174065"/>
          </a:xfrm>
        </p:grpSpPr>
        <p:cxnSp>
          <p:nvCxnSpPr>
            <p:cNvPr id="26" name="Straight Arrow Connector 25">
              <a:extLst>
                <a:ext uri="{FF2B5EF4-FFF2-40B4-BE49-F238E27FC236}">
                  <a16:creationId xmlns:a16="http://schemas.microsoft.com/office/drawing/2014/main" id="{DDACC324-5259-43B1-9F50-E95F2CD136AA}"/>
                </a:ext>
              </a:extLst>
            </p:cNvPr>
            <p:cNvCxnSpPr>
              <a:cxnSpLocks/>
            </p:cNvCxnSpPr>
            <p:nvPr/>
          </p:nvCxnSpPr>
          <p:spPr>
            <a:xfrm flipV="1">
              <a:off x="6466236" y="2949852"/>
              <a:ext cx="521864" cy="890756"/>
            </a:xfrm>
            <a:prstGeom prst="straightConnector1">
              <a:avLst/>
            </a:prstGeom>
            <a:ln w="190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2EDC9CB-AC91-414E-82C1-706DC5890F56}"/>
                </a:ext>
              </a:extLst>
            </p:cNvPr>
            <p:cNvCxnSpPr>
              <a:cxnSpLocks/>
            </p:cNvCxnSpPr>
            <p:nvPr/>
          </p:nvCxnSpPr>
          <p:spPr>
            <a:xfrm flipH="1" flipV="1">
              <a:off x="7673404" y="2953259"/>
              <a:ext cx="582812" cy="890756"/>
            </a:xfrm>
            <a:prstGeom prst="straightConnector1">
              <a:avLst/>
            </a:prstGeom>
            <a:ln w="190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0277A4E-9E21-4A14-B0DF-9AEF534B98C7}"/>
                </a:ext>
              </a:extLst>
            </p:cNvPr>
            <p:cNvCxnSpPr>
              <a:cxnSpLocks/>
            </p:cNvCxnSpPr>
            <p:nvPr/>
          </p:nvCxnSpPr>
          <p:spPr>
            <a:xfrm flipH="1">
              <a:off x="6727168" y="4452088"/>
              <a:ext cx="1188333" cy="0"/>
            </a:xfrm>
            <a:prstGeom prst="straightConnector1">
              <a:avLst/>
            </a:prstGeom>
            <a:ln w="190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5F0E92-E289-489B-ABE9-22092C13CA40}"/>
                </a:ext>
              </a:extLst>
            </p:cNvPr>
            <p:cNvSpPr txBox="1"/>
            <p:nvPr/>
          </p:nvSpPr>
          <p:spPr>
            <a:xfrm>
              <a:off x="218797" y="1338952"/>
              <a:ext cx="5582964" cy="5174065"/>
            </a:xfrm>
            <a:prstGeom prst="rect">
              <a:avLst/>
            </a:prstGeom>
            <a:noFill/>
          </p:spPr>
          <p:txBody>
            <a:bodyPr wrap="square" rtlCol="0">
              <a:spAutoFit/>
            </a:bodyPr>
            <a:lstStyle/>
            <a:p>
              <a:pPr marL="0" lvl="2" defTabSz="685800" fontAlgn="auto">
                <a:spcBef>
                  <a:spcPts val="0"/>
                </a:spcBef>
                <a:spcAft>
                  <a:spcPts val="0"/>
                </a:spcAft>
              </a:pPr>
              <a:r>
                <a:rPr lang="en-US" sz="1500" b="1" dirty="0">
                  <a:solidFill>
                    <a:srgbClr val="000000"/>
                  </a:solidFill>
                  <a:latin typeface="Arial"/>
                  <a:cs typeface="Arial" panose="020B0604020202020204" pitchFamily="34" charset="0"/>
                </a:rPr>
                <a:t>The CRN, CTSI and Community Engagement &amp; External Affairs are Partnering to:</a:t>
              </a:r>
            </a:p>
            <a:p>
              <a:pPr marL="0" lvl="2" defTabSz="685800" fontAlgn="auto">
                <a:spcBef>
                  <a:spcPts val="0"/>
                </a:spcBef>
                <a:spcAft>
                  <a:spcPts val="0"/>
                </a:spcAft>
              </a:pPr>
              <a:endParaRPr lang="en-US" sz="1200" dirty="0">
                <a:solidFill>
                  <a:srgbClr val="000000"/>
                </a:solidFill>
                <a:latin typeface="Arial"/>
                <a:cs typeface="+mn-cs"/>
              </a:endParaRPr>
            </a:p>
            <a:p>
              <a:pPr marL="129779" indent="-129779" defTabSz="685800" fontAlgn="auto">
                <a:spcBef>
                  <a:spcPts val="450"/>
                </a:spcBef>
                <a:spcAft>
                  <a:spcPts val="450"/>
                </a:spcAft>
                <a:buFont typeface="Arial" panose="020B0604020202020204" pitchFamily="34" charset="0"/>
                <a:buChar char="•"/>
              </a:pPr>
              <a:r>
                <a:rPr lang="en-US" sz="1350" dirty="0">
                  <a:solidFill>
                    <a:srgbClr val="000000"/>
                  </a:solidFill>
                  <a:latin typeface="Arial"/>
                  <a:cs typeface="+mn-cs"/>
                </a:rPr>
                <a:t>Raise the voice of our community</a:t>
              </a:r>
            </a:p>
            <a:p>
              <a:pPr marL="129779" indent="-129779" defTabSz="685800" fontAlgn="auto">
                <a:spcBef>
                  <a:spcPts val="450"/>
                </a:spcBef>
                <a:spcAft>
                  <a:spcPts val="450"/>
                </a:spcAft>
                <a:buFont typeface="Arial" panose="020B0604020202020204" pitchFamily="34" charset="0"/>
                <a:buChar char="•"/>
              </a:pPr>
              <a:r>
                <a:rPr lang="en-US" sz="1350" dirty="0">
                  <a:solidFill>
                    <a:srgbClr val="000000"/>
                  </a:solidFill>
                  <a:latin typeface="Arial"/>
                  <a:cs typeface="+mn-cs"/>
                </a:rPr>
                <a:t>Promote/facilitate the co-development of research </a:t>
              </a:r>
            </a:p>
            <a:p>
              <a:pPr marL="129779" indent="-129779" defTabSz="685800" fontAlgn="auto">
                <a:spcBef>
                  <a:spcPts val="450"/>
                </a:spcBef>
                <a:spcAft>
                  <a:spcPts val="450"/>
                </a:spcAft>
                <a:buFont typeface="Arial" panose="020B0604020202020204" pitchFamily="34" charset="0"/>
                <a:buChar char="•"/>
              </a:pPr>
              <a:r>
                <a:rPr lang="en-US" sz="1350" dirty="0">
                  <a:solidFill>
                    <a:srgbClr val="000000"/>
                  </a:solidFill>
                  <a:latin typeface="Arial"/>
                  <a:cs typeface="+mn-cs"/>
                </a:rPr>
                <a:t>Educate about research and value of inclusive participation</a:t>
              </a:r>
            </a:p>
            <a:p>
              <a:pPr marL="129779" indent="-129779" defTabSz="685800" fontAlgn="auto">
                <a:spcBef>
                  <a:spcPts val="450"/>
                </a:spcBef>
                <a:spcAft>
                  <a:spcPts val="450"/>
                </a:spcAft>
                <a:buFont typeface="Arial" panose="020B0604020202020204" pitchFamily="34" charset="0"/>
                <a:buChar char="•"/>
              </a:pPr>
              <a:r>
                <a:rPr lang="en-US" sz="1350" dirty="0">
                  <a:solidFill>
                    <a:srgbClr val="000000"/>
                  </a:solidFill>
                  <a:latin typeface="Arial"/>
                  <a:cs typeface="+mn-cs"/>
                </a:rPr>
                <a:t>Share world class scientific discovery and innovation</a:t>
              </a:r>
            </a:p>
            <a:p>
              <a:pPr marL="129779" indent="-129779" defTabSz="685800" fontAlgn="auto">
                <a:spcBef>
                  <a:spcPts val="450"/>
                </a:spcBef>
                <a:spcAft>
                  <a:spcPts val="450"/>
                </a:spcAft>
                <a:buFont typeface="Arial" panose="020B0604020202020204" pitchFamily="34" charset="0"/>
                <a:buChar char="•"/>
              </a:pPr>
              <a:r>
                <a:rPr lang="en-US" sz="1350" dirty="0">
                  <a:solidFill>
                    <a:srgbClr val="000000"/>
                  </a:solidFill>
                  <a:latin typeface="Arial"/>
                  <a:cs typeface="+mn-cs"/>
                </a:rPr>
                <a:t>Create bi-directional community and researcher dialogue</a:t>
              </a:r>
            </a:p>
            <a:p>
              <a:pPr marL="129779" indent="-129779" defTabSz="685800" fontAlgn="auto">
                <a:spcBef>
                  <a:spcPts val="450"/>
                </a:spcBef>
                <a:spcAft>
                  <a:spcPts val="450"/>
                </a:spcAft>
                <a:buFont typeface="Arial" panose="020B0604020202020204" pitchFamily="34" charset="0"/>
                <a:buChar char="•"/>
              </a:pPr>
              <a:r>
                <a:rPr lang="en-US" sz="1350" dirty="0">
                  <a:solidFill>
                    <a:srgbClr val="000000"/>
                  </a:solidFill>
                  <a:latin typeface="Arial"/>
                  <a:cs typeface="+mn-cs"/>
                </a:rPr>
                <a:t>Share research results with community</a:t>
              </a:r>
            </a:p>
            <a:p>
              <a:pPr marL="129779" indent="-129779" defTabSz="685800" fontAlgn="auto">
                <a:spcBef>
                  <a:spcPts val="450"/>
                </a:spcBef>
                <a:spcAft>
                  <a:spcPts val="450"/>
                </a:spcAft>
                <a:buFont typeface="Arial" panose="020B0604020202020204" pitchFamily="34" charset="0"/>
                <a:buChar char="•"/>
              </a:pPr>
              <a:r>
                <a:rPr lang="en-US" sz="1350" dirty="0">
                  <a:solidFill>
                    <a:srgbClr val="000000"/>
                  </a:solidFill>
                  <a:latin typeface="Arial"/>
                  <a:cs typeface="+mn-cs"/>
                </a:rPr>
                <a:t>Position BMC as leaders in inclusive research</a:t>
              </a:r>
              <a:endParaRPr lang="en-US" sz="1200" dirty="0">
                <a:solidFill>
                  <a:srgbClr val="000000"/>
                </a:solidFill>
                <a:latin typeface="Arial"/>
                <a:cs typeface="Arial" panose="020B0604020202020204" pitchFamily="34" charset="0"/>
              </a:endParaRPr>
            </a:p>
          </p:txBody>
        </p:sp>
      </p:grpSp>
    </p:spTree>
    <p:extLst>
      <p:ext uri="{BB962C8B-B14F-4D97-AF65-F5344CB8AC3E}">
        <p14:creationId xmlns:p14="http://schemas.microsoft.com/office/powerpoint/2010/main" val="12930026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1486" y="983126"/>
            <a:ext cx="5347503" cy="386305"/>
          </a:xfrm>
        </p:spPr>
        <p:txBody>
          <a:bodyPr/>
          <a:lstStyle/>
          <a:p>
            <a:r>
              <a:rPr lang="en-US" dirty="0"/>
              <a:t>CRN In The Community</a:t>
            </a:r>
          </a:p>
        </p:txBody>
      </p:sp>
      <p:grpSp>
        <p:nvGrpSpPr>
          <p:cNvPr id="6" name="Group 5">
            <a:extLst>
              <a:ext uri="{FF2B5EF4-FFF2-40B4-BE49-F238E27FC236}">
                <a16:creationId xmlns:a16="http://schemas.microsoft.com/office/drawing/2014/main" id="{C94477BD-2DC8-2265-3F0A-1A67B92FA080}"/>
              </a:ext>
            </a:extLst>
          </p:cNvPr>
          <p:cNvGrpSpPr>
            <a:grpSpLocks noChangeAspect="1"/>
          </p:cNvGrpSpPr>
          <p:nvPr/>
        </p:nvGrpSpPr>
        <p:grpSpPr>
          <a:xfrm>
            <a:off x="1221608" y="898601"/>
            <a:ext cx="528066" cy="528066"/>
            <a:chOff x="1164278" y="3423576"/>
            <a:chExt cx="914400" cy="956299"/>
          </a:xfrm>
        </p:grpSpPr>
        <p:sp>
          <p:nvSpPr>
            <p:cNvPr id="7" name="Flowchart: Connector 6">
              <a:extLst>
                <a:ext uri="{FF2B5EF4-FFF2-40B4-BE49-F238E27FC236}">
                  <a16:creationId xmlns:a16="http://schemas.microsoft.com/office/drawing/2014/main" id="{AA52AB57-6CC2-6344-424E-401E301ED215}"/>
                </a:ext>
              </a:extLst>
            </p:cNvPr>
            <p:cNvSpPr/>
            <p:nvPr/>
          </p:nvSpPr>
          <p:spPr>
            <a:xfrm>
              <a:off x="1164278" y="3465475"/>
              <a:ext cx="914400" cy="914400"/>
            </a:xfrm>
            <a:prstGeom prst="flowChartConnector">
              <a:avLst/>
            </a:prstGeom>
            <a:solidFill>
              <a:srgbClr val="E8C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pic>
          <p:nvPicPr>
            <p:cNvPr id="8" name="Graphic 7" descr="Cycle with people outline">
              <a:extLst>
                <a:ext uri="{FF2B5EF4-FFF2-40B4-BE49-F238E27FC236}">
                  <a16:creationId xmlns:a16="http://schemas.microsoft.com/office/drawing/2014/main" id="{29D0E1C0-7181-60D7-BAC3-5099DE45E21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64278" y="3423576"/>
              <a:ext cx="914400" cy="914400"/>
            </a:xfrm>
            <a:prstGeom prst="rect">
              <a:avLst/>
            </a:prstGeom>
          </p:spPr>
        </p:pic>
      </p:grpSp>
      <p:pic>
        <p:nvPicPr>
          <p:cNvPr id="30722" name="Picture 2">
            <a:extLst>
              <a:ext uri="{FF2B5EF4-FFF2-40B4-BE49-F238E27FC236}">
                <a16:creationId xmlns:a16="http://schemas.microsoft.com/office/drawing/2014/main" id="{E5D3039F-61F4-5BE6-2F60-139317D0C039}"/>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259313" y="1662414"/>
            <a:ext cx="1424569" cy="184356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Partners &amp; Funders — Union Capital Boston">
            <a:extLst>
              <a:ext uri="{FF2B5EF4-FFF2-40B4-BE49-F238E27FC236}">
                <a16:creationId xmlns:a16="http://schemas.microsoft.com/office/drawing/2014/main" id="{5DFA2785-A3C9-965C-6BC7-CF129E800A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4159" y="1840764"/>
            <a:ext cx="4729823" cy="945965"/>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Pop-Up Vaccine Clinic with Boston Medical Center - Cambridge Public Schools">
            <a:extLst>
              <a:ext uri="{FF2B5EF4-FFF2-40B4-BE49-F238E27FC236}">
                <a16:creationId xmlns:a16="http://schemas.microsoft.com/office/drawing/2014/main" id="{E4CAB4A7-1A4D-9BAC-224C-416E285B8A8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313" y="3593939"/>
            <a:ext cx="1398634" cy="195917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Celebrate Juneteenth with a march through Roxbury | Boston.com">
            <a:extLst>
              <a:ext uri="{FF2B5EF4-FFF2-40B4-BE49-F238E27FC236}">
                <a16:creationId xmlns:a16="http://schemas.microsoft.com/office/drawing/2014/main" id="{43390D85-C09C-5BAA-067B-216F7C3D8A29}"/>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1350">
              <a:solidFill>
                <a:srgbClr val="000000"/>
              </a:solidFill>
              <a:latin typeface="Arial"/>
              <a:cs typeface="+mn-cs"/>
            </a:endParaRPr>
          </a:p>
        </p:txBody>
      </p:sp>
      <p:pic>
        <p:nvPicPr>
          <p:cNvPr id="9" name="Picture 8">
            <a:extLst>
              <a:ext uri="{FF2B5EF4-FFF2-40B4-BE49-F238E27FC236}">
                <a16:creationId xmlns:a16="http://schemas.microsoft.com/office/drawing/2014/main" id="{B99DAD7A-CB54-DFEE-0A95-D200447E2CE4}"/>
              </a:ext>
            </a:extLst>
          </p:cNvPr>
          <p:cNvPicPr>
            <a:picLocks noChangeAspect="1"/>
          </p:cNvPicPr>
          <p:nvPr/>
        </p:nvPicPr>
        <p:blipFill>
          <a:blip r:embed="rId8"/>
          <a:stretch>
            <a:fillRect/>
          </a:stretch>
        </p:blipFill>
        <p:spPr>
          <a:xfrm>
            <a:off x="2854157" y="4205451"/>
            <a:ext cx="2582601" cy="1345105"/>
          </a:xfrm>
          <a:prstGeom prst="rect">
            <a:avLst/>
          </a:prstGeom>
        </p:spPr>
      </p:pic>
      <p:pic>
        <p:nvPicPr>
          <p:cNvPr id="30734" name="Picture 14" descr="We Got Us Logo">
            <a:extLst>
              <a:ext uri="{FF2B5EF4-FFF2-40B4-BE49-F238E27FC236}">
                <a16:creationId xmlns:a16="http://schemas.microsoft.com/office/drawing/2014/main" id="{CA3377E1-F49E-F217-FCC0-6D30ACC5939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595" t="12527" r="20725" b="12986"/>
          <a:stretch/>
        </p:blipFill>
        <p:spPr bwMode="auto">
          <a:xfrm>
            <a:off x="5984175" y="4113847"/>
            <a:ext cx="1454069" cy="1436708"/>
          </a:xfrm>
          <a:prstGeom prst="rect">
            <a:avLst/>
          </a:prstGeom>
          <a:noFill/>
          <a:extLst>
            <a:ext uri="{909E8E84-426E-40DD-AFC4-6F175D3DCCD1}">
              <a14:hiddenFill xmlns:a14="http://schemas.microsoft.com/office/drawing/2010/main">
                <a:solidFill>
                  <a:srgbClr val="FFFFFF"/>
                </a:solidFill>
              </a14:hiddenFill>
            </a:ext>
          </a:extLst>
        </p:spPr>
      </p:pic>
      <p:pic>
        <p:nvPicPr>
          <p:cNvPr id="30736" name="Picture 16" descr="YMCA Logo">
            <a:extLst>
              <a:ext uri="{FF2B5EF4-FFF2-40B4-BE49-F238E27FC236}">
                <a16:creationId xmlns:a16="http://schemas.microsoft.com/office/drawing/2014/main" id="{016C41E9-E1BB-803D-638B-F495D7D792E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75630" y="2829706"/>
            <a:ext cx="1241567" cy="12415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39EA888-329C-EE75-0D6C-BA079C96C1EB}"/>
              </a:ext>
            </a:extLst>
          </p:cNvPr>
          <p:cNvSpPr txBox="1"/>
          <p:nvPr/>
        </p:nvSpPr>
        <p:spPr>
          <a:xfrm>
            <a:off x="5490633" y="3230998"/>
            <a:ext cx="2245748" cy="461665"/>
          </a:xfrm>
          <a:prstGeom prst="rect">
            <a:avLst/>
          </a:prstGeom>
          <a:noFill/>
        </p:spPr>
        <p:txBody>
          <a:bodyPr wrap="square" rtlCol="0">
            <a:spAutoFit/>
          </a:bodyPr>
          <a:lstStyle/>
          <a:p>
            <a:pPr defTabSz="685800" fontAlgn="auto">
              <a:spcBef>
                <a:spcPts val="0"/>
              </a:spcBef>
              <a:spcAft>
                <a:spcPts val="0"/>
              </a:spcAft>
            </a:pPr>
            <a:r>
              <a:rPr lang="en-US" sz="2400" dirty="0">
                <a:solidFill>
                  <a:srgbClr val="000000"/>
                </a:solidFill>
                <a:latin typeface="Arial" panose="020B0604020202020204" pitchFamily="34" charset="0"/>
                <a:cs typeface="Arial" panose="020B0604020202020204" pitchFamily="34" charset="0"/>
              </a:rPr>
              <a:t>THE MUSE</a:t>
            </a:r>
          </a:p>
        </p:txBody>
      </p:sp>
    </p:spTree>
    <p:extLst>
      <p:ext uri="{BB962C8B-B14F-4D97-AF65-F5344CB8AC3E}">
        <p14:creationId xmlns:p14="http://schemas.microsoft.com/office/powerpoint/2010/main" val="28900137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a:extLst>
              <a:ext uri="{FF2B5EF4-FFF2-40B4-BE49-F238E27FC236}">
                <a16:creationId xmlns:a16="http://schemas.microsoft.com/office/drawing/2014/main" id="{4CA9B9A2-A1A9-4039-90A3-445FDB7DEE92}"/>
              </a:ext>
            </a:extLst>
          </p:cNvPr>
          <p:cNvSpPr>
            <a:spLocks noChangeAspect="1" noChangeArrowheads="1"/>
          </p:cNvSpPr>
          <p:nvPr/>
        </p:nvSpPr>
        <p:spPr bwMode="auto">
          <a:xfrm>
            <a:off x="1190625" y="994172"/>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endParaRPr>
          </a:p>
        </p:txBody>
      </p:sp>
      <p:sp>
        <p:nvSpPr>
          <p:cNvPr id="12" name="TextBox 11">
            <a:extLst>
              <a:ext uri="{FF2B5EF4-FFF2-40B4-BE49-F238E27FC236}">
                <a16:creationId xmlns:a16="http://schemas.microsoft.com/office/drawing/2014/main" id="{BC9FB655-776E-4482-BB07-DCA4B1A6472B}"/>
              </a:ext>
            </a:extLst>
          </p:cNvPr>
          <p:cNvSpPr txBox="1"/>
          <p:nvPr/>
        </p:nvSpPr>
        <p:spPr>
          <a:xfrm>
            <a:off x="1123960" y="4338370"/>
            <a:ext cx="6894368" cy="784830"/>
          </a:xfrm>
          <a:prstGeom prst="rect">
            <a:avLst/>
          </a:prstGeom>
          <a:noFill/>
        </p:spPr>
        <p:txBody>
          <a:bodyPr wrap="square" rtlCol="0">
            <a:spAutoFit/>
          </a:bodyPr>
          <a:lstStyle/>
          <a:p>
            <a:pPr algn="ctr" defTabSz="685800">
              <a:defRPr/>
            </a:pPr>
            <a:r>
              <a:rPr lang="en-US" sz="2100" b="1" dirty="0">
                <a:solidFill>
                  <a:srgbClr val="FFFFFF"/>
                </a:solidFill>
              </a:rPr>
              <a:t>Clinical Research Network</a:t>
            </a:r>
          </a:p>
          <a:p>
            <a:pPr marL="171450" indent="-171450" defTabSz="685800">
              <a:buFont typeface="Wingdings" panose="05000000000000000000" pitchFamily="2" charset="2"/>
              <a:buChar char="§"/>
              <a:defRPr/>
            </a:pPr>
            <a:endParaRPr lang="en-US" sz="2400" b="1" dirty="0">
              <a:solidFill>
                <a:srgbClr val="000000"/>
              </a:solidFill>
              <a:latin typeface="Arial" panose="020B0604020202020204" pitchFamily="34" charset="0"/>
              <a:cs typeface="Arial" panose="020B0604020202020204" pitchFamily="34" charset="0"/>
            </a:endParaRPr>
          </a:p>
        </p:txBody>
      </p:sp>
      <p:graphicFrame>
        <p:nvGraphicFramePr>
          <p:cNvPr id="18" name="Table 17">
            <a:extLst>
              <a:ext uri="{FF2B5EF4-FFF2-40B4-BE49-F238E27FC236}">
                <a16:creationId xmlns:a16="http://schemas.microsoft.com/office/drawing/2014/main" id="{D1A1D708-299A-4932-8EF5-3DA38ABBCF10}"/>
              </a:ext>
            </a:extLst>
          </p:cNvPr>
          <p:cNvGraphicFramePr>
            <a:graphicFrameLocks noGrp="1"/>
          </p:cNvGraphicFramePr>
          <p:nvPr>
            <p:extLst/>
          </p:nvPr>
        </p:nvGraphicFramePr>
        <p:xfrm>
          <a:off x="1258283" y="2532965"/>
          <a:ext cx="6625720" cy="525780"/>
        </p:xfrm>
        <a:graphic>
          <a:graphicData uri="http://schemas.openxmlformats.org/drawingml/2006/table">
            <a:tbl>
              <a:tblPr/>
              <a:tblGrid>
                <a:gridCol w="6625720">
                  <a:extLst>
                    <a:ext uri="{9D8B030D-6E8A-4147-A177-3AD203B41FA5}">
                      <a16:colId xmlns:a16="http://schemas.microsoft.com/office/drawing/2014/main" val="691378128"/>
                    </a:ext>
                  </a:extLst>
                </a:gridCol>
              </a:tblGrid>
              <a:tr h="525780">
                <a:tc>
                  <a:txBody>
                    <a:bodyPr/>
                    <a:lstStyle/>
                    <a:p>
                      <a:pPr marR="0" lvl="0" algn="ctr" defTabSz="914400" rtl="0" eaLnBrk="1" fontAlgn="auto" latinLnBrk="0" hangingPunct="1">
                        <a:lnSpc>
                          <a:spcPct val="100000"/>
                        </a:lnSpc>
                        <a:spcBef>
                          <a:spcPts val="0"/>
                        </a:spcBef>
                        <a:spcAft>
                          <a:spcPts val="0"/>
                        </a:spcAft>
                        <a:buClrTx/>
                        <a:buSzTx/>
                        <a:tabLst/>
                        <a:defRPr/>
                      </a:pPr>
                      <a:r>
                        <a:rPr lang="en-US" sz="3000" dirty="0">
                          <a:solidFill>
                            <a:schemeClr val="accent4">
                              <a:lumMod val="75000"/>
                            </a:schemeClr>
                          </a:solidFill>
                        </a:rPr>
                        <a:t>CRN CE Impact Projects</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057331"/>
                  </a:ext>
                </a:extLst>
              </a:tr>
            </a:tbl>
          </a:graphicData>
        </a:graphic>
      </p:graphicFrame>
      <p:pic>
        <p:nvPicPr>
          <p:cNvPr id="11" name="Picture 10" descr="A collage of a person&#10;&#10;Description automatically generated with low confidence">
            <a:extLst>
              <a:ext uri="{FF2B5EF4-FFF2-40B4-BE49-F238E27FC236}">
                <a16:creationId xmlns:a16="http://schemas.microsoft.com/office/drawing/2014/main" id="{18AE5199-4F7E-4809-AA9F-8DBC6A87BB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5019495"/>
            <a:ext cx="6858000" cy="981255"/>
          </a:xfrm>
          <a:prstGeom prst="rect">
            <a:avLst/>
          </a:prstGeom>
        </p:spPr>
      </p:pic>
      <p:sp>
        <p:nvSpPr>
          <p:cNvPr id="13" name="Flowchart: Connector 12">
            <a:extLst>
              <a:ext uri="{FF2B5EF4-FFF2-40B4-BE49-F238E27FC236}">
                <a16:creationId xmlns:a16="http://schemas.microsoft.com/office/drawing/2014/main" id="{E2C97CC4-608E-4136-A284-96B3D56ED625}"/>
              </a:ext>
            </a:extLst>
          </p:cNvPr>
          <p:cNvSpPr/>
          <p:nvPr/>
        </p:nvSpPr>
        <p:spPr>
          <a:xfrm>
            <a:off x="4374350" y="3456356"/>
            <a:ext cx="685800" cy="685800"/>
          </a:xfrm>
          <a:prstGeom prst="flowChartConnector">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pic>
        <p:nvPicPr>
          <p:cNvPr id="14" name="Graphic 13" descr="Users outline">
            <a:extLst>
              <a:ext uri="{FF2B5EF4-FFF2-40B4-BE49-F238E27FC236}">
                <a16:creationId xmlns:a16="http://schemas.microsoft.com/office/drawing/2014/main" id="{D4C855CE-46FF-45E2-A188-1DE7A7A517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415556" y="3520146"/>
            <a:ext cx="603391" cy="603391"/>
          </a:xfrm>
          <a:prstGeom prst="rect">
            <a:avLst/>
          </a:prstGeom>
        </p:spPr>
      </p:pic>
      <p:grpSp>
        <p:nvGrpSpPr>
          <p:cNvPr id="23" name="Group 22">
            <a:extLst>
              <a:ext uri="{FF2B5EF4-FFF2-40B4-BE49-F238E27FC236}">
                <a16:creationId xmlns:a16="http://schemas.microsoft.com/office/drawing/2014/main" id="{BE16C0D8-61C5-48A7-80D1-E157255A3235}"/>
              </a:ext>
            </a:extLst>
          </p:cNvPr>
          <p:cNvGrpSpPr/>
          <p:nvPr/>
        </p:nvGrpSpPr>
        <p:grpSpPr>
          <a:xfrm>
            <a:off x="2016209" y="3424933"/>
            <a:ext cx="685800" cy="717224"/>
            <a:chOff x="1164278" y="3423576"/>
            <a:chExt cx="914400" cy="956299"/>
          </a:xfrm>
        </p:grpSpPr>
        <p:sp>
          <p:nvSpPr>
            <p:cNvPr id="9" name="Flowchart: Connector 8">
              <a:extLst>
                <a:ext uri="{FF2B5EF4-FFF2-40B4-BE49-F238E27FC236}">
                  <a16:creationId xmlns:a16="http://schemas.microsoft.com/office/drawing/2014/main" id="{2E6F31D6-3F1B-49A2-B254-682C05218C1D}"/>
                </a:ext>
              </a:extLst>
            </p:cNvPr>
            <p:cNvSpPr/>
            <p:nvPr/>
          </p:nvSpPr>
          <p:spPr>
            <a:xfrm>
              <a:off x="1164278" y="3465475"/>
              <a:ext cx="914400" cy="914400"/>
            </a:xfrm>
            <a:prstGeom prst="flowChartConnector">
              <a:avLst/>
            </a:prstGeom>
            <a:solidFill>
              <a:srgbClr val="E8C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pic>
          <p:nvPicPr>
            <p:cNvPr id="15" name="Graphic 14" descr="Cycle with people outline">
              <a:extLst>
                <a:ext uri="{FF2B5EF4-FFF2-40B4-BE49-F238E27FC236}">
                  <a16:creationId xmlns:a16="http://schemas.microsoft.com/office/drawing/2014/main" id="{B823D370-657D-4D1A-B9A8-80C6230A363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64278" y="3423576"/>
              <a:ext cx="914400" cy="914400"/>
            </a:xfrm>
            <a:prstGeom prst="rect">
              <a:avLst/>
            </a:prstGeom>
          </p:spPr>
        </p:pic>
      </p:grpSp>
      <p:grpSp>
        <p:nvGrpSpPr>
          <p:cNvPr id="8" name="Group 7">
            <a:extLst>
              <a:ext uri="{FF2B5EF4-FFF2-40B4-BE49-F238E27FC236}">
                <a16:creationId xmlns:a16="http://schemas.microsoft.com/office/drawing/2014/main" id="{01E5A7F8-029A-4E55-97CE-2896B2973ED8}"/>
              </a:ext>
            </a:extLst>
          </p:cNvPr>
          <p:cNvGrpSpPr/>
          <p:nvPr/>
        </p:nvGrpSpPr>
        <p:grpSpPr>
          <a:xfrm>
            <a:off x="6732491" y="3497561"/>
            <a:ext cx="685800" cy="685800"/>
            <a:chOff x="7452654" y="3520414"/>
            <a:chExt cx="914400" cy="914400"/>
          </a:xfrm>
        </p:grpSpPr>
        <p:sp>
          <p:nvSpPr>
            <p:cNvPr id="16" name="Flowchart: Connector 15">
              <a:extLst>
                <a:ext uri="{FF2B5EF4-FFF2-40B4-BE49-F238E27FC236}">
                  <a16:creationId xmlns:a16="http://schemas.microsoft.com/office/drawing/2014/main" id="{FF555466-D6E3-417C-8B4F-2FC85CB7BD82}"/>
                </a:ext>
              </a:extLst>
            </p:cNvPr>
            <p:cNvSpPr/>
            <p:nvPr/>
          </p:nvSpPr>
          <p:spPr>
            <a:xfrm>
              <a:off x="7452654" y="3520414"/>
              <a:ext cx="914400" cy="914400"/>
            </a:xfrm>
            <a:prstGeom prst="flowChartConnector">
              <a:avLst/>
            </a:prstGeom>
            <a:solidFill>
              <a:srgbClr val="8CD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pic>
          <p:nvPicPr>
            <p:cNvPr id="17" name="Graphic 16" descr="Tools outline">
              <a:extLst>
                <a:ext uri="{FF2B5EF4-FFF2-40B4-BE49-F238E27FC236}">
                  <a16:creationId xmlns:a16="http://schemas.microsoft.com/office/drawing/2014/main" id="{5432A45F-E607-49DD-AB34-E707C7B8F4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7565562" y="3633322"/>
              <a:ext cx="688583" cy="688583"/>
            </a:xfrm>
            <a:prstGeom prst="rect">
              <a:avLst/>
            </a:prstGeom>
          </p:spPr>
        </p:pic>
      </p:grpSp>
      <p:sp>
        <p:nvSpPr>
          <p:cNvPr id="19" name="Flowchart: Connector 18">
            <a:extLst>
              <a:ext uri="{FF2B5EF4-FFF2-40B4-BE49-F238E27FC236}">
                <a16:creationId xmlns:a16="http://schemas.microsoft.com/office/drawing/2014/main" id="{9D75A865-EBE2-4C1C-A2B7-62974B80F042}"/>
              </a:ext>
            </a:extLst>
          </p:cNvPr>
          <p:cNvSpPr/>
          <p:nvPr/>
        </p:nvSpPr>
        <p:spPr>
          <a:xfrm>
            <a:off x="5574485" y="3439574"/>
            <a:ext cx="685800" cy="685800"/>
          </a:xfrm>
          <a:prstGeom prst="flowChartConnector">
            <a:avLst/>
          </a:prstGeom>
          <a:solidFill>
            <a:srgbClr val="B20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grpSp>
        <p:nvGrpSpPr>
          <p:cNvPr id="4" name="Graphic 19" descr="End outline">
            <a:extLst>
              <a:ext uri="{FF2B5EF4-FFF2-40B4-BE49-F238E27FC236}">
                <a16:creationId xmlns:a16="http://schemas.microsoft.com/office/drawing/2014/main" id="{3058C7F1-83DE-4049-A116-B699EA3FD8B4}"/>
              </a:ext>
            </a:extLst>
          </p:cNvPr>
          <p:cNvGrpSpPr/>
          <p:nvPr/>
        </p:nvGrpSpPr>
        <p:grpSpPr>
          <a:xfrm>
            <a:off x="5712312" y="3641110"/>
            <a:ext cx="364553" cy="309407"/>
            <a:chOff x="6092414" y="3711814"/>
            <a:chExt cx="486071" cy="412542"/>
          </a:xfrm>
          <a:solidFill>
            <a:schemeClr val="bg1"/>
          </a:solidFill>
        </p:grpSpPr>
        <p:sp>
          <p:nvSpPr>
            <p:cNvPr id="5" name="Freeform: Shape 4">
              <a:extLst>
                <a:ext uri="{FF2B5EF4-FFF2-40B4-BE49-F238E27FC236}">
                  <a16:creationId xmlns:a16="http://schemas.microsoft.com/office/drawing/2014/main" id="{7EA6FB5D-F85E-45AB-BD8F-BBC06F4FD9D6}"/>
                </a:ext>
              </a:extLst>
            </p:cNvPr>
            <p:cNvSpPr/>
            <p:nvPr/>
          </p:nvSpPr>
          <p:spPr>
            <a:xfrm>
              <a:off x="6563756" y="3711932"/>
              <a:ext cx="14729" cy="412424"/>
            </a:xfrm>
            <a:custGeom>
              <a:avLst/>
              <a:gdLst>
                <a:gd name="connsiteX0" fmla="*/ 0 w 14729"/>
                <a:gd name="connsiteY0" fmla="*/ 0 h 412424"/>
                <a:gd name="connsiteX1" fmla="*/ 14729 w 14729"/>
                <a:gd name="connsiteY1" fmla="*/ 0 h 412424"/>
                <a:gd name="connsiteX2" fmla="*/ 14729 w 14729"/>
                <a:gd name="connsiteY2" fmla="*/ 412424 h 412424"/>
                <a:gd name="connsiteX3" fmla="*/ 0 w 14729"/>
                <a:gd name="connsiteY3" fmla="*/ 412424 h 412424"/>
              </a:gdLst>
              <a:ahLst/>
              <a:cxnLst>
                <a:cxn ang="0">
                  <a:pos x="connsiteX0" y="connsiteY0"/>
                </a:cxn>
                <a:cxn ang="0">
                  <a:pos x="connsiteX1" y="connsiteY1"/>
                </a:cxn>
                <a:cxn ang="0">
                  <a:pos x="connsiteX2" y="connsiteY2"/>
                </a:cxn>
                <a:cxn ang="0">
                  <a:pos x="connsiteX3" y="connsiteY3"/>
                </a:cxn>
              </a:cxnLst>
              <a:rect l="l" t="t" r="r" b="b"/>
              <a:pathLst>
                <a:path w="14729" h="412424">
                  <a:moveTo>
                    <a:pt x="0" y="0"/>
                  </a:moveTo>
                  <a:lnTo>
                    <a:pt x="14729" y="0"/>
                  </a:lnTo>
                  <a:lnTo>
                    <a:pt x="14729" y="412424"/>
                  </a:lnTo>
                  <a:lnTo>
                    <a:pt x="0" y="412424"/>
                  </a:lnTo>
                  <a:close/>
                </a:path>
              </a:pathLst>
            </a:custGeom>
            <a:solidFill>
              <a:schemeClr val="bg1"/>
            </a:solidFill>
            <a:ln w="7342" cap="flat">
              <a:noFill/>
              <a:prstDash val="solid"/>
              <a:miter/>
            </a:ln>
          </p:spPr>
          <p:txBody>
            <a:bodyPr rtlCol="0" anchor="ctr"/>
            <a:lstStyle/>
            <a:p>
              <a:pPr defTabSz="685800" fontAlgn="auto">
                <a:spcBef>
                  <a:spcPts val="0"/>
                </a:spcBef>
                <a:spcAft>
                  <a:spcPts val="0"/>
                </a:spcAft>
              </a:pPr>
              <a:endParaRPr lang="en-US" sz="1350" dirty="0">
                <a:solidFill>
                  <a:srgbClr val="000000"/>
                </a:solidFill>
                <a:latin typeface="Arial"/>
                <a:cs typeface="+mn-cs"/>
              </a:endParaRPr>
            </a:p>
          </p:txBody>
        </p:sp>
        <p:sp>
          <p:nvSpPr>
            <p:cNvPr id="6" name="Freeform: Shape 5">
              <a:extLst>
                <a:ext uri="{FF2B5EF4-FFF2-40B4-BE49-F238E27FC236}">
                  <a16:creationId xmlns:a16="http://schemas.microsoft.com/office/drawing/2014/main" id="{6B2DA169-BEDB-4E3C-9213-668307C236A6}"/>
                </a:ext>
              </a:extLst>
            </p:cNvPr>
            <p:cNvSpPr/>
            <p:nvPr/>
          </p:nvSpPr>
          <p:spPr>
            <a:xfrm>
              <a:off x="6320721" y="3711814"/>
              <a:ext cx="217259" cy="412542"/>
            </a:xfrm>
            <a:custGeom>
              <a:avLst/>
              <a:gdLst>
                <a:gd name="connsiteX0" fmla="*/ 0 w 217259"/>
                <a:gd name="connsiteY0" fmla="*/ 0 h 412542"/>
                <a:gd name="connsiteX1" fmla="*/ 0 w 217259"/>
                <a:gd name="connsiteY1" fmla="*/ 412542 h 412542"/>
                <a:gd name="connsiteX2" fmla="*/ 217259 w 217259"/>
                <a:gd name="connsiteY2" fmla="*/ 206271 h 412542"/>
                <a:gd name="connsiteX3" fmla="*/ 14729 w 217259"/>
                <a:gd name="connsiteY3" fmla="*/ 34290 h 412542"/>
                <a:gd name="connsiteX4" fmla="*/ 195902 w 217259"/>
                <a:gd name="connsiteY4" fmla="*/ 206271 h 412542"/>
                <a:gd name="connsiteX5" fmla="*/ 14729 w 217259"/>
                <a:gd name="connsiteY5" fmla="*/ 378245 h 4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59" h="412542">
                  <a:moveTo>
                    <a:pt x="0" y="0"/>
                  </a:moveTo>
                  <a:lnTo>
                    <a:pt x="0" y="412542"/>
                  </a:lnTo>
                  <a:lnTo>
                    <a:pt x="217259" y="206271"/>
                  </a:lnTo>
                  <a:close/>
                  <a:moveTo>
                    <a:pt x="14729" y="34290"/>
                  </a:moveTo>
                  <a:lnTo>
                    <a:pt x="195902" y="206271"/>
                  </a:lnTo>
                  <a:lnTo>
                    <a:pt x="14729" y="378245"/>
                  </a:lnTo>
                  <a:close/>
                </a:path>
              </a:pathLst>
            </a:custGeom>
            <a:solidFill>
              <a:schemeClr val="bg1"/>
            </a:solidFill>
            <a:ln w="7342" cap="flat">
              <a:noFill/>
              <a:prstDash val="solid"/>
              <a:miter/>
            </a:ln>
          </p:spPr>
          <p:txBody>
            <a:bodyPr rtlCol="0" anchor="ctr"/>
            <a:lstStyle/>
            <a:p>
              <a:pPr defTabSz="685800" fontAlgn="auto">
                <a:spcBef>
                  <a:spcPts val="0"/>
                </a:spcBef>
                <a:spcAft>
                  <a:spcPts val="0"/>
                </a:spcAft>
              </a:pPr>
              <a:endParaRPr lang="en-US" sz="1350" dirty="0">
                <a:solidFill>
                  <a:srgbClr val="000000"/>
                </a:solidFill>
                <a:latin typeface="Arial"/>
                <a:cs typeface="+mn-cs"/>
              </a:endParaRPr>
            </a:p>
          </p:txBody>
        </p:sp>
        <p:sp>
          <p:nvSpPr>
            <p:cNvPr id="7" name="Freeform: Shape 6">
              <a:extLst>
                <a:ext uri="{FF2B5EF4-FFF2-40B4-BE49-F238E27FC236}">
                  <a16:creationId xmlns:a16="http://schemas.microsoft.com/office/drawing/2014/main" id="{CC4F5D4E-FB60-452F-A680-860198047B4B}"/>
                </a:ext>
              </a:extLst>
            </p:cNvPr>
            <p:cNvSpPr/>
            <p:nvPr/>
          </p:nvSpPr>
          <p:spPr>
            <a:xfrm>
              <a:off x="6092414" y="3711814"/>
              <a:ext cx="217259" cy="412542"/>
            </a:xfrm>
            <a:custGeom>
              <a:avLst/>
              <a:gdLst>
                <a:gd name="connsiteX0" fmla="*/ 0 w 217259"/>
                <a:gd name="connsiteY0" fmla="*/ 412542 h 412542"/>
                <a:gd name="connsiteX1" fmla="*/ 217259 w 217259"/>
                <a:gd name="connsiteY1" fmla="*/ 206271 h 412542"/>
                <a:gd name="connsiteX2" fmla="*/ 0 w 217259"/>
                <a:gd name="connsiteY2" fmla="*/ 0 h 412542"/>
                <a:gd name="connsiteX3" fmla="*/ 14729 w 217259"/>
                <a:gd name="connsiteY3" fmla="*/ 34290 h 412542"/>
                <a:gd name="connsiteX4" fmla="*/ 195902 w 217259"/>
                <a:gd name="connsiteY4" fmla="*/ 206271 h 412542"/>
                <a:gd name="connsiteX5" fmla="*/ 14729 w 217259"/>
                <a:gd name="connsiteY5" fmla="*/ 378245 h 4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59" h="412542">
                  <a:moveTo>
                    <a:pt x="0" y="412542"/>
                  </a:moveTo>
                  <a:lnTo>
                    <a:pt x="217259" y="206271"/>
                  </a:lnTo>
                  <a:lnTo>
                    <a:pt x="0" y="0"/>
                  </a:lnTo>
                  <a:close/>
                  <a:moveTo>
                    <a:pt x="14729" y="34290"/>
                  </a:moveTo>
                  <a:lnTo>
                    <a:pt x="195902" y="206271"/>
                  </a:lnTo>
                  <a:lnTo>
                    <a:pt x="14729" y="378245"/>
                  </a:lnTo>
                  <a:close/>
                </a:path>
              </a:pathLst>
            </a:custGeom>
            <a:solidFill>
              <a:schemeClr val="bg1"/>
            </a:solidFill>
            <a:ln w="7342" cap="flat">
              <a:noFill/>
              <a:prstDash val="solid"/>
              <a:miter/>
            </a:ln>
          </p:spPr>
          <p:txBody>
            <a:bodyPr rtlCol="0" anchor="ctr"/>
            <a:lstStyle/>
            <a:p>
              <a:pPr defTabSz="685800" fontAlgn="auto">
                <a:spcBef>
                  <a:spcPts val="0"/>
                </a:spcBef>
                <a:spcAft>
                  <a:spcPts val="0"/>
                </a:spcAft>
              </a:pPr>
              <a:endParaRPr lang="en-US" sz="1350" dirty="0">
                <a:solidFill>
                  <a:srgbClr val="000000"/>
                </a:solidFill>
                <a:latin typeface="Arial"/>
                <a:cs typeface="+mn-cs"/>
              </a:endParaRPr>
            </a:p>
          </p:txBody>
        </p:sp>
      </p:grpSp>
      <p:sp>
        <p:nvSpPr>
          <p:cNvPr id="21" name="Flowchart: Connector 20">
            <a:extLst>
              <a:ext uri="{FF2B5EF4-FFF2-40B4-BE49-F238E27FC236}">
                <a16:creationId xmlns:a16="http://schemas.microsoft.com/office/drawing/2014/main" id="{EED43AC2-0F62-484F-829F-603AECF03713}"/>
              </a:ext>
            </a:extLst>
          </p:cNvPr>
          <p:cNvSpPr/>
          <p:nvPr/>
        </p:nvSpPr>
        <p:spPr>
          <a:xfrm>
            <a:off x="3197011" y="3452870"/>
            <a:ext cx="685800" cy="685800"/>
          </a:xfrm>
          <a:prstGeom prst="flowChartConnector">
            <a:avLst/>
          </a:prstGeom>
          <a:solidFill>
            <a:srgbClr val="E7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pic>
        <p:nvPicPr>
          <p:cNvPr id="22" name="Graphic 21" descr="Piggy Bank outline">
            <a:extLst>
              <a:ext uri="{FF2B5EF4-FFF2-40B4-BE49-F238E27FC236}">
                <a16:creationId xmlns:a16="http://schemas.microsoft.com/office/drawing/2014/main" id="{5E3F0D7B-AB06-4A30-8FC6-078E87CAFB2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234752" y="3434662"/>
            <a:ext cx="685800" cy="685800"/>
          </a:xfrm>
          <a:prstGeom prst="rect">
            <a:avLst/>
          </a:prstGeom>
        </p:spPr>
      </p:pic>
      <p:pic>
        <p:nvPicPr>
          <p:cNvPr id="3" name="Graphic 2" descr="Dollar outline">
            <a:extLst>
              <a:ext uri="{FF2B5EF4-FFF2-40B4-BE49-F238E27FC236}">
                <a16:creationId xmlns:a16="http://schemas.microsoft.com/office/drawing/2014/main" id="{555E1C33-6FD1-402B-A194-C420E8AE2EC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401019" y="3658610"/>
            <a:ext cx="274320" cy="274320"/>
          </a:xfrm>
          <a:prstGeom prst="rect">
            <a:avLst/>
          </a:prstGeom>
        </p:spPr>
      </p:pic>
    </p:spTree>
    <p:extLst>
      <p:ext uri="{BB962C8B-B14F-4D97-AF65-F5344CB8AC3E}">
        <p14:creationId xmlns:p14="http://schemas.microsoft.com/office/powerpoint/2010/main" val="2173884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135" y="4650210"/>
            <a:ext cx="4856463" cy="2564816"/>
          </a:xfrm>
        </p:spPr>
        <p:txBody>
          <a:bodyPr/>
          <a:lstStyle/>
          <a:p>
            <a:pPr marL="0" indent="0">
              <a:buNone/>
            </a:pPr>
            <a:r>
              <a:rPr lang="en-US" dirty="0"/>
              <a:t> </a:t>
            </a:r>
          </a:p>
          <a:p>
            <a:pPr marL="0" indent="0">
              <a:buNone/>
            </a:pPr>
            <a:endParaRPr lang="en-US" dirty="0"/>
          </a:p>
        </p:txBody>
      </p:sp>
      <p:sp>
        <p:nvSpPr>
          <p:cNvPr id="4" name="Title 3"/>
          <p:cNvSpPr>
            <a:spLocks noGrp="1"/>
          </p:cNvSpPr>
          <p:nvPr>
            <p:ph type="title"/>
          </p:nvPr>
        </p:nvSpPr>
        <p:spPr>
          <a:xfrm>
            <a:off x="1864151" y="955160"/>
            <a:ext cx="6289250" cy="476249"/>
          </a:xfrm>
        </p:spPr>
        <p:txBody>
          <a:bodyPr/>
          <a:lstStyle/>
          <a:p>
            <a:r>
              <a:rPr lang="en-US" sz="2100" dirty="0"/>
              <a:t>COMMUNITY ADVISORY BOARD</a:t>
            </a:r>
            <a:r>
              <a:rPr lang="en-US" sz="1800" dirty="0"/>
              <a:t/>
            </a:r>
            <a:br>
              <a:rPr lang="en-US" sz="1800" dirty="0"/>
            </a:br>
            <a:r>
              <a:rPr lang="en-US" sz="1200" dirty="0">
                <a:solidFill>
                  <a:srgbClr val="64B9FF"/>
                </a:solidFill>
              </a:rPr>
              <a:t>Engaging with our communities to build long-term trust and improve </a:t>
            </a:r>
            <a:br>
              <a:rPr lang="en-US" sz="1200" dirty="0">
                <a:solidFill>
                  <a:srgbClr val="64B9FF"/>
                </a:solidFill>
              </a:rPr>
            </a:br>
            <a:r>
              <a:rPr lang="en-US" sz="1200" dirty="0">
                <a:solidFill>
                  <a:srgbClr val="64B9FF"/>
                </a:solidFill>
              </a:rPr>
              <a:t>diversity in research</a:t>
            </a:r>
            <a:endParaRPr lang="en-US" sz="900" dirty="0">
              <a:solidFill>
                <a:srgbClr val="64B9FF"/>
              </a:solidFill>
            </a:endParaRPr>
          </a:p>
        </p:txBody>
      </p:sp>
      <p:graphicFrame>
        <p:nvGraphicFramePr>
          <p:cNvPr id="5" name="Diagram 4"/>
          <p:cNvGraphicFramePr/>
          <p:nvPr>
            <p:extLst/>
          </p:nvPr>
        </p:nvGraphicFramePr>
        <p:xfrm>
          <a:off x="2045063" y="1556178"/>
          <a:ext cx="5021084" cy="3245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p Arrow Callout 5"/>
          <p:cNvSpPr/>
          <p:nvPr/>
        </p:nvSpPr>
        <p:spPr>
          <a:xfrm>
            <a:off x="1260575" y="4566055"/>
            <a:ext cx="1925545" cy="1027520"/>
          </a:xfrm>
          <a:prstGeom prst="up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825" dirty="0">
                <a:solidFill>
                  <a:srgbClr val="00437B"/>
                </a:solidFill>
                <a:latin typeface="Arial"/>
              </a:rPr>
              <a:t>CAB may develop process to provide researchers with seed funding to deploy engagement recommendations when there are funding barriers</a:t>
            </a:r>
          </a:p>
        </p:txBody>
      </p:sp>
      <p:pic>
        <p:nvPicPr>
          <p:cNvPr id="7" name="Graphic 6" descr="Cycle with people outline">
            <a:extLst>
              <a:ext uri="{FF2B5EF4-FFF2-40B4-BE49-F238E27FC236}">
                <a16:creationId xmlns:a16="http://schemas.microsoft.com/office/drawing/2014/main" id="{2D4ED34E-E286-4A1D-96BC-E03AA300376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464740" y="1959313"/>
            <a:ext cx="685800" cy="685800"/>
          </a:xfrm>
          <a:prstGeom prst="rect">
            <a:avLst/>
          </a:prstGeom>
        </p:spPr>
      </p:pic>
      <p:sp>
        <p:nvSpPr>
          <p:cNvPr id="8" name="Flowchart: Connector 7">
            <a:extLst>
              <a:ext uri="{FF2B5EF4-FFF2-40B4-BE49-F238E27FC236}">
                <a16:creationId xmlns:a16="http://schemas.microsoft.com/office/drawing/2014/main" id="{C61803F0-2C24-4E31-8152-A4FBE24B6322}"/>
              </a:ext>
            </a:extLst>
          </p:cNvPr>
          <p:cNvSpPr/>
          <p:nvPr/>
        </p:nvSpPr>
        <p:spPr>
          <a:xfrm>
            <a:off x="1270612" y="931039"/>
            <a:ext cx="522839" cy="528482"/>
          </a:xfrm>
          <a:prstGeom prst="flowChartConnector">
            <a:avLst/>
          </a:prstGeom>
          <a:solidFill>
            <a:srgbClr val="E8C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pic>
        <p:nvPicPr>
          <p:cNvPr id="9" name="Graphic 8" descr="Cycle with people outline">
            <a:extLst>
              <a:ext uri="{FF2B5EF4-FFF2-40B4-BE49-F238E27FC236}">
                <a16:creationId xmlns:a16="http://schemas.microsoft.com/office/drawing/2014/main" id="{7390A9F9-5FED-45E8-B514-22371F2C214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264967" y="902925"/>
            <a:ext cx="528483" cy="528483"/>
          </a:xfrm>
          <a:prstGeom prst="rect">
            <a:avLst/>
          </a:prstGeom>
        </p:spPr>
      </p:pic>
      <p:pic>
        <p:nvPicPr>
          <p:cNvPr id="12290" name="Picture 2" descr="BU CTSI Community Engagement (@BUCTSI_CE) / Twitter">
            <a:extLst>
              <a:ext uri="{FF2B5EF4-FFF2-40B4-BE49-F238E27FC236}">
                <a16:creationId xmlns:a16="http://schemas.microsoft.com/office/drawing/2014/main" id="{E0AF7CB8-95A5-4971-8C5A-B50AE88116B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0342" b="25663"/>
          <a:stretch/>
        </p:blipFill>
        <p:spPr bwMode="auto">
          <a:xfrm>
            <a:off x="4764651" y="4899706"/>
            <a:ext cx="1171419" cy="74965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assachusetts Community Engagement Alliance (Massachusetts CEAL) | Boston  Medical Center">
            <a:extLst>
              <a:ext uri="{FF2B5EF4-FFF2-40B4-BE49-F238E27FC236}">
                <a16:creationId xmlns:a16="http://schemas.microsoft.com/office/drawing/2014/main" id="{6B3D851C-D8E1-47DF-B9FB-F9AAD80287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26062" y="5079815"/>
            <a:ext cx="1849622" cy="54059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A3493B1E-F95E-4796-8CC1-A929FE364328}"/>
              </a:ext>
            </a:extLst>
          </p:cNvPr>
          <p:cNvGrpSpPr/>
          <p:nvPr/>
        </p:nvGrpSpPr>
        <p:grpSpPr>
          <a:xfrm>
            <a:off x="3171471" y="4926799"/>
            <a:ext cx="1580635" cy="789498"/>
            <a:chOff x="2595887" y="5259706"/>
            <a:chExt cx="2107513" cy="1052664"/>
          </a:xfrm>
        </p:grpSpPr>
        <p:pic>
          <p:nvPicPr>
            <p:cNvPr id="12294" name="Picture 6" descr="Chandra Manuelpillai, MD">
              <a:extLst>
                <a:ext uri="{FF2B5EF4-FFF2-40B4-BE49-F238E27FC236}">
                  <a16:creationId xmlns:a16="http://schemas.microsoft.com/office/drawing/2014/main" id="{7FA87527-5784-4E88-86E5-98FEF7B33DE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95887" y="5259706"/>
              <a:ext cx="2107513" cy="7745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3628F2-FD0A-485E-9974-F5D4B74CD955}"/>
                </a:ext>
              </a:extLst>
            </p:cNvPr>
            <p:cNvSpPr txBox="1"/>
            <p:nvPr/>
          </p:nvSpPr>
          <p:spPr>
            <a:xfrm>
              <a:off x="2784434" y="6027590"/>
              <a:ext cx="1918966" cy="284780"/>
            </a:xfrm>
            <a:prstGeom prst="rect">
              <a:avLst/>
            </a:prstGeom>
            <a:noFill/>
          </p:spPr>
          <p:txBody>
            <a:bodyPr wrap="square" rtlCol="0">
              <a:spAutoFit/>
            </a:bodyPr>
            <a:lstStyle/>
            <a:p>
              <a:pPr defTabSz="685800" fontAlgn="auto">
                <a:spcBef>
                  <a:spcPts val="0"/>
                </a:spcBef>
                <a:spcAft>
                  <a:spcPts val="0"/>
                </a:spcAft>
              </a:pPr>
              <a:r>
                <a:rPr lang="en-US" sz="788" dirty="0">
                  <a:solidFill>
                    <a:srgbClr val="003A6F"/>
                  </a:solidFill>
                  <a:latin typeface="Arial" panose="020B0604020202020204" pitchFamily="34" charset="0"/>
                  <a:cs typeface="Arial" panose="020B0604020202020204" pitchFamily="34" charset="0"/>
                </a:rPr>
                <a:t>Clinical Research Network</a:t>
              </a:r>
            </a:p>
          </p:txBody>
        </p:sp>
      </p:grpSp>
    </p:spTree>
    <p:extLst>
      <p:ext uri="{BB962C8B-B14F-4D97-AF65-F5344CB8AC3E}">
        <p14:creationId xmlns:p14="http://schemas.microsoft.com/office/powerpoint/2010/main" val="7847625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AD089B78-158E-4178-A375-A3EBD8B795D9}"/>
              </a:ext>
            </a:extLst>
          </p:cNvPr>
          <p:cNvPicPr>
            <a:picLocks noChangeAspect="1"/>
          </p:cNvPicPr>
          <p:nvPr/>
        </p:nvPicPr>
        <p:blipFill>
          <a:blip r:embed="rId3"/>
          <a:srcRect t="18714" b="5077"/>
          <a:stretch>
            <a:fillRect/>
          </a:stretch>
        </p:blipFill>
        <p:spPr>
          <a:xfrm>
            <a:off x="1140012" y="857250"/>
            <a:ext cx="6857986" cy="2234322"/>
          </a:xfrm>
          <a:prstGeom prst="rect">
            <a:avLst/>
          </a:prstGeom>
          <a:noFill/>
          <a:ln cap="flat">
            <a:noFill/>
          </a:ln>
        </p:spPr>
      </p:pic>
      <p:sp>
        <p:nvSpPr>
          <p:cNvPr id="4" name="Content Placeholder 1">
            <a:extLst>
              <a:ext uri="{FF2B5EF4-FFF2-40B4-BE49-F238E27FC236}">
                <a16:creationId xmlns:a16="http://schemas.microsoft.com/office/drawing/2014/main" id="{AED7C8EB-0AB3-45E5-87AF-012C88C2EBD5}"/>
              </a:ext>
            </a:extLst>
          </p:cNvPr>
          <p:cNvSpPr txBox="1">
            <a:spLocks noGrp="1"/>
          </p:cNvSpPr>
          <p:nvPr>
            <p:ph type="body" idx="4294967295"/>
          </p:nvPr>
        </p:nvSpPr>
        <p:spPr>
          <a:xfrm>
            <a:off x="3279019" y="3114102"/>
            <a:ext cx="4702093" cy="2563314"/>
          </a:xfrm>
        </p:spPr>
        <p:txBody>
          <a:bodyPr anchor="ctr"/>
          <a:lstStyle/>
          <a:p>
            <a:pPr marL="0" indent="0">
              <a:spcBef>
                <a:spcPts val="900"/>
              </a:spcBef>
              <a:spcAft>
                <a:spcPts val="900"/>
              </a:spcAft>
              <a:buNone/>
            </a:pPr>
            <a:r>
              <a:rPr lang="en-US" sz="1425" b="1" dirty="0">
                <a:latin typeface="Arial"/>
              </a:rPr>
              <a:t>When the course is complete, medical interpreters will:</a:t>
            </a:r>
          </a:p>
          <a:p>
            <a:pPr marL="388142">
              <a:spcBef>
                <a:spcPts val="900"/>
              </a:spcBef>
              <a:spcAft>
                <a:spcPts val="900"/>
              </a:spcAft>
              <a:buClr>
                <a:srgbClr val="000000"/>
              </a:buClr>
              <a:buFont typeface="Arial" pitchFamily="34"/>
              <a:buChar char="•"/>
            </a:pPr>
            <a:r>
              <a:rPr lang="en-US" dirty="0">
                <a:latin typeface="Arial"/>
              </a:rPr>
              <a:t>Learn about the research process</a:t>
            </a:r>
          </a:p>
          <a:p>
            <a:pPr marL="388142">
              <a:spcBef>
                <a:spcPts val="900"/>
              </a:spcBef>
              <a:spcAft>
                <a:spcPts val="900"/>
              </a:spcAft>
              <a:buClr>
                <a:srgbClr val="000000"/>
              </a:buClr>
              <a:buFont typeface="Arial" pitchFamily="34"/>
              <a:buChar char="•"/>
            </a:pPr>
            <a:r>
              <a:rPr lang="en-US" dirty="0">
                <a:latin typeface="Arial"/>
              </a:rPr>
              <a:t>Learn how to advocate for people before and during the research process</a:t>
            </a:r>
          </a:p>
          <a:p>
            <a:pPr marL="388142">
              <a:spcBef>
                <a:spcPts val="900"/>
              </a:spcBef>
              <a:spcAft>
                <a:spcPts val="900"/>
              </a:spcAft>
              <a:buClr>
                <a:srgbClr val="000000"/>
              </a:buClr>
              <a:buFont typeface="Arial" pitchFamily="34"/>
              <a:buChar char="•"/>
            </a:pPr>
            <a:r>
              <a:rPr lang="en-US" dirty="0">
                <a:latin typeface="Arial"/>
              </a:rPr>
              <a:t>Learn the importance of diversity, equity and inclusion in research</a:t>
            </a:r>
          </a:p>
          <a:p>
            <a:pPr marL="390521" indent="-175023">
              <a:spcBef>
                <a:spcPts val="900"/>
              </a:spcBef>
              <a:spcAft>
                <a:spcPts val="900"/>
              </a:spcAft>
              <a:buClr>
                <a:srgbClr val="000000"/>
              </a:buClr>
              <a:buFont typeface="Arial" pitchFamily="34"/>
              <a:buChar char="•"/>
            </a:pPr>
            <a:r>
              <a:rPr lang="en-US" dirty="0">
                <a:latin typeface="Arial"/>
              </a:rPr>
              <a:t>Comprehend and use key research terminology in English and our 5 top Non-English languages</a:t>
            </a:r>
          </a:p>
        </p:txBody>
      </p:sp>
      <p:sp>
        <p:nvSpPr>
          <p:cNvPr id="5" name="Rectangle 5">
            <a:extLst>
              <a:ext uri="{FF2B5EF4-FFF2-40B4-BE49-F238E27FC236}">
                <a16:creationId xmlns:a16="http://schemas.microsoft.com/office/drawing/2014/main" id="{74433113-70E6-4812-B257-A72C77CDFFA9}"/>
              </a:ext>
            </a:extLst>
          </p:cNvPr>
          <p:cNvSpPr/>
          <p:nvPr/>
        </p:nvSpPr>
        <p:spPr>
          <a:xfrm>
            <a:off x="1300165" y="1663312"/>
            <a:ext cx="6537677" cy="483242"/>
          </a:xfrm>
          <a:prstGeom prst="rect">
            <a:avLst/>
          </a:prstGeom>
          <a:noFill/>
          <a:ln cap="flat">
            <a:noFill/>
            <a:prstDash val="solid"/>
          </a:ln>
        </p:spPr>
        <p:txBody>
          <a:bodyPr vert="horz" wrap="square" lIns="68580" tIns="34290" rIns="68580" bIns="34290" anchor="ctr" anchorCtr="1" compatLnSpc="1">
            <a:noAutofit/>
          </a:bodyPr>
          <a:lstStyle/>
          <a:p>
            <a:pPr algn="ctr" defTabSz="685800" fontAlgn="auto">
              <a:spcBef>
                <a:spcPts val="0"/>
              </a:spcBef>
              <a:spcAft>
                <a:spcPts val="0"/>
              </a:spcAft>
              <a:defRPr sz="1800" b="0" i="0" u="none" strike="noStrike" kern="0" cap="none" spc="0" baseline="0">
                <a:solidFill>
                  <a:srgbClr val="000000"/>
                </a:solidFill>
                <a:uFillTx/>
              </a:defRPr>
            </a:pPr>
            <a:endParaRPr lang="en-US" sz="1350" kern="0" dirty="0">
              <a:solidFill>
                <a:srgbClr val="FFFFFF"/>
              </a:solidFill>
              <a:latin typeface="Arial"/>
              <a:cs typeface="+mn-cs"/>
            </a:endParaRPr>
          </a:p>
        </p:txBody>
      </p:sp>
      <p:sp>
        <p:nvSpPr>
          <p:cNvPr id="6" name="TextBox 5">
            <a:extLst>
              <a:ext uri="{FF2B5EF4-FFF2-40B4-BE49-F238E27FC236}">
                <a16:creationId xmlns:a16="http://schemas.microsoft.com/office/drawing/2014/main" id="{234DFFCD-D6DC-4EC8-A195-13F047A7B76C}"/>
              </a:ext>
            </a:extLst>
          </p:cNvPr>
          <p:cNvSpPr txBox="1"/>
          <p:nvPr/>
        </p:nvSpPr>
        <p:spPr>
          <a:xfrm>
            <a:off x="1753914" y="1904933"/>
            <a:ext cx="5506925" cy="646331"/>
          </a:xfrm>
          <a:prstGeom prst="rect">
            <a:avLst/>
          </a:prstGeom>
          <a:solidFill>
            <a:schemeClr val="bg1"/>
          </a:solidFill>
          <a:ln w="28575">
            <a:solidFill>
              <a:schemeClr val="tx1"/>
            </a:solidFill>
          </a:ln>
        </p:spPr>
        <p:txBody>
          <a:bodyPr wrap="square" rtlCol="0">
            <a:spAutoFit/>
          </a:bodyPr>
          <a:lstStyle/>
          <a:p>
            <a:pPr defTabSz="685800" fontAlgn="auto">
              <a:spcBef>
                <a:spcPts val="0"/>
              </a:spcBef>
              <a:spcAft>
                <a:spcPts val="0"/>
              </a:spcAft>
            </a:pPr>
            <a:r>
              <a:rPr lang="en-US" b="1" dirty="0">
                <a:solidFill>
                  <a:srgbClr val="3F8996"/>
                </a:solidFill>
                <a:latin typeface="Arial" panose="020B0604020202020204" pitchFamily="34" charset="0"/>
                <a:cs typeface="Arial" panose="020B0604020202020204" pitchFamily="34" charset="0"/>
              </a:rPr>
              <a:t>INTERPRETER SERVICES RESEARCH TRAINING </a:t>
            </a:r>
          </a:p>
        </p:txBody>
      </p:sp>
      <p:grpSp>
        <p:nvGrpSpPr>
          <p:cNvPr id="7" name="Group 6">
            <a:extLst>
              <a:ext uri="{FF2B5EF4-FFF2-40B4-BE49-F238E27FC236}">
                <a16:creationId xmlns:a16="http://schemas.microsoft.com/office/drawing/2014/main" id="{955FB126-A73A-4D00-B064-639921350F91}"/>
              </a:ext>
            </a:extLst>
          </p:cNvPr>
          <p:cNvGrpSpPr>
            <a:grpSpLocks noChangeAspect="1"/>
          </p:cNvGrpSpPr>
          <p:nvPr/>
        </p:nvGrpSpPr>
        <p:grpSpPr>
          <a:xfrm>
            <a:off x="1810796" y="3174498"/>
            <a:ext cx="528066" cy="528066"/>
            <a:chOff x="7452654" y="3520414"/>
            <a:chExt cx="914400" cy="914400"/>
          </a:xfrm>
        </p:grpSpPr>
        <p:sp>
          <p:nvSpPr>
            <p:cNvPr id="8" name="Flowchart: Connector 7">
              <a:extLst>
                <a:ext uri="{FF2B5EF4-FFF2-40B4-BE49-F238E27FC236}">
                  <a16:creationId xmlns:a16="http://schemas.microsoft.com/office/drawing/2014/main" id="{F2E619A3-2584-47BA-B1F5-B42D4B5D7423}"/>
                </a:ext>
              </a:extLst>
            </p:cNvPr>
            <p:cNvSpPr/>
            <p:nvPr/>
          </p:nvSpPr>
          <p:spPr>
            <a:xfrm>
              <a:off x="7452654" y="3520414"/>
              <a:ext cx="914400" cy="914400"/>
            </a:xfrm>
            <a:prstGeom prst="flowChartConnector">
              <a:avLst/>
            </a:prstGeom>
            <a:solidFill>
              <a:srgbClr val="8CD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pic>
          <p:nvPicPr>
            <p:cNvPr id="9" name="Graphic 8" descr="Tools outline">
              <a:extLst>
                <a:ext uri="{FF2B5EF4-FFF2-40B4-BE49-F238E27FC236}">
                  <a16:creationId xmlns:a16="http://schemas.microsoft.com/office/drawing/2014/main" id="{63732A0B-44B5-4545-AA11-0FCE92413E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7565562" y="3633322"/>
              <a:ext cx="688583" cy="688583"/>
            </a:xfrm>
            <a:prstGeom prst="rect">
              <a:avLst/>
            </a:prstGeom>
          </p:spPr>
        </p:pic>
      </p:grpSp>
      <p:grpSp>
        <p:nvGrpSpPr>
          <p:cNvPr id="10" name="Group 9">
            <a:extLst>
              <a:ext uri="{FF2B5EF4-FFF2-40B4-BE49-F238E27FC236}">
                <a16:creationId xmlns:a16="http://schemas.microsoft.com/office/drawing/2014/main" id="{9374953D-2CCD-42B5-BBDA-D72D125032E8}"/>
              </a:ext>
            </a:extLst>
          </p:cNvPr>
          <p:cNvGrpSpPr>
            <a:grpSpLocks noChangeAspect="1"/>
          </p:cNvGrpSpPr>
          <p:nvPr/>
        </p:nvGrpSpPr>
        <p:grpSpPr>
          <a:xfrm>
            <a:off x="2443739" y="3164967"/>
            <a:ext cx="528066" cy="528066"/>
            <a:chOff x="1164278" y="3423576"/>
            <a:chExt cx="914400" cy="956299"/>
          </a:xfrm>
        </p:grpSpPr>
        <p:sp>
          <p:nvSpPr>
            <p:cNvPr id="11" name="Flowchart: Connector 10">
              <a:extLst>
                <a:ext uri="{FF2B5EF4-FFF2-40B4-BE49-F238E27FC236}">
                  <a16:creationId xmlns:a16="http://schemas.microsoft.com/office/drawing/2014/main" id="{10323CF6-22CC-42AE-A948-969C24290565}"/>
                </a:ext>
              </a:extLst>
            </p:cNvPr>
            <p:cNvSpPr/>
            <p:nvPr/>
          </p:nvSpPr>
          <p:spPr>
            <a:xfrm>
              <a:off x="1164278" y="3465475"/>
              <a:ext cx="914400" cy="914400"/>
            </a:xfrm>
            <a:prstGeom prst="flowChartConnector">
              <a:avLst/>
            </a:prstGeom>
            <a:solidFill>
              <a:srgbClr val="E8C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pic>
          <p:nvPicPr>
            <p:cNvPr id="12" name="Graphic 11" descr="Cycle with people outline">
              <a:extLst>
                <a:ext uri="{FF2B5EF4-FFF2-40B4-BE49-F238E27FC236}">
                  <a16:creationId xmlns:a16="http://schemas.microsoft.com/office/drawing/2014/main" id="{F6AFC70D-FD46-476D-A1A0-362E77E79AE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64278" y="3423576"/>
              <a:ext cx="914400" cy="914400"/>
            </a:xfrm>
            <a:prstGeom prst="rect">
              <a:avLst/>
            </a:prstGeom>
          </p:spPr>
        </p:pic>
      </p:grpSp>
      <p:pic>
        <p:nvPicPr>
          <p:cNvPr id="13" name="Picture 4" descr="Massachusetts Community Engagement Alliance (Massachusetts CEAL) | Boston  Medical Center">
            <a:extLst>
              <a:ext uri="{FF2B5EF4-FFF2-40B4-BE49-F238E27FC236}">
                <a16:creationId xmlns:a16="http://schemas.microsoft.com/office/drawing/2014/main" id="{13984F4D-5602-43A2-882A-54E4747FA3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3001" y="5672000"/>
            <a:ext cx="1124819" cy="32875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Ryan Schroeder - Director of Clinical Research, Clinical Research Network -  Boston Medical Center (BMC) | LinkedIn">
            <a:extLst>
              <a:ext uri="{FF2B5EF4-FFF2-40B4-BE49-F238E27FC236}">
                <a16:creationId xmlns:a16="http://schemas.microsoft.com/office/drawing/2014/main" id="{AF7E35B1-B11B-4C32-9AE6-F42F742422E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27266" y="5068875"/>
            <a:ext cx="582682" cy="582682"/>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316" name="Picture 4" descr="Speakers | RISE UP">
            <a:extLst>
              <a:ext uri="{FF2B5EF4-FFF2-40B4-BE49-F238E27FC236}">
                <a16:creationId xmlns:a16="http://schemas.microsoft.com/office/drawing/2014/main" id="{7B3BD18A-AB7E-4E54-8BAB-154B4BAD654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27265" y="4415066"/>
            <a:ext cx="582930" cy="58293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318" name="Picture 6" descr="Michael Paasche-Orlow | Medicine">
            <a:extLst>
              <a:ext uri="{FF2B5EF4-FFF2-40B4-BE49-F238E27FC236}">
                <a16:creationId xmlns:a16="http://schemas.microsoft.com/office/drawing/2014/main" id="{73131DE8-7888-4EE7-AE3D-1A1BD22E0F6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7608" y="3769552"/>
            <a:ext cx="582930" cy="58293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E7F3E48-FD08-4147-ADAB-D4027669C9DE}"/>
              </a:ext>
            </a:extLst>
          </p:cNvPr>
          <p:cNvSpPr txBox="1"/>
          <p:nvPr/>
        </p:nvSpPr>
        <p:spPr>
          <a:xfrm>
            <a:off x="1926772" y="3950002"/>
            <a:ext cx="1495353" cy="346249"/>
          </a:xfrm>
          <a:prstGeom prst="rect">
            <a:avLst/>
          </a:prstGeom>
          <a:noFill/>
        </p:spPr>
        <p:txBody>
          <a:bodyPr wrap="square" rtlCol="0">
            <a:spAutoFit/>
          </a:bodyPr>
          <a:lstStyle/>
          <a:p>
            <a:pPr defTabSz="685800" fontAlgn="auto">
              <a:spcBef>
                <a:spcPts val="0"/>
              </a:spcBef>
              <a:spcAft>
                <a:spcPts val="0"/>
              </a:spcAft>
            </a:pPr>
            <a:r>
              <a:rPr lang="en-US" sz="825" dirty="0">
                <a:solidFill>
                  <a:srgbClr val="000000"/>
                </a:solidFill>
                <a:latin typeface="Arial" panose="020B0604020202020204" pitchFamily="34" charset="0"/>
                <a:cs typeface="Arial" panose="020B0604020202020204" pitchFamily="34" charset="0"/>
              </a:rPr>
              <a:t>Dr. Michael Paasche-Orlow</a:t>
            </a:r>
          </a:p>
          <a:p>
            <a:pPr defTabSz="685800" fontAlgn="auto">
              <a:spcBef>
                <a:spcPts val="0"/>
              </a:spcBef>
              <a:spcAft>
                <a:spcPts val="0"/>
              </a:spcAft>
            </a:pPr>
            <a:r>
              <a:rPr lang="en-US" sz="825" dirty="0">
                <a:solidFill>
                  <a:srgbClr val="000000"/>
                </a:solidFill>
                <a:latin typeface="Arial" panose="020B0604020202020204" pitchFamily="34" charset="0"/>
                <a:cs typeface="Arial" panose="020B0604020202020204" pitchFamily="34" charset="0"/>
              </a:rPr>
              <a:t>Professor of Medicine, BU</a:t>
            </a:r>
          </a:p>
        </p:txBody>
      </p:sp>
      <p:sp>
        <p:nvSpPr>
          <p:cNvPr id="21" name="TextBox 20">
            <a:extLst>
              <a:ext uri="{FF2B5EF4-FFF2-40B4-BE49-F238E27FC236}">
                <a16:creationId xmlns:a16="http://schemas.microsoft.com/office/drawing/2014/main" id="{C9D72501-4B6B-4A14-A1F3-FC03378EA005}"/>
              </a:ext>
            </a:extLst>
          </p:cNvPr>
          <p:cNvSpPr txBox="1"/>
          <p:nvPr/>
        </p:nvSpPr>
        <p:spPr>
          <a:xfrm>
            <a:off x="1926772" y="4576416"/>
            <a:ext cx="1763486" cy="346249"/>
          </a:xfrm>
          <a:prstGeom prst="rect">
            <a:avLst/>
          </a:prstGeom>
          <a:noFill/>
        </p:spPr>
        <p:txBody>
          <a:bodyPr wrap="square" rtlCol="0">
            <a:spAutoFit/>
          </a:bodyPr>
          <a:lstStyle/>
          <a:p>
            <a:pPr defTabSz="685800" fontAlgn="auto">
              <a:spcBef>
                <a:spcPts val="0"/>
              </a:spcBef>
              <a:spcAft>
                <a:spcPts val="0"/>
              </a:spcAft>
            </a:pPr>
            <a:r>
              <a:rPr lang="en-US" sz="825" dirty="0">
                <a:solidFill>
                  <a:srgbClr val="000000"/>
                </a:solidFill>
                <a:latin typeface="Arial" panose="020B0604020202020204" pitchFamily="34" charset="0"/>
                <a:cs typeface="Arial" panose="020B0604020202020204" pitchFamily="34" charset="0"/>
              </a:rPr>
              <a:t>Alegna Zavatti</a:t>
            </a:r>
          </a:p>
          <a:p>
            <a:pPr defTabSz="685800" fontAlgn="auto">
              <a:spcBef>
                <a:spcPts val="0"/>
              </a:spcBef>
              <a:spcAft>
                <a:spcPts val="0"/>
              </a:spcAft>
            </a:pPr>
            <a:r>
              <a:rPr lang="en-US" sz="825" dirty="0">
                <a:solidFill>
                  <a:srgbClr val="000000"/>
                </a:solidFill>
                <a:latin typeface="Arial" panose="020B0604020202020204" pitchFamily="34" charset="0"/>
                <a:cs typeface="Arial" panose="020B0604020202020204" pitchFamily="34" charset="0"/>
              </a:rPr>
              <a:t>Director, Interpreter Services</a:t>
            </a:r>
          </a:p>
        </p:txBody>
      </p:sp>
      <p:sp>
        <p:nvSpPr>
          <p:cNvPr id="22" name="TextBox 21">
            <a:extLst>
              <a:ext uri="{FF2B5EF4-FFF2-40B4-BE49-F238E27FC236}">
                <a16:creationId xmlns:a16="http://schemas.microsoft.com/office/drawing/2014/main" id="{B09FC9D6-C913-4B0E-AD0A-C451C2E9C52C}"/>
              </a:ext>
            </a:extLst>
          </p:cNvPr>
          <p:cNvSpPr txBox="1"/>
          <p:nvPr/>
        </p:nvSpPr>
        <p:spPr>
          <a:xfrm>
            <a:off x="1926772" y="5204238"/>
            <a:ext cx="1495353" cy="346249"/>
          </a:xfrm>
          <a:prstGeom prst="rect">
            <a:avLst/>
          </a:prstGeom>
          <a:noFill/>
        </p:spPr>
        <p:txBody>
          <a:bodyPr wrap="square" rtlCol="0">
            <a:spAutoFit/>
          </a:bodyPr>
          <a:lstStyle/>
          <a:p>
            <a:pPr defTabSz="685800" fontAlgn="auto">
              <a:spcBef>
                <a:spcPts val="0"/>
              </a:spcBef>
              <a:spcAft>
                <a:spcPts val="0"/>
              </a:spcAft>
            </a:pPr>
            <a:r>
              <a:rPr lang="en-US" sz="825" dirty="0">
                <a:solidFill>
                  <a:srgbClr val="000000"/>
                </a:solidFill>
                <a:latin typeface="Arial" panose="020B0604020202020204" pitchFamily="34" charset="0"/>
                <a:cs typeface="Arial" panose="020B0604020202020204" pitchFamily="34" charset="0"/>
              </a:rPr>
              <a:t>Ryan Schroeder</a:t>
            </a:r>
          </a:p>
          <a:p>
            <a:pPr defTabSz="685800" fontAlgn="auto">
              <a:spcBef>
                <a:spcPts val="0"/>
              </a:spcBef>
              <a:spcAft>
                <a:spcPts val="0"/>
              </a:spcAft>
            </a:pPr>
            <a:r>
              <a:rPr lang="en-US" sz="825" dirty="0">
                <a:solidFill>
                  <a:srgbClr val="000000"/>
                </a:solidFill>
                <a:latin typeface="Arial" panose="020B0604020202020204" pitchFamily="34" charset="0"/>
                <a:cs typeface="Arial" panose="020B0604020202020204" pitchFamily="34" charset="0"/>
              </a:rPr>
              <a:t>Director, CRN</a:t>
            </a:r>
          </a:p>
        </p:txBody>
      </p:sp>
    </p:spTree>
    <p:extLst>
      <p:ext uri="{BB962C8B-B14F-4D97-AF65-F5344CB8AC3E}">
        <p14:creationId xmlns:p14="http://schemas.microsoft.com/office/powerpoint/2010/main" val="9188966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87A0FC-A885-48BB-8051-AAE7A69358C9}"/>
              </a:ext>
            </a:extLst>
          </p:cNvPr>
          <p:cNvSpPr>
            <a:spLocks noGrp="1"/>
          </p:cNvSpPr>
          <p:nvPr>
            <p:ph type="title"/>
          </p:nvPr>
        </p:nvSpPr>
        <p:spPr>
          <a:xfrm>
            <a:off x="3109366" y="953693"/>
            <a:ext cx="5328594" cy="476249"/>
          </a:xfrm>
        </p:spPr>
        <p:txBody>
          <a:bodyPr/>
          <a:lstStyle/>
          <a:p>
            <a:r>
              <a:rPr lang="en-US" sz="2100" dirty="0">
                <a:solidFill>
                  <a:schemeClr val="accent4">
                    <a:lumMod val="75000"/>
                  </a:schemeClr>
                </a:solidFill>
              </a:rPr>
              <a:t>PFIZER PAXLOVID CASE STUDY</a:t>
            </a:r>
            <a:r>
              <a:rPr lang="en-US" sz="1500" dirty="0">
                <a:solidFill>
                  <a:schemeClr val="accent4">
                    <a:lumMod val="75000"/>
                  </a:schemeClr>
                </a:solidFill>
              </a:rPr>
              <a:t/>
            </a:r>
            <a:br>
              <a:rPr lang="en-US" sz="1500" dirty="0">
                <a:solidFill>
                  <a:schemeClr val="accent4">
                    <a:lumMod val="75000"/>
                  </a:schemeClr>
                </a:solidFill>
              </a:rPr>
            </a:br>
            <a:r>
              <a:rPr lang="en-US" sz="1500" dirty="0">
                <a:solidFill>
                  <a:schemeClr val="tx2">
                    <a:lumMod val="40000"/>
                    <a:lumOff val="60000"/>
                  </a:schemeClr>
                </a:solidFill>
              </a:rPr>
              <a:t>Rapid Activation &amp; Costing/Budget Support</a:t>
            </a:r>
          </a:p>
        </p:txBody>
      </p:sp>
      <p:sp>
        <p:nvSpPr>
          <p:cNvPr id="73" name="TextBox 72">
            <a:extLst>
              <a:ext uri="{FF2B5EF4-FFF2-40B4-BE49-F238E27FC236}">
                <a16:creationId xmlns:a16="http://schemas.microsoft.com/office/drawing/2014/main" id="{2B4E9CF6-55A9-4A9D-A32A-84050F7BBED7}"/>
              </a:ext>
            </a:extLst>
          </p:cNvPr>
          <p:cNvSpPr txBox="1"/>
          <p:nvPr/>
        </p:nvSpPr>
        <p:spPr>
          <a:xfrm>
            <a:off x="1143001" y="5254280"/>
            <a:ext cx="7389743" cy="415498"/>
          </a:xfrm>
          <a:prstGeom prst="rect">
            <a:avLst/>
          </a:prstGeom>
          <a:noFill/>
        </p:spPr>
        <p:txBody>
          <a:bodyPr wrap="square" rtlCol="0">
            <a:spAutoFit/>
          </a:bodyPr>
          <a:lstStyle/>
          <a:p>
            <a:pPr defTabSz="685800" fontAlgn="auto">
              <a:spcBef>
                <a:spcPts val="0"/>
              </a:spcBef>
              <a:spcAft>
                <a:spcPts val="0"/>
              </a:spcAft>
            </a:pPr>
            <a:r>
              <a:rPr lang="en-US" sz="1050" dirty="0">
                <a:solidFill>
                  <a:srgbClr val="000000"/>
                </a:solidFill>
                <a:latin typeface="Arial" panose="020B0604020202020204" pitchFamily="34" charset="0"/>
                <a:cs typeface="Arial" panose="020B0604020202020204" pitchFamily="34" charset="0"/>
              </a:rPr>
              <a:t>CRN Negotiated a </a:t>
            </a:r>
            <a:r>
              <a:rPr lang="en-US" sz="1050" b="1" dirty="0">
                <a:solidFill>
                  <a:srgbClr val="00437B">
                    <a:lumMod val="40000"/>
                    <a:lumOff val="60000"/>
                  </a:srgbClr>
                </a:solidFill>
                <a:latin typeface="Arial" panose="020B0604020202020204" pitchFamily="34" charset="0"/>
                <a:cs typeface="Arial" panose="020B0604020202020204" pitchFamily="34" charset="0"/>
              </a:rPr>
              <a:t>109%</a:t>
            </a:r>
            <a:r>
              <a:rPr lang="en-US" sz="1050" dirty="0">
                <a:solidFill>
                  <a:srgbClr val="000000"/>
                </a:solidFill>
                <a:latin typeface="Arial" panose="020B0604020202020204" pitchFamily="34" charset="0"/>
                <a:cs typeface="Arial" panose="020B0604020202020204" pitchFamily="34" charset="0"/>
              </a:rPr>
              <a:t> increase to Initial Pfizer Per Patient Budget, totaling  </a:t>
            </a:r>
            <a:r>
              <a:rPr lang="en-US" sz="1050" b="1" dirty="0">
                <a:solidFill>
                  <a:srgbClr val="00437B">
                    <a:lumMod val="40000"/>
                    <a:lumOff val="60000"/>
                  </a:srgbClr>
                </a:solidFill>
                <a:latin typeface="Arial" panose="020B0604020202020204" pitchFamily="34" charset="0"/>
                <a:cs typeface="Arial" panose="020B0604020202020204" pitchFamily="34" charset="0"/>
              </a:rPr>
              <a:t>$385,900 </a:t>
            </a:r>
            <a:r>
              <a:rPr lang="en-US" sz="1050" dirty="0">
                <a:solidFill>
                  <a:srgbClr val="000000"/>
                </a:solidFill>
                <a:latin typeface="Arial" panose="020B0604020202020204" pitchFamily="34" charset="0"/>
                <a:cs typeface="Arial" panose="020B0604020202020204" pitchFamily="34" charset="0"/>
              </a:rPr>
              <a:t>(15 pts)</a:t>
            </a:r>
          </a:p>
          <a:p>
            <a:pPr defTabSz="685800" fontAlgn="auto">
              <a:spcBef>
                <a:spcPts val="0"/>
              </a:spcBef>
              <a:spcAft>
                <a:spcPts val="0"/>
              </a:spcAft>
            </a:pPr>
            <a:r>
              <a:rPr lang="en-US" sz="1050" dirty="0">
                <a:solidFill>
                  <a:srgbClr val="000000"/>
                </a:solidFill>
                <a:latin typeface="Arial" panose="020B0604020202020204" pitchFamily="34" charset="0"/>
                <a:cs typeface="Arial" panose="020B0604020202020204" pitchFamily="34" charset="0"/>
              </a:rPr>
              <a:t>CRN Introduced and Negotiated </a:t>
            </a:r>
            <a:r>
              <a:rPr lang="en-US" sz="1050" b="1" dirty="0">
                <a:solidFill>
                  <a:srgbClr val="00437B">
                    <a:lumMod val="40000"/>
                    <a:lumOff val="60000"/>
                  </a:srgbClr>
                </a:solidFill>
                <a:latin typeface="Arial" panose="020B0604020202020204" pitchFamily="34" charset="0"/>
                <a:cs typeface="Arial" panose="020B0604020202020204" pitchFamily="34" charset="0"/>
              </a:rPr>
              <a:t>+$65,500 </a:t>
            </a:r>
            <a:r>
              <a:rPr lang="en-US" sz="1050" dirty="0">
                <a:solidFill>
                  <a:srgbClr val="000000"/>
                </a:solidFill>
                <a:latin typeface="Arial" panose="020B0604020202020204" pitchFamily="34" charset="0"/>
                <a:cs typeface="Arial" panose="020B0604020202020204" pitchFamily="34" charset="0"/>
              </a:rPr>
              <a:t>in New Invoiceable Fees, including funding for community engagement</a:t>
            </a:r>
          </a:p>
        </p:txBody>
      </p:sp>
      <p:grpSp>
        <p:nvGrpSpPr>
          <p:cNvPr id="78" name="Group 77">
            <a:extLst>
              <a:ext uri="{FF2B5EF4-FFF2-40B4-BE49-F238E27FC236}">
                <a16:creationId xmlns:a16="http://schemas.microsoft.com/office/drawing/2014/main" id="{E794011B-34FE-488E-94EB-55405CEB69CD}"/>
              </a:ext>
            </a:extLst>
          </p:cNvPr>
          <p:cNvGrpSpPr/>
          <p:nvPr/>
        </p:nvGrpSpPr>
        <p:grpSpPr>
          <a:xfrm>
            <a:off x="1207854" y="916694"/>
            <a:ext cx="528066" cy="528066"/>
            <a:chOff x="86472" y="79258"/>
            <a:chExt cx="704088" cy="704088"/>
          </a:xfrm>
        </p:grpSpPr>
        <p:sp>
          <p:nvSpPr>
            <p:cNvPr id="80" name="Flowchart: Connector 79">
              <a:extLst>
                <a:ext uri="{FF2B5EF4-FFF2-40B4-BE49-F238E27FC236}">
                  <a16:creationId xmlns:a16="http://schemas.microsoft.com/office/drawing/2014/main" id="{C4065F84-A224-4AB0-BC67-7B64EA9F408F}"/>
                </a:ext>
              </a:extLst>
            </p:cNvPr>
            <p:cNvSpPr/>
            <p:nvPr/>
          </p:nvSpPr>
          <p:spPr>
            <a:xfrm>
              <a:off x="86472" y="79258"/>
              <a:ext cx="704088" cy="704088"/>
            </a:xfrm>
            <a:prstGeom prst="flowChartConnector">
              <a:avLst/>
            </a:prstGeom>
            <a:solidFill>
              <a:srgbClr val="B20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grpSp>
          <p:nvGrpSpPr>
            <p:cNvPr id="82" name="Graphic 19" descr="End outline">
              <a:extLst>
                <a:ext uri="{FF2B5EF4-FFF2-40B4-BE49-F238E27FC236}">
                  <a16:creationId xmlns:a16="http://schemas.microsoft.com/office/drawing/2014/main" id="{897C7878-17F8-47E4-90D0-EADA4CA0F5D2}"/>
                </a:ext>
              </a:extLst>
            </p:cNvPr>
            <p:cNvGrpSpPr/>
            <p:nvPr/>
          </p:nvGrpSpPr>
          <p:grpSpPr>
            <a:xfrm>
              <a:off x="258781" y="259661"/>
              <a:ext cx="377874" cy="339517"/>
              <a:chOff x="6092414" y="3711814"/>
              <a:chExt cx="486071" cy="412542"/>
            </a:xfrm>
            <a:solidFill>
              <a:schemeClr val="bg1"/>
            </a:solidFill>
          </p:grpSpPr>
          <p:sp>
            <p:nvSpPr>
              <p:cNvPr id="83" name="Freeform: Shape 82">
                <a:extLst>
                  <a:ext uri="{FF2B5EF4-FFF2-40B4-BE49-F238E27FC236}">
                    <a16:creationId xmlns:a16="http://schemas.microsoft.com/office/drawing/2014/main" id="{ACC2C376-489B-437C-80DB-E9693439E837}"/>
                  </a:ext>
                </a:extLst>
              </p:cNvPr>
              <p:cNvSpPr/>
              <p:nvPr/>
            </p:nvSpPr>
            <p:spPr>
              <a:xfrm>
                <a:off x="6563756" y="3711932"/>
                <a:ext cx="14729" cy="412424"/>
              </a:xfrm>
              <a:custGeom>
                <a:avLst/>
                <a:gdLst>
                  <a:gd name="connsiteX0" fmla="*/ 0 w 14729"/>
                  <a:gd name="connsiteY0" fmla="*/ 0 h 412424"/>
                  <a:gd name="connsiteX1" fmla="*/ 14729 w 14729"/>
                  <a:gd name="connsiteY1" fmla="*/ 0 h 412424"/>
                  <a:gd name="connsiteX2" fmla="*/ 14729 w 14729"/>
                  <a:gd name="connsiteY2" fmla="*/ 412424 h 412424"/>
                  <a:gd name="connsiteX3" fmla="*/ 0 w 14729"/>
                  <a:gd name="connsiteY3" fmla="*/ 412424 h 412424"/>
                </a:gdLst>
                <a:ahLst/>
                <a:cxnLst>
                  <a:cxn ang="0">
                    <a:pos x="connsiteX0" y="connsiteY0"/>
                  </a:cxn>
                  <a:cxn ang="0">
                    <a:pos x="connsiteX1" y="connsiteY1"/>
                  </a:cxn>
                  <a:cxn ang="0">
                    <a:pos x="connsiteX2" y="connsiteY2"/>
                  </a:cxn>
                  <a:cxn ang="0">
                    <a:pos x="connsiteX3" y="connsiteY3"/>
                  </a:cxn>
                </a:cxnLst>
                <a:rect l="l" t="t" r="r" b="b"/>
                <a:pathLst>
                  <a:path w="14729" h="412424">
                    <a:moveTo>
                      <a:pt x="0" y="0"/>
                    </a:moveTo>
                    <a:lnTo>
                      <a:pt x="14729" y="0"/>
                    </a:lnTo>
                    <a:lnTo>
                      <a:pt x="14729" y="412424"/>
                    </a:lnTo>
                    <a:lnTo>
                      <a:pt x="0" y="412424"/>
                    </a:lnTo>
                    <a:close/>
                  </a:path>
                </a:pathLst>
              </a:custGeom>
              <a:solidFill>
                <a:schemeClr val="bg1"/>
              </a:solidFill>
              <a:ln w="7342" cap="flat">
                <a:noFill/>
                <a:prstDash val="solid"/>
                <a:miter/>
              </a:ln>
            </p:spPr>
            <p:txBody>
              <a:bodyPr rtlCol="0" anchor="ctr"/>
              <a:lstStyle/>
              <a:p>
                <a:pPr defTabSz="685800" fontAlgn="auto">
                  <a:spcBef>
                    <a:spcPts val="0"/>
                  </a:spcBef>
                  <a:spcAft>
                    <a:spcPts val="0"/>
                  </a:spcAft>
                </a:pPr>
                <a:endParaRPr lang="en-US" sz="1350" dirty="0">
                  <a:solidFill>
                    <a:srgbClr val="000000"/>
                  </a:solidFill>
                  <a:latin typeface="Arial"/>
                  <a:cs typeface="+mn-cs"/>
                </a:endParaRPr>
              </a:p>
            </p:txBody>
          </p:sp>
          <p:sp>
            <p:nvSpPr>
              <p:cNvPr id="84" name="Freeform: Shape 83">
                <a:extLst>
                  <a:ext uri="{FF2B5EF4-FFF2-40B4-BE49-F238E27FC236}">
                    <a16:creationId xmlns:a16="http://schemas.microsoft.com/office/drawing/2014/main" id="{C01B6544-507C-4B36-BD6D-8A7B7ED0E37B}"/>
                  </a:ext>
                </a:extLst>
              </p:cNvPr>
              <p:cNvSpPr/>
              <p:nvPr/>
            </p:nvSpPr>
            <p:spPr>
              <a:xfrm>
                <a:off x="6320721" y="3711814"/>
                <a:ext cx="217259" cy="412542"/>
              </a:xfrm>
              <a:custGeom>
                <a:avLst/>
                <a:gdLst>
                  <a:gd name="connsiteX0" fmla="*/ 0 w 217259"/>
                  <a:gd name="connsiteY0" fmla="*/ 0 h 412542"/>
                  <a:gd name="connsiteX1" fmla="*/ 0 w 217259"/>
                  <a:gd name="connsiteY1" fmla="*/ 412542 h 412542"/>
                  <a:gd name="connsiteX2" fmla="*/ 217259 w 217259"/>
                  <a:gd name="connsiteY2" fmla="*/ 206271 h 412542"/>
                  <a:gd name="connsiteX3" fmla="*/ 14729 w 217259"/>
                  <a:gd name="connsiteY3" fmla="*/ 34290 h 412542"/>
                  <a:gd name="connsiteX4" fmla="*/ 195902 w 217259"/>
                  <a:gd name="connsiteY4" fmla="*/ 206271 h 412542"/>
                  <a:gd name="connsiteX5" fmla="*/ 14729 w 217259"/>
                  <a:gd name="connsiteY5" fmla="*/ 378245 h 4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59" h="412542">
                    <a:moveTo>
                      <a:pt x="0" y="0"/>
                    </a:moveTo>
                    <a:lnTo>
                      <a:pt x="0" y="412542"/>
                    </a:lnTo>
                    <a:lnTo>
                      <a:pt x="217259" y="206271"/>
                    </a:lnTo>
                    <a:close/>
                    <a:moveTo>
                      <a:pt x="14729" y="34290"/>
                    </a:moveTo>
                    <a:lnTo>
                      <a:pt x="195902" y="206271"/>
                    </a:lnTo>
                    <a:lnTo>
                      <a:pt x="14729" y="378245"/>
                    </a:lnTo>
                    <a:close/>
                  </a:path>
                </a:pathLst>
              </a:custGeom>
              <a:solidFill>
                <a:schemeClr val="bg1"/>
              </a:solidFill>
              <a:ln w="7342" cap="flat">
                <a:noFill/>
                <a:prstDash val="solid"/>
                <a:miter/>
              </a:ln>
            </p:spPr>
            <p:txBody>
              <a:bodyPr rtlCol="0" anchor="ctr"/>
              <a:lstStyle/>
              <a:p>
                <a:pPr defTabSz="685800" fontAlgn="auto">
                  <a:spcBef>
                    <a:spcPts val="0"/>
                  </a:spcBef>
                  <a:spcAft>
                    <a:spcPts val="0"/>
                  </a:spcAft>
                </a:pPr>
                <a:endParaRPr lang="en-US" sz="1350" dirty="0">
                  <a:solidFill>
                    <a:srgbClr val="000000"/>
                  </a:solidFill>
                  <a:latin typeface="Arial"/>
                  <a:cs typeface="+mn-cs"/>
                </a:endParaRPr>
              </a:p>
            </p:txBody>
          </p:sp>
          <p:sp>
            <p:nvSpPr>
              <p:cNvPr id="85" name="Freeform: Shape 84">
                <a:extLst>
                  <a:ext uri="{FF2B5EF4-FFF2-40B4-BE49-F238E27FC236}">
                    <a16:creationId xmlns:a16="http://schemas.microsoft.com/office/drawing/2014/main" id="{F8703A23-A3A3-4E92-9241-D1B045B272EC}"/>
                  </a:ext>
                </a:extLst>
              </p:cNvPr>
              <p:cNvSpPr/>
              <p:nvPr/>
            </p:nvSpPr>
            <p:spPr>
              <a:xfrm>
                <a:off x="6092414" y="3711814"/>
                <a:ext cx="217259" cy="412542"/>
              </a:xfrm>
              <a:custGeom>
                <a:avLst/>
                <a:gdLst>
                  <a:gd name="connsiteX0" fmla="*/ 0 w 217259"/>
                  <a:gd name="connsiteY0" fmla="*/ 412542 h 412542"/>
                  <a:gd name="connsiteX1" fmla="*/ 217259 w 217259"/>
                  <a:gd name="connsiteY1" fmla="*/ 206271 h 412542"/>
                  <a:gd name="connsiteX2" fmla="*/ 0 w 217259"/>
                  <a:gd name="connsiteY2" fmla="*/ 0 h 412542"/>
                  <a:gd name="connsiteX3" fmla="*/ 14729 w 217259"/>
                  <a:gd name="connsiteY3" fmla="*/ 34290 h 412542"/>
                  <a:gd name="connsiteX4" fmla="*/ 195902 w 217259"/>
                  <a:gd name="connsiteY4" fmla="*/ 206271 h 412542"/>
                  <a:gd name="connsiteX5" fmla="*/ 14729 w 217259"/>
                  <a:gd name="connsiteY5" fmla="*/ 378245 h 4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59" h="412542">
                    <a:moveTo>
                      <a:pt x="0" y="412542"/>
                    </a:moveTo>
                    <a:lnTo>
                      <a:pt x="217259" y="206271"/>
                    </a:lnTo>
                    <a:lnTo>
                      <a:pt x="0" y="0"/>
                    </a:lnTo>
                    <a:close/>
                    <a:moveTo>
                      <a:pt x="14729" y="34290"/>
                    </a:moveTo>
                    <a:lnTo>
                      <a:pt x="195902" y="206271"/>
                    </a:lnTo>
                    <a:lnTo>
                      <a:pt x="14729" y="378245"/>
                    </a:lnTo>
                    <a:close/>
                  </a:path>
                </a:pathLst>
              </a:custGeom>
              <a:solidFill>
                <a:schemeClr val="bg1"/>
              </a:solidFill>
              <a:ln w="7342" cap="flat">
                <a:noFill/>
                <a:prstDash val="solid"/>
                <a:miter/>
              </a:ln>
            </p:spPr>
            <p:txBody>
              <a:bodyPr rtlCol="0" anchor="ctr"/>
              <a:lstStyle/>
              <a:p>
                <a:pPr defTabSz="685800" fontAlgn="auto">
                  <a:spcBef>
                    <a:spcPts val="0"/>
                  </a:spcBef>
                  <a:spcAft>
                    <a:spcPts val="0"/>
                  </a:spcAft>
                </a:pPr>
                <a:endParaRPr lang="en-US" sz="1350" dirty="0">
                  <a:solidFill>
                    <a:srgbClr val="000000"/>
                  </a:solidFill>
                  <a:latin typeface="Arial"/>
                  <a:cs typeface="+mn-cs"/>
                </a:endParaRPr>
              </a:p>
            </p:txBody>
          </p:sp>
        </p:grpSp>
      </p:grpSp>
      <p:grpSp>
        <p:nvGrpSpPr>
          <p:cNvPr id="91" name="Group 90">
            <a:extLst>
              <a:ext uri="{FF2B5EF4-FFF2-40B4-BE49-F238E27FC236}">
                <a16:creationId xmlns:a16="http://schemas.microsoft.com/office/drawing/2014/main" id="{52D63E16-2A3B-45AE-82EA-3F0F2C7646A1}"/>
              </a:ext>
            </a:extLst>
          </p:cNvPr>
          <p:cNvGrpSpPr/>
          <p:nvPr/>
        </p:nvGrpSpPr>
        <p:grpSpPr>
          <a:xfrm>
            <a:off x="1823933" y="916403"/>
            <a:ext cx="552556" cy="543300"/>
            <a:chOff x="908704" y="79629"/>
            <a:chExt cx="736741" cy="724400"/>
          </a:xfrm>
        </p:grpSpPr>
        <p:sp>
          <p:nvSpPr>
            <p:cNvPr id="88" name="Flowchart: Connector 87">
              <a:extLst>
                <a:ext uri="{FF2B5EF4-FFF2-40B4-BE49-F238E27FC236}">
                  <a16:creationId xmlns:a16="http://schemas.microsoft.com/office/drawing/2014/main" id="{41E5BBB3-77F3-4E8A-9EAC-603FF2E80B3E}"/>
                </a:ext>
              </a:extLst>
            </p:cNvPr>
            <p:cNvSpPr>
              <a:spLocks noChangeAspect="1"/>
            </p:cNvSpPr>
            <p:nvPr/>
          </p:nvSpPr>
          <p:spPr>
            <a:xfrm>
              <a:off x="908704" y="99941"/>
              <a:ext cx="704088" cy="704088"/>
            </a:xfrm>
            <a:prstGeom prst="flowChartConnector">
              <a:avLst/>
            </a:prstGeom>
            <a:solidFill>
              <a:srgbClr val="E7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pic>
          <p:nvPicPr>
            <p:cNvPr id="89" name="Graphic 88" descr="Piggy Bank outline">
              <a:extLst>
                <a:ext uri="{FF2B5EF4-FFF2-40B4-BE49-F238E27FC236}">
                  <a16:creationId xmlns:a16="http://schemas.microsoft.com/office/drawing/2014/main" id="{A4962AFF-AE79-4F2C-BF65-E546C5D2F89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41357" y="79629"/>
              <a:ext cx="704088" cy="704088"/>
            </a:xfrm>
            <a:prstGeom prst="rect">
              <a:avLst/>
            </a:prstGeom>
          </p:spPr>
        </p:pic>
        <p:pic>
          <p:nvPicPr>
            <p:cNvPr id="90" name="Graphic 89" descr="Dollar outline">
              <a:extLst>
                <a:ext uri="{FF2B5EF4-FFF2-40B4-BE49-F238E27FC236}">
                  <a16:creationId xmlns:a16="http://schemas.microsoft.com/office/drawing/2014/main" id="{71A1AF68-759A-4593-A73D-7BA61CAEE7E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71949" y="264826"/>
              <a:ext cx="365760" cy="365760"/>
            </a:xfrm>
            <a:prstGeom prst="rect">
              <a:avLst/>
            </a:prstGeom>
          </p:spPr>
        </p:pic>
      </p:grpSp>
      <p:grpSp>
        <p:nvGrpSpPr>
          <p:cNvPr id="93" name="Group 92">
            <a:extLst>
              <a:ext uri="{FF2B5EF4-FFF2-40B4-BE49-F238E27FC236}">
                <a16:creationId xmlns:a16="http://schemas.microsoft.com/office/drawing/2014/main" id="{16C7A332-86FF-45BB-9CC2-34808AF91275}"/>
              </a:ext>
            </a:extLst>
          </p:cNvPr>
          <p:cNvGrpSpPr>
            <a:grpSpLocks noChangeAspect="1"/>
          </p:cNvGrpSpPr>
          <p:nvPr/>
        </p:nvGrpSpPr>
        <p:grpSpPr>
          <a:xfrm>
            <a:off x="2440782" y="930760"/>
            <a:ext cx="528066" cy="528066"/>
            <a:chOff x="1177339" y="1422766"/>
            <a:chExt cx="914400" cy="914400"/>
          </a:xfrm>
        </p:grpSpPr>
        <p:sp>
          <p:nvSpPr>
            <p:cNvPr id="94" name="Flowchart: Connector 93">
              <a:extLst>
                <a:ext uri="{FF2B5EF4-FFF2-40B4-BE49-F238E27FC236}">
                  <a16:creationId xmlns:a16="http://schemas.microsoft.com/office/drawing/2014/main" id="{A8A0D87E-D968-4A05-B4E7-B040584BA552}"/>
                </a:ext>
              </a:extLst>
            </p:cNvPr>
            <p:cNvSpPr/>
            <p:nvPr/>
          </p:nvSpPr>
          <p:spPr>
            <a:xfrm>
              <a:off x="1177339" y="1422766"/>
              <a:ext cx="914400" cy="914400"/>
            </a:xfrm>
            <a:prstGeom prst="flowChartConnector">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pic>
          <p:nvPicPr>
            <p:cNvPr id="95" name="Graphic 94" descr="Users outline">
              <a:extLst>
                <a:ext uri="{FF2B5EF4-FFF2-40B4-BE49-F238E27FC236}">
                  <a16:creationId xmlns:a16="http://schemas.microsoft.com/office/drawing/2014/main" id="{94327E0D-6A21-470A-9085-5E10F5A5B4B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234164" y="1459959"/>
              <a:ext cx="804521" cy="804521"/>
            </a:xfrm>
            <a:prstGeom prst="rect">
              <a:avLst/>
            </a:prstGeom>
          </p:spPr>
        </p:pic>
      </p:grpSp>
      <p:pic>
        <p:nvPicPr>
          <p:cNvPr id="97" name="Content Placeholder 96">
            <a:extLst>
              <a:ext uri="{FF2B5EF4-FFF2-40B4-BE49-F238E27FC236}">
                <a16:creationId xmlns:a16="http://schemas.microsoft.com/office/drawing/2014/main" id="{3EFAB280-CED7-40DA-8FEF-27870D3AD14B}"/>
              </a:ext>
            </a:extLst>
          </p:cNvPr>
          <p:cNvPicPr>
            <a:picLocks noGrp="1" noChangeAspect="1"/>
          </p:cNvPicPr>
          <p:nvPr>
            <p:ph idx="1"/>
          </p:nvPr>
        </p:nvPicPr>
        <p:blipFill>
          <a:blip r:embed="rId9"/>
          <a:stretch>
            <a:fillRect/>
          </a:stretch>
        </p:blipFill>
        <p:spPr>
          <a:xfrm>
            <a:off x="1400422" y="1616660"/>
            <a:ext cx="6356141" cy="3881438"/>
          </a:xfrm>
          <a:prstGeom prst="rect">
            <a:avLst/>
          </a:prstGeom>
        </p:spPr>
      </p:pic>
      <p:pic>
        <p:nvPicPr>
          <p:cNvPr id="11319" name="Rectangle 79">
            <a:extLst>
              <a:ext uri="{FF2B5EF4-FFF2-40B4-BE49-F238E27FC236}">
                <a16:creationId xmlns:a16="http://schemas.microsoft.com/office/drawing/2014/main" id="{E5E6780A-2E2E-2C13-0FCE-CCFC52131BF3}"/>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45800" y="7515225"/>
            <a:ext cx="23168372" cy="20156091"/>
          </a:xfrm>
          <a:prstGeom prst="rect">
            <a:avLst/>
          </a:prstGeom>
          <a:noFill/>
          <a:extLst>
            <a:ext uri="{909E8E84-426E-40DD-AFC4-6F175D3DCCD1}">
              <a14:hiddenFill xmlns:a14="http://schemas.microsoft.com/office/drawing/2010/main">
                <a:solidFill>
                  <a:srgbClr val="FFFFFF"/>
                </a:solidFill>
              </a14:hiddenFill>
            </a:ext>
          </a:extLst>
        </p:spPr>
      </p:pic>
      <p:pic>
        <p:nvPicPr>
          <p:cNvPr id="11313" name="Teardrop 26" descr="Teardrop">
            <a:extLst>
              <a:ext uri="{FF2B5EF4-FFF2-40B4-BE49-F238E27FC236}">
                <a16:creationId xmlns:a16="http://schemas.microsoft.com/office/drawing/2014/main" id="{AED8266C-B5B4-47E1-07F7-49EC3B411F79}"/>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7391" y="11663363"/>
            <a:ext cx="10968038" cy="13195697"/>
          </a:xfrm>
          <a:prstGeom prst="rect">
            <a:avLst/>
          </a:prstGeom>
          <a:noFill/>
          <a:extLst>
            <a:ext uri="{909E8E84-426E-40DD-AFC4-6F175D3DCCD1}">
              <a14:hiddenFill xmlns:a14="http://schemas.microsoft.com/office/drawing/2010/main">
                <a:solidFill>
                  <a:srgbClr val="FFFFFF"/>
                </a:solidFill>
              </a14:hiddenFill>
            </a:ext>
          </a:extLst>
        </p:spPr>
      </p:pic>
      <p:pic>
        <p:nvPicPr>
          <p:cNvPr id="11292" name="Teardrop 25" descr="Teardrop">
            <a:extLst>
              <a:ext uri="{FF2B5EF4-FFF2-40B4-BE49-F238E27FC236}">
                <a16:creationId xmlns:a16="http://schemas.microsoft.com/office/drawing/2014/main" id="{1750B159-2ED7-BA26-5BE8-5F0EC5235E71}"/>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98819" y="38556010"/>
            <a:ext cx="15325725" cy="18415397"/>
          </a:xfrm>
          <a:prstGeom prst="rect">
            <a:avLst/>
          </a:prstGeom>
          <a:noFill/>
          <a:extLst>
            <a:ext uri="{909E8E84-426E-40DD-AFC4-6F175D3DCCD1}">
              <a14:hiddenFill xmlns:a14="http://schemas.microsoft.com/office/drawing/2010/main">
                <a:solidFill>
                  <a:srgbClr val="FFFFFF"/>
                </a:solidFill>
              </a14:hiddenFill>
            </a:ext>
          </a:extLst>
        </p:spPr>
      </p:pic>
      <p:grpSp>
        <p:nvGrpSpPr>
          <p:cNvPr id="11320" name="Group 40" descr="Roadmap shape with arrow head showing flow from left to right and top to bottom, with the arrow in the bottom right"/>
          <p:cNvGrpSpPr>
            <a:grpSpLocks/>
          </p:cNvGrpSpPr>
          <p:nvPr/>
        </p:nvGrpSpPr>
        <p:grpSpPr bwMode="auto">
          <a:xfrm>
            <a:off x="5307806" y="5022056"/>
            <a:ext cx="114333338" cy="75682079"/>
            <a:chOff x="3498" y="3498"/>
            <a:chExt cx="96027" cy="63564"/>
          </a:xfrm>
        </p:grpSpPr>
      </p:grpSp>
      <p:grpSp>
        <p:nvGrpSpPr>
          <p:cNvPr id="11273" name="Group 107" descr="Infographic chart with milestone descriptions adjacent to milestone dates in teardrop shapes. A curvy line with an arrow pointing rightward illustrates the direction of the timeline. The current year for the milestones track the path. "/>
          <p:cNvGrpSpPr>
            <a:grpSpLocks/>
          </p:cNvGrpSpPr>
          <p:nvPr/>
        </p:nvGrpSpPr>
        <p:grpSpPr bwMode="auto">
          <a:xfrm>
            <a:off x="5307806" y="26247329"/>
            <a:ext cx="106043016" cy="41196815"/>
            <a:chOff x="3498" y="20605"/>
            <a:chExt cx="89064" cy="34601"/>
          </a:xfrm>
        </p:grpSpPr>
      </p:grpSp>
      <p:grpSp>
        <p:nvGrpSpPr>
          <p:cNvPr id="11266" name="Group 115" descr="Milestone title"/>
          <p:cNvGrpSpPr>
            <a:grpSpLocks/>
          </p:cNvGrpSpPr>
          <p:nvPr/>
        </p:nvGrpSpPr>
        <p:grpSpPr bwMode="auto">
          <a:xfrm>
            <a:off x="7354492" y="7924800"/>
            <a:ext cx="93118781" cy="44249579"/>
            <a:chOff x="5217" y="5216"/>
            <a:chExt cx="78209" cy="37165"/>
          </a:xfrm>
        </p:grpSpPr>
      </p:grpSp>
      <p:pic>
        <p:nvPicPr>
          <p:cNvPr id="11331" name="Picture 67" descr="Health Cities">
            <a:extLst>
              <a:ext uri="{FF2B5EF4-FFF2-40B4-BE49-F238E27FC236}">
                <a16:creationId xmlns:a16="http://schemas.microsoft.com/office/drawing/2014/main" id="{F2D4C3AF-35FB-411F-9146-E053386E9BA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41002" y="4652789"/>
            <a:ext cx="582930" cy="58293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55BFC2-CE7B-4454-A564-3D271E602E4D}"/>
              </a:ext>
            </a:extLst>
          </p:cNvPr>
          <p:cNvSpPr txBox="1"/>
          <p:nvPr/>
        </p:nvSpPr>
        <p:spPr>
          <a:xfrm>
            <a:off x="1848423" y="4845689"/>
            <a:ext cx="2247076" cy="415498"/>
          </a:xfrm>
          <a:prstGeom prst="rect">
            <a:avLst/>
          </a:prstGeom>
          <a:noFill/>
        </p:spPr>
        <p:txBody>
          <a:bodyPr wrap="square" rtlCol="0">
            <a:spAutoFit/>
          </a:bodyPr>
          <a:lstStyle/>
          <a:p>
            <a:pPr defTabSz="685800" fontAlgn="auto">
              <a:spcBef>
                <a:spcPts val="0"/>
              </a:spcBef>
              <a:spcAft>
                <a:spcPts val="0"/>
              </a:spcAft>
            </a:pPr>
            <a:r>
              <a:rPr lang="en-US" sz="1050" dirty="0">
                <a:solidFill>
                  <a:srgbClr val="000000"/>
                </a:solidFill>
                <a:latin typeface="Arial" panose="020B0604020202020204" pitchFamily="34" charset="0"/>
                <a:cs typeface="Arial" panose="020B0604020202020204" pitchFamily="34" charset="0"/>
              </a:rPr>
              <a:t>PI: Katherine Gergen Barnett, MD</a:t>
            </a:r>
          </a:p>
          <a:p>
            <a:pPr marL="216694" defTabSz="685800" fontAlgn="auto">
              <a:spcBef>
                <a:spcPts val="0"/>
              </a:spcBef>
              <a:spcAft>
                <a:spcPts val="0"/>
              </a:spcAft>
            </a:pPr>
            <a:r>
              <a:rPr lang="en-US" sz="1050" dirty="0">
                <a:solidFill>
                  <a:srgbClr val="000000"/>
                </a:solidFill>
                <a:latin typeface="Arial" panose="020B0604020202020204" pitchFamily="34" charset="0"/>
                <a:cs typeface="Arial" panose="020B0604020202020204" pitchFamily="34" charset="0"/>
              </a:rPr>
              <a:t>BMC Family Medicine</a:t>
            </a:r>
          </a:p>
        </p:txBody>
      </p:sp>
    </p:spTree>
    <p:extLst>
      <p:ext uri="{BB962C8B-B14F-4D97-AF65-F5344CB8AC3E}">
        <p14:creationId xmlns:p14="http://schemas.microsoft.com/office/powerpoint/2010/main" val="532775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Interpreter Services Overview </a:t>
            </a:r>
          </a:p>
          <a:p>
            <a:r>
              <a:rPr lang="en-US" dirty="0" smtClean="0"/>
              <a:t>Current challenges </a:t>
            </a:r>
          </a:p>
          <a:p>
            <a:r>
              <a:rPr lang="en-US" dirty="0" smtClean="0"/>
              <a:t>New ISD vendor </a:t>
            </a:r>
          </a:p>
          <a:p>
            <a:r>
              <a:rPr lang="en-US" dirty="0" smtClean="0"/>
              <a:t>New research workflow </a:t>
            </a:r>
          </a:p>
          <a:p>
            <a:endParaRPr lang="en-US" dirty="0" smtClean="0"/>
          </a:p>
          <a:p>
            <a:pPr marL="0" indent="0">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Overview </a:t>
            </a:r>
            <a:endParaRPr lang="en-US" dirty="0"/>
          </a:p>
        </p:txBody>
      </p:sp>
    </p:spTree>
    <p:extLst>
      <p:ext uri="{BB962C8B-B14F-4D97-AF65-F5344CB8AC3E}">
        <p14:creationId xmlns:p14="http://schemas.microsoft.com/office/powerpoint/2010/main" val="19318819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5">
            <a:extLst>
              <a:ext uri="{FF2B5EF4-FFF2-40B4-BE49-F238E27FC236}">
                <a16:creationId xmlns:a16="http://schemas.microsoft.com/office/drawing/2014/main" id="{398570FC-C8E8-4D2B-998E-58A59F102DE7}"/>
              </a:ext>
            </a:extLst>
          </p:cNvPr>
          <p:cNvGraphicFramePr>
            <a:graphicFrameLocks noGrp="1"/>
          </p:cNvGraphicFramePr>
          <p:nvPr>
            <p:ph idx="1"/>
            <p:extLst/>
          </p:nvPr>
        </p:nvGraphicFramePr>
        <p:xfrm>
          <a:off x="1365028" y="1554124"/>
          <a:ext cx="6549725" cy="4168158"/>
        </p:xfrm>
        <a:graphic>
          <a:graphicData uri="http://schemas.openxmlformats.org/drawingml/2006/table">
            <a:tbl>
              <a:tblPr firstRow="1" bandRow="1">
                <a:tableStyleId>{2D5ABB26-0587-4C30-8999-92F81FD0307C}</a:tableStyleId>
              </a:tblPr>
              <a:tblGrid>
                <a:gridCol w="4317655">
                  <a:extLst>
                    <a:ext uri="{9D8B030D-6E8A-4147-A177-3AD203B41FA5}">
                      <a16:colId xmlns:a16="http://schemas.microsoft.com/office/drawing/2014/main" val="2186235158"/>
                    </a:ext>
                  </a:extLst>
                </a:gridCol>
                <a:gridCol w="1010783">
                  <a:extLst>
                    <a:ext uri="{9D8B030D-6E8A-4147-A177-3AD203B41FA5}">
                      <a16:colId xmlns:a16="http://schemas.microsoft.com/office/drawing/2014/main" val="3495936238"/>
                    </a:ext>
                  </a:extLst>
                </a:gridCol>
                <a:gridCol w="1221287">
                  <a:extLst>
                    <a:ext uri="{9D8B030D-6E8A-4147-A177-3AD203B41FA5}">
                      <a16:colId xmlns:a16="http://schemas.microsoft.com/office/drawing/2014/main" val="492982836"/>
                    </a:ext>
                  </a:extLst>
                </a:gridCol>
              </a:tblGrid>
              <a:tr h="318086">
                <a:tc>
                  <a:txBody>
                    <a:bodyPr/>
                    <a:lstStyle/>
                    <a:p>
                      <a:r>
                        <a:rPr lang="en-US" sz="900" b="1" dirty="0">
                          <a:solidFill>
                            <a:schemeClr val="tx1"/>
                          </a:solidFill>
                        </a:rPr>
                        <a:t>Fee Description</a:t>
                      </a:r>
                    </a:p>
                  </a:txBody>
                  <a:tcPr marL="68580" marR="68580" marT="34290" marB="34290" anchor="ctr"/>
                </a:tc>
                <a:tc>
                  <a:txBody>
                    <a:bodyPr/>
                    <a:lstStyle/>
                    <a:p>
                      <a:r>
                        <a:rPr lang="en-US" sz="900" b="1" dirty="0">
                          <a:solidFill>
                            <a:schemeClr val="tx1"/>
                          </a:solidFill>
                        </a:rPr>
                        <a:t>Amount</a:t>
                      </a:r>
                    </a:p>
                  </a:txBody>
                  <a:tcPr marL="68580" marR="68580" marT="34290" marB="34290" anchor="ctr"/>
                </a:tc>
                <a:tc>
                  <a:txBody>
                    <a:bodyPr/>
                    <a:lstStyle/>
                    <a:p>
                      <a:r>
                        <a:rPr lang="en-US" sz="900" b="1" dirty="0">
                          <a:solidFill>
                            <a:schemeClr val="tx1"/>
                          </a:solidFill>
                        </a:rPr>
                        <a:t>Frequency</a:t>
                      </a:r>
                    </a:p>
                  </a:txBody>
                  <a:tcPr marL="68580" marR="68580" marT="34290" marB="34290" anchor="ctr"/>
                </a:tc>
                <a:extLst>
                  <a:ext uri="{0D108BD9-81ED-4DB2-BD59-A6C34878D82A}">
                    <a16:rowId xmlns:a16="http://schemas.microsoft.com/office/drawing/2014/main" val="3565917565"/>
                  </a:ext>
                </a:extLst>
              </a:tr>
              <a:tr h="318086">
                <a:tc>
                  <a:txBody>
                    <a:bodyPr/>
                    <a:lstStyle/>
                    <a:p>
                      <a:r>
                        <a:rPr lang="en-US" sz="900" dirty="0"/>
                        <a:t>Consenting Fee</a:t>
                      </a:r>
                    </a:p>
                  </a:txBody>
                  <a:tcPr marL="68580" marR="68580" marT="34290" marB="34290" anchor="ctr"/>
                </a:tc>
                <a:tc>
                  <a:txBody>
                    <a:bodyPr/>
                    <a:lstStyle/>
                    <a:p>
                      <a:r>
                        <a:rPr lang="en-US" sz="900" dirty="0"/>
                        <a:t>$360-$400</a:t>
                      </a:r>
                    </a:p>
                  </a:txBody>
                  <a:tcPr marL="68580" marR="68580" marT="34290" marB="34290" anchor="ctr"/>
                </a:tc>
                <a:tc>
                  <a:txBody>
                    <a:bodyPr/>
                    <a:lstStyle/>
                    <a:p>
                      <a:r>
                        <a:rPr lang="en-US" sz="900" dirty="0"/>
                        <a:t>Per Pt.</a:t>
                      </a:r>
                    </a:p>
                  </a:txBody>
                  <a:tcPr marL="68580" marR="68580" marT="34290" marB="34290" anchor="ctr"/>
                </a:tc>
                <a:extLst>
                  <a:ext uri="{0D108BD9-81ED-4DB2-BD59-A6C34878D82A}">
                    <a16:rowId xmlns:a16="http://schemas.microsoft.com/office/drawing/2014/main" val="1773555858"/>
                  </a:ext>
                </a:extLst>
              </a:tr>
              <a:tr h="318086">
                <a:tc>
                  <a:txBody>
                    <a:bodyPr/>
                    <a:lstStyle/>
                    <a:p>
                      <a:r>
                        <a:rPr lang="en-US" sz="900" dirty="0"/>
                        <a:t>Interpreter Support (Interpreter Services + Administration)</a:t>
                      </a:r>
                    </a:p>
                  </a:txBody>
                  <a:tcPr marL="68580" marR="68580" marT="34290" marB="34290" anchor="ctr"/>
                </a:tc>
                <a:tc>
                  <a:txBody>
                    <a:bodyPr/>
                    <a:lstStyle/>
                    <a:p>
                      <a:r>
                        <a:rPr lang="en-US" sz="900" dirty="0"/>
                        <a:t>$75</a:t>
                      </a:r>
                    </a:p>
                  </a:txBody>
                  <a:tcPr marL="68580" marR="68580" marT="34290" marB="34290" anchor="ctr"/>
                </a:tc>
                <a:tc>
                  <a:txBody>
                    <a:bodyPr/>
                    <a:lstStyle/>
                    <a:p>
                      <a:r>
                        <a:rPr lang="en-US" sz="900" dirty="0"/>
                        <a:t>Hourly Rate</a:t>
                      </a:r>
                    </a:p>
                  </a:txBody>
                  <a:tcPr marL="68580" marR="68580" marT="34290" marB="34290" anchor="ctr"/>
                </a:tc>
                <a:extLst>
                  <a:ext uri="{0D108BD9-81ED-4DB2-BD59-A6C34878D82A}">
                    <a16:rowId xmlns:a16="http://schemas.microsoft.com/office/drawing/2014/main" val="1821859911"/>
                  </a:ext>
                </a:extLst>
              </a:tr>
              <a:tr h="318086">
                <a:tc>
                  <a:txBody>
                    <a:bodyPr/>
                    <a:lstStyle/>
                    <a:p>
                      <a:r>
                        <a:rPr lang="en-US" sz="900" dirty="0"/>
                        <a:t>Study Specific CE Time &amp; Effort</a:t>
                      </a:r>
                    </a:p>
                  </a:txBody>
                  <a:tcPr marL="68580" marR="68580" marT="34290" marB="34290" anchor="ctr"/>
                </a:tc>
                <a:tc>
                  <a:txBody>
                    <a:bodyPr/>
                    <a:lstStyle/>
                    <a:p>
                      <a:r>
                        <a:rPr lang="en-US" sz="900" dirty="0"/>
                        <a:t>$1200</a:t>
                      </a:r>
                    </a:p>
                  </a:txBody>
                  <a:tcPr marL="68580" marR="68580" marT="34290" marB="34290" anchor="ctr"/>
                </a:tc>
                <a:tc>
                  <a:txBody>
                    <a:bodyPr/>
                    <a:lstStyle/>
                    <a:p>
                      <a:r>
                        <a:rPr lang="en-US" sz="900" dirty="0"/>
                        <a:t>Monthly</a:t>
                      </a:r>
                    </a:p>
                  </a:txBody>
                  <a:tcPr marL="68580" marR="68580" marT="34290" marB="34290" anchor="ctr"/>
                </a:tc>
                <a:extLst>
                  <a:ext uri="{0D108BD9-81ED-4DB2-BD59-A6C34878D82A}">
                    <a16:rowId xmlns:a16="http://schemas.microsoft.com/office/drawing/2014/main" val="3396867304"/>
                  </a:ext>
                </a:extLst>
              </a:tr>
              <a:tr h="318086">
                <a:tc>
                  <a:txBody>
                    <a:bodyPr/>
                    <a:lstStyle/>
                    <a:p>
                      <a:r>
                        <a:rPr lang="en-US" sz="900" dirty="0"/>
                        <a:t>Patient Screening Fees</a:t>
                      </a:r>
                    </a:p>
                  </a:txBody>
                  <a:tcPr marL="68580" marR="68580" marT="34290" marB="34290" anchor="ctr"/>
                </a:tc>
                <a:tc>
                  <a:txBody>
                    <a:bodyPr/>
                    <a:lstStyle/>
                    <a:p>
                      <a:r>
                        <a:rPr lang="en-US" sz="900" dirty="0"/>
                        <a:t>$1940</a:t>
                      </a:r>
                    </a:p>
                  </a:txBody>
                  <a:tcPr marL="68580" marR="68580" marT="34290" marB="34290" anchor="ctr"/>
                </a:tc>
                <a:tc>
                  <a:txBody>
                    <a:bodyPr/>
                    <a:lstStyle/>
                    <a:p>
                      <a:r>
                        <a:rPr lang="en-US" sz="900" dirty="0"/>
                        <a:t>Monthly</a:t>
                      </a:r>
                    </a:p>
                  </a:txBody>
                  <a:tcPr marL="68580" marR="68580" marT="34290" marB="34290" anchor="ctr"/>
                </a:tc>
                <a:extLst>
                  <a:ext uri="{0D108BD9-81ED-4DB2-BD59-A6C34878D82A}">
                    <a16:rowId xmlns:a16="http://schemas.microsoft.com/office/drawing/2014/main" val="192696121"/>
                  </a:ext>
                </a:extLst>
              </a:tr>
              <a:tr h="351126">
                <a:tc>
                  <a:txBody>
                    <a:bodyPr/>
                    <a:lstStyle/>
                    <a:p>
                      <a:r>
                        <a:rPr lang="en-US" sz="900" dirty="0"/>
                        <a:t>Translation of All ICFs &amp; Recruitment Materials into (Spanish, HC, Portuguese, Vietnamese</a:t>
                      </a:r>
                    </a:p>
                  </a:txBody>
                  <a:tcPr marL="68580" marR="68580" marT="34290" marB="34290" anchor="ctr"/>
                </a:tc>
                <a:tc>
                  <a:txBody>
                    <a:bodyPr/>
                    <a:lstStyle/>
                    <a:p>
                      <a:r>
                        <a:rPr lang="en-US" sz="900" dirty="0"/>
                        <a:t>Sponsor Paid (Value $30k+)</a:t>
                      </a:r>
                    </a:p>
                  </a:txBody>
                  <a:tcPr marL="68580" marR="68580" marT="34290" marB="34290" anchor="ctr"/>
                </a:tc>
                <a:tc>
                  <a:txBody>
                    <a:bodyPr/>
                    <a:lstStyle/>
                    <a:p>
                      <a:r>
                        <a:rPr lang="en-US" sz="900" dirty="0"/>
                        <a:t>Ongoing</a:t>
                      </a:r>
                    </a:p>
                  </a:txBody>
                  <a:tcPr marL="68580" marR="68580" marT="34290" marB="34290" anchor="ctr"/>
                </a:tc>
                <a:extLst>
                  <a:ext uri="{0D108BD9-81ED-4DB2-BD59-A6C34878D82A}">
                    <a16:rowId xmlns:a16="http://schemas.microsoft.com/office/drawing/2014/main" val="563882219"/>
                  </a:ext>
                </a:extLst>
              </a:tr>
              <a:tr h="318086">
                <a:tc>
                  <a:txBody>
                    <a:bodyPr/>
                    <a:lstStyle/>
                    <a:p>
                      <a:r>
                        <a:rPr lang="en-US" sz="900" dirty="0"/>
                        <a:t>Screen Fails (varies by sponsor)</a:t>
                      </a:r>
                    </a:p>
                  </a:txBody>
                  <a:tcPr marL="68580" marR="68580" marT="34290" marB="34290" anchor="ctr"/>
                </a:tc>
                <a:tc>
                  <a:txBody>
                    <a:bodyPr/>
                    <a:lstStyle/>
                    <a:p>
                      <a:r>
                        <a:rPr lang="en-US" sz="900" dirty="0"/>
                        <a:t>$3,375</a:t>
                      </a:r>
                    </a:p>
                  </a:txBody>
                  <a:tcPr marL="68580" marR="68580" marT="34290" marB="34290" anchor="ctr"/>
                </a:tc>
                <a:tc>
                  <a:txBody>
                    <a:bodyPr/>
                    <a:lstStyle/>
                    <a:p>
                      <a:r>
                        <a:rPr lang="en-US" sz="900" dirty="0"/>
                        <a:t>Per Pt.</a:t>
                      </a:r>
                    </a:p>
                  </a:txBody>
                  <a:tcPr marL="68580" marR="68580" marT="34290" marB="34290" anchor="ctr"/>
                </a:tc>
                <a:extLst>
                  <a:ext uri="{0D108BD9-81ED-4DB2-BD59-A6C34878D82A}">
                    <a16:rowId xmlns:a16="http://schemas.microsoft.com/office/drawing/2014/main" val="2553320633"/>
                  </a:ext>
                </a:extLst>
              </a:tr>
              <a:tr h="318086">
                <a:tc>
                  <a:txBody>
                    <a:bodyPr/>
                    <a:lstStyle/>
                    <a:p>
                      <a:r>
                        <a:rPr lang="en-US" sz="900" dirty="0"/>
                        <a:t>SAE(s)</a:t>
                      </a:r>
                    </a:p>
                  </a:txBody>
                  <a:tcPr marL="68580" marR="68580" marT="34290" marB="34290" anchor="ctr"/>
                </a:tc>
                <a:tc>
                  <a:txBody>
                    <a:bodyPr/>
                    <a:lstStyle/>
                    <a:p>
                      <a:r>
                        <a:rPr lang="en-US" sz="900" dirty="0"/>
                        <a:t>$395</a:t>
                      </a:r>
                    </a:p>
                  </a:txBody>
                  <a:tcPr marL="68580" marR="68580" marT="34290" marB="34290" anchor="ctr"/>
                </a:tc>
                <a:tc>
                  <a:txBody>
                    <a:bodyPr/>
                    <a:lstStyle/>
                    <a:p>
                      <a:r>
                        <a:rPr lang="en-US" sz="900" dirty="0"/>
                        <a:t>Per SAE</a:t>
                      </a:r>
                    </a:p>
                  </a:txBody>
                  <a:tcPr marL="68580" marR="68580" marT="34290" marB="34290" anchor="ctr"/>
                </a:tc>
                <a:extLst>
                  <a:ext uri="{0D108BD9-81ED-4DB2-BD59-A6C34878D82A}">
                    <a16:rowId xmlns:a16="http://schemas.microsoft.com/office/drawing/2014/main" val="2959013963"/>
                  </a:ext>
                </a:extLst>
              </a:tr>
              <a:tr h="318086">
                <a:tc>
                  <a:txBody>
                    <a:bodyPr/>
                    <a:lstStyle/>
                    <a:p>
                      <a:r>
                        <a:rPr lang="en-US" sz="900" dirty="0"/>
                        <a:t>Marketing/Social Media/Advertisements</a:t>
                      </a:r>
                    </a:p>
                  </a:txBody>
                  <a:tcPr marL="68580" marR="68580" marT="34290" marB="34290" anchor="ctr"/>
                </a:tc>
                <a:tc>
                  <a:txBody>
                    <a:bodyPr/>
                    <a:lstStyle/>
                    <a:p>
                      <a:r>
                        <a:rPr lang="en-US" sz="900" dirty="0"/>
                        <a:t>$4000</a:t>
                      </a:r>
                    </a:p>
                  </a:txBody>
                  <a:tcPr marL="68580" marR="68580" marT="34290" marB="34290" anchor="ctr"/>
                </a:tc>
                <a:tc>
                  <a:txBody>
                    <a:bodyPr/>
                    <a:lstStyle/>
                    <a:p>
                      <a:r>
                        <a:rPr lang="en-US" sz="900" dirty="0"/>
                        <a:t>One Time</a:t>
                      </a:r>
                    </a:p>
                  </a:txBody>
                  <a:tcPr marL="68580" marR="68580" marT="34290" marB="34290" anchor="ctr"/>
                </a:tc>
                <a:extLst>
                  <a:ext uri="{0D108BD9-81ED-4DB2-BD59-A6C34878D82A}">
                    <a16:rowId xmlns:a16="http://schemas.microsoft.com/office/drawing/2014/main" val="363386846"/>
                  </a:ext>
                </a:extLst>
              </a:tr>
              <a:tr h="318086">
                <a:tc>
                  <a:txBody>
                    <a:bodyPr/>
                    <a:lstStyle/>
                    <a:p>
                      <a:r>
                        <a:rPr lang="en-US" sz="900" dirty="0"/>
                        <a:t>Audits (Sponsor Directed or FDA)</a:t>
                      </a:r>
                    </a:p>
                  </a:txBody>
                  <a:tcPr marL="68580" marR="68580" marT="34290" marB="34290" anchor="ctr"/>
                </a:tc>
                <a:tc>
                  <a:txBody>
                    <a:bodyPr/>
                    <a:lstStyle/>
                    <a:p>
                      <a:r>
                        <a:rPr lang="en-US" sz="900" dirty="0"/>
                        <a:t>$2600/$3900</a:t>
                      </a:r>
                    </a:p>
                  </a:txBody>
                  <a:tcPr marL="68580" marR="68580" marT="34290" marB="34290" anchor="ctr"/>
                </a:tc>
                <a:tc>
                  <a:txBody>
                    <a:bodyPr/>
                    <a:lstStyle/>
                    <a:p>
                      <a:r>
                        <a:rPr lang="en-US" sz="900" dirty="0"/>
                        <a:t>Per Day</a:t>
                      </a:r>
                    </a:p>
                  </a:txBody>
                  <a:tcPr marL="68580" marR="68580" marT="34290" marB="34290" anchor="ctr"/>
                </a:tc>
                <a:extLst>
                  <a:ext uri="{0D108BD9-81ED-4DB2-BD59-A6C34878D82A}">
                    <a16:rowId xmlns:a16="http://schemas.microsoft.com/office/drawing/2014/main" val="1131382325"/>
                  </a:ext>
                </a:extLst>
              </a:tr>
              <a:tr h="318086">
                <a:tc>
                  <a:txBody>
                    <a:bodyPr/>
                    <a:lstStyle/>
                    <a:p>
                      <a:r>
                        <a:rPr lang="en-US" sz="900" dirty="0"/>
                        <a:t>IRB Amendments (with ICF Revisions)</a:t>
                      </a:r>
                    </a:p>
                  </a:txBody>
                  <a:tcPr marL="68580" marR="68580" marT="34290" marB="34290" anchor="ctr"/>
                </a:tc>
                <a:tc>
                  <a:txBody>
                    <a:bodyPr/>
                    <a:lstStyle/>
                    <a:p>
                      <a:r>
                        <a:rPr lang="en-US" sz="900" dirty="0"/>
                        <a:t>$1375</a:t>
                      </a:r>
                    </a:p>
                  </a:txBody>
                  <a:tcPr marL="68580" marR="68580" marT="34290" marB="34290" anchor="ctr"/>
                </a:tc>
                <a:tc>
                  <a:txBody>
                    <a:bodyPr/>
                    <a:lstStyle/>
                    <a:p>
                      <a:r>
                        <a:rPr lang="en-US" sz="900" dirty="0"/>
                        <a:t>Per Amendment</a:t>
                      </a:r>
                    </a:p>
                  </a:txBody>
                  <a:tcPr marL="68580" marR="68580" marT="34290" marB="34290" anchor="ctr"/>
                </a:tc>
                <a:extLst>
                  <a:ext uri="{0D108BD9-81ED-4DB2-BD59-A6C34878D82A}">
                    <a16:rowId xmlns:a16="http://schemas.microsoft.com/office/drawing/2014/main" val="1711112038"/>
                  </a:ext>
                </a:extLst>
              </a:tr>
              <a:tr h="318086">
                <a:tc>
                  <a:txBody>
                    <a:bodyPr/>
                    <a:lstStyle/>
                    <a:p>
                      <a:r>
                        <a:rPr lang="en-US" sz="900" dirty="0"/>
                        <a:t>CDW Reporting </a:t>
                      </a:r>
                    </a:p>
                  </a:txBody>
                  <a:tcPr marL="68580" marR="68580" marT="34290" marB="34290" anchor="ctr"/>
                </a:tc>
                <a:tc>
                  <a:txBody>
                    <a:bodyPr/>
                    <a:lstStyle/>
                    <a:p>
                      <a:r>
                        <a:rPr lang="en-US" sz="900" dirty="0"/>
                        <a:t>$Varies</a:t>
                      </a:r>
                    </a:p>
                  </a:txBody>
                  <a:tcPr marL="68580" marR="68580" marT="34290" marB="34290" anchor="ctr"/>
                </a:tc>
                <a:tc>
                  <a:txBody>
                    <a:bodyPr/>
                    <a:lstStyle/>
                    <a:p>
                      <a:r>
                        <a:rPr lang="en-US" sz="900" dirty="0"/>
                        <a:t>Varies</a:t>
                      </a:r>
                    </a:p>
                  </a:txBody>
                  <a:tcPr marL="68580" marR="68580" marT="34290" marB="34290" anchor="ctr"/>
                </a:tc>
                <a:extLst>
                  <a:ext uri="{0D108BD9-81ED-4DB2-BD59-A6C34878D82A}">
                    <a16:rowId xmlns:a16="http://schemas.microsoft.com/office/drawing/2014/main" val="2016737462"/>
                  </a:ext>
                </a:extLst>
              </a:tr>
              <a:tr h="318086">
                <a:tc>
                  <a:txBody>
                    <a:bodyPr/>
                    <a:lstStyle/>
                    <a:p>
                      <a:r>
                        <a:rPr lang="en-US" sz="900" dirty="0"/>
                        <a:t>CRN Community Engagement Fee (Industry Sponsors)</a:t>
                      </a:r>
                    </a:p>
                  </a:txBody>
                  <a:tcPr marL="68580" marR="68580" marT="34290" marB="34290" anchor="ctr"/>
                </a:tc>
                <a:tc>
                  <a:txBody>
                    <a:bodyPr/>
                    <a:lstStyle/>
                    <a:p>
                      <a:r>
                        <a:rPr lang="en-US" sz="900" dirty="0"/>
                        <a:t>$1500</a:t>
                      </a:r>
                    </a:p>
                  </a:txBody>
                  <a:tcPr marL="68580" marR="68580" marT="34290" marB="34290" anchor="ctr"/>
                </a:tc>
                <a:tc>
                  <a:txBody>
                    <a:bodyPr/>
                    <a:lstStyle/>
                    <a:p>
                      <a:r>
                        <a:rPr lang="en-US" sz="900" dirty="0"/>
                        <a:t>One Time</a:t>
                      </a:r>
                    </a:p>
                  </a:txBody>
                  <a:tcPr marL="68580" marR="68580" marT="34290" marB="34290" anchor="ctr"/>
                </a:tc>
                <a:extLst>
                  <a:ext uri="{0D108BD9-81ED-4DB2-BD59-A6C34878D82A}">
                    <a16:rowId xmlns:a16="http://schemas.microsoft.com/office/drawing/2014/main" val="3997065719"/>
                  </a:ext>
                </a:extLst>
              </a:tr>
            </a:tbl>
          </a:graphicData>
        </a:graphic>
      </p:graphicFrame>
      <p:sp>
        <p:nvSpPr>
          <p:cNvPr id="3" name="Text Placeholder 2">
            <a:extLst>
              <a:ext uri="{FF2B5EF4-FFF2-40B4-BE49-F238E27FC236}">
                <a16:creationId xmlns:a16="http://schemas.microsoft.com/office/drawing/2014/main" id="{9F27B247-8689-D07D-FCDA-3DCD4569F1C2}"/>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C68E1776-A912-74EA-A304-53D423637BF6}"/>
              </a:ext>
            </a:extLst>
          </p:cNvPr>
          <p:cNvSpPr>
            <a:spLocks noGrp="1"/>
          </p:cNvSpPr>
          <p:nvPr>
            <p:ph type="title"/>
          </p:nvPr>
        </p:nvSpPr>
        <p:spPr>
          <a:xfrm>
            <a:off x="3242892" y="980803"/>
            <a:ext cx="4758108" cy="476249"/>
          </a:xfrm>
        </p:spPr>
        <p:txBody>
          <a:bodyPr/>
          <a:lstStyle/>
          <a:p>
            <a:r>
              <a:rPr lang="en-US" dirty="0"/>
              <a:t>Sample of New Standards for Clinical Research Fees </a:t>
            </a:r>
          </a:p>
        </p:txBody>
      </p:sp>
      <p:grpSp>
        <p:nvGrpSpPr>
          <p:cNvPr id="5" name="Group 4">
            <a:extLst>
              <a:ext uri="{FF2B5EF4-FFF2-40B4-BE49-F238E27FC236}">
                <a16:creationId xmlns:a16="http://schemas.microsoft.com/office/drawing/2014/main" id="{6BE89DF4-E4AE-67AC-60A4-0E925D861A19}"/>
              </a:ext>
            </a:extLst>
          </p:cNvPr>
          <p:cNvGrpSpPr/>
          <p:nvPr/>
        </p:nvGrpSpPr>
        <p:grpSpPr>
          <a:xfrm>
            <a:off x="1237965" y="913751"/>
            <a:ext cx="552556" cy="543300"/>
            <a:chOff x="908704" y="79629"/>
            <a:chExt cx="736741" cy="724400"/>
          </a:xfrm>
        </p:grpSpPr>
        <p:sp>
          <p:nvSpPr>
            <p:cNvPr id="6" name="Flowchart: Connector 5">
              <a:extLst>
                <a:ext uri="{FF2B5EF4-FFF2-40B4-BE49-F238E27FC236}">
                  <a16:creationId xmlns:a16="http://schemas.microsoft.com/office/drawing/2014/main" id="{D532D0D9-EB41-68B4-6FAC-85B056BB63A2}"/>
                </a:ext>
              </a:extLst>
            </p:cNvPr>
            <p:cNvSpPr>
              <a:spLocks noChangeAspect="1"/>
            </p:cNvSpPr>
            <p:nvPr/>
          </p:nvSpPr>
          <p:spPr>
            <a:xfrm>
              <a:off x="908704" y="99941"/>
              <a:ext cx="704088" cy="704088"/>
            </a:xfrm>
            <a:prstGeom prst="flowChartConnector">
              <a:avLst/>
            </a:prstGeom>
            <a:solidFill>
              <a:srgbClr val="E7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pic>
          <p:nvPicPr>
            <p:cNvPr id="7" name="Graphic 6" descr="Piggy Bank outline">
              <a:extLst>
                <a:ext uri="{FF2B5EF4-FFF2-40B4-BE49-F238E27FC236}">
                  <a16:creationId xmlns:a16="http://schemas.microsoft.com/office/drawing/2014/main" id="{09A49547-F751-5F44-3449-A8FA41F0E74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41357" y="79629"/>
              <a:ext cx="704088" cy="704088"/>
            </a:xfrm>
            <a:prstGeom prst="rect">
              <a:avLst/>
            </a:prstGeom>
          </p:spPr>
        </p:pic>
        <p:pic>
          <p:nvPicPr>
            <p:cNvPr id="8" name="Graphic 7" descr="Dollar outline">
              <a:extLst>
                <a:ext uri="{FF2B5EF4-FFF2-40B4-BE49-F238E27FC236}">
                  <a16:creationId xmlns:a16="http://schemas.microsoft.com/office/drawing/2014/main" id="{5E6A11E3-BACC-BEA8-34F4-B29FB8A3330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71949" y="264826"/>
              <a:ext cx="365760" cy="365760"/>
            </a:xfrm>
            <a:prstGeom prst="rect">
              <a:avLst/>
            </a:prstGeom>
          </p:spPr>
        </p:pic>
      </p:grpSp>
      <p:grpSp>
        <p:nvGrpSpPr>
          <p:cNvPr id="9" name="Group 8">
            <a:extLst>
              <a:ext uri="{FF2B5EF4-FFF2-40B4-BE49-F238E27FC236}">
                <a16:creationId xmlns:a16="http://schemas.microsoft.com/office/drawing/2014/main" id="{15B0A607-DA47-A11E-C38D-DA8F71B111BF}"/>
              </a:ext>
            </a:extLst>
          </p:cNvPr>
          <p:cNvGrpSpPr>
            <a:grpSpLocks noChangeAspect="1"/>
          </p:cNvGrpSpPr>
          <p:nvPr/>
        </p:nvGrpSpPr>
        <p:grpSpPr>
          <a:xfrm>
            <a:off x="1888463" y="928985"/>
            <a:ext cx="528066" cy="528066"/>
            <a:chOff x="7452654" y="3520414"/>
            <a:chExt cx="914400" cy="914400"/>
          </a:xfrm>
        </p:grpSpPr>
        <p:sp>
          <p:nvSpPr>
            <p:cNvPr id="10" name="Flowchart: Connector 9">
              <a:extLst>
                <a:ext uri="{FF2B5EF4-FFF2-40B4-BE49-F238E27FC236}">
                  <a16:creationId xmlns:a16="http://schemas.microsoft.com/office/drawing/2014/main" id="{AF2C1052-C954-78FE-9B4A-5260BF3D34D8}"/>
                </a:ext>
              </a:extLst>
            </p:cNvPr>
            <p:cNvSpPr/>
            <p:nvPr/>
          </p:nvSpPr>
          <p:spPr>
            <a:xfrm>
              <a:off x="7452654" y="3520414"/>
              <a:ext cx="914400" cy="914400"/>
            </a:xfrm>
            <a:prstGeom prst="flowChartConnector">
              <a:avLst/>
            </a:prstGeom>
            <a:solidFill>
              <a:srgbClr val="8CD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pic>
          <p:nvPicPr>
            <p:cNvPr id="11" name="Graphic 10" descr="Tools outline">
              <a:extLst>
                <a:ext uri="{FF2B5EF4-FFF2-40B4-BE49-F238E27FC236}">
                  <a16:creationId xmlns:a16="http://schemas.microsoft.com/office/drawing/2014/main" id="{D3F50C2E-3B93-3067-6557-D090825C676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7565562" y="3633322"/>
              <a:ext cx="688583" cy="688583"/>
            </a:xfrm>
            <a:prstGeom prst="rect">
              <a:avLst/>
            </a:prstGeom>
          </p:spPr>
        </p:pic>
      </p:grpSp>
      <p:grpSp>
        <p:nvGrpSpPr>
          <p:cNvPr id="12" name="Group 11">
            <a:extLst>
              <a:ext uri="{FF2B5EF4-FFF2-40B4-BE49-F238E27FC236}">
                <a16:creationId xmlns:a16="http://schemas.microsoft.com/office/drawing/2014/main" id="{3087E479-96C8-1ED6-7E50-7DDEF2F10B99}"/>
              </a:ext>
            </a:extLst>
          </p:cNvPr>
          <p:cNvGrpSpPr>
            <a:grpSpLocks noChangeAspect="1"/>
          </p:cNvGrpSpPr>
          <p:nvPr/>
        </p:nvGrpSpPr>
        <p:grpSpPr>
          <a:xfrm>
            <a:off x="2538963" y="928985"/>
            <a:ext cx="528066" cy="528066"/>
            <a:chOff x="1164278" y="3423576"/>
            <a:chExt cx="914400" cy="956299"/>
          </a:xfrm>
        </p:grpSpPr>
        <p:sp>
          <p:nvSpPr>
            <p:cNvPr id="13" name="Flowchart: Connector 12">
              <a:extLst>
                <a:ext uri="{FF2B5EF4-FFF2-40B4-BE49-F238E27FC236}">
                  <a16:creationId xmlns:a16="http://schemas.microsoft.com/office/drawing/2014/main" id="{37668903-77A5-C0E2-E4F1-2942C016F144}"/>
                </a:ext>
              </a:extLst>
            </p:cNvPr>
            <p:cNvSpPr/>
            <p:nvPr/>
          </p:nvSpPr>
          <p:spPr>
            <a:xfrm>
              <a:off x="1164278" y="3465475"/>
              <a:ext cx="914400" cy="914400"/>
            </a:xfrm>
            <a:prstGeom prst="flowChartConnector">
              <a:avLst/>
            </a:prstGeom>
            <a:solidFill>
              <a:srgbClr val="E8C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srgbClr val="FFFFFF"/>
                </a:solidFill>
                <a:latin typeface="Arial"/>
              </a:endParaRPr>
            </a:p>
          </p:txBody>
        </p:sp>
        <p:pic>
          <p:nvPicPr>
            <p:cNvPr id="14" name="Graphic 13" descr="Cycle with people outline">
              <a:extLst>
                <a:ext uri="{FF2B5EF4-FFF2-40B4-BE49-F238E27FC236}">
                  <a16:creationId xmlns:a16="http://schemas.microsoft.com/office/drawing/2014/main" id="{F99AFACB-6CCE-479F-8690-6C2663858D1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164278" y="3423576"/>
              <a:ext cx="914400" cy="914400"/>
            </a:xfrm>
            <a:prstGeom prst="rect">
              <a:avLst/>
            </a:prstGeom>
          </p:spPr>
        </p:pic>
      </p:grpSp>
    </p:spTree>
    <p:extLst>
      <p:ext uri="{BB962C8B-B14F-4D97-AF65-F5344CB8AC3E}">
        <p14:creationId xmlns:p14="http://schemas.microsoft.com/office/powerpoint/2010/main" val="38205589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99945" y="2818134"/>
            <a:ext cx="4274161" cy="1860105"/>
          </a:xfrm>
        </p:spPr>
        <p:txBody>
          <a:bodyPr/>
          <a:lstStyle/>
          <a:p>
            <a:pPr>
              <a:lnSpc>
                <a:spcPct val="110000"/>
              </a:lnSpc>
            </a:pPr>
            <a:r>
              <a:rPr lang="en-US" dirty="0"/>
              <a:t/>
            </a:r>
            <a:br>
              <a:rPr lang="en-US" dirty="0"/>
            </a:br>
            <a:r>
              <a:rPr lang="en-US" dirty="0"/>
              <a:t/>
            </a:r>
            <a:br>
              <a:rPr lang="en-US" dirty="0"/>
            </a:br>
            <a:endParaRPr lang="en-US" dirty="0"/>
          </a:p>
        </p:txBody>
      </p:sp>
      <p:sp>
        <p:nvSpPr>
          <p:cNvPr id="2" name="TextBox 1"/>
          <p:cNvSpPr txBox="1"/>
          <p:nvPr/>
        </p:nvSpPr>
        <p:spPr>
          <a:xfrm>
            <a:off x="2812538" y="3129505"/>
            <a:ext cx="5438903" cy="1600438"/>
          </a:xfrm>
          <a:prstGeom prst="rect">
            <a:avLst/>
          </a:prstGeom>
          <a:noFill/>
        </p:spPr>
        <p:txBody>
          <a:bodyPr wrap="square" rtlCol="0">
            <a:spAutoFit/>
          </a:bodyPr>
          <a:lstStyle/>
          <a:p>
            <a:pPr defTabSz="685800" fontAlgn="auto">
              <a:spcBef>
                <a:spcPts val="0"/>
              </a:spcBef>
              <a:spcAft>
                <a:spcPts val="0"/>
              </a:spcAft>
            </a:pPr>
            <a:r>
              <a:rPr lang="en-US" sz="2700" b="1" dirty="0">
                <a:solidFill>
                  <a:srgbClr val="000000"/>
                </a:solidFill>
                <a:latin typeface="Calibri" panose="020F0502020204030204" pitchFamily="34" charset="0"/>
                <a:cs typeface="Calibri" panose="020F0502020204030204" pitchFamily="34" charset="0"/>
              </a:rPr>
              <a:t>Policy, Education, and Communications </a:t>
            </a:r>
            <a:r>
              <a:rPr lang="en-US" sz="2700" b="1" dirty="0" smtClean="0">
                <a:solidFill>
                  <a:srgbClr val="000000"/>
                </a:solidFill>
                <a:latin typeface="Calibri" panose="020F0502020204030204" pitchFamily="34" charset="0"/>
                <a:cs typeface="Calibri" panose="020F0502020204030204" pitchFamily="34" charset="0"/>
              </a:rPr>
              <a:t>Update</a:t>
            </a:r>
          </a:p>
          <a:p>
            <a:pPr defTabSz="685800" fontAlgn="auto">
              <a:spcBef>
                <a:spcPts val="0"/>
              </a:spcBef>
              <a:spcAft>
                <a:spcPts val="0"/>
              </a:spcAft>
            </a:pPr>
            <a:r>
              <a:rPr lang="en-US" sz="2000" b="1" dirty="0" smtClean="0">
                <a:solidFill>
                  <a:srgbClr val="000000"/>
                </a:solidFill>
                <a:latin typeface="Calibri" panose="020F0502020204030204" pitchFamily="34" charset="0"/>
                <a:cs typeface="Calibri" panose="020F0502020204030204" pitchFamily="34" charset="0"/>
              </a:rPr>
              <a:t>Kaye </a:t>
            </a:r>
            <a:r>
              <a:rPr lang="en-US" sz="2000" b="1" dirty="0" err="1" smtClean="0">
                <a:solidFill>
                  <a:srgbClr val="000000"/>
                </a:solidFill>
                <a:latin typeface="Calibri" panose="020F0502020204030204" pitchFamily="34" charset="0"/>
                <a:cs typeface="Calibri" panose="020F0502020204030204" pitchFamily="34" charset="0"/>
              </a:rPr>
              <a:t>Mottola</a:t>
            </a:r>
            <a:endParaRPr lang="en-US" sz="2000" b="1" dirty="0">
              <a:solidFill>
                <a:srgbClr val="000000"/>
              </a:solidFill>
              <a:latin typeface="Calibri" panose="020F0502020204030204" pitchFamily="34" charset="0"/>
              <a:cs typeface="Calibri" panose="020F0502020204030204" pitchFamily="34" charset="0"/>
            </a:endParaRPr>
          </a:p>
          <a:p>
            <a:pPr defTabSz="685800" fontAlgn="auto">
              <a:spcBef>
                <a:spcPts val="0"/>
              </a:spcBef>
              <a:spcAft>
                <a:spcPts val="0"/>
              </a:spcAft>
            </a:pPr>
            <a:endParaRPr lang="en-US" sz="1200" dirty="0">
              <a:solidFill>
                <a:srgbClr val="000000"/>
              </a:solidFill>
              <a:latin typeface="Arial"/>
              <a:cs typeface="+mn-cs"/>
            </a:endParaRPr>
          </a:p>
          <a:p>
            <a:pPr defTabSz="685800" fontAlgn="auto">
              <a:spcBef>
                <a:spcPts val="0"/>
              </a:spcBef>
              <a:spcAft>
                <a:spcPts val="0"/>
              </a:spcAft>
            </a:pPr>
            <a:r>
              <a:rPr lang="en-US" sz="1200" dirty="0">
                <a:solidFill>
                  <a:srgbClr val="000000"/>
                </a:solidFill>
                <a:latin typeface="Arial"/>
                <a:cs typeface="+mn-cs"/>
              </a:rPr>
              <a:t>	</a:t>
            </a:r>
            <a:endParaRPr lang="en-US" sz="1200" dirty="0">
              <a:solidFill>
                <a:srgbClr val="0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336007" y="1315721"/>
            <a:ext cx="3296698" cy="1696212"/>
          </a:xfrm>
          <a:prstGeom prst="rect">
            <a:avLst/>
          </a:prstGeom>
        </p:spPr>
      </p:pic>
      <p:sp>
        <p:nvSpPr>
          <p:cNvPr id="5" name="TextBox 4"/>
          <p:cNvSpPr txBox="1"/>
          <p:nvPr/>
        </p:nvSpPr>
        <p:spPr>
          <a:xfrm>
            <a:off x="6776883" y="5149030"/>
            <a:ext cx="2182480" cy="553998"/>
          </a:xfrm>
          <a:prstGeom prst="rect">
            <a:avLst/>
          </a:prstGeom>
          <a:noFill/>
        </p:spPr>
        <p:txBody>
          <a:bodyPr wrap="square" rtlCol="0">
            <a:spAutoFit/>
          </a:bodyPr>
          <a:lstStyle/>
          <a:p>
            <a:pPr algn="r" defTabSz="685800" fontAlgn="auto">
              <a:spcBef>
                <a:spcPts val="0"/>
              </a:spcBef>
              <a:spcAft>
                <a:spcPts val="0"/>
              </a:spcAft>
            </a:pPr>
            <a:r>
              <a:rPr lang="en-US" sz="1500" dirty="0">
                <a:solidFill>
                  <a:srgbClr val="000000"/>
                </a:solidFill>
                <a:latin typeface="Calibri" panose="020F0502020204030204" pitchFamily="34" charset="0"/>
                <a:cs typeface="Calibri" panose="020F0502020204030204" pitchFamily="34" charset="0"/>
              </a:rPr>
              <a:t>Bi-monthly Meeting</a:t>
            </a:r>
          </a:p>
          <a:p>
            <a:pPr algn="r" defTabSz="685800" fontAlgn="auto">
              <a:spcBef>
                <a:spcPts val="0"/>
              </a:spcBef>
              <a:spcAft>
                <a:spcPts val="0"/>
              </a:spcAft>
            </a:pPr>
            <a:r>
              <a:rPr lang="en-US" sz="1500" dirty="0">
                <a:solidFill>
                  <a:srgbClr val="000000"/>
                </a:solidFill>
                <a:latin typeface="Calibri" panose="020F0502020204030204" pitchFamily="34" charset="0"/>
                <a:cs typeface="Calibri" panose="020F0502020204030204" pitchFamily="34" charset="0"/>
              </a:rPr>
              <a:t>9 August 2022</a:t>
            </a:r>
          </a:p>
        </p:txBody>
      </p:sp>
    </p:spTree>
    <p:extLst>
      <p:ext uri="{BB962C8B-B14F-4D97-AF65-F5344CB8AC3E}">
        <p14:creationId xmlns:p14="http://schemas.microsoft.com/office/powerpoint/2010/main" val="13288021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572" y="1629678"/>
            <a:ext cx="8535200" cy="3916049"/>
          </a:xfrm>
        </p:spPr>
        <p:txBody>
          <a:bodyPr/>
          <a:lstStyle/>
          <a:p>
            <a:pPr marL="0" indent="0">
              <a:buNone/>
            </a:pPr>
            <a:r>
              <a:rPr lang="en-US" sz="1800" b="1" dirty="0">
                <a:latin typeface="Calibri" panose="020F0502020204030204" pitchFamily="34" charset="0"/>
                <a:cs typeface="Calibri" panose="020F0502020204030204" pitchFamily="34" charset="0"/>
              </a:rPr>
              <a:t>Policy </a:t>
            </a:r>
          </a:p>
          <a:p>
            <a:pPr>
              <a:spcBef>
                <a:spcPts val="450"/>
              </a:spcBef>
            </a:pPr>
            <a:r>
              <a:rPr lang="en-US" sz="1350" dirty="0">
                <a:latin typeface="Calibri" panose="020F0502020204030204" pitchFamily="34" charset="0"/>
                <a:cs typeface="Calibri" panose="020F0502020204030204" pitchFamily="34" charset="0"/>
              </a:rPr>
              <a:t>Updating, </a:t>
            </a:r>
            <a:r>
              <a:rPr lang="en-US" sz="1350" b="1" dirty="0">
                <a:solidFill>
                  <a:srgbClr val="DEAB60"/>
                </a:solidFill>
                <a:latin typeface="Calibri" panose="020F0502020204030204" pitchFamily="34" charset="0"/>
                <a:cs typeface="Calibri" panose="020F0502020204030204" pitchFamily="34" charset="0"/>
              </a:rPr>
              <a:t>socializing</a:t>
            </a:r>
            <a:r>
              <a:rPr lang="en-US" sz="1350" dirty="0">
                <a:latin typeface="Calibri" panose="020F0502020204030204" pitchFamily="34" charset="0"/>
                <a:cs typeface="Calibri" panose="020F0502020204030204" pitchFamily="34" charset="0"/>
              </a:rPr>
              <a:t> – pre- and -post, </a:t>
            </a:r>
            <a:r>
              <a:rPr lang="en-US" sz="1350" b="1" dirty="0">
                <a:solidFill>
                  <a:srgbClr val="DEAB60"/>
                </a:solidFill>
                <a:latin typeface="Calibri" panose="020F0502020204030204" pitchFamily="34" charset="0"/>
                <a:cs typeface="Calibri" panose="020F0502020204030204" pitchFamily="34" charset="0"/>
              </a:rPr>
              <a:t>mini-trainings</a:t>
            </a:r>
            <a:r>
              <a:rPr lang="en-US" sz="1350" dirty="0">
                <a:latin typeface="Calibri" panose="020F0502020204030204" pitchFamily="34" charset="0"/>
                <a:cs typeface="Calibri" panose="020F0502020204030204" pitchFamily="34" charset="0"/>
              </a:rPr>
              <a:t>, eg, bi-monthly meeting reviews</a:t>
            </a:r>
            <a:endParaRPr lang="en-US" sz="1350" b="1" dirty="0">
              <a:solidFill>
                <a:schemeClr val="accent6">
                  <a:lumMod val="75000"/>
                </a:schemeClr>
              </a:solidFill>
              <a:latin typeface="Calibri" panose="020F0502020204030204" pitchFamily="34" charset="0"/>
              <a:cs typeface="Calibri" panose="020F0502020204030204" pitchFamily="34" charset="0"/>
            </a:endParaRPr>
          </a:p>
          <a:p>
            <a:r>
              <a:rPr lang="en-US" sz="1350" b="1" dirty="0">
                <a:solidFill>
                  <a:schemeClr val="accent6">
                    <a:lumMod val="75000"/>
                  </a:schemeClr>
                </a:solidFill>
                <a:latin typeface="Calibri" panose="020F0502020204030204" pitchFamily="34" charset="0"/>
                <a:cs typeface="Calibri" panose="020F0502020204030204" pitchFamily="34" charset="0"/>
              </a:rPr>
              <a:t>Goal FY 2023</a:t>
            </a:r>
            <a:r>
              <a:rPr lang="en-US" sz="1350" dirty="0">
                <a:latin typeface="Calibri" panose="020F0502020204030204" pitchFamily="34" charset="0"/>
                <a:cs typeface="Calibri" panose="020F0502020204030204" pitchFamily="34" charset="0"/>
              </a:rPr>
              <a:t>: providing multiple</a:t>
            </a:r>
            <a:r>
              <a:rPr lang="en-US" sz="1350" b="1" dirty="0">
                <a:solidFill>
                  <a:srgbClr val="DEAB60"/>
                </a:solidFill>
                <a:latin typeface="Calibri" panose="020F0502020204030204" pitchFamily="34" charset="0"/>
                <a:cs typeface="Calibri" panose="020F0502020204030204" pitchFamily="34" charset="0"/>
              </a:rPr>
              <a:t> job aids/occasions </a:t>
            </a:r>
            <a:r>
              <a:rPr lang="en-US" sz="1350" dirty="0">
                <a:latin typeface="Calibri" panose="020F0502020204030204" pitchFamily="34" charset="0"/>
                <a:cs typeface="Calibri" panose="020F0502020204030204" pitchFamily="34" charset="0"/>
              </a:rPr>
              <a:t>for understanding policy</a:t>
            </a:r>
          </a:p>
          <a:p>
            <a:r>
              <a:rPr lang="en-US" sz="1350" dirty="0">
                <a:latin typeface="Calibri" panose="020F0502020204030204" pitchFamily="34" charset="0"/>
                <a:cs typeface="Calibri" panose="020F0502020204030204" pitchFamily="34" charset="0"/>
              </a:rPr>
              <a:t>Web </a:t>
            </a:r>
            <a:r>
              <a:rPr lang="en-US" sz="1350" b="1" dirty="0">
                <a:solidFill>
                  <a:schemeClr val="accent6">
                    <a:lumMod val="75000"/>
                  </a:schemeClr>
                </a:solidFill>
                <a:latin typeface="Calibri" panose="020F0502020204030204" pitchFamily="34" charset="0"/>
                <a:cs typeface="Calibri" panose="020F0502020204030204" pitchFamily="34" charset="0"/>
              </a:rPr>
              <a:t>presence</a:t>
            </a:r>
            <a:r>
              <a:rPr lang="en-US" sz="1350" dirty="0">
                <a:latin typeface="Calibri" panose="020F0502020204030204" pitchFamily="34" charset="0"/>
                <a:cs typeface="Calibri" panose="020F0502020204030204" pitchFamily="34" charset="0"/>
              </a:rPr>
              <a:t>: easily accessed </a:t>
            </a:r>
            <a:r>
              <a:rPr lang="en-US" sz="1350" b="1" dirty="0">
                <a:solidFill>
                  <a:srgbClr val="DEAB60"/>
                </a:solidFill>
                <a:latin typeface="Calibri" panose="020F0502020204030204" pitchFamily="34" charset="0"/>
                <a:cs typeface="Calibri" panose="020F0502020204030204" pitchFamily="34" charset="0"/>
              </a:rPr>
              <a:t>library</a:t>
            </a:r>
            <a:endParaRPr lang="en-US" sz="1350" dirty="0">
              <a:latin typeface="Calibri" panose="020F0502020204030204" pitchFamily="34" charset="0"/>
              <a:cs typeface="Calibri" panose="020F0502020204030204" pitchFamily="34" charset="0"/>
            </a:endParaRPr>
          </a:p>
          <a:p>
            <a:r>
              <a:rPr lang="en-US" sz="1350" dirty="0">
                <a:latin typeface="Calibri" panose="020F0502020204030204" pitchFamily="34" charset="0"/>
                <a:cs typeface="Calibri" panose="020F0502020204030204" pitchFamily="34" charset="0"/>
              </a:rPr>
              <a:t>Diligence:  benchmarking; draft updates to </a:t>
            </a:r>
            <a:r>
              <a:rPr lang="en-US" sz="1350" b="1" dirty="0">
                <a:solidFill>
                  <a:schemeClr val="accent6">
                    <a:lumMod val="75000"/>
                  </a:schemeClr>
                </a:solidFill>
                <a:latin typeface="Calibri" panose="020F0502020204030204" pitchFamily="34" charset="0"/>
                <a:cs typeface="Calibri" panose="020F0502020204030204" pitchFamily="34" charset="0"/>
              </a:rPr>
              <a:t>SMEs– </a:t>
            </a:r>
            <a:r>
              <a:rPr lang="en-US" sz="1350" b="1" dirty="0">
                <a:solidFill>
                  <a:srgbClr val="DEAB60"/>
                </a:solidFill>
                <a:latin typeface="Calibri" panose="020F0502020204030204" pitchFamily="34" charset="0"/>
                <a:cs typeface="Calibri" panose="020F0502020204030204" pitchFamily="34" charset="0"/>
              </a:rPr>
              <a:t>1</a:t>
            </a:r>
            <a:r>
              <a:rPr lang="en-US" sz="1350" b="1" baseline="30000" dirty="0">
                <a:solidFill>
                  <a:srgbClr val="DEAB60"/>
                </a:solidFill>
                <a:latin typeface="Calibri" panose="020F0502020204030204" pitchFamily="34" charset="0"/>
                <a:cs typeface="Calibri" panose="020F0502020204030204" pitchFamily="34" charset="0"/>
              </a:rPr>
              <a:t>st</a:t>
            </a:r>
            <a:r>
              <a:rPr lang="en-US" sz="1350" b="1" dirty="0">
                <a:solidFill>
                  <a:srgbClr val="DEAB60"/>
                </a:solidFill>
                <a:latin typeface="Calibri" panose="020F0502020204030204" pitchFamily="34" charset="0"/>
                <a:cs typeface="Calibri" panose="020F0502020204030204" pitchFamily="34" charset="0"/>
              </a:rPr>
              <a:t> communication</a:t>
            </a:r>
          </a:p>
          <a:p>
            <a:pPr marL="0" indent="0">
              <a:buNone/>
            </a:pPr>
            <a:r>
              <a:rPr lang="en-US" sz="1800" b="1" dirty="0">
                <a:latin typeface="Calibri" panose="020F0502020204030204" pitchFamily="34" charset="0"/>
                <a:cs typeface="Calibri" panose="020F0502020204030204" pitchFamily="34" charset="0"/>
              </a:rPr>
              <a:t>Education</a:t>
            </a:r>
          </a:p>
          <a:p>
            <a:pPr>
              <a:spcBef>
                <a:spcPts val="450"/>
              </a:spcBef>
            </a:pPr>
            <a:r>
              <a:rPr lang="en-US" sz="1500" b="1" i="1" dirty="0">
                <a:solidFill>
                  <a:schemeClr val="accent6">
                    <a:lumMod val="75000"/>
                  </a:schemeClr>
                </a:solidFill>
                <a:latin typeface="Calibri" panose="020F0502020204030204" pitchFamily="34" charset="0"/>
                <a:cs typeface="Calibri" panose="020F0502020204030204" pitchFamily="34" charset="0"/>
              </a:rPr>
              <a:t>Onboarding</a:t>
            </a:r>
          </a:p>
          <a:p>
            <a:pPr lvl="1">
              <a:spcBef>
                <a:spcPts val="450"/>
              </a:spcBef>
            </a:pPr>
            <a:r>
              <a:rPr lang="en-US" sz="1350" dirty="0">
                <a:latin typeface="Calibri" panose="020F0502020204030204" pitchFamily="34" charset="0"/>
                <a:cs typeface="Calibri" panose="020F0502020204030204" pitchFamily="34" charset="0"/>
              </a:rPr>
              <a:t>General </a:t>
            </a:r>
            <a:r>
              <a:rPr lang="en-US" sz="1350" b="1" dirty="0">
                <a:solidFill>
                  <a:schemeClr val="accent6">
                    <a:lumMod val="75000"/>
                  </a:schemeClr>
                </a:solidFill>
                <a:latin typeface="Calibri" panose="020F0502020204030204" pitchFamily="34" charset="0"/>
                <a:cs typeface="Calibri" panose="020F0502020204030204" pitchFamily="34" charset="0"/>
              </a:rPr>
              <a:t>curriculum</a:t>
            </a:r>
            <a:r>
              <a:rPr lang="en-US" sz="1350" dirty="0">
                <a:latin typeface="Calibri" panose="020F0502020204030204" pitchFamily="34" charset="0"/>
                <a:cs typeface="Calibri" panose="020F0502020204030204" pitchFamily="34" charset="0"/>
              </a:rPr>
              <a:t>, commenced piloting, June; testing for </a:t>
            </a:r>
            <a:r>
              <a:rPr lang="en-US" sz="1350" b="1" dirty="0">
                <a:solidFill>
                  <a:srgbClr val="DEAB60"/>
                </a:solidFill>
                <a:latin typeface="Calibri" panose="020F0502020204030204" pitchFamily="34" charset="0"/>
                <a:cs typeface="Calibri" panose="020F0502020204030204" pitchFamily="34" charset="0"/>
              </a:rPr>
              <a:t>individuate</a:t>
            </a:r>
          </a:p>
          <a:p>
            <a:pPr lvl="1">
              <a:spcBef>
                <a:spcPts val="450"/>
              </a:spcBef>
            </a:pPr>
            <a:r>
              <a:rPr lang="en-US" sz="1350" dirty="0">
                <a:latin typeface="Calibri" panose="020F0502020204030204" pitchFamily="34" charset="0"/>
                <a:cs typeface="Calibri" panose="020F0502020204030204" pitchFamily="34" charset="0"/>
              </a:rPr>
              <a:t>Job-specific</a:t>
            </a:r>
            <a:r>
              <a:rPr lang="en-US" sz="1350" b="1" dirty="0">
                <a:solidFill>
                  <a:srgbClr val="DEAB60"/>
                </a:solidFill>
                <a:latin typeface="Calibri" panose="020F0502020204030204" pitchFamily="34" charset="0"/>
                <a:cs typeface="Calibri" panose="020F0502020204030204" pitchFamily="34" charset="0"/>
              </a:rPr>
              <a:t> </a:t>
            </a:r>
            <a:r>
              <a:rPr lang="en-US" sz="1350" b="1" dirty="0">
                <a:solidFill>
                  <a:schemeClr val="accent6">
                    <a:lumMod val="75000"/>
                  </a:schemeClr>
                </a:solidFill>
                <a:latin typeface="Calibri" panose="020F0502020204030204" pitchFamily="34" charset="0"/>
                <a:cs typeface="Calibri" panose="020F0502020204030204" pitchFamily="34" charset="0"/>
              </a:rPr>
              <a:t>structural platform</a:t>
            </a:r>
            <a:r>
              <a:rPr lang="en-US" sz="1350" dirty="0">
                <a:latin typeface="Calibri" panose="020F0502020204030204" pitchFamily="34" charset="0"/>
                <a:cs typeface="Calibri" panose="020F0502020204030204" pitchFamily="34" charset="0"/>
              </a:rPr>
              <a:t>; hiring manager </a:t>
            </a:r>
            <a:r>
              <a:rPr lang="en-US" sz="1350" b="1" dirty="0">
                <a:solidFill>
                  <a:schemeClr val="accent6">
                    <a:lumMod val="75000"/>
                  </a:schemeClr>
                </a:solidFill>
                <a:latin typeface="Calibri" panose="020F0502020204030204" pitchFamily="34" charset="0"/>
                <a:cs typeface="Calibri" panose="020F0502020204030204" pitchFamily="34" charset="0"/>
              </a:rPr>
              <a:t>adds content</a:t>
            </a:r>
            <a:r>
              <a:rPr lang="en-US" sz="1350" dirty="0">
                <a:latin typeface="Calibri" panose="020F0502020204030204" pitchFamily="34" charset="0"/>
                <a:cs typeface="Calibri" panose="020F0502020204030204" pitchFamily="34" charset="0"/>
              </a:rPr>
              <a:t>, further structure </a:t>
            </a:r>
          </a:p>
          <a:p>
            <a:pPr marL="171450" lvl="2" indent="-171450">
              <a:spcBef>
                <a:spcPts val="450"/>
              </a:spcBef>
              <a:buFont typeface="Wingdings" panose="05000000000000000000" pitchFamily="2" charset="2"/>
              <a:buChar char="§"/>
            </a:pPr>
            <a:r>
              <a:rPr lang="en-US" sz="1500" b="1" i="1" dirty="0">
                <a:solidFill>
                  <a:schemeClr val="accent6">
                    <a:lumMod val="75000"/>
                  </a:schemeClr>
                </a:solidFill>
                <a:latin typeface="Calibri" panose="020F0502020204030204" pitchFamily="34" charset="0"/>
                <a:cs typeface="Calibri" panose="020F0502020204030204" pitchFamily="34" charset="0"/>
              </a:rPr>
              <a:t>Ongoing: </a:t>
            </a:r>
          </a:p>
          <a:p>
            <a:pPr marL="510778" lvl="3" indent="-214313">
              <a:spcBef>
                <a:spcPts val="450"/>
              </a:spcBef>
              <a:buFont typeface="Courier New" panose="02070309020205020404" pitchFamily="49" charset="0"/>
              <a:buChar char="o"/>
            </a:pPr>
            <a:r>
              <a:rPr lang="en-US" sz="1350" dirty="0">
                <a:latin typeface="Calibri" panose="020F0502020204030204" pitchFamily="34" charset="0"/>
                <a:cs typeface="Calibri" panose="020F0502020204030204" pitchFamily="34" charset="0"/>
              </a:rPr>
              <a:t>Testing onboarding program for </a:t>
            </a:r>
            <a:r>
              <a:rPr lang="en-US" sz="1350" b="1" dirty="0">
                <a:solidFill>
                  <a:srgbClr val="DEAB60"/>
                </a:solidFill>
                <a:latin typeface="Calibri" panose="020F0502020204030204" pitchFamily="34" charset="0"/>
                <a:cs typeface="Calibri" panose="020F0502020204030204" pitchFamily="34" charset="0"/>
              </a:rPr>
              <a:t>adaptability</a:t>
            </a:r>
          </a:p>
          <a:p>
            <a:pPr marL="510778" lvl="3" indent="-214313">
              <a:spcBef>
                <a:spcPts val="450"/>
              </a:spcBef>
              <a:buFont typeface="Courier New" panose="02070309020205020404" pitchFamily="49" charset="0"/>
              <a:buChar char="o"/>
            </a:pPr>
            <a:r>
              <a:rPr lang="en-US" sz="1350" dirty="0">
                <a:latin typeface="Calibri" panose="020F0502020204030204" pitchFamily="34" charset="0"/>
                <a:cs typeface="Calibri" panose="020F0502020204030204" pitchFamily="34" charset="0"/>
              </a:rPr>
              <a:t>SPA, RF, CTO/CRN</a:t>
            </a:r>
          </a:p>
          <a:p>
            <a:pPr marL="644128" lvl="3">
              <a:spcBef>
                <a:spcPts val="450"/>
              </a:spcBef>
              <a:buFont typeface="Wingdings" panose="05000000000000000000" pitchFamily="2" charset="2"/>
              <a:buChar char="§"/>
            </a:pPr>
            <a:r>
              <a:rPr lang="en-US" b="1" dirty="0" smtClean="0">
                <a:solidFill>
                  <a:schemeClr val="accent6">
                    <a:lumMod val="75000"/>
                  </a:schemeClr>
                </a:solidFill>
                <a:latin typeface="Calibri" panose="020F0502020204030204" pitchFamily="34" charset="0"/>
                <a:cs typeface="Calibri" panose="020F0502020204030204" pitchFamily="34" charset="0"/>
              </a:rPr>
              <a:t> </a:t>
            </a:r>
            <a:r>
              <a:rPr lang="en-US" sz="1275" b="1" dirty="0">
                <a:solidFill>
                  <a:schemeClr val="accent6">
                    <a:lumMod val="75000"/>
                  </a:schemeClr>
                </a:solidFill>
                <a:latin typeface="Calibri" panose="020F0502020204030204" pitchFamily="34" charset="0"/>
                <a:cs typeface="Calibri" panose="020F0502020204030204" pitchFamily="34" charset="0"/>
              </a:rPr>
              <a:t>catalogue </a:t>
            </a:r>
            <a:r>
              <a:rPr lang="en-US" sz="1275" dirty="0">
                <a:latin typeface="Calibri" panose="020F0502020204030204" pitchFamily="34" charset="0"/>
                <a:cs typeface="Calibri" panose="020F0502020204030204" pitchFamily="34" charset="0"/>
              </a:rPr>
              <a:t>existing material for new </a:t>
            </a:r>
            <a:r>
              <a:rPr lang="en-US" sz="1275" b="1" dirty="0">
                <a:solidFill>
                  <a:srgbClr val="DEAB60"/>
                </a:solidFill>
                <a:latin typeface="Calibri" panose="020F0502020204030204" pitchFamily="34" charset="0"/>
                <a:cs typeface="Calibri" panose="020F0502020204030204" pitchFamily="34" charset="0"/>
              </a:rPr>
              <a:t>web architecture</a:t>
            </a:r>
            <a:r>
              <a:rPr lang="en-US" sz="1275" dirty="0">
                <a:latin typeface="Calibri" panose="020F0502020204030204" pitchFamily="34" charset="0"/>
                <a:cs typeface="Calibri" panose="020F0502020204030204" pitchFamily="34" charset="0"/>
              </a:rPr>
              <a:t>, June</a:t>
            </a:r>
          </a:p>
          <a:p>
            <a:pPr marL="644128" lvl="3">
              <a:spcBef>
                <a:spcPts val="450"/>
              </a:spcBef>
              <a:buFont typeface="Wingdings" panose="05000000000000000000" pitchFamily="2" charset="2"/>
              <a:buChar char="§"/>
            </a:pPr>
            <a:r>
              <a:rPr lang="en-US" sz="1275" dirty="0">
                <a:latin typeface="Calibri" panose="020F0502020204030204" pitchFamily="34" charset="0"/>
                <a:cs typeface="Calibri" panose="020F0502020204030204" pitchFamily="34" charset="0"/>
              </a:rPr>
              <a:t> </a:t>
            </a:r>
            <a:r>
              <a:rPr lang="en-US" sz="1275" b="1" dirty="0">
                <a:solidFill>
                  <a:schemeClr val="accent6">
                    <a:lumMod val="75000"/>
                  </a:schemeClr>
                </a:solidFill>
                <a:latin typeface="Calibri" panose="020F0502020204030204" pitchFamily="34" charset="0"/>
                <a:cs typeface="Calibri" panose="020F0502020204030204" pitchFamily="34" charset="0"/>
              </a:rPr>
              <a:t>analyze</a:t>
            </a:r>
            <a:r>
              <a:rPr lang="en-US" sz="1275" dirty="0">
                <a:latin typeface="Calibri" panose="020F0502020204030204" pitchFamily="34" charset="0"/>
                <a:cs typeface="Calibri" panose="020F0502020204030204" pitchFamily="34" charset="0"/>
              </a:rPr>
              <a:t> for needed updates, July-August</a:t>
            </a:r>
            <a:endParaRPr lang="en-US" sz="1275" b="1" dirty="0">
              <a:solidFill>
                <a:schemeClr val="accent6">
                  <a:lumMod val="75000"/>
                </a:schemeClr>
              </a:solidFill>
              <a:latin typeface="Calibri" panose="020F0502020204030204" pitchFamily="34" charset="0"/>
              <a:cs typeface="Calibri" panose="020F0502020204030204" pitchFamily="34" charset="0"/>
            </a:endParaRPr>
          </a:p>
          <a:p>
            <a:pPr lvl="1"/>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lvl="1">
              <a:buFontTx/>
              <a:buChar char="-"/>
            </a:pPr>
            <a:endParaRPr lang="en-US" dirty="0" smtClean="0"/>
          </a:p>
          <a:p>
            <a:pPr marL="0" indent="0">
              <a:buNone/>
            </a:pPr>
            <a:endParaRPr lang="en-US" dirty="0"/>
          </a:p>
        </p:txBody>
      </p:sp>
      <p:sp>
        <p:nvSpPr>
          <p:cNvPr id="3" name="Text Placeholder 2"/>
          <p:cNvSpPr>
            <a:spLocks noGrp="1"/>
          </p:cNvSpPr>
          <p:nvPr>
            <p:ph type="body" sz="quarter" idx="11"/>
          </p:nvPr>
        </p:nvSpPr>
        <p:spPr>
          <a:xfrm>
            <a:off x="57954" y="5769581"/>
            <a:ext cx="7069929" cy="142334"/>
          </a:xfrm>
        </p:spPr>
        <p:txBody>
          <a:bodyPr/>
          <a:lstStyle/>
          <a:p>
            <a:r>
              <a:rPr lang="en-US" dirty="0" smtClean="0"/>
              <a:t>9 August 2022 BMC Research Bi-Monthly</a:t>
            </a:r>
            <a:endParaRPr lang="en-US" dirty="0"/>
          </a:p>
        </p:txBody>
      </p:sp>
      <p:sp>
        <p:nvSpPr>
          <p:cNvPr id="4" name="Title 3"/>
          <p:cNvSpPr>
            <a:spLocks noGrp="1"/>
          </p:cNvSpPr>
          <p:nvPr>
            <p:ph type="title"/>
          </p:nvPr>
        </p:nvSpPr>
        <p:spPr>
          <a:xfrm>
            <a:off x="293573" y="969916"/>
            <a:ext cx="8752621" cy="435908"/>
          </a:xfrm>
        </p:spPr>
        <p:txBody>
          <a:bodyPr/>
          <a:lstStyle/>
          <a:p>
            <a:r>
              <a:rPr lang="en-US" sz="2700" dirty="0"/>
              <a:t>Intersecting initiatives commenced, FY2022 Q2-Q3</a:t>
            </a:r>
          </a:p>
        </p:txBody>
      </p:sp>
    </p:spTree>
    <p:extLst>
      <p:ext uri="{BB962C8B-B14F-4D97-AF65-F5344CB8AC3E}">
        <p14:creationId xmlns:p14="http://schemas.microsoft.com/office/powerpoint/2010/main" val="23153680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572" y="1670050"/>
            <a:ext cx="8535200" cy="3875676"/>
          </a:xfrm>
        </p:spPr>
        <p:txBody>
          <a:bodyPr/>
          <a:lstStyle/>
          <a:p>
            <a:pPr marL="0" indent="0">
              <a:buNone/>
            </a:pPr>
            <a:r>
              <a:rPr lang="en-US" sz="1800" b="1" i="1" dirty="0">
                <a:solidFill>
                  <a:schemeClr val="accent6">
                    <a:lumMod val="75000"/>
                  </a:schemeClr>
                </a:solidFill>
                <a:latin typeface="Calibri" panose="020F0502020204030204" pitchFamily="34" charset="0"/>
                <a:cs typeface="Calibri" panose="020F0502020204030204" pitchFamily="34" charset="0"/>
              </a:rPr>
              <a:t>Standing Operating Procedures</a:t>
            </a:r>
            <a:endParaRPr lang="en-US" sz="1500" i="1" dirty="0">
              <a:solidFill>
                <a:schemeClr val="accent6">
                  <a:lumMod val="75000"/>
                </a:schemeClr>
              </a:solidFill>
              <a:latin typeface="Calibri" panose="020F0502020204030204" pitchFamily="34" charset="0"/>
              <a:cs typeface="Calibri" panose="020F0502020204030204" pitchFamily="34" charset="0"/>
            </a:endParaRPr>
          </a:p>
          <a:p>
            <a:pPr marL="302419" indent="-257175">
              <a:spcBef>
                <a:spcPts val="450"/>
              </a:spcBef>
            </a:pPr>
            <a:r>
              <a:rPr lang="en-US" sz="1500" dirty="0">
                <a:latin typeface="Calibri" panose="020F0502020204030204" pitchFamily="34" charset="0"/>
                <a:cs typeface="Calibri" panose="020F0502020204030204" pitchFamily="34" charset="0"/>
              </a:rPr>
              <a:t>Complement to </a:t>
            </a:r>
            <a:r>
              <a:rPr lang="en-US" sz="1500" b="1" dirty="0">
                <a:solidFill>
                  <a:srgbClr val="DEAB60"/>
                </a:solidFill>
                <a:latin typeface="Calibri" panose="020F0502020204030204" pitchFamily="34" charset="0"/>
                <a:cs typeface="Calibri" panose="020F0502020204030204" pitchFamily="34" charset="0"/>
              </a:rPr>
              <a:t>policy</a:t>
            </a:r>
            <a:endParaRPr lang="en-US" sz="1500" dirty="0">
              <a:latin typeface="Calibri" panose="020F0502020204030204" pitchFamily="34" charset="0"/>
              <a:cs typeface="Calibri" panose="020F0502020204030204" pitchFamily="34" charset="0"/>
            </a:endParaRPr>
          </a:p>
          <a:p>
            <a:pPr marL="302419" indent="-257175"/>
            <a:r>
              <a:rPr lang="en-US" sz="1500" dirty="0">
                <a:latin typeface="Calibri" panose="020F0502020204030204" pitchFamily="34" charset="0"/>
                <a:cs typeface="Calibri" panose="020F0502020204030204" pitchFamily="34" charset="0"/>
              </a:rPr>
              <a:t>Provides self-guided </a:t>
            </a:r>
            <a:r>
              <a:rPr lang="en-US" sz="1500" b="1" dirty="0">
                <a:solidFill>
                  <a:srgbClr val="DEAB60"/>
                </a:solidFill>
                <a:latin typeface="Calibri" panose="020F0502020204030204" pitchFamily="34" charset="0"/>
                <a:cs typeface="Calibri" panose="020F0502020204030204" pitchFamily="34" charset="0"/>
              </a:rPr>
              <a:t>training </a:t>
            </a:r>
            <a:r>
              <a:rPr lang="en-US" sz="1500" dirty="0">
                <a:latin typeface="Calibri" panose="020F0502020204030204" pitchFamily="34" charset="0"/>
                <a:cs typeface="Calibri" panose="020F0502020204030204" pitchFamily="34" charset="0"/>
              </a:rPr>
              <a:t>– or materials facilitated training</a:t>
            </a:r>
          </a:p>
          <a:p>
            <a:pPr marL="302419" indent="-257175"/>
            <a:r>
              <a:rPr lang="en-US" sz="1500" dirty="0">
                <a:latin typeface="Calibri" panose="020F0502020204030204" pitchFamily="34" charset="0"/>
                <a:cs typeface="Calibri" panose="020F0502020204030204" pitchFamily="34" charset="0"/>
              </a:rPr>
              <a:t>By roles and responsibilities (R&amp;Rs)</a:t>
            </a:r>
          </a:p>
          <a:p>
            <a:pPr lvl="2">
              <a:spcBef>
                <a:spcPts val="450"/>
              </a:spcBef>
            </a:pPr>
            <a:r>
              <a:rPr lang="en-US" sz="1500" dirty="0">
                <a:latin typeface="Calibri" panose="020F0502020204030204" pitchFamily="34" charset="0"/>
                <a:cs typeface="Calibri" panose="020F0502020204030204" pitchFamily="34" charset="0"/>
              </a:rPr>
              <a:t>Operational: departmental only	</a:t>
            </a:r>
          </a:p>
          <a:p>
            <a:pPr lvl="2">
              <a:spcBef>
                <a:spcPts val="450"/>
              </a:spcBef>
            </a:pPr>
            <a:r>
              <a:rPr lang="en-US" sz="1500" dirty="0">
                <a:latin typeface="Calibri" panose="020F0502020204030204" pitchFamily="34" charset="0"/>
                <a:cs typeface="Calibri" panose="020F0502020204030204" pitchFamily="34" charset="0"/>
              </a:rPr>
              <a:t>Research </a:t>
            </a:r>
            <a:r>
              <a:rPr lang="en-US" sz="1500" b="1" dirty="0">
                <a:solidFill>
                  <a:srgbClr val="DEAB60"/>
                </a:solidFill>
                <a:latin typeface="Calibri" panose="020F0502020204030204" pitchFamily="34" charset="0"/>
                <a:cs typeface="Calibri" panose="020F0502020204030204" pitchFamily="34" charset="0"/>
              </a:rPr>
              <a:t>community </a:t>
            </a:r>
            <a:r>
              <a:rPr lang="en-US" sz="1500" dirty="0">
                <a:latin typeface="Calibri" panose="020F0502020204030204" pitchFamily="34" charset="0"/>
                <a:cs typeface="Calibri" panose="020F0502020204030204" pitchFamily="34" charset="0"/>
              </a:rPr>
              <a:t>(RC)</a:t>
            </a:r>
          </a:p>
          <a:p>
            <a:pPr indent="-130969"/>
            <a:r>
              <a:rPr lang="en-US" sz="1500" dirty="0">
                <a:latin typeface="Calibri" panose="020F0502020204030204" pitchFamily="34" charset="0"/>
                <a:cs typeface="Calibri" panose="020F0502020204030204" pitchFamily="34" charset="0"/>
              </a:rPr>
              <a:t>   General structure: </a:t>
            </a:r>
            <a:r>
              <a:rPr lang="en-US" sz="1500" b="1" dirty="0">
                <a:solidFill>
                  <a:schemeClr val="accent6">
                    <a:lumMod val="75000"/>
                  </a:schemeClr>
                </a:solidFill>
                <a:latin typeface="Calibri" panose="020F0502020204030204" pitchFamily="34" charset="0"/>
                <a:cs typeface="Calibri" panose="020F0502020204030204" pitchFamily="34" charset="0"/>
              </a:rPr>
              <a:t>governance</a:t>
            </a:r>
            <a:r>
              <a:rPr lang="en-US" sz="1500" dirty="0">
                <a:latin typeface="Calibri" panose="020F0502020204030204" pitchFamily="34" charset="0"/>
                <a:cs typeface="Calibri" panose="020F0502020204030204" pitchFamily="34" charset="0"/>
              </a:rPr>
              <a:t> and </a:t>
            </a:r>
            <a:r>
              <a:rPr lang="en-US" sz="1500" b="1" dirty="0">
                <a:solidFill>
                  <a:schemeClr val="accent6">
                    <a:lumMod val="75000"/>
                  </a:schemeClr>
                </a:solidFill>
                <a:latin typeface="Calibri" panose="020F0502020204030204" pitchFamily="34" charset="0"/>
                <a:cs typeface="Calibri" panose="020F0502020204030204" pitchFamily="34" charset="0"/>
              </a:rPr>
              <a:t>process </a:t>
            </a:r>
          </a:p>
          <a:p>
            <a:pPr lvl="2">
              <a:spcBef>
                <a:spcPts val="450"/>
              </a:spcBef>
            </a:pPr>
            <a:r>
              <a:rPr lang="en-US" sz="1500" dirty="0">
                <a:latin typeface="Calibri" panose="020F0502020204030204" pitchFamily="34" charset="0"/>
                <a:cs typeface="Calibri" panose="020F0502020204030204" pitchFamily="34" charset="0"/>
              </a:rPr>
              <a:t>Committee, charter, catalogue</a:t>
            </a:r>
          </a:p>
          <a:p>
            <a:pPr lvl="2">
              <a:spcBef>
                <a:spcPts val="450"/>
              </a:spcBef>
            </a:pPr>
            <a:r>
              <a:rPr lang="en-US" sz="1500" dirty="0">
                <a:latin typeface="Calibri" panose="020F0502020204030204" pitchFamily="34" charset="0"/>
                <a:cs typeface="Calibri" panose="020F0502020204030204" pitchFamily="34" charset="0"/>
              </a:rPr>
              <a:t>Approval calendar, template, naming conventions, web library, training</a:t>
            </a:r>
          </a:p>
          <a:p>
            <a:pPr lvl="2">
              <a:spcBef>
                <a:spcPts val="450"/>
              </a:spcBef>
            </a:pPr>
            <a:r>
              <a:rPr lang="en-US" sz="1500" dirty="0">
                <a:latin typeface="Calibri" panose="020F0502020204030204" pitchFamily="34" charset="0"/>
                <a:cs typeface="Calibri" panose="020F0502020204030204" pitchFamily="34" charset="0"/>
              </a:rPr>
              <a:t>A model of </a:t>
            </a:r>
            <a:r>
              <a:rPr lang="en-US" sz="1500" b="1" dirty="0">
                <a:solidFill>
                  <a:srgbClr val="DEAB60"/>
                </a:solidFill>
                <a:latin typeface="Calibri" panose="020F0502020204030204" pitchFamily="34" charset="0"/>
                <a:cs typeface="Calibri" panose="020F0502020204030204" pitchFamily="34" charset="0"/>
              </a:rPr>
              <a:t>communications</a:t>
            </a:r>
            <a:r>
              <a:rPr lang="en-US" sz="1500" dirty="0">
                <a:latin typeface="Calibri" panose="020F0502020204030204" pitchFamily="34" charset="0"/>
                <a:cs typeface="Calibri" panose="020F0502020204030204" pitchFamily="34" charset="0"/>
              </a:rPr>
              <a:t> </a:t>
            </a:r>
          </a:p>
          <a:p>
            <a:pPr marL="255985">
              <a:spcBef>
                <a:spcPts val="450"/>
              </a:spcBef>
            </a:pPr>
            <a:r>
              <a:rPr lang="en-US" sz="1500" dirty="0">
                <a:latin typeface="Calibri" panose="020F0502020204030204" pitchFamily="34" charset="0"/>
                <a:cs typeface="Calibri" panose="020F0502020204030204" pitchFamily="34" charset="0"/>
              </a:rPr>
              <a:t> Already proceeding: </a:t>
            </a:r>
            <a:r>
              <a:rPr lang="en-US" sz="1500" b="1" dirty="0">
                <a:solidFill>
                  <a:schemeClr val="accent6">
                    <a:lumMod val="75000"/>
                  </a:schemeClr>
                </a:solidFill>
                <a:latin typeface="Calibri" panose="020F0502020204030204" pitchFamily="34" charset="0"/>
                <a:cs typeface="Calibri" panose="020F0502020204030204" pitchFamily="34" charset="0"/>
              </a:rPr>
              <a:t>CRN-CRRO SOPs </a:t>
            </a:r>
            <a:r>
              <a:rPr lang="en-US" sz="1500" dirty="0">
                <a:latin typeface="Calibri" panose="020F0502020204030204" pitchFamily="34" charset="0"/>
                <a:cs typeface="Calibri" panose="020F0502020204030204" pitchFamily="34" charset="0"/>
              </a:rPr>
              <a:t>for participant and data safety</a:t>
            </a:r>
            <a:endParaRPr lang="en-US" sz="1500" b="1" dirty="0">
              <a:solidFill>
                <a:srgbClr val="DEAB60"/>
              </a:solidFill>
              <a:latin typeface="Calibri" panose="020F0502020204030204" pitchFamily="34" charset="0"/>
              <a:cs typeface="Calibri" panose="020F0502020204030204" pitchFamily="34" charset="0"/>
            </a:endParaRPr>
          </a:p>
          <a:p>
            <a:pPr marL="0" indent="0">
              <a:buNone/>
            </a:pPr>
            <a:endParaRPr lang="en-US" sz="1500" dirty="0">
              <a:latin typeface="Calibri" panose="020F0502020204030204" pitchFamily="34" charset="0"/>
              <a:cs typeface="Calibri" panose="020F0502020204030204" pitchFamily="34" charset="0"/>
            </a:endParaRPr>
          </a:p>
          <a:p>
            <a:pPr marL="0" indent="0">
              <a:buNone/>
            </a:pPr>
            <a:endParaRPr lang="en-US" sz="1500"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lvl="1">
              <a:buFontTx/>
              <a:buChar char="-"/>
            </a:pPr>
            <a:endParaRPr lang="en-US" dirty="0" smtClean="0"/>
          </a:p>
          <a:p>
            <a:pPr marL="0" indent="0">
              <a:buNone/>
            </a:pPr>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a:xfrm>
            <a:off x="293573" y="969916"/>
            <a:ext cx="8752621" cy="435908"/>
          </a:xfrm>
        </p:spPr>
        <p:txBody>
          <a:bodyPr/>
          <a:lstStyle/>
          <a:p>
            <a:r>
              <a:rPr lang="en-US" sz="2700" dirty="0"/>
              <a:t>RPEC intersection</a:t>
            </a:r>
          </a:p>
        </p:txBody>
      </p:sp>
    </p:spTree>
    <p:extLst>
      <p:ext uri="{BB962C8B-B14F-4D97-AF65-F5344CB8AC3E}">
        <p14:creationId xmlns:p14="http://schemas.microsoft.com/office/powerpoint/2010/main" val="20006295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99945" y="2818134"/>
            <a:ext cx="4274161" cy="1860105"/>
          </a:xfrm>
        </p:spPr>
        <p:txBody>
          <a:bodyPr/>
          <a:lstStyle/>
          <a:p>
            <a:pPr>
              <a:lnSpc>
                <a:spcPct val="110000"/>
              </a:lnSpc>
            </a:pPr>
            <a:r>
              <a:rPr lang="en-US" dirty="0"/>
              <a:t/>
            </a:r>
            <a:br>
              <a:rPr lang="en-US" dirty="0"/>
            </a:br>
            <a:r>
              <a:rPr lang="en-US" dirty="0"/>
              <a:t/>
            </a:r>
            <a:br>
              <a:rPr lang="en-US" dirty="0"/>
            </a:br>
            <a:endParaRPr lang="en-US" dirty="0"/>
          </a:p>
        </p:txBody>
      </p:sp>
      <p:sp>
        <p:nvSpPr>
          <p:cNvPr id="2" name="TextBox 1"/>
          <p:cNvSpPr txBox="1"/>
          <p:nvPr/>
        </p:nvSpPr>
        <p:spPr>
          <a:xfrm>
            <a:off x="2812538" y="3129505"/>
            <a:ext cx="5438903" cy="877163"/>
          </a:xfrm>
          <a:prstGeom prst="rect">
            <a:avLst/>
          </a:prstGeom>
          <a:noFill/>
        </p:spPr>
        <p:txBody>
          <a:bodyPr wrap="square" rtlCol="0">
            <a:spAutoFit/>
          </a:bodyPr>
          <a:lstStyle/>
          <a:p>
            <a:r>
              <a:rPr lang="en-US" sz="2700" b="1" dirty="0">
                <a:latin typeface="Calibri" panose="020F0502020204030204" pitchFamily="34" charset="0"/>
                <a:cs typeface="Calibri" panose="020F0502020204030204" pitchFamily="34" charset="0"/>
              </a:rPr>
              <a:t>Subaward Agreement Policy</a:t>
            </a:r>
          </a:p>
          <a:p>
            <a:endParaRPr lang="en-US" sz="1200" dirty="0"/>
          </a:p>
          <a:p>
            <a:r>
              <a:rPr lang="en-US" sz="1200" dirty="0"/>
              <a:t>	</a:t>
            </a:r>
            <a:endParaRPr lang="en-US" sz="1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336007" y="1315721"/>
            <a:ext cx="3296698" cy="1696212"/>
          </a:xfrm>
          <a:prstGeom prst="rect">
            <a:avLst/>
          </a:prstGeom>
        </p:spPr>
      </p:pic>
      <p:sp>
        <p:nvSpPr>
          <p:cNvPr id="5" name="TextBox 4"/>
          <p:cNvSpPr txBox="1"/>
          <p:nvPr/>
        </p:nvSpPr>
        <p:spPr>
          <a:xfrm>
            <a:off x="6776883" y="5149030"/>
            <a:ext cx="2182480" cy="553998"/>
          </a:xfrm>
          <a:prstGeom prst="rect">
            <a:avLst/>
          </a:prstGeom>
          <a:noFill/>
        </p:spPr>
        <p:txBody>
          <a:bodyPr wrap="square" rtlCol="0">
            <a:spAutoFit/>
          </a:bodyPr>
          <a:lstStyle/>
          <a:p>
            <a:pPr algn="r"/>
            <a:r>
              <a:rPr lang="en-US" sz="1500" dirty="0">
                <a:latin typeface="Calibri" panose="020F0502020204030204" pitchFamily="34" charset="0"/>
                <a:cs typeface="Calibri" panose="020F0502020204030204" pitchFamily="34" charset="0"/>
              </a:rPr>
              <a:t>Bi-monthly Meeting</a:t>
            </a:r>
          </a:p>
          <a:p>
            <a:pPr algn="r"/>
            <a:r>
              <a:rPr lang="en-US" sz="1500" dirty="0">
                <a:latin typeface="Calibri" panose="020F0502020204030204" pitchFamily="34" charset="0"/>
                <a:cs typeface="Calibri" panose="020F0502020204030204" pitchFamily="34" charset="0"/>
              </a:rPr>
              <a:t>9 August 2022</a:t>
            </a:r>
          </a:p>
        </p:txBody>
      </p:sp>
    </p:spTree>
    <p:extLst>
      <p:ext uri="{BB962C8B-B14F-4D97-AF65-F5344CB8AC3E}">
        <p14:creationId xmlns:p14="http://schemas.microsoft.com/office/powerpoint/2010/main" val="33801529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572" y="1629678"/>
            <a:ext cx="8561903" cy="3916049"/>
          </a:xfrm>
        </p:spPr>
        <p:txBody>
          <a:bodyPr/>
          <a:lstStyle/>
          <a:p>
            <a:pPr marL="0" indent="0">
              <a:buNone/>
            </a:pPr>
            <a:r>
              <a:rPr lang="en-US" sz="1800" b="1" dirty="0">
                <a:latin typeface="Calibri" panose="020F0502020204030204" pitchFamily="34" charset="0"/>
                <a:cs typeface="Calibri" panose="020F0502020204030204" pitchFamily="34" charset="0"/>
              </a:rPr>
              <a:t>The main players</a:t>
            </a:r>
          </a:p>
          <a:p>
            <a:pPr>
              <a:spcBef>
                <a:spcPts val="450"/>
              </a:spcBef>
            </a:pPr>
            <a:r>
              <a:rPr lang="en-US" sz="1500" b="1" dirty="0">
                <a:solidFill>
                  <a:schemeClr val="accent6">
                    <a:lumMod val="75000"/>
                  </a:schemeClr>
                </a:solidFill>
                <a:latin typeface="Calibri" panose="020F0502020204030204" pitchFamily="34" charset="0"/>
                <a:cs typeface="Calibri" panose="020F0502020204030204" pitchFamily="34" charset="0"/>
              </a:rPr>
              <a:t>Sponsor</a:t>
            </a:r>
            <a:r>
              <a:rPr lang="en-US" sz="1500" dirty="0">
                <a:latin typeface="Calibri" panose="020F0502020204030204" pitchFamily="34" charset="0"/>
                <a:cs typeface="Calibri" panose="020F0502020204030204" pitchFamily="34" charset="0"/>
              </a:rPr>
              <a:t> – authorizes BMC funding to be </a:t>
            </a:r>
            <a:r>
              <a:rPr lang="en-US" sz="1500" b="1" dirty="0">
                <a:solidFill>
                  <a:srgbClr val="DEAB60"/>
                </a:solidFill>
                <a:latin typeface="Calibri" panose="020F0502020204030204" pitchFamily="34" charset="0"/>
                <a:cs typeface="Calibri" panose="020F0502020204030204" pitchFamily="34" charset="0"/>
              </a:rPr>
              <a:t>passed through </a:t>
            </a:r>
            <a:r>
              <a:rPr lang="en-US" sz="1500" dirty="0">
                <a:latin typeface="Calibri" panose="020F0502020204030204" pitchFamily="34" charset="0"/>
                <a:cs typeface="Calibri" panose="020F0502020204030204" pitchFamily="34" charset="0"/>
              </a:rPr>
              <a:t>to a third-party institution</a:t>
            </a:r>
          </a:p>
          <a:p>
            <a:pPr>
              <a:spcBef>
                <a:spcPts val="450"/>
              </a:spcBef>
            </a:pPr>
            <a:r>
              <a:rPr lang="en-US" sz="1500" dirty="0">
                <a:latin typeface="Calibri" panose="020F0502020204030204" pitchFamily="34" charset="0"/>
                <a:cs typeface="Calibri" panose="020F0502020204030204" pitchFamily="34" charset="0"/>
              </a:rPr>
              <a:t>BMC – the pass-through entity, charged with following subaward requirements</a:t>
            </a:r>
          </a:p>
          <a:p>
            <a:pPr lvl="1">
              <a:spcBef>
                <a:spcPts val="450"/>
              </a:spcBef>
            </a:pPr>
            <a:r>
              <a:rPr lang="en-US" sz="1500" b="1" dirty="0">
                <a:solidFill>
                  <a:schemeClr val="accent6">
                    <a:lumMod val="75000"/>
                  </a:schemeClr>
                </a:solidFill>
                <a:latin typeface="Calibri" panose="020F0502020204030204" pitchFamily="34" charset="0"/>
                <a:cs typeface="Calibri" panose="020F0502020204030204" pitchFamily="34" charset="0"/>
              </a:rPr>
              <a:t>Research Operations (RO): BMC </a:t>
            </a:r>
            <a:r>
              <a:rPr lang="en-US" sz="1500" dirty="0">
                <a:latin typeface="Calibri" panose="020F0502020204030204" pitchFamily="34" charset="0"/>
                <a:cs typeface="Calibri" panose="020F0502020204030204" pitchFamily="34" charset="0"/>
              </a:rPr>
              <a:t>sponsored program official</a:t>
            </a:r>
          </a:p>
          <a:p>
            <a:pPr lvl="1">
              <a:spcBef>
                <a:spcPts val="450"/>
              </a:spcBef>
            </a:pPr>
            <a:r>
              <a:rPr lang="en-US" sz="1500" b="1" dirty="0">
                <a:solidFill>
                  <a:schemeClr val="accent6">
                    <a:lumMod val="75000"/>
                  </a:schemeClr>
                </a:solidFill>
                <a:latin typeface="Calibri" panose="020F0502020204030204" pitchFamily="34" charset="0"/>
                <a:cs typeface="Calibri" panose="020F0502020204030204" pitchFamily="34" charset="0"/>
              </a:rPr>
              <a:t>PI/PD, Department Research Administrator (DRA)</a:t>
            </a:r>
          </a:p>
          <a:p>
            <a:pPr>
              <a:spcBef>
                <a:spcPts val="450"/>
              </a:spcBef>
            </a:pPr>
            <a:r>
              <a:rPr lang="en-US" sz="1500" dirty="0">
                <a:latin typeface="Calibri" panose="020F0502020204030204" pitchFamily="34" charset="0"/>
                <a:cs typeface="Calibri" panose="020F0502020204030204" pitchFamily="34" charset="0"/>
              </a:rPr>
              <a:t>Sub-recipient: fits definition (2 CFR 200.92), is vetted by PI/PD, follows detailed scope of work (SOW)</a:t>
            </a:r>
          </a:p>
          <a:p>
            <a:pPr marL="0" indent="0">
              <a:buNone/>
            </a:pPr>
            <a:endParaRPr lang="en-US" sz="150" b="1"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PI and DRA kick off the process</a:t>
            </a:r>
          </a:p>
          <a:p>
            <a:pPr>
              <a:spcBef>
                <a:spcPts val="450"/>
              </a:spcBef>
            </a:pPr>
            <a:r>
              <a:rPr lang="en-US" sz="1500" dirty="0">
                <a:latin typeface="Calibri" panose="020F0502020204030204" pitchFamily="34" charset="0"/>
                <a:cs typeface="Calibri" panose="020F0502020204030204" pitchFamily="34" charset="0"/>
              </a:rPr>
              <a:t>PI/PD </a:t>
            </a:r>
            <a:r>
              <a:rPr lang="en-US" sz="1500" b="1" dirty="0">
                <a:solidFill>
                  <a:schemeClr val="accent6">
                    <a:lumMod val="75000"/>
                  </a:schemeClr>
                </a:solidFill>
                <a:latin typeface="Calibri" panose="020F0502020204030204" pitchFamily="34" charset="0"/>
                <a:cs typeface="Calibri" panose="020F0502020204030204" pitchFamily="34" charset="0"/>
              </a:rPr>
              <a:t>evaluates need</a:t>
            </a:r>
            <a:r>
              <a:rPr lang="en-US" sz="1500" dirty="0">
                <a:solidFill>
                  <a:schemeClr val="accent6">
                    <a:lumMod val="75000"/>
                  </a:schemeClr>
                </a:solidFill>
                <a:latin typeface="Calibri" panose="020F0502020204030204" pitchFamily="34" charset="0"/>
                <a:cs typeface="Calibri" panose="020F0502020204030204" pitchFamily="34" charset="0"/>
              </a:rPr>
              <a:t> </a:t>
            </a:r>
            <a:r>
              <a:rPr lang="en-US" sz="1500" dirty="0">
                <a:latin typeface="Calibri" panose="020F0502020204030204" pitchFamily="34" charset="0"/>
                <a:cs typeface="Calibri" panose="020F0502020204030204" pitchFamily="34" charset="0"/>
              </a:rPr>
              <a:t>for and </a:t>
            </a:r>
            <a:r>
              <a:rPr lang="en-US" sz="1500" b="1" dirty="0">
                <a:solidFill>
                  <a:schemeClr val="accent6">
                    <a:lumMod val="75000"/>
                  </a:schemeClr>
                </a:solidFill>
                <a:latin typeface="Calibri" panose="020F0502020204030204" pitchFamily="34" charset="0"/>
                <a:cs typeface="Calibri" panose="020F0502020204030204" pitchFamily="34" charset="0"/>
              </a:rPr>
              <a:t>requirements</a:t>
            </a:r>
            <a:r>
              <a:rPr lang="en-US" sz="1500" dirty="0">
                <a:latin typeface="Calibri" panose="020F0502020204030204" pitchFamily="34" charset="0"/>
                <a:cs typeface="Calibri" panose="020F0502020204030204" pitchFamily="34" charset="0"/>
              </a:rPr>
              <a:t> of a sub while planning sponsored program</a:t>
            </a:r>
          </a:p>
          <a:p>
            <a:pPr lvl="1">
              <a:spcBef>
                <a:spcPts val="450"/>
              </a:spcBef>
            </a:pPr>
            <a:r>
              <a:rPr lang="en-US" sz="1500" dirty="0">
                <a:latin typeface="Calibri" panose="020F0502020204030204" pitchFamily="34" charset="0"/>
                <a:cs typeface="Calibri" panose="020F0502020204030204" pitchFamily="34" charset="0"/>
              </a:rPr>
              <a:t>Expertise, qualifications, availability, cost, technical resources</a:t>
            </a:r>
          </a:p>
          <a:p>
            <a:pPr lvl="1">
              <a:spcBef>
                <a:spcPts val="450"/>
              </a:spcBef>
            </a:pPr>
            <a:r>
              <a:rPr lang="en-US" sz="1500" b="1" dirty="0">
                <a:solidFill>
                  <a:srgbClr val="DEAB60"/>
                </a:solidFill>
                <a:latin typeface="Calibri" panose="020F0502020204030204" pitchFamily="34" charset="0"/>
                <a:cs typeface="Calibri" panose="020F0502020204030204" pitchFamily="34" charset="0"/>
              </a:rPr>
              <a:t>TIP</a:t>
            </a:r>
            <a:r>
              <a:rPr lang="en-US" sz="1500" dirty="0">
                <a:latin typeface="Calibri" panose="020F0502020204030204" pitchFamily="34" charset="0"/>
                <a:cs typeface="Calibri" panose="020F0502020204030204" pitchFamily="34" charset="0"/>
              </a:rPr>
              <a:t>: conduct </a:t>
            </a:r>
            <a:r>
              <a:rPr lang="en-US" sz="1500" b="1" dirty="0">
                <a:solidFill>
                  <a:schemeClr val="accent6">
                    <a:lumMod val="75000"/>
                  </a:schemeClr>
                </a:solidFill>
                <a:latin typeface="Calibri" panose="020F0502020204030204" pitchFamily="34" charset="0"/>
                <a:cs typeface="Calibri" panose="020F0502020204030204" pitchFamily="34" charset="0"/>
              </a:rPr>
              <a:t>early during proposal development</a:t>
            </a:r>
          </a:p>
          <a:p>
            <a:pPr lvl="2">
              <a:spcBef>
                <a:spcPts val="450"/>
              </a:spcBef>
            </a:pPr>
            <a:r>
              <a:rPr lang="en-US" sz="1500" dirty="0">
                <a:latin typeface="Calibri" panose="020F0502020204030204" pitchFamily="34" charset="0"/>
                <a:cs typeface="Calibri" panose="020F0502020204030204" pitchFamily="34" charset="0"/>
              </a:rPr>
              <a:t>Complicated preparation</a:t>
            </a:r>
          </a:p>
          <a:p>
            <a:pPr lvl="2">
              <a:spcBef>
                <a:spcPts val="450"/>
              </a:spcBef>
            </a:pPr>
            <a:r>
              <a:rPr lang="en-US" sz="1500" dirty="0">
                <a:latin typeface="Calibri" panose="020F0502020204030204" pitchFamily="34" charset="0"/>
                <a:cs typeface="Calibri" panose="020F0502020204030204" pitchFamily="34" charset="0"/>
              </a:rPr>
              <a:t>Post-award subaward additions complicate, slow down process</a:t>
            </a:r>
          </a:p>
          <a:p>
            <a:pPr>
              <a:spcBef>
                <a:spcPts val="450"/>
              </a:spcBef>
            </a:pPr>
            <a:r>
              <a:rPr lang="en-US" sz="1500" dirty="0">
                <a:latin typeface="Calibri" panose="020F0502020204030204" pitchFamily="34" charset="0"/>
                <a:cs typeface="Calibri" panose="020F0502020204030204" pitchFamily="34" charset="0"/>
              </a:rPr>
              <a:t>Departments complete </a:t>
            </a:r>
            <a:r>
              <a:rPr lang="en-US" sz="1500" b="1" dirty="0">
                <a:solidFill>
                  <a:schemeClr val="accent6">
                    <a:lumMod val="75000"/>
                  </a:schemeClr>
                </a:solidFill>
                <a:latin typeface="Calibri" panose="020F0502020204030204" pitchFamily="34" charset="0"/>
                <a:cs typeface="Calibri" panose="020F0502020204030204" pitchFamily="34" charset="0"/>
              </a:rPr>
              <a:t>subrecipient </a:t>
            </a:r>
            <a:r>
              <a:rPr lang="en-US" sz="1500" b="1" i="1" dirty="0">
                <a:solidFill>
                  <a:schemeClr val="accent6">
                    <a:lumMod val="75000"/>
                  </a:schemeClr>
                </a:solidFill>
                <a:latin typeface="Calibri" panose="020F0502020204030204" pitchFamily="34" charset="0"/>
                <a:cs typeface="Calibri" panose="020F0502020204030204" pitchFamily="34" charset="0"/>
              </a:rPr>
              <a:t>vs</a:t>
            </a:r>
            <a:r>
              <a:rPr lang="en-US" sz="1500" b="1" dirty="0">
                <a:solidFill>
                  <a:schemeClr val="accent6">
                    <a:lumMod val="75000"/>
                  </a:schemeClr>
                </a:solidFill>
                <a:latin typeface="Calibri" panose="020F0502020204030204" pitchFamily="34" charset="0"/>
                <a:cs typeface="Calibri" panose="020F0502020204030204" pitchFamily="34" charset="0"/>
              </a:rPr>
              <a:t> contractor</a:t>
            </a:r>
            <a:r>
              <a:rPr lang="en-US" sz="1500" dirty="0">
                <a:latin typeface="Calibri" panose="020F0502020204030204" pitchFamily="34" charset="0"/>
                <a:cs typeface="Calibri" panose="020F0502020204030204" pitchFamily="34" charset="0"/>
              </a:rPr>
              <a:t> determination form </a:t>
            </a:r>
          </a:p>
          <a:p>
            <a:pPr lvl="1">
              <a:spcBef>
                <a:spcPts val="450"/>
              </a:spcBef>
            </a:pPr>
            <a:r>
              <a:rPr lang="en-US" sz="1500" dirty="0">
                <a:latin typeface="Calibri" panose="020F0502020204030204" pitchFamily="34" charset="0"/>
                <a:cs typeface="Calibri" panose="020F0502020204030204" pitchFamily="34" charset="0"/>
              </a:rPr>
              <a:t>Submits to SPA </a:t>
            </a:r>
            <a:r>
              <a:rPr lang="en-US" sz="1500" b="1" dirty="0">
                <a:solidFill>
                  <a:srgbClr val="DEAB60"/>
                </a:solidFill>
                <a:latin typeface="Calibri" panose="020F0502020204030204" pitchFamily="34" charset="0"/>
                <a:cs typeface="Calibri" panose="020F0502020204030204" pitchFamily="34" charset="0"/>
              </a:rPr>
              <a:t>prior </a:t>
            </a:r>
            <a:r>
              <a:rPr lang="en-US" sz="1500" dirty="0">
                <a:latin typeface="Calibri" panose="020F0502020204030204" pitchFamily="34" charset="0"/>
                <a:cs typeface="Calibri" panose="020F0502020204030204" pitchFamily="34" charset="0"/>
              </a:rPr>
              <a:t>to</a:t>
            </a:r>
            <a:r>
              <a:rPr lang="en-US" sz="1500" b="1" dirty="0">
                <a:solidFill>
                  <a:srgbClr val="DEAB60"/>
                </a:solidFill>
                <a:latin typeface="Calibri" panose="020F0502020204030204" pitchFamily="34" charset="0"/>
                <a:cs typeface="Calibri" panose="020F0502020204030204" pitchFamily="34" charset="0"/>
              </a:rPr>
              <a:t> </a:t>
            </a:r>
            <a:r>
              <a:rPr lang="en-US" sz="1500" b="1" dirty="0">
                <a:solidFill>
                  <a:schemeClr val="accent6">
                    <a:lumMod val="75000"/>
                  </a:schemeClr>
                </a:solidFill>
                <a:latin typeface="Calibri" panose="020F0502020204030204" pitchFamily="34" charset="0"/>
                <a:cs typeface="Calibri" panose="020F0502020204030204" pitchFamily="34" charset="0"/>
              </a:rPr>
              <a:t>proposal submission</a:t>
            </a:r>
          </a:p>
          <a:p>
            <a:pPr lvl="1">
              <a:spcBef>
                <a:spcPts val="450"/>
              </a:spcBef>
            </a:pPr>
            <a:endParaRPr lang="en-US" sz="1650" dirty="0">
              <a:latin typeface="Calibri" panose="020F0502020204030204" pitchFamily="34" charset="0"/>
              <a:cs typeface="Calibri" panose="020F0502020204030204" pitchFamily="34" charset="0"/>
            </a:endParaRPr>
          </a:p>
          <a:p>
            <a:pPr lvl="1">
              <a:spcBef>
                <a:spcPts val="450"/>
              </a:spcBef>
            </a:pPr>
            <a:endParaRPr lang="en-US" sz="1650" dirty="0">
              <a:latin typeface="Calibri" panose="020F0502020204030204" pitchFamily="34" charset="0"/>
              <a:cs typeface="Calibri" panose="020F0502020204030204" pitchFamily="34" charset="0"/>
            </a:endParaRPr>
          </a:p>
          <a:p>
            <a:pPr marL="0" indent="0">
              <a:spcBef>
                <a:spcPts val="450"/>
              </a:spcBef>
              <a:buNone/>
            </a:pPr>
            <a:endParaRPr lang="en-US" sz="1800" b="1" dirty="0">
              <a:latin typeface="Calibri" panose="020F0502020204030204" pitchFamily="34" charset="0"/>
              <a:cs typeface="Calibri" panose="020F0502020204030204" pitchFamily="34" charset="0"/>
            </a:endParaRPr>
          </a:p>
          <a:p>
            <a:pPr lvl="1">
              <a:buFontTx/>
              <a:buChar char="-"/>
            </a:pPr>
            <a:endParaRPr lang="en-US" dirty="0" smtClean="0"/>
          </a:p>
          <a:p>
            <a:pPr marL="0" indent="0">
              <a:buNone/>
            </a:pPr>
            <a:endParaRPr lang="en-US" dirty="0"/>
          </a:p>
        </p:txBody>
      </p:sp>
      <p:sp>
        <p:nvSpPr>
          <p:cNvPr id="3" name="Text Placeholder 2"/>
          <p:cNvSpPr>
            <a:spLocks noGrp="1"/>
          </p:cNvSpPr>
          <p:nvPr>
            <p:ph type="body" sz="quarter" idx="11"/>
          </p:nvPr>
        </p:nvSpPr>
        <p:spPr>
          <a:xfrm>
            <a:off x="57954" y="5769581"/>
            <a:ext cx="7069929" cy="142334"/>
          </a:xfrm>
        </p:spPr>
        <p:txBody>
          <a:bodyPr/>
          <a:lstStyle/>
          <a:p>
            <a:r>
              <a:rPr lang="en-US" dirty="0" smtClean="0"/>
              <a:t>9 August 2022 BMC Research Bi-Monthly</a:t>
            </a:r>
            <a:endParaRPr lang="en-US" dirty="0"/>
          </a:p>
        </p:txBody>
      </p:sp>
      <p:sp>
        <p:nvSpPr>
          <p:cNvPr id="4" name="Title 3"/>
          <p:cNvSpPr>
            <a:spLocks noGrp="1"/>
          </p:cNvSpPr>
          <p:nvPr>
            <p:ph type="title"/>
          </p:nvPr>
        </p:nvSpPr>
        <p:spPr>
          <a:xfrm>
            <a:off x="293573" y="969916"/>
            <a:ext cx="8752621" cy="435908"/>
          </a:xfrm>
        </p:spPr>
        <p:txBody>
          <a:bodyPr/>
          <a:lstStyle/>
          <a:p>
            <a:r>
              <a:rPr lang="en-US" sz="2700" dirty="0"/>
              <a:t>“Subaward Agreement” update</a:t>
            </a:r>
          </a:p>
        </p:txBody>
      </p:sp>
    </p:spTree>
    <p:extLst>
      <p:ext uri="{BB962C8B-B14F-4D97-AF65-F5344CB8AC3E}">
        <p14:creationId xmlns:p14="http://schemas.microsoft.com/office/powerpoint/2010/main" val="16583717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572" y="1629678"/>
            <a:ext cx="8535200" cy="3916049"/>
          </a:xfrm>
        </p:spPr>
        <p:txBody>
          <a:bodyPr/>
          <a:lstStyle/>
          <a:p>
            <a:pPr marL="0" indent="0">
              <a:buNone/>
            </a:pPr>
            <a:r>
              <a:rPr lang="en-US" sz="1800" b="1" dirty="0">
                <a:latin typeface="Calibri" panose="020F0502020204030204" pitchFamily="34" charset="0"/>
                <a:cs typeface="Calibri" panose="020F0502020204030204" pitchFamily="34" charset="0"/>
              </a:rPr>
              <a:t>Research Operations</a:t>
            </a:r>
          </a:p>
          <a:p>
            <a:pPr>
              <a:spcBef>
                <a:spcPts val="450"/>
              </a:spcBef>
            </a:pPr>
            <a:r>
              <a:rPr lang="en-US" sz="1500" b="1" dirty="0">
                <a:solidFill>
                  <a:schemeClr val="accent6">
                    <a:lumMod val="75000"/>
                  </a:schemeClr>
                </a:solidFill>
                <a:latin typeface="Calibri" panose="020F0502020204030204" pitchFamily="34" charset="0"/>
                <a:cs typeface="Calibri" panose="020F0502020204030204" pitchFamily="34" charset="0"/>
              </a:rPr>
              <a:t>SOW</a:t>
            </a:r>
            <a:r>
              <a:rPr lang="en-US" sz="1500" dirty="0">
                <a:latin typeface="Calibri" panose="020F0502020204030204" pitchFamily="34" charset="0"/>
                <a:cs typeface="Calibri" panose="020F0502020204030204" pitchFamily="34" charset="0"/>
              </a:rPr>
              <a:t>: description of work to be performed; timeline for reports and deliverables</a:t>
            </a:r>
          </a:p>
          <a:p>
            <a:pPr>
              <a:spcBef>
                <a:spcPts val="450"/>
              </a:spcBef>
            </a:pPr>
            <a:r>
              <a:rPr lang="en-US" sz="1500" b="1" dirty="0">
                <a:solidFill>
                  <a:schemeClr val="accent6">
                    <a:lumMod val="75000"/>
                  </a:schemeClr>
                </a:solidFill>
                <a:latin typeface="Calibri" panose="020F0502020204030204" pitchFamily="34" charset="0"/>
                <a:cs typeface="Calibri" panose="020F0502020204030204" pitchFamily="34" charset="0"/>
              </a:rPr>
              <a:t>Budget</a:t>
            </a:r>
            <a:r>
              <a:rPr lang="en-US" sz="1500" dirty="0">
                <a:latin typeface="Calibri" panose="020F0502020204030204" pitchFamily="34" charset="0"/>
                <a:cs typeface="Calibri" panose="020F0502020204030204" pitchFamily="34" charset="0"/>
              </a:rPr>
              <a:t> and budget </a:t>
            </a:r>
            <a:r>
              <a:rPr lang="en-US" sz="1500" b="1" dirty="0">
                <a:solidFill>
                  <a:schemeClr val="accent6">
                    <a:lumMod val="75000"/>
                  </a:schemeClr>
                </a:solidFill>
                <a:latin typeface="Calibri" panose="020F0502020204030204" pitchFamily="34" charset="0"/>
                <a:cs typeface="Calibri" panose="020F0502020204030204" pitchFamily="34" charset="0"/>
              </a:rPr>
              <a:t>justification</a:t>
            </a:r>
            <a:r>
              <a:rPr lang="en-US" sz="1500" dirty="0">
                <a:latin typeface="Calibri" panose="020F0502020204030204" pitchFamily="34" charset="0"/>
                <a:cs typeface="Calibri" panose="020F0502020204030204" pitchFamily="34" charset="0"/>
              </a:rPr>
              <a:t> – direct and </a:t>
            </a:r>
            <a:r>
              <a:rPr lang="en-US" sz="1500" b="1" dirty="0">
                <a:solidFill>
                  <a:srgbClr val="DEAB60"/>
                </a:solidFill>
                <a:latin typeface="Calibri" panose="020F0502020204030204" pitchFamily="34" charset="0"/>
                <a:cs typeface="Calibri" panose="020F0502020204030204" pitchFamily="34" charset="0"/>
              </a:rPr>
              <a:t>indirects</a:t>
            </a:r>
            <a:r>
              <a:rPr lang="en-US" sz="1500" dirty="0">
                <a:latin typeface="Calibri" panose="020F0502020204030204" pitchFamily="34" charset="0"/>
                <a:cs typeface="Calibri" panose="020F0502020204030204" pitchFamily="34" charset="0"/>
              </a:rPr>
              <a:t> (BMC, sub’s)</a:t>
            </a:r>
          </a:p>
          <a:p>
            <a:pPr>
              <a:spcBef>
                <a:spcPts val="450"/>
              </a:spcBef>
            </a:pPr>
            <a:r>
              <a:rPr lang="en-US" sz="1500" b="1" dirty="0">
                <a:solidFill>
                  <a:schemeClr val="accent6">
                    <a:lumMod val="75000"/>
                  </a:schemeClr>
                </a:solidFill>
                <a:latin typeface="Calibri" panose="020F0502020204030204" pitchFamily="34" charset="0"/>
                <a:cs typeface="Calibri" panose="020F0502020204030204" pitchFamily="34" charset="0"/>
              </a:rPr>
              <a:t>Letter of Intent</a:t>
            </a:r>
            <a:r>
              <a:rPr lang="en-US" sz="1500" dirty="0">
                <a:latin typeface="Calibri" panose="020F0502020204030204" pitchFamily="34" charset="0"/>
                <a:cs typeface="Calibri" panose="020F0502020204030204" pitchFamily="34" charset="0"/>
              </a:rPr>
              <a:t>: including project period, amount, SOW’s project title</a:t>
            </a:r>
          </a:p>
          <a:p>
            <a:pPr lvl="1">
              <a:spcBef>
                <a:spcPts val="450"/>
              </a:spcBef>
              <a:buFont typeface="Courier New" panose="02070309020205020404" pitchFamily="49" charset="0"/>
              <a:buChar char="o"/>
            </a:pPr>
            <a:r>
              <a:rPr lang="en-US" sz="1350" dirty="0">
                <a:latin typeface="Calibri" panose="020F0502020204030204" pitchFamily="34" charset="0"/>
                <a:cs typeface="Calibri" panose="020F0502020204030204" pitchFamily="34" charset="0"/>
              </a:rPr>
              <a:t>  Signed by sub-recipient’s designated officer</a:t>
            </a:r>
          </a:p>
          <a:p>
            <a:pPr>
              <a:spcBef>
                <a:spcPts val="450"/>
              </a:spcBef>
            </a:pPr>
            <a:r>
              <a:rPr lang="en-US" sz="1500" dirty="0">
                <a:latin typeface="Calibri" panose="020F0502020204030204" pitchFamily="34" charset="0"/>
                <a:cs typeface="Calibri" panose="020F0502020204030204" pitchFamily="34" charset="0"/>
              </a:rPr>
              <a:t>Other items as required by prime sponsor: eg, cost/pricing data, bio-sketches</a:t>
            </a:r>
          </a:p>
          <a:p>
            <a:pPr>
              <a:spcBef>
                <a:spcPts val="450"/>
              </a:spcBef>
            </a:pPr>
            <a:r>
              <a:rPr lang="en-US" sz="1500" dirty="0">
                <a:latin typeface="Calibri" panose="020F0502020204030204" pitchFamily="34" charset="0"/>
                <a:cs typeface="Calibri" panose="020F0502020204030204" pitchFamily="34" charset="0"/>
              </a:rPr>
              <a:t>At time of award, </a:t>
            </a:r>
            <a:r>
              <a:rPr lang="en-US" sz="1500" b="1" dirty="0">
                <a:solidFill>
                  <a:schemeClr val="accent6">
                    <a:lumMod val="75000"/>
                  </a:schemeClr>
                </a:solidFill>
                <a:latin typeface="Calibri" panose="020F0502020204030204" pitchFamily="34" charset="0"/>
                <a:cs typeface="Calibri" panose="020F0502020204030204" pitchFamily="34" charset="0"/>
              </a:rPr>
              <a:t>PI/PD/DRA request issuance</a:t>
            </a:r>
          </a:p>
          <a:p>
            <a:pPr lvl="1">
              <a:spcBef>
                <a:spcPts val="450"/>
              </a:spcBef>
              <a:buFont typeface="Courier New" panose="02070309020205020404" pitchFamily="49" charset="0"/>
              <a:buChar char="o"/>
            </a:pPr>
            <a:r>
              <a:rPr lang="en-US" sz="1350" dirty="0">
                <a:solidFill>
                  <a:srgbClr val="3D3D3D"/>
                </a:solidFill>
                <a:latin typeface="Calibri" panose="020F0502020204030204" pitchFamily="34" charset="0"/>
                <a:cs typeface="Calibri" panose="020F0502020204030204" pitchFamily="34" charset="0"/>
              </a:rPr>
              <a:t>  upon official notification of project set-up, PI/DA </a:t>
            </a:r>
            <a:r>
              <a:rPr lang="en-US" sz="1350" b="1" dirty="0">
                <a:solidFill>
                  <a:schemeClr val="accent6">
                    <a:lumMod val="75000"/>
                  </a:schemeClr>
                </a:solidFill>
                <a:latin typeface="Calibri" panose="020F0502020204030204" pitchFamily="34" charset="0"/>
                <a:cs typeface="Calibri" panose="020F0502020204030204" pitchFamily="34" charset="0"/>
              </a:rPr>
              <a:t>initiate subaward process</a:t>
            </a:r>
          </a:p>
          <a:p>
            <a:pPr marL="0" indent="0">
              <a:spcBef>
                <a:spcPts val="450"/>
              </a:spcBef>
              <a:buNone/>
            </a:pPr>
            <a:endParaRPr lang="en-US" sz="600" b="1" dirty="0">
              <a:latin typeface="Calibri" panose="020F0502020204030204" pitchFamily="34" charset="0"/>
              <a:cs typeface="Calibri" panose="020F0502020204030204" pitchFamily="34" charset="0"/>
            </a:endParaRPr>
          </a:p>
          <a:p>
            <a:pPr marL="0" indent="0">
              <a:spcBef>
                <a:spcPts val="450"/>
              </a:spcBef>
              <a:buNone/>
            </a:pPr>
            <a:r>
              <a:rPr lang="en-US" sz="1800" b="1" dirty="0">
                <a:latin typeface="Calibri" panose="020F0502020204030204" pitchFamily="34" charset="0"/>
                <a:cs typeface="Calibri" panose="020F0502020204030204" pitchFamily="34" charset="0"/>
              </a:rPr>
              <a:t>Post-subaward</a:t>
            </a:r>
            <a:endParaRPr lang="en-US" sz="1800" dirty="0">
              <a:latin typeface="Calibri" panose="020F0502020204030204" pitchFamily="34" charset="0"/>
              <a:cs typeface="Calibri" panose="020F0502020204030204" pitchFamily="34" charset="0"/>
            </a:endParaRPr>
          </a:p>
          <a:p>
            <a:pPr>
              <a:spcBef>
                <a:spcPts val="450"/>
              </a:spcBef>
            </a:pPr>
            <a:r>
              <a:rPr lang="en-US" sz="1500" dirty="0">
                <a:latin typeface="Calibri" panose="020F0502020204030204" pitchFamily="34" charset="0"/>
                <a:cs typeface="Calibri" panose="020F0502020204030204" pitchFamily="34" charset="0"/>
              </a:rPr>
              <a:t>BMC: responsible for </a:t>
            </a:r>
            <a:r>
              <a:rPr lang="en-US" sz="1500" b="1" dirty="0">
                <a:solidFill>
                  <a:schemeClr val="accent6">
                    <a:lumMod val="75000"/>
                  </a:schemeClr>
                </a:solidFill>
                <a:latin typeface="Calibri" panose="020F0502020204030204" pitchFamily="34" charset="0"/>
                <a:cs typeface="Calibri" panose="020F0502020204030204" pitchFamily="34" charset="0"/>
              </a:rPr>
              <a:t>monitoring</a:t>
            </a:r>
            <a:r>
              <a:rPr lang="en-US" sz="1500" dirty="0">
                <a:latin typeface="Calibri" panose="020F0502020204030204" pitchFamily="34" charset="0"/>
                <a:cs typeface="Calibri" panose="020F0502020204030204" pitchFamily="34" charset="0"/>
              </a:rPr>
              <a:t> subs through agreement </a:t>
            </a:r>
            <a:r>
              <a:rPr lang="en-US" sz="1500" b="1" dirty="0">
                <a:solidFill>
                  <a:srgbClr val="DEAB60"/>
                </a:solidFill>
                <a:latin typeface="Calibri" panose="020F0502020204030204" pitchFamily="34" charset="0"/>
                <a:cs typeface="Calibri" panose="020F0502020204030204" pitchFamily="34" charset="0"/>
              </a:rPr>
              <a:t>lifetime</a:t>
            </a:r>
          </a:p>
          <a:p>
            <a:pPr lvl="1">
              <a:spcBef>
                <a:spcPts val="450"/>
              </a:spcBef>
              <a:buFont typeface="Courier New" panose="02070309020205020404" pitchFamily="49" charset="0"/>
              <a:buChar char="o"/>
            </a:pPr>
            <a:r>
              <a:rPr lang="en-US" sz="1500" dirty="0">
                <a:latin typeface="Calibri" panose="020F0502020204030204" pitchFamily="34" charset="0"/>
                <a:cs typeface="Calibri" panose="020F0502020204030204" pitchFamily="34" charset="0"/>
              </a:rPr>
              <a:t>  PI: responsible for managing </a:t>
            </a:r>
            <a:r>
              <a:rPr lang="en-US" sz="1500" b="1" dirty="0">
                <a:solidFill>
                  <a:srgbClr val="DEAB60"/>
                </a:solidFill>
                <a:latin typeface="Calibri" panose="020F0502020204030204" pitchFamily="34" charset="0"/>
                <a:cs typeface="Calibri" panose="020F0502020204030204" pitchFamily="34" charset="0"/>
              </a:rPr>
              <a:t>subrecipient’s performance</a:t>
            </a:r>
          </a:p>
          <a:p>
            <a:pPr lvl="2">
              <a:spcBef>
                <a:spcPts val="450"/>
              </a:spcBef>
            </a:pPr>
            <a:r>
              <a:rPr lang="en-US" sz="1350" dirty="0">
                <a:latin typeface="Calibri" panose="020F0502020204030204" pitchFamily="34" charset="0"/>
                <a:cs typeface="Calibri" panose="020F0502020204030204" pitchFamily="34" charset="0"/>
              </a:rPr>
              <a:t>In accord with terms, conditions, BMC policy</a:t>
            </a:r>
          </a:p>
          <a:p>
            <a:pPr>
              <a:spcBef>
                <a:spcPts val="450"/>
              </a:spcBef>
            </a:pPr>
            <a:r>
              <a:rPr lang="en-US" sz="1500" b="1" dirty="0">
                <a:solidFill>
                  <a:schemeClr val="accent6">
                    <a:lumMod val="75000"/>
                  </a:schemeClr>
                </a:solidFill>
                <a:latin typeface="Calibri" panose="020F0502020204030204" pitchFamily="34" charset="0"/>
                <a:cs typeface="Calibri" panose="020F0502020204030204" pitchFamily="34" charset="0"/>
              </a:rPr>
              <a:t>Required changes</a:t>
            </a:r>
            <a:r>
              <a:rPr lang="en-US" sz="1500" dirty="0">
                <a:latin typeface="Calibri" panose="020F0502020204030204" pitchFamily="34" charset="0"/>
                <a:cs typeface="Calibri" panose="020F0502020204030204" pitchFamily="34" charset="0"/>
              </a:rPr>
              <a:t>?</a:t>
            </a:r>
          </a:p>
          <a:p>
            <a:pPr lvl="1">
              <a:spcBef>
                <a:spcPts val="450"/>
              </a:spcBef>
            </a:pPr>
            <a:r>
              <a:rPr lang="en-US" sz="1500" b="1" dirty="0">
                <a:solidFill>
                  <a:srgbClr val="DEAB60"/>
                </a:solidFill>
                <a:latin typeface="Calibri" panose="020F0502020204030204" pitchFamily="34" charset="0"/>
                <a:cs typeface="Calibri" panose="020F0502020204030204" pitchFamily="34" charset="0"/>
              </a:rPr>
              <a:t>PI/PD/DRA notifies RO </a:t>
            </a:r>
            <a:r>
              <a:rPr lang="en-US" sz="1500" dirty="0">
                <a:latin typeface="Calibri" panose="020F0502020204030204" pitchFamily="34" charset="0"/>
                <a:cs typeface="Calibri" panose="020F0502020204030204" pitchFamily="34" charset="0"/>
              </a:rPr>
              <a:t>of changes, in case </a:t>
            </a:r>
            <a:r>
              <a:rPr lang="en-US" sz="1500" b="1" dirty="0">
                <a:solidFill>
                  <a:schemeClr val="accent6">
                    <a:lumMod val="75000"/>
                  </a:schemeClr>
                </a:solidFill>
                <a:latin typeface="Calibri" panose="020F0502020204030204" pitchFamily="34" charset="0"/>
                <a:cs typeface="Calibri" panose="020F0502020204030204" pitchFamily="34" charset="0"/>
              </a:rPr>
              <a:t>amendment</a:t>
            </a:r>
            <a:r>
              <a:rPr lang="en-US" sz="1500" dirty="0">
                <a:latin typeface="Calibri" panose="020F0502020204030204" pitchFamily="34" charset="0"/>
                <a:cs typeface="Calibri" panose="020F0502020204030204" pitchFamily="34" charset="0"/>
              </a:rPr>
              <a:t> is required</a:t>
            </a:r>
          </a:p>
          <a:p>
            <a:pPr marL="390525" lvl="2" indent="0">
              <a:spcBef>
                <a:spcPts val="450"/>
              </a:spcBef>
              <a:buNone/>
            </a:pPr>
            <a:endParaRPr lang="en-US" sz="1800" dirty="0">
              <a:latin typeface="Calibri" panose="020F0502020204030204" pitchFamily="34" charset="0"/>
              <a:cs typeface="Calibri" panose="020F0502020204030204" pitchFamily="34" charset="0"/>
            </a:endParaRPr>
          </a:p>
          <a:p>
            <a:pPr>
              <a:spcBef>
                <a:spcPts val="450"/>
              </a:spcBef>
            </a:pPr>
            <a:endParaRPr lang="en-US" sz="1800" dirty="0">
              <a:latin typeface="Calibri" panose="020F0502020204030204" pitchFamily="34" charset="0"/>
              <a:cs typeface="Calibri" panose="020F0502020204030204" pitchFamily="34" charset="0"/>
            </a:endParaRPr>
          </a:p>
          <a:p>
            <a:pPr>
              <a:spcBef>
                <a:spcPts val="450"/>
              </a:spcBef>
            </a:pPr>
            <a:endParaRPr lang="en-US" sz="1800" dirty="0">
              <a:latin typeface="Calibri" panose="020F0502020204030204" pitchFamily="34" charset="0"/>
              <a:cs typeface="Calibri" panose="020F0502020204030204" pitchFamily="34" charset="0"/>
            </a:endParaRPr>
          </a:p>
          <a:p>
            <a:pPr marL="0" indent="0">
              <a:spcBef>
                <a:spcPts val="450"/>
              </a:spcBef>
              <a:buNone/>
            </a:pPr>
            <a:endParaRPr lang="en-US" sz="1800" b="1" dirty="0">
              <a:latin typeface="Calibri" panose="020F0502020204030204" pitchFamily="34" charset="0"/>
              <a:cs typeface="Calibri" panose="020F0502020204030204" pitchFamily="34" charset="0"/>
            </a:endParaRPr>
          </a:p>
          <a:p>
            <a:pPr marL="0" indent="0">
              <a:spcBef>
                <a:spcPts val="450"/>
              </a:spcBef>
              <a:buNone/>
            </a:pPr>
            <a:endParaRPr lang="en-US" sz="1800" b="1" dirty="0">
              <a:latin typeface="Calibri" panose="020F0502020204030204" pitchFamily="34" charset="0"/>
              <a:cs typeface="Calibri" panose="020F0502020204030204" pitchFamily="34" charset="0"/>
            </a:endParaRPr>
          </a:p>
          <a:p>
            <a:pPr lvl="1">
              <a:buFontTx/>
              <a:buChar char="-"/>
            </a:pPr>
            <a:endParaRPr lang="en-US" dirty="0" smtClean="0"/>
          </a:p>
          <a:p>
            <a:pPr marL="0" indent="0">
              <a:buNone/>
            </a:pPr>
            <a:endParaRPr lang="en-US" dirty="0"/>
          </a:p>
        </p:txBody>
      </p:sp>
      <p:sp>
        <p:nvSpPr>
          <p:cNvPr id="3" name="Text Placeholder 2"/>
          <p:cNvSpPr>
            <a:spLocks noGrp="1"/>
          </p:cNvSpPr>
          <p:nvPr>
            <p:ph type="body" sz="quarter" idx="11"/>
          </p:nvPr>
        </p:nvSpPr>
        <p:spPr>
          <a:xfrm>
            <a:off x="57954" y="5769581"/>
            <a:ext cx="7069929" cy="142334"/>
          </a:xfrm>
        </p:spPr>
        <p:txBody>
          <a:bodyPr/>
          <a:lstStyle/>
          <a:p>
            <a:r>
              <a:rPr lang="en-US" dirty="0" smtClean="0"/>
              <a:t>9 August 2022 BMC Research Bi-Monthly</a:t>
            </a:r>
            <a:endParaRPr lang="en-US" dirty="0"/>
          </a:p>
        </p:txBody>
      </p:sp>
      <p:sp>
        <p:nvSpPr>
          <p:cNvPr id="4" name="Title 3"/>
          <p:cNvSpPr>
            <a:spLocks noGrp="1"/>
          </p:cNvSpPr>
          <p:nvPr>
            <p:ph type="title"/>
          </p:nvPr>
        </p:nvSpPr>
        <p:spPr>
          <a:xfrm>
            <a:off x="293573" y="969916"/>
            <a:ext cx="8752621" cy="435908"/>
          </a:xfrm>
        </p:spPr>
        <p:txBody>
          <a:bodyPr/>
          <a:lstStyle/>
          <a:p>
            <a:r>
              <a:rPr lang="en-US" sz="2700" dirty="0"/>
              <a:t>Process requirements</a:t>
            </a:r>
          </a:p>
        </p:txBody>
      </p:sp>
    </p:spTree>
    <p:extLst>
      <p:ext uri="{BB962C8B-B14F-4D97-AF65-F5344CB8AC3E}">
        <p14:creationId xmlns:p14="http://schemas.microsoft.com/office/powerpoint/2010/main" val="41927271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DA4035-C139-4351-A4BF-801EFAD55E29}"/>
              </a:ext>
            </a:extLst>
          </p:cNvPr>
          <p:cNvSpPr>
            <a:spLocks noGrp="1"/>
          </p:cNvSpPr>
          <p:nvPr>
            <p:ph type="title"/>
          </p:nvPr>
        </p:nvSpPr>
        <p:spPr/>
        <p:txBody>
          <a:bodyPr/>
          <a:lstStyle/>
          <a:p>
            <a:r>
              <a:rPr lang="en-US" sz="2700" dirty="0">
                <a:latin typeface="Calibri" panose="020F0502020204030204" pitchFamily="34" charset="0"/>
                <a:cs typeface="Calibri" panose="020F0502020204030204" pitchFamily="34" charset="0"/>
              </a:rPr>
              <a:t>Subaward news and RO plans</a:t>
            </a:r>
          </a:p>
        </p:txBody>
      </p:sp>
      <p:sp>
        <p:nvSpPr>
          <p:cNvPr id="5" name="Content Placeholder 4">
            <a:extLst>
              <a:ext uri="{FF2B5EF4-FFF2-40B4-BE49-F238E27FC236}">
                <a16:creationId xmlns:a16="http://schemas.microsoft.com/office/drawing/2014/main" id="{AEDD116B-F2D3-4D4D-B127-3079281B6EF0}"/>
              </a:ext>
            </a:extLst>
          </p:cNvPr>
          <p:cNvSpPr>
            <a:spLocks noGrp="1"/>
          </p:cNvSpPr>
          <p:nvPr>
            <p:ph sz="half" idx="2"/>
          </p:nvPr>
        </p:nvSpPr>
        <p:spPr>
          <a:xfrm>
            <a:off x="262218" y="1738293"/>
            <a:ext cx="7321532" cy="3831201"/>
          </a:xfrm>
        </p:spPr>
        <p:txBody>
          <a:bodyPr/>
          <a:lstStyle/>
          <a:p>
            <a:pPr marL="0" indent="0">
              <a:buNone/>
            </a:pPr>
            <a:r>
              <a:rPr lang="en-US" sz="1950" b="1" dirty="0">
                <a:solidFill>
                  <a:schemeClr val="accent6">
                    <a:lumMod val="75000"/>
                  </a:schemeClr>
                </a:solidFill>
              </a:rPr>
              <a:t>Federal scrutiny</a:t>
            </a:r>
          </a:p>
          <a:p>
            <a:pPr>
              <a:spcBef>
                <a:spcPts val="450"/>
              </a:spcBef>
            </a:pPr>
            <a:r>
              <a:rPr lang="en-US" sz="1800" dirty="0">
                <a:latin typeface="Calibri" panose="020F0502020204030204" pitchFamily="34" charset="0"/>
                <a:cs typeface="Calibri" panose="020F0502020204030204" pitchFamily="34" charset="0"/>
              </a:rPr>
              <a:t>Subawards face </a:t>
            </a:r>
            <a:r>
              <a:rPr lang="en-US" sz="1800" b="1" dirty="0">
                <a:solidFill>
                  <a:srgbClr val="DEAB60"/>
                </a:solidFill>
                <a:latin typeface="Calibri" panose="020F0502020204030204" pitchFamily="34" charset="0"/>
                <a:cs typeface="Calibri" panose="020F0502020204030204" pitchFamily="34" charset="0"/>
              </a:rPr>
              <a:t>increasing scrutiny </a:t>
            </a:r>
            <a:r>
              <a:rPr lang="en-US" sz="1800" dirty="0">
                <a:latin typeface="Calibri" panose="020F0502020204030204" pitchFamily="34" charset="0"/>
                <a:cs typeface="Calibri" panose="020F0502020204030204" pitchFamily="34" charset="0"/>
              </a:rPr>
              <a:t>from agency inspectors general, auditors, federal awarding offices </a:t>
            </a:r>
          </a:p>
          <a:p>
            <a:pPr lvl="1"/>
            <a:r>
              <a:rPr lang="en-US" sz="1500" dirty="0">
                <a:latin typeface="Calibri" panose="020F0502020204030204" pitchFamily="34" charset="0"/>
                <a:cs typeface="Calibri" panose="020F0502020204030204" pitchFamily="34" charset="0"/>
              </a:rPr>
              <a:t>Pass-through entities must be especially careful when awarding federal funds to subrecipients</a:t>
            </a:r>
          </a:p>
          <a:p>
            <a:pPr marL="0" indent="0">
              <a:buNone/>
            </a:pPr>
            <a:r>
              <a:rPr lang="en-US" sz="1950" b="1" dirty="0">
                <a:solidFill>
                  <a:schemeClr val="accent6">
                    <a:lumMod val="75000"/>
                  </a:schemeClr>
                </a:solidFill>
              </a:rPr>
              <a:t>Workflow improvement</a:t>
            </a:r>
          </a:p>
          <a:p>
            <a:pPr>
              <a:spcBef>
                <a:spcPts val="450"/>
              </a:spcBef>
            </a:pPr>
            <a:r>
              <a:rPr lang="en-US" sz="1800" dirty="0">
                <a:latin typeface="Calibri" panose="020F0502020204030204" pitchFamily="34" charset="0"/>
                <a:cs typeface="Calibri" panose="020F0502020204030204" pitchFamily="34" charset="0"/>
              </a:rPr>
              <a:t>Research Operations is working toward </a:t>
            </a:r>
            <a:r>
              <a:rPr lang="en-US" sz="1800" dirty="0">
                <a:latin typeface="Calibri" panose="020F0502020204030204" pitchFamily="34" charset="0"/>
                <a:ea typeface="ＭＳ Ｐゴシック" charset="0"/>
                <a:cs typeface="Calibri" panose="020F0502020204030204" pitchFamily="34" charset="0"/>
              </a:rPr>
              <a:t>replacing BMC’s present tracker with </a:t>
            </a:r>
            <a:r>
              <a:rPr lang="en-US" sz="1800" b="1" dirty="0">
                <a:solidFill>
                  <a:schemeClr val="accent6">
                    <a:lumMod val="75000"/>
                  </a:schemeClr>
                </a:solidFill>
                <a:latin typeface="Calibri" panose="020F0502020204030204" pitchFamily="34" charset="0"/>
                <a:ea typeface="ＭＳ Ｐゴシック" charset="0"/>
                <a:cs typeface="Calibri" panose="020F0502020204030204" pitchFamily="34" charset="0"/>
              </a:rPr>
              <a:t>InfoEd workflow</a:t>
            </a:r>
          </a:p>
          <a:p>
            <a:pPr lvl="1"/>
            <a:r>
              <a:rPr lang="en-US" sz="1500" dirty="0"/>
              <a:t>Like RO policy initiative, improved workflow will include natural language when possible</a:t>
            </a:r>
          </a:p>
          <a:p>
            <a:pPr lvl="2"/>
            <a:r>
              <a:rPr lang="en-US" sz="1350" dirty="0"/>
              <a:t> Instead, eg, of MOA and MOAA, “Subaward” and “Subaward Amendment”</a:t>
            </a:r>
          </a:p>
          <a:p>
            <a:endParaRPr lang="en-US" sz="1200" dirty="0">
              <a:ea typeface="ＭＳ Ｐゴシック" charset="0"/>
              <a:cs typeface="ＭＳ Ｐゴシック" charset="0"/>
            </a:endParaRPr>
          </a:p>
          <a:p>
            <a:endParaRPr lang="en-US" sz="2100" dirty="0">
              <a:solidFill>
                <a:srgbClr val="3D3D3D"/>
              </a:solidFill>
            </a:endParaRPr>
          </a:p>
          <a:p>
            <a:pPr marL="0" indent="0">
              <a:buNone/>
            </a:pPr>
            <a:endParaRPr lang="en-US" sz="1200" dirty="0"/>
          </a:p>
          <a:p>
            <a:pPr marL="0" indent="0">
              <a:buNone/>
            </a:pPr>
            <a:endParaRPr lang="en-US" sz="1200" dirty="0"/>
          </a:p>
          <a:p>
            <a:pPr marL="0" indent="0">
              <a:buNone/>
            </a:pPr>
            <a:endParaRPr lang="en-US" sz="1350" dirty="0"/>
          </a:p>
        </p:txBody>
      </p:sp>
    </p:spTree>
    <p:extLst>
      <p:ext uri="{BB962C8B-B14F-4D97-AF65-F5344CB8AC3E}">
        <p14:creationId xmlns:p14="http://schemas.microsoft.com/office/powerpoint/2010/main" val="42941679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FD73-73A8-4C42-827E-B0D385A7E5D9}"/>
              </a:ext>
            </a:extLst>
          </p:cNvPr>
          <p:cNvSpPr>
            <a:spLocks noGrp="1"/>
          </p:cNvSpPr>
          <p:nvPr>
            <p:ph type="title"/>
          </p:nvPr>
        </p:nvSpPr>
        <p:spPr/>
        <p:txBody>
          <a:bodyPr/>
          <a:lstStyle/>
          <a:p>
            <a:r>
              <a:rPr lang="en-US" sz="2700" dirty="0">
                <a:latin typeface="Calibri" panose="020F0502020204030204" pitchFamily="34" charset="0"/>
                <a:cs typeface="Calibri" panose="020F0502020204030204" pitchFamily="34" charset="0"/>
              </a:rPr>
              <a:t>References </a:t>
            </a:r>
          </a:p>
        </p:txBody>
      </p:sp>
      <p:sp>
        <p:nvSpPr>
          <p:cNvPr id="3" name="Content Placeholder 2">
            <a:extLst>
              <a:ext uri="{FF2B5EF4-FFF2-40B4-BE49-F238E27FC236}">
                <a16:creationId xmlns:a16="http://schemas.microsoft.com/office/drawing/2014/main" id="{E9218476-AA63-40D4-A13A-A4D6377A45E2}"/>
              </a:ext>
            </a:extLst>
          </p:cNvPr>
          <p:cNvSpPr>
            <a:spLocks noGrp="1"/>
          </p:cNvSpPr>
          <p:nvPr>
            <p:ph sz="half" idx="1"/>
          </p:nvPr>
        </p:nvSpPr>
        <p:spPr>
          <a:xfrm>
            <a:off x="175622" y="1749456"/>
            <a:ext cx="8207118" cy="3846672"/>
          </a:xfrm>
        </p:spPr>
        <p:txBody>
          <a:bodyPr/>
          <a:lstStyle/>
          <a:p>
            <a:r>
              <a:rPr lang="en-US" sz="1800" dirty="0">
                <a:latin typeface="Calibri" panose="020F0502020204030204" pitchFamily="34" charset="0"/>
                <a:cs typeface="Calibri" panose="020F0502020204030204" pitchFamily="34" charset="0"/>
              </a:rPr>
              <a:t>Subaward Agreement Policy </a:t>
            </a:r>
            <a:r>
              <a:rPr lang="en-US" sz="1800" dirty="0">
                <a:latin typeface="Calibri" panose="020F0502020204030204" pitchFamily="34" charset="0"/>
                <a:cs typeface="Calibri" panose="020F0502020204030204" pitchFamily="34" charset="0"/>
                <a:hlinkClick r:id="rId3"/>
              </a:rPr>
              <a:t>https://bostonmedicalcenter.policytech.com/dotNet/documents/?docid=3276</a:t>
            </a:r>
            <a:endParaRPr lang="en-US" sz="1800" dirty="0">
              <a:latin typeface="Calibri" panose="020F0502020204030204" pitchFamily="34" charset="0"/>
              <a:cs typeface="Calibri" panose="020F0502020204030204" pitchFamily="34" charset="0"/>
            </a:endParaRPr>
          </a:p>
          <a:p>
            <a:endParaRPr lang="en-US" sz="15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Federal Uniform Guidance, 2 CFR 200</a:t>
            </a:r>
          </a:p>
          <a:p>
            <a:pPr lvl="1"/>
            <a:r>
              <a:rPr lang="en-US" dirty="0" smtClean="0">
                <a:latin typeface="Calibri" panose="020F0502020204030204" pitchFamily="34" charset="0"/>
                <a:cs typeface="Calibri" panose="020F0502020204030204" pitchFamily="34" charset="0"/>
              </a:rPr>
              <a:t>§200.92 Definition, “Subaward”</a:t>
            </a:r>
          </a:p>
          <a:p>
            <a:pPr lvl="1"/>
            <a:r>
              <a:rPr lang="en-US" dirty="0" smtClean="0">
                <a:latin typeface="Calibri" panose="020F0502020204030204" pitchFamily="34" charset="0"/>
                <a:cs typeface="Calibri" panose="020F0502020204030204" pitchFamily="34" charset="0"/>
              </a:rPr>
              <a:t>§200.330 “Subrecipient </a:t>
            </a:r>
            <a:r>
              <a:rPr lang="en-US" dirty="0">
                <a:latin typeface="Calibri" panose="020F0502020204030204" pitchFamily="34" charset="0"/>
                <a:cs typeface="Calibri" panose="020F0502020204030204" pitchFamily="34" charset="0"/>
              </a:rPr>
              <a:t>and contractor </a:t>
            </a:r>
            <a:r>
              <a:rPr lang="en-US" dirty="0" smtClean="0">
                <a:latin typeface="Calibri" panose="020F0502020204030204" pitchFamily="34" charset="0"/>
                <a:cs typeface="Calibri" panose="020F0502020204030204" pitchFamily="34" charset="0"/>
              </a:rPr>
              <a:t>determinations”</a:t>
            </a:r>
          </a:p>
          <a:p>
            <a:pPr lvl="1"/>
            <a:r>
              <a:rPr lang="en-US" dirty="0" smtClean="0">
                <a:latin typeface="Calibri" panose="020F0502020204030204" pitchFamily="34" charset="0"/>
                <a:cs typeface="Calibri" panose="020F0502020204030204" pitchFamily="34" charset="0"/>
              </a:rPr>
              <a:t>§200.332 “Requirements </a:t>
            </a:r>
            <a:r>
              <a:rPr lang="en-US" dirty="0">
                <a:latin typeface="Calibri" panose="020F0502020204030204" pitchFamily="34" charset="0"/>
                <a:cs typeface="Calibri" panose="020F0502020204030204" pitchFamily="34" charset="0"/>
              </a:rPr>
              <a:t>for pass-through </a:t>
            </a:r>
            <a:r>
              <a:rPr lang="en-US" dirty="0" smtClean="0">
                <a:latin typeface="Calibri" panose="020F0502020204030204" pitchFamily="34" charset="0"/>
                <a:cs typeface="Calibri" panose="020F0502020204030204" pitchFamily="34" charset="0"/>
              </a:rPr>
              <a:t>entities”</a:t>
            </a:r>
            <a:endParaRPr lang="en-US" dirty="0">
              <a:latin typeface="Calibri" panose="020F0502020204030204" pitchFamily="34" charset="0"/>
              <a:cs typeface="Calibri" panose="020F0502020204030204" pitchFamily="34" charset="0"/>
            </a:endParaRPr>
          </a:p>
          <a:p>
            <a:endParaRPr lang="en-US" sz="1350" dirty="0"/>
          </a:p>
          <a:p>
            <a:pPr marL="257175" lvl="1" indent="0">
              <a:buNone/>
            </a:pPr>
            <a:endParaRPr lang="en-US" b="1" dirty="0"/>
          </a:p>
        </p:txBody>
      </p:sp>
      <p:sp>
        <p:nvSpPr>
          <p:cNvPr id="5" name="Slide Number Placeholder 4">
            <a:extLst>
              <a:ext uri="{FF2B5EF4-FFF2-40B4-BE49-F238E27FC236}">
                <a16:creationId xmlns:a16="http://schemas.microsoft.com/office/drawing/2014/main" id="{2AE56870-2ED2-4A2B-BEB4-BD90FF10F1FB}"/>
              </a:ext>
            </a:extLst>
          </p:cNvPr>
          <p:cNvSpPr>
            <a:spLocks noGrp="1"/>
          </p:cNvSpPr>
          <p:nvPr>
            <p:ph type="sldNum" sz="quarter" idx="10"/>
          </p:nvPr>
        </p:nvSpPr>
        <p:spPr/>
        <p:txBody>
          <a:bodyPr/>
          <a:lstStyle/>
          <a:p>
            <a:pPr>
              <a:defRPr/>
            </a:pPr>
            <a:fld id="{2D739399-3B41-4B37-A398-67116182ACFE}" type="slidenum">
              <a:rPr lang="en-US" altLang="en-US" smtClean="0"/>
              <a:pPr>
                <a:defRPr/>
              </a:pPr>
              <a:t>58</a:t>
            </a:fld>
            <a:endParaRPr lang="en-US" altLang="en-US" dirty="0"/>
          </a:p>
        </p:txBody>
      </p:sp>
    </p:spTree>
    <p:extLst>
      <p:ext uri="{BB962C8B-B14F-4D97-AF65-F5344CB8AC3E}">
        <p14:creationId xmlns:p14="http://schemas.microsoft.com/office/powerpoint/2010/main" val="4109984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Operations Meeting</a:t>
            </a:r>
            <a:endParaRPr lang="en-US" dirty="0"/>
          </a:p>
        </p:txBody>
      </p:sp>
      <p:sp>
        <p:nvSpPr>
          <p:cNvPr id="3" name="Subtitle 2"/>
          <p:cNvSpPr>
            <a:spLocks noGrp="1"/>
          </p:cNvSpPr>
          <p:nvPr>
            <p:ph type="subTitle" idx="1"/>
          </p:nvPr>
        </p:nvSpPr>
        <p:spPr>
          <a:xfrm>
            <a:off x="2969049" y="3602038"/>
            <a:ext cx="5605780" cy="1848851"/>
          </a:xfrm>
        </p:spPr>
        <p:txBody>
          <a:bodyPr>
            <a:normAutofit/>
          </a:bodyPr>
          <a:lstStyle/>
          <a:p>
            <a:r>
              <a:rPr lang="en-US" dirty="0" smtClean="0"/>
              <a:t>Talent Acquisition update</a:t>
            </a:r>
          </a:p>
          <a:p>
            <a:r>
              <a:rPr lang="en-US" dirty="0"/>
              <a:t>Sandi </a:t>
            </a:r>
            <a:r>
              <a:rPr lang="en-US" dirty="0" err="1" smtClean="0"/>
              <a:t>Molettieri</a:t>
            </a:r>
            <a:endParaRPr lang="en-US" dirty="0" smtClean="0"/>
          </a:p>
          <a:p>
            <a:endParaRPr lang="en-US" dirty="0"/>
          </a:p>
          <a:p>
            <a:r>
              <a:rPr lang="en-US" dirty="0" smtClean="0"/>
              <a:t>August 9, 2022</a:t>
            </a:r>
          </a:p>
          <a:p>
            <a:endParaRPr lang="en-US" dirty="0"/>
          </a:p>
        </p:txBody>
      </p:sp>
    </p:spTree>
    <p:extLst>
      <p:ext uri="{BB962C8B-B14F-4D97-AF65-F5344CB8AC3E}">
        <p14:creationId xmlns:p14="http://schemas.microsoft.com/office/powerpoint/2010/main" val="3653452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the US, 8% of the total population are considered Limited English Proficiency (LEP) meaning a person that does not speak English as their primary language and have limited ability to speak, read, write or understand English.</a:t>
            </a:r>
          </a:p>
          <a:p>
            <a:r>
              <a:rPr lang="en-US" dirty="0"/>
              <a:t>In Massachusetts, 24% of the population speaks a language other than English at home</a:t>
            </a:r>
          </a:p>
          <a:p>
            <a:r>
              <a:rPr lang="en-US" dirty="0"/>
              <a:t>In the City of Boston 17.4% of the residents are considered LEP</a:t>
            </a:r>
          </a:p>
          <a:p>
            <a:r>
              <a:rPr lang="en-US" dirty="0"/>
              <a:t>In FY21, BMC’s LEP population was 25% </a:t>
            </a:r>
          </a:p>
          <a:p>
            <a:pPr marL="0" indent="0">
              <a:buNone/>
            </a:pPr>
            <a:endParaRPr lang="en-US" dirty="0"/>
          </a:p>
        </p:txBody>
      </p:sp>
      <p:sp>
        <p:nvSpPr>
          <p:cNvPr id="3" name="Title 2"/>
          <p:cNvSpPr>
            <a:spLocks noGrp="1"/>
          </p:cNvSpPr>
          <p:nvPr>
            <p:ph type="title"/>
          </p:nvPr>
        </p:nvSpPr>
        <p:spPr/>
        <p:txBody>
          <a:bodyPr/>
          <a:lstStyle/>
          <a:p>
            <a:r>
              <a:rPr lang="en-US" sz="2000" dirty="0"/>
              <a:t>Boston Medical Center (BMC) has a very diverse patient population which mirrors the diversity we see in Massachusetts and the US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7518" b="34201"/>
          <a:stretch/>
        </p:blipFill>
        <p:spPr>
          <a:xfrm>
            <a:off x="487681" y="2926080"/>
            <a:ext cx="8142513" cy="3391453"/>
          </a:xfrm>
          <a:prstGeom prst="rect">
            <a:avLst/>
          </a:prstGeom>
        </p:spPr>
      </p:pic>
      <p:sp>
        <p:nvSpPr>
          <p:cNvPr id="5" name="TextBox 4"/>
          <p:cNvSpPr txBox="1"/>
          <p:nvPr/>
        </p:nvSpPr>
        <p:spPr>
          <a:xfrm>
            <a:off x="112142" y="6530196"/>
            <a:ext cx="7151299" cy="384721"/>
          </a:xfrm>
          <a:prstGeom prst="rect">
            <a:avLst/>
          </a:prstGeom>
          <a:noFill/>
        </p:spPr>
        <p:txBody>
          <a:bodyPr wrap="square" rtlCol="0">
            <a:spAutoFit/>
          </a:bodyPr>
          <a:lstStyle/>
          <a:p>
            <a:r>
              <a:rPr lang="en-US" sz="900" dirty="0">
                <a:solidFill>
                  <a:schemeClr val="bg1"/>
                </a:solidFill>
              </a:rPr>
              <a:t>*Source: US Census Bureau and City of Boston </a:t>
            </a:r>
            <a:r>
              <a:rPr lang="en-US" sz="900" dirty="0" smtClean="0">
                <a:solidFill>
                  <a:schemeClr val="bg1"/>
                </a:solidFill>
              </a:rPr>
              <a:t>Data, Epic and ISD’s internal reporting systems  </a:t>
            </a:r>
            <a:endParaRPr lang="en-US" sz="900" dirty="0">
              <a:solidFill>
                <a:schemeClr val="bg1"/>
              </a:solidFill>
            </a:endParaRPr>
          </a:p>
          <a:p>
            <a:endParaRPr lang="en-US" sz="1000" dirty="0" err="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9965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Talent </a:t>
            </a:r>
            <a:r>
              <a:rPr lang="en-US" dirty="0"/>
              <a:t>acquisition partners are responsible for a company's ongoing strategy to </a:t>
            </a:r>
            <a:r>
              <a:rPr lang="en-US" b="1" dirty="0"/>
              <a:t>find, attract and recruit top talent</a:t>
            </a:r>
            <a:r>
              <a:rPr lang="en-US" dirty="0" smtClean="0"/>
              <a:t>.</a:t>
            </a:r>
          </a:p>
          <a:p>
            <a:r>
              <a:rPr lang="en-US" dirty="0"/>
              <a:t>HR business partners are human resources professionals who </a:t>
            </a:r>
            <a:r>
              <a:rPr lang="en-US" b="1" dirty="0"/>
              <a:t>help align an </a:t>
            </a:r>
            <a:r>
              <a:rPr lang="en-US" b="1" dirty="0" smtClean="0"/>
              <a:t>organization's </a:t>
            </a:r>
            <a:r>
              <a:rPr lang="en-US" b="1" dirty="0"/>
              <a:t>'people strategy' with their 'business strategy.</a:t>
            </a:r>
            <a:r>
              <a:rPr lang="en-US" dirty="0"/>
              <a:t> </a:t>
            </a:r>
            <a:r>
              <a:rPr lang="en-US" b="1" dirty="0"/>
              <a:t>'</a:t>
            </a:r>
            <a:r>
              <a:rPr lang="en-US" dirty="0"/>
              <a:t> They help </a:t>
            </a:r>
            <a:r>
              <a:rPr lang="en-US" dirty="0" smtClean="0"/>
              <a:t>leaders </a:t>
            </a:r>
            <a:r>
              <a:rPr lang="en-US" dirty="0"/>
              <a:t>envision, develop and execute an HR strategy that supports their growth, performance and future objectives</a:t>
            </a:r>
            <a:r>
              <a:rPr lang="en-US" dirty="0" smtClean="0"/>
              <a:t>.</a:t>
            </a:r>
          </a:p>
          <a:p>
            <a:r>
              <a:rPr lang="en-US" dirty="0"/>
              <a:t>Hiring managers work alongside recruiters </a:t>
            </a:r>
            <a:r>
              <a:rPr lang="en-US" dirty="0" smtClean="0"/>
              <a:t>where </a:t>
            </a:r>
            <a:r>
              <a:rPr lang="en-US" dirty="0"/>
              <a:t>they oversee the </a:t>
            </a:r>
            <a:r>
              <a:rPr lang="en-US" b="1" dirty="0"/>
              <a:t>selection and hiring </a:t>
            </a:r>
            <a:r>
              <a:rPr lang="en-US" dirty="0"/>
              <a:t>of new talent. Their main goal is to ensure that the candidate with the best qualifications and characteristics is selected and hired</a:t>
            </a:r>
            <a:r>
              <a:rPr lang="en-US" dirty="0" smtClean="0"/>
              <a:t>.</a:t>
            </a:r>
          </a:p>
          <a:p>
            <a:r>
              <a:rPr lang="en-US" dirty="0" smtClean="0"/>
              <a:t>Entering a requisition</a:t>
            </a:r>
          </a:p>
          <a:p>
            <a:r>
              <a:rPr lang="en-US" dirty="0" smtClean="0"/>
              <a:t>Approval process</a:t>
            </a:r>
          </a:p>
          <a:p>
            <a:r>
              <a:rPr lang="en-US" dirty="0" smtClean="0"/>
              <a:t>Assigning to a recruiter</a:t>
            </a:r>
          </a:p>
          <a:p>
            <a:r>
              <a:rPr lang="en-US" dirty="0" smtClean="0"/>
              <a:t>Posting</a:t>
            </a:r>
          </a:p>
          <a:p>
            <a:r>
              <a:rPr lang="en-US" dirty="0" smtClean="0"/>
              <a:t>Screening/Interviewing</a:t>
            </a:r>
          </a:p>
          <a:p>
            <a:r>
              <a:rPr lang="en-US" dirty="0" smtClean="0"/>
              <a:t>References and Offers</a:t>
            </a:r>
          </a:p>
          <a:p>
            <a:r>
              <a:rPr lang="en-US" dirty="0" smtClean="0"/>
              <a:t>Pre-onboarding</a:t>
            </a:r>
          </a:p>
          <a:p>
            <a:endParaRPr lang="en-US" dirty="0"/>
          </a:p>
        </p:txBody>
      </p:sp>
      <p:sp>
        <p:nvSpPr>
          <p:cNvPr id="3" name="Title 2"/>
          <p:cNvSpPr>
            <a:spLocks noGrp="1"/>
          </p:cNvSpPr>
          <p:nvPr>
            <p:ph type="title"/>
          </p:nvPr>
        </p:nvSpPr>
        <p:spPr/>
        <p:txBody>
          <a:bodyPr/>
          <a:lstStyle/>
          <a:p>
            <a:r>
              <a:rPr lang="en-US" dirty="0" smtClean="0"/>
              <a:t>Talent Acquisition and Hiring</a:t>
            </a:r>
            <a:endParaRPr lang="en-US" dirty="0"/>
          </a:p>
        </p:txBody>
      </p:sp>
    </p:spTree>
    <p:extLst>
      <p:ext uri="{BB962C8B-B14F-4D97-AF65-F5344CB8AC3E}">
        <p14:creationId xmlns:p14="http://schemas.microsoft.com/office/powerpoint/2010/main" val="6147340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3829" y="1170066"/>
            <a:ext cx="8754413" cy="5175176"/>
          </a:xfrm>
        </p:spPr>
        <p:txBody>
          <a:bodyPr>
            <a:noAutofit/>
          </a:bodyPr>
          <a:lstStyle/>
          <a:p>
            <a:r>
              <a:rPr lang="en-US" altLang="en-US" sz="1650" dirty="0">
                <a:latin typeface="Calibri" panose="020F0502020204030204" pitchFamily="34" charset="0"/>
                <a:cs typeface="Calibri" panose="020F0502020204030204" pitchFamily="34" charset="0"/>
              </a:rPr>
              <a:t>W</a:t>
            </a:r>
            <a:r>
              <a:rPr lang="en-US" altLang="en-US" sz="1650" dirty="0" smtClean="0">
                <a:latin typeface="Calibri" panose="020F0502020204030204" pitchFamily="34" charset="0"/>
                <a:cs typeface="Calibri" panose="020F0502020204030204" pitchFamily="34" charset="0"/>
              </a:rPr>
              <a:t>hat happens when the need arises to edit a requisition </a:t>
            </a:r>
          </a:p>
          <a:p>
            <a:r>
              <a:rPr lang="en-US" altLang="en-US" sz="1650" dirty="0" smtClean="0">
                <a:latin typeface="Calibri" panose="020F0502020204030204" pitchFamily="34" charset="0"/>
                <a:cs typeface="Calibri" panose="020F0502020204030204" pitchFamily="34" charset="0"/>
              </a:rPr>
              <a:t>Why were we able to do this in the past?</a:t>
            </a:r>
          </a:p>
          <a:p>
            <a:r>
              <a:rPr lang="en-US" altLang="en-US" sz="1650" dirty="0" smtClean="0">
                <a:latin typeface="Calibri" panose="020F0502020204030204" pitchFamily="34" charset="0"/>
                <a:cs typeface="Calibri" panose="020F0502020204030204" pitchFamily="34" charset="0"/>
              </a:rPr>
              <a:t>What changed? </a:t>
            </a:r>
          </a:p>
          <a:p>
            <a:r>
              <a:rPr lang="en-US" altLang="en-US" sz="1650" dirty="0" smtClean="0">
                <a:latin typeface="Calibri" panose="020F0502020204030204" pitchFamily="34" charset="0"/>
                <a:cs typeface="Calibri" panose="020F0502020204030204" pitchFamily="34" charset="0"/>
              </a:rPr>
              <a:t>What can be edited</a:t>
            </a:r>
          </a:p>
          <a:p>
            <a:pPr lvl="1"/>
            <a:r>
              <a:rPr lang="en-US" altLang="en-US" sz="1650" dirty="0" smtClean="0">
                <a:latin typeface="Calibri" panose="020F0502020204030204" pitchFamily="34" charset="0"/>
                <a:cs typeface="Calibri" panose="020F0502020204030204" pitchFamily="34" charset="0"/>
              </a:rPr>
              <a:t>Titles, spelling errors, department responsibilities</a:t>
            </a:r>
          </a:p>
          <a:p>
            <a:r>
              <a:rPr lang="en-US" altLang="en-US" sz="1650" dirty="0" smtClean="0">
                <a:latin typeface="Calibri" panose="020F0502020204030204" pitchFamily="34" charset="0"/>
                <a:cs typeface="Calibri" panose="020F0502020204030204" pitchFamily="34" charset="0"/>
              </a:rPr>
              <a:t>What cannot be edited without entering a new </a:t>
            </a:r>
            <a:r>
              <a:rPr lang="en-US" altLang="en-US" sz="1650" dirty="0" err="1" smtClean="0">
                <a:latin typeface="Calibri" panose="020F0502020204030204" pitchFamily="34" charset="0"/>
                <a:cs typeface="Calibri" panose="020F0502020204030204" pitchFamily="34" charset="0"/>
              </a:rPr>
              <a:t>req</a:t>
            </a:r>
            <a:endParaRPr lang="en-US" altLang="en-US" sz="1650" dirty="0" smtClean="0">
              <a:latin typeface="Calibri" panose="020F0502020204030204" pitchFamily="34" charset="0"/>
              <a:cs typeface="Calibri" panose="020F0502020204030204" pitchFamily="34" charset="0"/>
            </a:endParaRPr>
          </a:p>
          <a:p>
            <a:pPr lvl="1"/>
            <a:r>
              <a:rPr lang="en-US" altLang="en-US" sz="1650" dirty="0" smtClean="0">
                <a:latin typeface="Calibri" panose="020F0502020204030204" pitchFamily="34" charset="0"/>
                <a:cs typeface="Calibri" panose="020F0502020204030204" pitchFamily="34" charset="0"/>
              </a:rPr>
              <a:t>Job Qualifications </a:t>
            </a:r>
          </a:p>
          <a:p>
            <a:r>
              <a:rPr lang="en-US" altLang="en-US" sz="1650" dirty="0" smtClean="0">
                <a:latin typeface="Calibri" panose="020F0502020204030204" pitchFamily="34" charset="0"/>
                <a:cs typeface="Calibri" panose="020F0502020204030204" pitchFamily="34" charset="0"/>
              </a:rPr>
              <a:t>What are job qualifications</a:t>
            </a:r>
          </a:p>
          <a:p>
            <a:pPr lvl="1"/>
            <a:r>
              <a:rPr lang="en-US" altLang="en-US" sz="1650" dirty="0" smtClean="0">
                <a:latin typeface="Calibri" panose="020F0502020204030204" pitchFamily="34" charset="0"/>
                <a:cs typeface="Calibri" panose="020F0502020204030204" pitchFamily="34" charset="0"/>
              </a:rPr>
              <a:t>Years of experience</a:t>
            </a:r>
          </a:p>
          <a:p>
            <a:pPr lvl="1"/>
            <a:r>
              <a:rPr lang="en-US" altLang="en-US" sz="1650" dirty="0" smtClean="0">
                <a:latin typeface="Calibri" panose="020F0502020204030204" pitchFamily="34" charset="0"/>
                <a:cs typeface="Calibri" panose="020F0502020204030204" pitchFamily="34" charset="0"/>
              </a:rPr>
              <a:t>Education/licensure/certification requirements</a:t>
            </a:r>
          </a:p>
          <a:p>
            <a:pPr lvl="1"/>
            <a:r>
              <a:rPr lang="en-US" altLang="en-US" sz="1650" dirty="0" smtClean="0">
                <a:latin typeface="Calibri" panose="020F0502020204030204" pitchFamily="34" charset="0"/>
                <a:cs typeface="Calibri" panose="020F0502020204030204" pitchFamily="34" charset="0"/>
              </a:rPr>
              <a:t>Shift </a:t>
            </a:r>
          </a:p>
          <a:p>
            <a:pPr lvl="1"/>
            <a:r>
              <a:rPr lang="en-US" altLang="en-US" sz="1650" dirty="0" smtClean="0">
                <a:latin typeface="Calibri" panose="020F0502020204030204" pitchFamily="34" charset="0"/>
                <a:cs typeface="Calibri" panose="020F0502020204030204" pitchFamily="34" charset="0"/>
              </a:rPr>
              <a:t>Location</a:t>
            </a:r>
          </a:p>
          <a:p>
            <a:pPr lvl="1"/>
            <a:r>
              <a:rPr lang="en-US" altLang="en-US" sz="1650" dirty="0" smtClean="0">
                <a:latin typeface="Calibri" panose="020F0502020204030204" pitchFamily="34" charset="0"/>
                <a:cs typeface="Calibri" panose="020F0502020204030204" pitchFamily="34" charset="0"/>
              </a:rPr>
              <a:t>Any other minimum qualifications </a:t>
            </a:r>
            <a:endParaRPr lang="en-US" sz="1650" dirty="0">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US" sz="2400" dirty="0" smtClean="0">
                <a:solidFill>
                  <a:schemeClr val="tx1"/>
                </a:solidFill>
                <a:latin typeface="Calibri" panose="020F0502020204030204" pitchFamily="34" charset="0"/>
                <a:cs typeface="Calibri" panose="020F0502020204030204" pitchFamily="34" charset="0"/>
              </a:rPr>
              <a:t>Editing Open and Posted Requisitions</a:t>
            </a:r>
            <a:endParaRPr lang="en-US"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0021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Calibri" panose="020F0502020204030204" pitchFamily="34" charset="0"/>
                <a:cs typeface="Calibri" panose="020F0502020204030204" pitchFamily="34" charset="0"/>
              </a:rPr>
              <a:t>Optimum </a:t>
            </a:r>
            <a:r>
              <a:rPr lang="en-US" dirty="0" err="1">
                <a:latin typeface="Calibri" panose="020F0502020204030204" pitchFamily="34" charset="0"/>
                <a:cs typeface="Calibri" panose="020F0502020204030204" pitchFamily="34" charset="0"/>
              </a:rPr>
              <a:t>req</a:t>
            </a:r>
            <a:r>
              <a:rPr lang="en-US" dirty="0">
                <a:latin typeface="Calibri" panose="020F0502020204030204" pitchFamily="34" charset="0"/>
                <a:cs typeface="Calibri" panose="020F0502020204030204" pitchFamily="34" charset="0"/>
              </a:rPr>
              <a:t> load per recruiter</a:t>
            </a:r>
          </a:p>
          <a:p>
            <a:r>
              <a:rPr lang="en-US" dirty="0">
                <a:latin typeface="Calibri" panose="020F0502020204030204" pitchFamily="34" charset="0"/>
                <a:cs typeface="Calibri" panose="020F0502020204030204" pitchFamily="34" charset="0"/>
              </a:rPr>
              <a:t>Virtual and In-person job fairs</a:t>
            </a:r>
          </a:p>
          <a:p>
            <a:r>
              <a:rPr lang="en-US" dirty="0">
                <a:latin typeface="Calibri" panose="020F0502020204030204" pitchFamily="34" charset="0"/>
                <a:cs typeface="Calibri" panose="020F0502020204030204" pitchFamily="34" charset="0"/>
              </a:rPr>
              <a:t>All jobs posted on careers page also posted to Indeed/</a:t>
            </a:r>
            <a:r>
              <a:rPr lang="en-US" dirty="0" err="1">
                <a:latin typeface="Calibri" panose="020F0502020204030204" pitchFamily="34" charset="0"/>
                <a:cs typeface="Calibri" panose="020F0502020204030204" pitchFamily="34" charset="0"/>
              </a:rPr>
              <a:t>Linkedin</a:t>
            </a:r>
            <a:r>
              <a:rPr lang="en-US" dirty="0">
                <a:latin typeface="Calibri" panose="020F0502020204030204" pitchFamily="34" charset="0"/>
                <a:cs typeface="Calibri" panose="020F0502020204030204" pitchFamily="34" charset="0"/>
              </a:rPr>
              <a:t>/Diversity job sites</a:t>
            </a:r>
          </a:p>
          <a:p>
            <a:r>
              <a:rPr lang="en-US" dirty="0">
                <a:latin typeface="Calibri" panose="020F0502020204030204" pitchFamily="34" charset="0"/>
                <a:cs typeface="Calibri" panose="020F0502020204030204" pitchFamily="34" charset="0"/>
              </a:rPr>
              <a:t>Targeted recruitment outreach on LinkedIn and Indeed </a:t>
            </a:r>
          </a:p>
          <a:p>
            <a:r>
              <a:rPr lang="en-US" dirty="0">
                <a:latin typeface="Calibri" panose="020F0502020204030204" pitchFamily="34" charset="0"/>
                <a:cs typeface="Calibri" panose="020F0502020204030204" pitchFamily="34" charset="0"/>
              </a:rPr>
              <a:t>Partnering with contingency based search firms (perm placement)</a:t>
            </a:r>
          </a:p>
          <a:p>
            <a:r>
              <a:rPr lang="en-US" dirty="0">
                <a:latin typeface="Calibri" panose="020F0502020204030204" pitchFamily="34" charset="0"/>
                <a:cs typeface="Calibri" panose="020F0502020204030204" pitchFamily="34" charset="0"/>
              </a:rPr>
              <a:t>Dedicated BMC </a:t>
            </a:r>
            <a:r>
              <a:rPr lang="en-US" dirty="0" err="1">
                <a:latin typeface="Calibri" panose="020F0502020204030204" pitchFamily="34" charset="0"/>
                <a:cs typeface="Calibri" panose="020F0502020204030204" pitchFamily="34" charset="0"/>
              </a:rPr>
              <a:t>Sourcers</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Local Schools/Handshake upgrade</a:t>
            </a:r>
          </a:p>
          <a:p>
            <a:r>
              <a:rPr lang="en-US" dirty="0">
                <a:latin typeface="Calibri" panose="020F0502020204030204" pitchFamily="34" charset="0"/>
                <a:cs typeface="Calibri" panose="020F0502020204030204" pitchFamily="34" charset="0"/>
              </a:rPr>
              <a:t>Regular email campaigns using BMC’s Talent Community</a:t>
            </a:r>
          </a:p>
          <a:p>
            <a:r>
              <a:rPr lang="en-US" dirty="0">
                <a:latin typeface="Calibri" panose="020F0502020204030204" pitchFamily="34" charset="0"/>
                <a:cs typeface="Calibri" panose="020F0502020204030204" pitchFamily="34" charset="0"/>
              </a:rPr>
              <a:t>Utilize Supplemental Health for contractors</a:t>
            </a:r>
          </a:p>
          <a:p>
            <a:pPr lvl="1"/>
            <a:r>
              <a:rPr lang="en-US" dirty="0">
                <a:latin typeface="Calibri" panose="020F0502020204030204" pitchFamily="34" charset="0"/>
                <a:cs typeface="Calibri" panose="020F0502020204030204" pitchFamily="34" charset="0"/>
              </a:rPr>
              <a:t>Temp to perm for top </a:t>
            </a:r>
            <a:r>
              <a:rPr lang="en-US" dirty="0" smtClean="0">
                <a:latin typeface="Calibri" panose="020F0502020204030204" pitchFamily="34" charset="0"/>
                <a:cs typeface="Calibri" panose="020F0502020204030204" pitchFamily="34" charset="0"/>
              </a:rPr>
              <a:t>performers</a:t>
            </a:r>
          </a:p>
          <a:p>
            <a:r>
              <a:rPr lang="en-US" dirty="0">
                <a:latin typeface="Calibri" panose="020F0502020204030204" pitchFamily="34" charset="0"/>
                <a:cs typeface="Calibri" panose="020F0502020204030204" pitchFamily="34" charset="0"/>
              </a:rPr>
              <a:t>Social Media – </a:t>
            </a:r>
            <a:r>
              <a:rPr lang="en-US" dirty="0" err="1">
                <a:latin typeface="Calibri" panose="020F0502020204030204" pitchFamily="34" charset="0"/>
                <a:cs typeface="Calibri" panose="020F0502020204030204" pitchFamily="34" charset="0"/>
              </a:rPr>
              <a:t>ie</a:t>
            </a:r>
            <a:r>
              <a:rPr lang="en-US" dirty="0">
                <a:latin typeface="Calibri" panose="020F0502020204030204" pitchFamily="34" charset="0"/>
                <a:cs typeface="Calibri" panose="020F0502020204030204" pitchFamily="34" charset="0"/>
              </a:rPr>
              <a:t>. Facebook/LinkedIn</a:t>
            </a:r>
          </a:p>
          <a:p>
            <a:pPr lvl="1"/>
            <a:r>
              <a:rPr lang="en-US" dirty="0">
                <a:latin typeface="Calibri" panose="020F0502020204030204" pitchFamily="34" charset="0"/>
                <a:cs typeface="Calibri" panose="020F0502020204030204" pitchFamily="34" charset="0"/>
              </a:rPr>
              <a:t>Sharing openings on social sites</a:t>
            </a:r>
          </a:p>
          <a:p>
            <a:r>
              <a:rPr lang="en-US" dirty="0">
                <a:latin typeface="Calibri" panose="020F0502020204030204" pitchFamily="34" charset="0"/>
                <a:cs typeface="Calibri" panose="020F0502020204030204" pitchFamily="34" charset="0"/>
              </a:rPr>
              <a:t>Employee </a:t>
            </a:r>
            <a:r>
              <a:rPr lang="en-US" dirty="0" smtClean="0">
                <a:latin typeface="Calibri" panose="020F0502020204030204" pitchFamily="34" charset="0"/>
                <a:cs typeface="Calibri" panose="020F0502020204030204" pitchFamily="34" charset="0"/>
              </a:rPr>
              <a:t>Referral programs</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Networking  </a:t>
            </a:r>
            <a:r>
              <a:rPr lang="en-US" dirty="0">
                <a:latin typeface="Calibri" panose="020F0502020204030204" pitchFamily="34" charset="0"/>
                <a:cs typeface="Calibri" panose="020F0502020204030204" pitchFamily="34" charset="0"/>
              </a:rPr>
              <a:t>- Who do you </a:t>
            </a:r>
            <a:r>
              <a:rPr lang="en-US" dirty="0" smtClean="0">
                <a:latin typeface="Calibri" panose="020F0502020204030204" pitchFamily="34" charset="0"/>
                <a:cs typeface="Calibri" panose="020F0502020204030204" pitchFamily="34" charset="0"/>
              </a:rPr>
              <a:t>know – sharing jobs on social media</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Posting </a:t>
            </a:r>
            <a:r>
              <a:rPr lang="en-US" dirty="0">
                <a:latin typeface="Calibri" panose="020F0502020204030204" pitchFamily="34" charset="0"/>
                <a:cs typeface="Calibri" panose="020F0502020204030204" pitchFamily="34" charset="0"/>
              </a:rPr>
              <a:t>on niche </a:t>
            </a:r>
            <a:r>
              <a:rPr lang="en-US" dirty="0" smtClean="0">
                <a:latin typeface="Calibri" panose="020F0502020204030204" pitchFamily="34" charset="0"/>
                <a:cs typeface="Calibri" panose="020F0502020204030204" pitchFamily="34" charset="0"/>
              </a:rPr>
              <a:t>sites/professional organizations</a:t>
            </a:r>
            <a:endParaRPr lang="en-US" dirty="0">
              <a:latin typeface="Calibri" panose="020F0502020204030204" pitchFamily="34" charset="0"/>
              <a:cs typeface="Calibri" panose="020F0502020204030204" pitchFamily="34" charset="0"/>
            </a:endParaRPr>
          </a:p>
          <a:p>
            <a:endParaRPr lang="en-US" dirty="0">
              <a:latin typeface="Calibri Light" panose="020F0302020204030204" pitchFamily="34" charset="0"/>
            </a:endParaRPr>
          </a:p>
          <a:p>
            <a:endParaRPr lang="en-US" dirty="0"/>
          </a:p>
        </p:txBody>
      </p:sp>
      <p:sp>
        <p:nvSpPr>
          <p:cNvPr id="3" name="Title 2"/>
          <p:cNvSpPr>
            <a:spLocks noGrp="1"/>
          </p:cNvSpPr>
          <p:nvPr>
            <p:ph type="title"/>
          </p:nvPr>
        </p:nvSpPr>
        <p:spPr/>
        <p:txBody>
          <a:bodyPr/>
          <a:lstStyle/>
          <a:p>
            <a:r>
              <a:rPr lang="en-US" dirty="0">
                <a:solidFill>
                  <a:schemeClr val="accent6">
                    <a:lumMod val="50000"/>
                  </a:schemeClr>
                </a:solidFill>
                <a:latin typeface="+mj-lt"/>
              </a:rPr>
              <a:t>Talent Acquisition Recruitment Activities/Initiatives</a:t>
            </a:r>
            <a:endParaRPr lang="en-US" dirty="0">
              <a:latin typeface="+mj-lt"/>
            </a:endParaRPr>
          </a:p>
        </p:txBody>
      </p:sp>
    </p:spTree>
    <p:extLst>
      <p:ext uri="{BB962C8B-B14F-4D97-AF65-F5344CB8AC3E}">
        <p14:creationId xmlns:p14="http://schemas.microsoft.com/office/powerpoint/2010/main" val="2943932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OFFER PROCESS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smtClean="0"/>
              <a:t>Offer Confirmed/Requested by Manager (Union or Non-Union Position)</a:t>
            </a:r>
          </a:p>
          <a:p>
            <a:pPr>
              <a:buFont typeface="Wingdings" panose="05000000000000000000" pitchFamily="2" charset="2"/>
              <a:buChar char="Ø"/>
            </a:pPr>
            <a:r>
              <a:rPr lang="en-US" dirty="0" smtClean="0"/>
              <a:t>References can be running in parallel while offer is in process</a:t>
            </a:r>
          </a:p>
          <a:p>
            <a:pPr>
              <a:buFont typeface="Wingdings" panose="05000000000000000000" pitchFamily="2" charset="2"/>
              <a:buChar char="Ø"/>
            </a:pPr>
            <a:r>
              <a:rPr lang="en-US" dirty="0" smtClean="0"/>
              <a:t>Recruiter Drafts Compensation Worksheet (union) – Send Over to Comp (24 hour turnaround) or Recruiter pulls internal equity and forwards HRBP with recommendation</a:t>
            </a:r>
          </a:p>
          <a:p>
            <a:pPr>
              <a:buFont typeface="Wingdings" panose="05000000000000000000" pitchFamily="2" charset="2"/>
              <a:buChar char="Ø"/>
            </a:pPr>
            <a:r>
              <a:rPr lang="en-US" dirty="0" smtClean="0"/>
              <a:t>Compensation reviews comp sheet and confirms rates (24 hour turnaround)</a:t>
            </a:r>
          </a:p>
          <a:p>
            <a:pPr>
              <a:buFont typeface="Wingdings" panose="05000000000000000000" pitchFamily="2" charset="2"/>
              <a:buChar char="Ø"/>
            </a:pPr>
            <a:r>
              <a:rPr lang="en-US" dirty="0" smtClean="0"/>
              <a:t>Call Candidate and Extend Verbal Offer (same day as offer received from comp)</a:t>
            </a:r>
          </a:p>
          <a:p>
            <a:pPr>
              <a:buFont typeface="Wingdings" panose="05000000000000000000" pitchFamily="2" charset="2"/>
              <a:buChar char="Ø"/>
            </a:pPr>
            <a:r>
              <a:rPr lang="en-US" dirty="0" smtClean="0"/>
              <a:t>Candidate has 3 business days to review offer unless they verbally accept (up to 3 days)</a:t>
            </a:r>
          </a:p>
          <a:p>
            <a:pPr>
              <a:buFont typeface="Wingdings" panose="05000000000000000000" pitchFamily="2" charset="2"/>
              <a:buChar char="Ø"/>
            </a:pPr>
            <a:r>
              <a:rPr lang="en-US" dirty="0"/>
              <a:t>Draft and Send Candidate Offer Letter </a:t>
            </a:r>
            <a:endParaRPr lang="en-US" dirty="0" smtClean="0"/>
          </a:p>
          <a:p>
            <a:pPr lvl="1">
              <a:buFont typeface="Wingdings" panose="05000000000000000000" pitchFamily="2" charset="2"/>
              <a:buChar char="Ø"/>
            </a:pPr>
            <a:r>
              <a:rPr lang="en-US" dirty="0" smtClean="0"/>
              <a:t>Externals electronically sign</a:t>
            </a:r>
          </a:p>
          <a:p>
            <a:pPr lvl="1">
              <a:buFont typeface="Wingdings" panose="05000000000000000000" pitchFamily="2" charset="2"/>
              <a:buChar char="Ø"/>
            </a:pPr>
            <a:r>
              <a:rPr lang="en-US" dirty="0" smtClean="0"/>
              <a:t>Internals are emailed an offer letter that they sign and return, this is uploaded to Workday</a:t>
            </a:r>
          </a:p>
          <a:p>
            <a:pPr>
              <a:buFont typeface="Wingdings" panose="05000000000000000000" pitchFamily="2" charset="2"/>
              <a:buChar char="Ø"/>
            </a:pPr>
            <a:r>
              <a:rPr lang="en-US" dirty="0" smtClean="0"/>
              <a:t>Recruiter notified once offer letter has been received</a:t>
            </a:r>
            <a:endParaRPr lang="en-US" dirty="0"/>
          </a:p>
          <a:p>
            <a:pPr>
              <a:buFont typeface="Wingdings" panose="05000000000000000000" pitchFamily="2" charset="2"/>
              <a:buChar char="Ø"/>
            </a:pPr>
            <a:r>
              <a:rPr lang="en-US" dirty="0" smtClean="0"/>
              <a:t>Candidate has Confirmed Acceptance of Offer – Send Email to Manager</a:t>
            </a:r>
          </a:p>
          <a:p>
            <a:pPr>
              <a:buFont typeface="Wingdings" panose="05000000000000000000" pitchFamily="2" charset="2"/>
              <a:buChar char="Ø"/>
            </a:pPr>
            <a:r>
              <a:rPr lang="en-US" dirty="0" smtClean="0"/>
              <a:t>Update Workday, </a:t>
            </a:r>
            <a:r>
              <a:rPr lang="en-US" dirty="0" err="1" smtClean="0"/>
              <a:t>unpost</a:t>
            </a:r>
            <a:r>
              <a:rPr lang="en-US" dirty="0" smtClean="0"/>
              <a:t> and disposition remaining candidates</a:t>
            </a:r>
          </a:p>
          <a:p>
            <a:pPr>
              <a:buFont typeface="Wingdings" panose="05000000000000000000" pitchFamily="2" charset="2"/>
              <a:buChar char="Ø"/>
            </a:pPr>
            <a:r>
              <a:rPr lang="en-US" dirty="0" smtClean="0"/>
              <a:t>Review offer deadlines versus start dates</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p:txBody>
      </p:sp>
    </p:spTree>
    <p:extLst>
      <p:ext uri="{BB962C8B-B14F-4D97-AF65-F5344CB8AC3E}">
        <p14:creationId xmlns:p14="http://schemas.microsoft.com/office/powerpoint/2010/main" val="35469444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dirty="0" smtClean="0">
                <a:latin typeface="Calibri" panose="020F0502020204030204" pitchFamily="34" charset="0"/>
                <a:cs typeface="Calibri" panose="020F0502020204030204" pitchFamily="34" charset="0"/>
              </a:rPr>
              <a:t>Reference checks</a:t>
            </a:r>
          </a:p>
          <a:p>
            <a:pPr lvl="1"/>
            <a:r>
              <a:rPr lang="en-US" dirty="0" smtClean="0">
                <a:latin typeface="Calibri" panose="020F0502020204030204" pitchFamily="34" charset="0"/>
                <a:cs typeface="Calibri" panose="020F0502020204030204" pitchFamily="34" charset="0"/>
              </a:rPr>
              <a:t>Waiting for them to complete prior to offer being extended</a:t>
            </a:r>
          </a:p>
          <a:p>
            <a:pPr lvl="2"/>
            <a:r>
              <a:rPr lang="en-US" dirty="0" smtClean="0">
                <a:latin typeface="Calibri" panose="020F0502020204030204" pitchFamily="34" charset="0"/>
                <a:cs typeface="Calibri" panose="020F0502020204030204" pitchFamily="34" charset="0"/>
              </a:rPr>
              <a:t>Turnaround time can sometimes take as  long as 2 weeks to complete</a:t>
            </a:r>
          </a:p>
          <a:p>
            <a:pPr lvl="1"/>
            <a:r>
              <a:rPr lang="en-US" dirty="0" smtClean="0">
                <a:latin typeface="Calibri" panose="020F0502020204030204" pitchFamily="34" charset="0"/>
                <a:cs typeface="Calibri" panose="020F0502020204030204" pitchFamily="34" charset="0"/>
              </a:rPr>
              <a:t>Fraudulent references (requires time to investigate)</a:t>
            </a:r>
          </a:p>
          <a:p>
            <a:r>
              <a:rPr lang="en-US" dirty="0" smtClean="0">
                <a:latin typeface="Calibri" panose="020F0502020204030204" pitchFamily="34" charset="0"/>
                <a:cs typeface="Calibri" panose="020F0502020204030204" pitchFamily="34" charset="0"/>
              </a:rPr>
              <a:t>Delayed start dates due to notice periods and planned vacations</a:t>
            </a:r>
          </a:p>
          <a:p>
            <a:r>
              <a:rPr lang="en-US" dirty="0" smtClean="0">
                <a:latin typeface="Calibri" panose="020F0502020204030204" pitchFamily="34" charset="0"/>
                <a:cs typeface="Calibri" panose="020F0502020204030204" pitchFamily="34" charset="0"/>
              </a:rPr>
              <a:t>Hiring Managers being out or not available for interviews</a:t>
            </a:r>
          </a:p>
          <a:p>
            <a:r>
              <a:rPr lang="en-US" dirty="0" smtClean="0">
                <a:latin typeface="Calibri" panose="020F0502020204030204" pitchFamily="34" charset="0"/>
                <a:cs typeface="Calibri" panose="020F0502020204030204" pitchFamily="34" charset="0"/>
              </a:rPr>
              <a:t>Frequency of orientation dates </a:t>
            </a:r>
          </a:p>
          <a:p>
            <a:r>
              <a:rPr lang="en-US" dirty="0" smtClean="0">
                <a:latin typeface="Calibri" panose="020F0502020204030204" pitchFamily="34" charset="0"/>
                <a:cs typeface="Calibri" panose="020F0502020204030204" pitchFamily="34" charset="0"/>
              </a:rPr>
              <a:t>Incorrect job code on </a:t>
            </a:r>
            <a:r>
              <a:rPr lang="en-US" dirty="0" err="1" smtClean="0">
                <a:latin typeface="Calibri" panose="020F0502020204030204" pitchFamily="34" charset="0"/>
                <a:cs typeface="Calibri" panose="020F0502020204030204" pitchFamily="34" charset="0"/>
              </a:rPr>
              <a:t>req</a:t>
            </a:r>
            <a:r>
              <a:rPr lang="en-US" dirty="0" smtClean="0">
                <a:latin typeface="Calibri" panose="020F0502020204030204" pitchFamily="34" charset="0"/>
                <a:cs typeface="Calibri" panose="020F0502020204030204" pitchFamily="34" charset="0"/>
              </a:rPr>
              <a:t> (i.e. should be union but is entered as non-union)</a:t>
            </a:r>
          </a:p>
          <a:p>
            <a:r>
              <a:rPr lang="en-US" dirty="0" smtClean="0">
                <a:latin typeface="Calibri" panose="020F0502020204030204" pitchFamily="34" charset="0"/>
                <a:cs typeface="Calibri" panose="020F0502020204030204" pitchFamily="34" charset="0"/>
              </a:rPr>
              <a:t>Using a position code that is already occupied</a:t>
            </a:r>
          </a:p>
          <a:p>
            <a:r>
              <a:rPr lang="en-US" dirty="0" smtClean="0">
                <a:latin typeface="Calibri" panose="020F0502020204030204" pitchFamily="34" charset="0"/>
                <a:cs typeface="Calibri" panose="020F0502020204030204" pitchFamily="34" charset="0"/>
              </a:rPr>
              <a:t>Competing priorities/Communication reasonable turnaround times</a:t>
            </a:r>
          </a:p>
          <a:p>
            <a:r>
              <a:rPr lang="en-US" sz="1400" dirty="0"/>
              <a:t>Turnaround time on compensation (union or non-union)</a:t>
            </a:r>
          </a:p>
          <a:p>
            <a:r>
              <a:rPr lang="en-US" sz="1400" dirty="0"/>
              <a:t>Shortage of </a:t>
            </a:r>
            <a:r>
              <a:rPr lang="en-US" sz="1400" dirty="0" smtClean="0"/>
              <a:t>candidates</a:t>
            </a:r>
            <a:endParaRPr lang="en-US" sz="1400" dirty="0"/>
          </a:p>
          <a:p>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a:p>
            <a:endParaRPr lang="en-US" dirty="0" smtClean="0"/>
          </a:p>
          <a:p>
            <a:endParaRPr lang="en-US" dirty="0"/>
          </a:p>
          <a:p>
            <a:endParaRPr lang="en-US" sz="1650" dirty="0" smtClean="0">
              <a:latin typeface="Calibri" panose="020F0502020204030204" pitchFamily="34" charset="0"/>
              <a:cs typeface="Calibri" panose="020F0502020204030204" pitchFamily="34" charset="0"/>
            </a:endParaRPr>
          </a:p>
          <a:p>
            <a:endParaRPr lang="en-US" sz="1650" dirty="0">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US" sz="2400" dirty="0" smtClean="0">
                <a:latin typeface="+mn-lt"/>
                <a:cs typeface="Calibri" panose="020F0502020204030204" pitchFamily="34" charset="0"/>
              </a:rPr>
              <a:t>Potential Roadblocks to Hiring</a:t>
            </a:r>
            <a:endParaRPr lang="en-US" sz="2400" b="1" dirty="0">
              <a:latin typeface="+mn-lt"/>
              <a:cs typeface="Calibri" panose="020F0502020204030204" pitchFamily="34" charset="0"/>
            </a:endParaRPr>
          </a:p>
        </p:txBody>
      </p:sp>
    </p:spTree>
    <p:extLst>
      <p:ext uri="{BB962C8B-B14F-4D97-AF65-F5344CB8AC3E}">
        <p14:creationId xmlns:p14="http://schemas.microsoft.com/office/powerpoint/2010/main" val="4284669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nSpc>
                <a:spcPct val="110000"/>
              </a:lnSpc>
            </a:pPr>
            <a:r>
              <a:rPr lang="en-US" dirty="0" smtClean="0"/>
              <a:t>Website Redesign</a:t>
            </a:r>
            <a:r>
              <a:rPr lang="en-US" dirty="0"/>
              <a:t/>
            </a:r>
            <a:br>
              <a:rPr lang="en-US" dirty="0"/>
            </a:br>
            <a:r>
              <a:rPr lang="en-US" sz="1800" dirty="0" smtClean="0"/>
              <a:t>Michael </a:t>
            </a:r>
            <a:r>
              <a:rPr lang="en-US" sz="1800" dirty="0" err="1" smtClean="0"/>
              <a:t>Perrone</a:t>
            </a:r>
            <a:r>
              <a:rPr lang="en-US" dirty="0"/>
              <a:t/>
            </a:r>
            <a:br>
              <a:rPr lang="en-US" dirty="0"/>
            </a:br>
            <a:r>
              <a:rPr lang="en-US" dirty="0"/>
              <a:t/>
            </a:r>
            <a:br>
              <a:rPr lang="en-US" dirty="0"/>
            </a:br>
            <a:r>
              <a:rPr lang="en-US" sz="1600" dirty="0" smtClean="0"/>
              <a:t>August 9, 2022</a:t>
            </a:r>
            <a:endParaRPr lang="en-US" dirty="0"/>
          </a:p>
        </p:txBody>
      </p:sp>
    </p:spTree>
    <p:extLst>
      <p:ext uri="{BB962C8B-B14F-4D97-AF65-F5344CB8AC3E}">
        <p14:creationId xmlns:p14="http://schemas.microsoft.com/office/powerpoint/2010/main" val="245475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1426ea5f59c_0_13"/>
          <p:cNvSpPr txBox="1">
            <a:spLocks noGrp="1"/>
          </p:cNvSpPr>
          <p:nvPr>
            <p:ph type="title"/>
          </p:nvPr>
        </p:nvSpPr>
        <p:spPr>
          <a:xfrm>
            <a:off x="121488" y="154206"/>
            <a:ext cx="8790300" cy="596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1900"/>
              <a:buFont typeface="Arial"/>
              <a:buNone/>
            </a:pPr>
            <a:r>
              <a:rPr lang="en-US"/>
              <a:t>Engagement Process for Improving Website Content </a:t>
            </a:r>
            <a:endParaRPr/>
          </a:p>
        </p:txBody>
      </p:sp>
      <p:sp>
        <p:nvSpPr>
          <p:cNvPr id="70" name="Google Shape;70;g1426ea5f59c_0_13"/>
          <p:cNvSpPr txBox="1"/>
          <p:nvPr/>
        </p:nvSpPr>
        <p:spPr>
          <a:xfrm>
            <a:off x="1286557" y="2036756"/>
            <a:ext cx="7625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Content audit: </a:t>
            </a:r>
            <a:r>
              <a:rPr lang="en-US" sz="1600" b="0" i="0" u="none" strike="noStrike" cap="none">
                <a:solidFill>
                  <a:schemeClr val="dk1"/>
                </a:solidFill>
                <a:latin typeface="Arial"/>
                <a:ea typeface="Arial"/>
                <a:cs typeface="Arial"/>
                <a:sym typeface="Arial"/>
              </a:rPr>
              <a:t>Following the meeting, you will assess your web content and other content assets (eg. PDFs) to determine what information is up-to-date, needs to be updated, or is outdated. We can provide content development assistance.</a:t>
            </a:r>
            <a:endParaRPr sz="1400" b="0" i="0" u="none" strike="noStrike" cap="none">
              <a:solidFill>
                <a:srgbClr val="000000"/>
              </a:solidFill>
              <a:latin typeface="Arial"/>
              <a:ea typeface="Arial"/>
              <a:cs typeface="Arial"/>
              <a:sym typeface="Arial"/>
            </a:endParaRPr>
          </a:p>
        </p:txBody>
      </p:sp>
      <p:sp>
        <p:nvSpPr>
          <p:cNvPr id="71" name="Google Shape;71;g1426ea5f59c_0_13"/>
          <p:cNvSpPr/>
          <p:nvPr/>
        </p:nvSpPr>
        <p:spPr>
          <a:xfrm>
            <a:off x="475013" y="1258788"/>
            <a:ext cx="605700" cy="6174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1</a:t>
            </a:r>
            <a:endParaRPr sz="1800" b="1" i="0" u="none" strike="noStrike" cap="none">
              <a:solidFill>
                <a:schemeClr val="lt1"/>
              </a:solidFill>
              <a:latin typeface="Arial"/>
              <a:ea typeface="Arial"/>
              <a:cs typeface="Arial"/>
              <a:sym typeface="Arial"/>
            </a:endParaRPr>
          </a:p>
        </p:txBody>
      </p:sp>
      <p:sp>
        <p:nvSpPr>
          <p:cNvPr id="72" name="Google Shape;72;g1426ea5f59c_0_13"/>
          <p:cNvSpPr/>
          <p:nvPr/>
        </p:nvSpPr>
        <p:spPr>
          <a:xfrm>
            <a:off x="475013" y="2120871"/>
            <a:ext cx="605700" cy="6174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a:t>
            </a:r>
            <a:endParaRPr sz="1800" b="1" i="0" u="none" strike="noStrike" cap="none">
              <a:solidFill>
                <a:schemeClr val="lt1"/>
              </a:solidFill>
              <a:latin typeface="Arial"/>
              <a:ea typeface="Arial"/>
              <a:cs typeface="Arial"/>
              <a:sym typeface="Arial"/>
            </a:endParaRPr>
          </a:p>
        </p:txBody>
      </p:sp>
      <p:sp>
        <p:nvSpPr>
          <p:cNvPr id="73" name="Google Shape;73;g1426ea5f59c_0_13"/>
          <p:cNvSpPr/>
          <p:nvPr/>
        </p:nvSpPr>
        <p:spPr>
          <a:xfrm>
            <a:off x="475013" y="2982954"/>
            <a:ext cx="605700" cy="6174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3</a:t>
            </a:r>
            <a:endParaRPr sz="1800" b="1" i="0" u="none" strike="noStrike" cap="none">
              <a:solidFill>
                <a:schemeClr val="lt1"/>
              </a:solidFill>
              <a:latin typeface="Arial"/>
              <a:ea typeface="Arial"/>
              <a:cs typeface="Arial"/>
              <a:sym typeface="Arial"/>
            </a:endParaRPr>
          </a:p>
        </p:txBody>
      </p:sp>
      <p:sp>
        <p:nvSpPr>
          <p:cNvPr id="74" name="Google Shape;74;g1426ea5f59c_0_13"/>
          <p:cNvSpPr txBox="1"/>
          <p:nvPr/>
        </p:nvSpPr>
        <p:spPr>
          <a:xfrm>
            <a:off x="1286557" y="2982954"/>
            <a:ext cx="7625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Content strategy: </a:t>
            </a:r>
            <a:r>
              <a:rPr lang="en-US" sz="1600" b="0" i="0" u="none" strike="noStrike" cap="none">
                <a:solidFill>
                  <a:schemeClr val="dk1"/>
                </a:solidFill>
                <a:latin typeface="Arial"/>
                <a:ea typeface="Arial"/>
                <a:cs typeface="Arial"/>
                <a:sym typeface="Arial"/>
              </a:rPr>
              <a:t>Together, we discuss what content assets are most suitable for web, and what can be turned into other communication tools, email, one-pagers, infographics, etc. </a:t>
            </a:r>
            <a:endParaRPr sz="1400" b="0" i="0" u="none" strike="noStrike" cap="none">
              <a:solidFill>
                <a:srgbClr val="000000"/>
              </a:solidFill>
              <a:latin typeface="Arial"/>
              <a:ea typeface="Arial"/>
              <a:cs typeface="Arial"/>
              <a:sym typeface="Arial"/>
            </a:endParaRPr>
          </a:p>
        </p:txBody>
      </p:sp>
      <p:sp>
        <p:nvSpPr>
          <p:cNvPr id="75" name="Google Shape;75;g1426ea5f59c_0_13"/>
          <p:cNvSpPr txBox="1"/>
          <p:nvPr/>
        </p:nvSpPr>
        <p:spPr>
          <a:xfrm>
            <a:off x="1286557" y="1275158"/>
            <a:ext cx="77742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Discovery meeting: </a:t>
            </a:r>
            <a:r>
              <a:rPr lang="en-US" sz="1600" b="0" i="0" u="none" strike="noStrike" cap="none">
                <a:solidFill>
                  <a:schemeClr val="dk1"/>
                </a:solidFill>
                <a:latin typeface="Arial"/>
                <a:ea typeface="Arial"/>
                <a:cs typeface="Arial"/>
                <a:sym typeface="Arial"/>
              </a:rPr>
              <a:t>Marketing and Communications will meet with you to discuss your current website, including latest website analytics, your vision for changes, etc.</a:t>
            </a:r>
            <a:endParaRPr sz="1400" b="0" i="0" u="none" strike="noStrike" cap="none">
              <a:solidFill>
                <a:srgbClr val="000000"/>
              </a:solidFill>
              <a:latin typeface="Arial"/>
              <a:ea typeface="Arial"/>
              <a:cs typeface="Arial"/>
              <a:sym typeface="Arial"/>
            </a:endParaRPr>
          </a:p>
        </p:txBody>
      </p:sp>
      <p:sp>
        <p:nvSpPr>
          <p:cNvPr id="76" name="Google Shape;76;g1426ea5f59c_0_13"/>
          <p:cNvSpPr/>
          <p:nvPr/>
        </p:nvSpPr>
        <p:spPr>
          <a:xfrm>
            <a:off x="475013" y="3845037"/>
            <a:ext cx="605700" cy="6174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4</a:t>
            </a:r>
            <a:endParaRPr sz="1800" b="1" i="0" u="none" strike="noStrike" cap="none">
              <a:solidFill>
                <a:schemeClr val="lt1"/>
              </a:solidFill>
              <a:latin typeface="Arial"/>
              <a:ea typeface="Arial"/>
              <a:cs typeface="Arial"/>
              <a:sym typeface="Arial"/>
            </a:endParaRPr>
          </a:p>
        </p:txBody>
      </p:sp>
      <p:sp>
        <p:nvSpPr>
          <p:cNvPr id="77" name="Google Shape;77;g1426ea5f59c_0_13"/>
          <p:cNvSpPr txBox="1"/>
          <p:nvPr/>
        </p:nvSpPr>
        <p:spPr>
          <a:xfrm>
            <a:off x="1286557" y="3868014"/>
            <a:ext cx="7625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Content organization: </a:t>
            </a:r>
            <a:r>
              <a:rPr lang="en-US" sz="1600" b="0" i="0" u="none" strike="noStrike" cap="none">
                <a:solidFill>
                  <a:schemeClr val="dk1"/>
                </a:solidFill>
                <a:latin typeface="Arial"/>
                <a:ea typeface="Arial"/>
                <a:cs typeface="Arial"/>
                <a:sym typeface="Arial"/>
              </a:rPr>
              <a:t>Together, we organize your website content in a manner that best represents your department and is both user-friendly and SEO-focused. Project scope and timelines are confirmed.</a:t>
            </a:r>
            <a:endParaRPr sz="1400" b="0" i="0" u="none" strike="noStrike" cap="none">
              <a:solidFill>
                <a:srgbClr val="000000"/>
              </a:solidFill>
              <a:latin typeface="Arial"/>
              <a:ea typeface="Arial"/>
              <a:cs typeface="Arial"/>
              <a:sym typeface="Arial"/>
            </a:endParaRPr>
          </a:p>
        </p:txBody>
      </p:sp>
      <p:sp>
        <p:nvSpPr>
          <p:cNvPr id="78" name="Google Shape;78;g1426ea5f59c_0_13"/>
          <p:cNvSpPr/>
          <p:nvPr/>
        </p:nvSpPr>
        <p:spPr>
          <a:xfrm>
            <a:off x="475013" y="4684143"/>
            <a:ext cx="605700" cy="6174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5</a:t>
            </a:r>
            <a:endParaRPr sz="1800" b="1" i="0" u="none" strike="noStrike" cap="none">
              <a:solidFill>
                <a:schemeClr val="lt1"/>
              </a:solidFill>
              <a:latin typeface="Arial"/>
              <a:ea typeface="Arial"/>
              <a:cs typeface="Arial"/>
              <a:sym typeface="Arial"/>
            </a:endParaRPr>
          </a:p>
        </p:txBody>
      </p:sp>
      <p:sp>
        <p:nvSpPr>
          <p:cNvPr id="79" name="Google Shape;79;g1426ea5f59c_0_13"/>
          <p:cNvSpPr txBox="1"/>
          <p:nvPr/>
        </p:nvSpPr>
        <p:spPr>
          <a:xfrm>
            <a:off x="1286557" y="4753074"/>
            <a:ext cx="7625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Website development: </a:t>
            </a:r>
            <a:r>
              <a:rPr lang="en-US" sz="1600" b="0" i="0" u="none" strike="noStrike" cap="none">
                <a:solidFill>
                  <a:schemeClr val="dk1"/>
                </a:solidFill>
                <a:latin typeface="Arial"/>
                <a:ea typeface="Arial"/>
                <a:cs typeface="Arial"/>
                <a:sym typeface="Arial"/>
              </a:rPr>
              <a:t>Marketing and Communications provides a mock up of your improved website for you to review and provide feedback.</a:t>
            </a:r>
            <a:endParaRPr sz="1400" b="0" i="0" u="none" strike="noStrike" cap="none">
              <a:solidFill>
                <a:srgbClr val="000000"/>
              </a:solidFill>
              <a:latin typeface="Arial"/>
              <a:ea typeface="Arial"/>
              <a:cs typeface="Arial"/>
              <a:sym typeface="Arial"/>
            </a:endParaRPr>
          </a:p>
        </p:txBody>
      </p:sp>
      <p:sp>
        <p:nvSpPr>
          <p:cNvPr id="80" name="Google Shape;80;g1426ea5f59c_0_13"/>
          <p:cNvSpPr/>
          <p:nvPr/>
        </p:nvSpPr>
        <p:spPr>
          <a:xfrm>
            <a:off x="475013" y="5523249"/>
            <a:ext cx="605700" cy="6174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6</a:t>
            </a:r>
            <a:endParaRPr sz="1800" b="1" i="0" u="none" strike="noStrike" cap="none">
              <a:solidFill>
                <a:schemeClr val="lt1"/>
              </a:solidFill>
              <a:latin typeface="Arial"/>
              <a:ea typeface="Arial"/>
              <a:cs typeface="Arial"/>
              <a:sym typeface="Arial"/>
            </a:endParaRPr>
          </a:p>
        </p:txBody>
      </p:sp>
      <p:sp>
        <p:nvSpPr>
          <p:cNvPr id="81" name="Google Shape;81;g1426ea5f59c_0_13"/>
          <p:cNvSpPr txBox="1"/>
          <p:nvPr/>
        </p:nvSpPr>
        <p:spPr>
          <a:xfrm>
            <a:off x="1286557" y="5591989"/>
            <a:ext cx="76251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Website goes live: </a:t>
            </a:r>
            <a:r>
              <a:rPr lang="en-US" sz="1600" b="0" i="0" u="none" strike="noStrike" cap="none">
                <a:solidFill>
                  <a:schemeClr val="dk1"/>
                </a:solidFill>
                <a:latin typeface="Arial"/>
                <a:ea typeface="Arial"/>
                <a:cs typeface="Arial"/>
                <a:sym typeface="Arial"/>
              </a:rPr>
              <a:t>Once you approve the new site, it will go live.</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110518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11b881d9a3b_0_0"/>
          <p:cNvSpPr txBox="1">
            <a:spLocks noGrp="1"/>
          </p:cNvSpPr>
          <p:nvPr>
            <p:ph type="body" idx="1"/>
          </p:nvPr>
        </p:nvSpPr>
        <p:spPr>
          <a:xfrm>
            <a:off x="173829" y="1142357"/>
            <a:ext cx="8754300" cy="51753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1700" b="1"/>
              <a:t>Progress to date</a:t>
            </a:r>
            <a:endParaRPr sz="1700" b="1"/>
          </a:p>
          <a:p>
            <a:pPr marL="457200" lvl="0" indent="-336550" algn="l" rtl="0">
              <a:lnSpc>
                <a:spcPct val="115000"/>
              </a:lnSpc>
              <a:spcBef>
                <a:spcPts val="1000"/>
              </a:spcBef>
              <a:spcAft>
                <a:spcPts val="0"/>
              </a:spcAft>
              <a:buSzPts val="1700"/>
              <a:buChar char="●"/>
            </a:pPr>
            <a:r>
              <a:rPr lang="en-US" sz="1700"/>
              <a:t>5/9 - Kickoff  ✔</a:t>
            </a:r>
            <a:endParaRPr sz="1700"/>
          </a:p>
          <a:p>
            <a:pPr marL="457200" lvl="0" indent="-336550" algn="l" rtl="0">
              <a:lnSpc>
                <a:spcPct val="115000"/>
              </a:lnSpc>
              <a:spcBef>
                <a:spcPts val="1000"/>
              </a:spcBef>
              <a:spcAft>
                <a:spcPts val="0"/>
              </a:spcAft>
              <a:buSzPts val="1700"/>
              <a:buChar char="●"/>
            </a:pPr>
            <a:r>
              <a:rPr lang="en-US" sz="1700"/>
              <a:t>Content audit  ✔</a:t>
            </a:r>
            <a:endParaRPr sz="1700"/>
          </a:p>
          <a:p>
            <a:pPr marL="914400" lvl="1" indent="-323850" algn="l" rtl="0">
              <a:lnSpc>
                <a:spcPct val="115000"/>
              </a:lnSpc>
              <a:spcBef>
                <a:spcPts val="1000"/>
              </a:spcBef>
              <a:spcAft>
                <a:spcPts val="0"/>
              </a:spcAft>
              <a:buSzPts val="1500"/>
              <a:buChar char="○"/>
            </a:pPr>
            <a:r>
              <a:rPr lang="en-US" sz="1500"/>
              <a:t>5/23 - Forms/Docs: Keep/Remove/Replace  ✔  </a:t>
            </a:r>
            <a:endParaRPr sz="1500"/>
          </a:p>
          <a:p>
            <a:pPr marL="914400" lvl="1" indent="-323850" algn="l" rtl="0">
              <a:lnSpc>
                <a:spcPct val="115000"/>
              </a:lnSpc>
              <a:spcBef>
                <a:spcPts val="1000"/>
              </a:spcBef>
              <a:spcAft>
                <a:spcPts val="0"/>
              </a:spcAft>
              <a:buSzPts val="1500"/>
              <a:buChar char="○"/>
            </a:pPr>
            <a:r>
              <a:rPr lang="en-US" sz="1500"/>
              <a:t>5/23 - Pages: Unchanged/Edit/Unpublish  ✔ </a:t>
            </a:r>
            <a:endParaRPr sz="1500"/>
          </a:p>
          <a:p>
            <a:pPr marL="914400" lvl="1" indent="-323850" algn="l" rtl="0">
              <a:lnSpc>
                <a:spcPct val="115000"/>
              </a:lnSpc>
              <a:spcBef>
                <a:spcPts val="1000"/>
              </a:spcBef>
              <a:spcAft>
                <a:spcPts val="0"/>
              </a:spcAft>
              <a:buSzPts val="1500"/>
              <a:buChar char="○"/>
            </a:pPr>
            <a:r>
              <a:rPr lang="en-US" sz="1500"/>
              <a:t>6/20 - Identify what gets moved and where  ✔ </a:t>
            </a:r>
            <a:endParaRPr sz="1500"/>
          </a:p>
          <a:p>
            <a:pPr marL="914400" lvl="1" indent="-323850" algn="l" rtl="0">
              <a:lnSpc>
                <a:spcPct val="115000"/>
              </a:lnSpc>
              <a:spcBef>
                <a:spcPts val="1000"/>
              </a:spcBef>
              <a:spcAft>
                <a:spcPts val="0"/>
              </a:spcAft>
              <a:buSzPts val="1500"/>
              <a:buChar char="○"/>
            </a:pPr>
            <a:r>
              <a:rPr lang="en-US" sz="1500"/>
              <a:t>6/20 - Identify what current downloads could be a web page  ✔  </a:t>
            </a:r>
            <a:endParaRPr sz="1500"/>
          </a:p>
          <a:p>
            <a:pPr marL="457200" lvl="0" indent="-336550" algn="l" rtl="0">
              <a:lnSpc>
                <a:spcPct val="115000"/>
              </a:lnSpc>
              <a:spcBef>
                <a:spcPts val="1000"/>
              </a:spcBef>
              <a:spcAft>
                <a:spcPts val="0"/>
              </a:spcAft>
              <a:buSzPts val="1700"/>
              <a:buChar char="●"/>
            </a:pPr>
            <a:r>
              <a:rPr lang="en-US" sz="1700"/>
              <a:t>Sitemap</a:t>
            </a:r>
            <a:endParaRPr sz="1700"/>
          </a:p>
          <a:p>
            <a:pPr marL="914400" lvl="1" indent="-317500" algn="l" rtl="0">
              <a:lnSpc>
                <a:spcPct val="115000"/>
              </a:lnSpc>
              <a:spcBef>
                <a:spcPts val="1000"/>
              </a:spcBef>
              <a:spcAft>
                <a:spcPts val="0"/>
              </a:spcAft>
              <a:buSzPts val="1400"/>
              <a:buChar char="○"/>
            </a:pPr>
            <a:r>
              <a:rPr lang="en-US" sz="1400"/>
              <a:t>8/5 - Item categorization/sitemap ready for initial review  ✔</a:t>
            </a:r>
            <a:endParaRPr sz="1400"/>
          </a:p>
          <a:p>
            <a:pPr marL="457200" lvl="0" indent="-336550" algn="l" rtl="0">
              <a:lnSpc>
                <a:spcPct val="115000"/>
              </a:lnSpc>
              <a:spcBef>
                <a:spcPts val="1000"/>
              </a:spcBef>
              <a:spcAft>
                <a:spcPts val="0"/>
              </a:spcAft>
              <a:buSzPts val="1700"/>
              <a:buChar char="●"/>
            </a:pPr>
            <a:r>
              <a:rPr lang="en-US" sz="1700"/>
              <a:t>Content creation and updates </a:t>
            </a:r>
            <a:endParaRPr sz="1700"/>
          </a:p>
          <a:p>
            <a:pPr marL="914400" lvl="1" indent="-317500" algn="l" rtl="0">
              <a:lnSpc>
                <a:spcPct val="115000"/>
              </a:lnSpc>
              <a:spcBef>
                <a:spcPts val="1000"/>
              </a:spcBef>
              <a:spcAft>
                <a:spcPts val="0"/>
              </a:spcAft>
              <a:buClr>
                <a:schemeClr val="dk1"/>
              </a:buClr>
              <a:buSzPts val="1400"/>
              <a:buChar char="○"/>
            </a:pPr>
            <a:r>
              <a:rPr lang="en-US" sz="1400"/>
              <a:t>8/5 - Supply any new and/or edited content (draft)  ✔</a:t>
            </a:r>
            <a:endParaRPr sz="1400"/>
          </a:p>
          <a:p>
            <a:pPr marL="914400" lvl="1" indent="-317500" algn="l" rtl="0">
              <a:lnSpc>
                <a:spcPct val="115000"/>
              </a:lnSpc>
              <a:spcBef>
                <a:spcPts val="1000"/>
              </a:spcBef>
              <a:spcAft>
                <a:spcPts val="0"/>
              </a:spcAft>
              <a:buClr>
                <a:schemeClr val="dk1"/>
              </a:buClr>
              <a:buSzPts val="1400"/>
              <a:buChar char="○"/>
            </a:pPr>
            <a:r>
              <a:rPr lang="en-US" sz="1400"/>
              <a:t>8/15 - Supply any documents/forms that are being replaced (draft)</a:t>
            </a:r>
            <a:endParaRPr sz="1400"/>
          </a:p>
          <a:p>
            <a:pPr marL="0" lvl="0" indent="0" algn="l" rtl="0">
              <a:lnSpc>
                <a:spcPct val="115000"/>
              </a:lnSpc>
              <a:spcBef>
                <a:spcPts val="1000"/>
              </a:spcBef>
              <a:spcAft>
                <a:spcPts val="1000"/>
              </a:spcAft>
              <a:buNone/>
            </a:pPr>
            <a:endParaRPr sz="1100"/>
          </a:p>
        </p:txBody>
      </p:sp>
      <p:sp>
        <p:nvSpPr>
          <p:cNvPr id="88" name="Google Shape;88;g11b881d9a3b_0_0"/>
          <p:cNvSpPr txBox="1">
            <a:spLocks noGrp="1"/>
          </p:cNvSpPr>
          <p:nvPr>
            <p:ph type="title"/>
          </p:nvPr>
        </p:nvSpPr>
        <p:spPr>
          <a:xfrm>
            <a:off x="173829" y="155576"/>
            <a:ext cx="8752500" cy="63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960"/>
              </a:buClr>
              <a:buSzPts val="1900"/>
              <a:buFont typeface="Arial"/>
              <a:buNone/>
            </a:pPr>
            <a:r>
              <a:rPr lang="en-US">
                <a:solidFill>
                  <a:srgbClr val="002960"/>
                </a:solidFill>
              </a:rPr>
              <a:t>Research Operations Site Relaunch Timeline</a:t>
            </a:r>
            <a:endParaRPr/>
          </a:p>
        </p:txBody>
      </p:sp>
    </p:spTree>
    <p:extLst>
      <p:ext uri="{BB962C8B-B14F-4D97-AF65-F5344CB8AC3E}">
        <p14:creationId xmlns:p14="http://schemas.microsoft.com/office/powerpoint/2010/main" val="33539679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1426ea5f59c_0_0"/>
          <p:cNvSpPr txBox="1">
            <a:spLocks noGrp="1"/>
          </p:cNvSpPr>
          <p:nvPr>
            <p:ph type="body" idx="1"/>
          </p:nvPr>
        </p:nvSpPr>
        <p:spPr>
          <a:xfrm>
            <a:off x="173825" y="1142350"/>
            <a:ext cx="8580600" cy="51753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1700" b="1"/>
              <a:t>Path forward</a:t>
            </a:r>
            <a:endParaRPr sz="1700"/>
          </a:p>
          <a:p>
            <a:pPr marL="457200" lvl="0" indent="-336550" algn="l" rtl="0">
              <a:lnSpc>
                <a:spcPct val="115000"/>
              </a:lnSpc>
              <a:spcBef>
                <a:spcPts val="1000"/>
              </a:spcBef>
              <a:spcAft>
                <a:spcPts val="0"/>
              </a:spcAft>
              <a:buSzPts val="1700"/>
              <a:buChar char="●"/>
            </a:pPr>
            <a:r>
              <a:rPr lang="en-US" sz="1700"/>
              <a:t>~2 weeks - Sitemap revisions and approval </a:t>
            </a:r>
            <a:endParaRPr sz="1300"/>
          </a:p>
          <a:p>
            <a:pPr marL="457200" lvl="0" indent="-336550" algn="l" rtl="0">
              <a:lnSpc>
                <a:spcPct val="115000"/>
              </a:lnSpc>
              <a:spcBef>
                <a:spcPts val="1000"/>
              </a:spcBef>
              <a:spcAft>
                <a:spcPts val="0"/>
              </a:spcAft>
              <a:buSzPts val="1700"/>
              <a:buChar char="●"/>
            </a:pPr>
            <a:r>
              <a:rPr lang="en-US" sz="1700"/>
              <a:t>6-8 weeks - Build out of all new site pages by Digital team</a:t>
            </a:r>
            <a:endParaRPr sz="1400"/>
          </a:p>
          <a:p>
            <a:pPr marL="914400" lvl="1" indent="-323850" algn="l" rtl="0">
              <a:lnSpc>
                <a:spcPct val="115000"/>
              </a:lnSpc>
              <a:spcBef>
                <a:spcPts val="1000"/>
              </a:spcBef>
              <a:spcAft>
                <a:spcPts val="0"/>
              </a:spcAft>
              <a:buSzPts val="1500"/>
              <a:buChar char="○"/>
            </a:pPr>
            <a:r>
              <a:rPr lang="en-US" sz="1400"/>
              <a:t>Timeline will be mapped out in greater detail once sitemap is approved.</a:t>
            </a:r>
            <a:endParaRPr sz="1400"/>
          </a:p>
          <a:p>
            <a:pPr marL="914400" lvl="1" indent="-323850" algn="l" rtl="0">
              <a:lnSpc>
                <a:spcPct val="115000"/>
              </a:lnSpc>
              <a:spcBef>
                <a:spcPts val="1000"/>
              </a:spcBef>
              <a:spcAft>
                <a:spcPts val="0"/>
              </a:spcAft>
              <a:buSzPts val="1500"/>
              <a:buChar char="○"/>
            </a:pPr>
            <a:r>
              <a:rPr lang="en-US" sz="1400"/>
              <a:t>Pages will utilize existing templates and design elements from within the BMC.org ecosystem.</a:t>
            </a:r>
            <a:endParaRPr sz="1400"/>
          </a:p>
          <a:p>
            <a:pPr marL="914400" lvl="1" indent="-317500" algn="l" rtl="0">
              <a:lnSpc>
                <a:spcPct val="115000"/>
              </a:lnSpc>
              <a:spcBef>
                <a:spcPts val="1000"/>
              </a:spcBef>
              <a:spcAft>
                <a:spcPts val="0"/>
              </a:spcAft>
              <a:buSzPts val="1400"/>
              <a:buChar char="○"/>
            </a:pPr>
            <a:r>
              <a:rPr lang="en-US" sz="1400"/>
              <a:t>Pages will be mocked up, reviewed by RIS, and revised, with an anticipated 48-hour turnaround for feedback.</a:t>
            </a:r>
            <a:endParaRPr sz="1400"/>
          </a:p>
          <a:p>
            <a:pPr marL="914400" lvl="1" indent="-323850" algn="l" rtl="0">
              <a:lnSpc>
                <a:spcPct val="115000"/>
              </a:lnSpc>
              <a:spcBef>
                <a:spcPts val="1000"/>
              </a:spcBef>
              <a:spcAft>
                <a:spcPts val="0"/>
              </a:spcAft>
              <a:buSzPts val="1500"/>
              <a:buChar char="○"/>
            </a:pPr>
            <a:r>
              <a:rPr lang="en-US" sz="1400"/>
              <a:t>Pages will be built out using draft content.</a:t>
            </a:r>
            <a:endParaRPr sz="1400"/>
          </a:p>
          <a:p>
            <a:pPr marL="457200" lvl="0" indent="-336550" algn="l" rtl="0">
              <a:lnSpc>
                <a:spcPct val="115000"/>
              </a:lnSpc>
              <a:spcBef>
                <a:spcPts val="1000"/>
              </a:spcBef>
              <a:spcAft>
                <a:spcPts val="0"/>
              </a:spcAft>
              <a:buSzPts val="1700"/>
              <a:buChar char="●"/>
            </a:pPr>
            <a:r>
              <a:rPr lang="en-US" sz="1700"/>
              <a:t>~</a:t>
            </a:r>
            <a:r>
              <a:rPr lang="en-US" sz="1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2 weeks</a:t>
            </a:r>
            <a:r>
              <a:rPr lang="en-US" sz="1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 Final site review and feedback by RIS</a:t>
            </a:r>
            <a:endParaRPr sz="1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914400" lvl="1" indent="-323850" algn="l" rtl="0">
              <a:lnSpc>
                <a:spcPct val="115000"/>
              </a:lnSpc>
              <a:spcBef>
                <a:spcPts val="1000"/>
              </a:spcBef>
              <a:spcAft>
                <a:spcPts val="0"/>
              </a:spcAft>
              <a:buSzPts val="1500"/>
              <a:buChar char="○"/>
            </a:pPr>
            <a:r>
              <a:rPr lang="en-US" sz="1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Review of all new site pages for typos, broken links, formatting inconsistencies, or errors </a:t>
            </a:r>
            <a:endParaRPr sz="1500"/>
          </a:p>
          <a:p>
            <a:pPr marL="457200" lvl="0" indent="-336550" algn="l" rtl="0">
              <a:lnSpc>
                <a:spcPct val="115000"/>
              </a:lnSpc>
              <a:spcBef>
                <a:spcPts val="1000"/>
              </a:spcBef>
              <a:spcAft>
                <a:spcPts val="0"/>
              </a:spcAft>
              <a:buSzPts val="1700"/>
              <a:buChar char="●"/>
            </a:pPr>
            <a:r>
              <a:rPr lang="en-US" sz="1700"/>
              <a:t>2-3</a:t>
            </a:r>
            <a:r>
              <a:rPr lang="en-US" sz="1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weeks</a:t>
            </a:r>
            <a:r>
              <a:rPr lang="en-US" sz="1700"/>
              <a:t> - Final page updates completed by Digital team</a:t>
            </a:r>
            <a:endParaRPr sz="1700"/>
          </a:p>
          <a:p>
            <a:pPr marL="457200" lvl="0" indent="-336550" algn="l" rtl="0">
              <a:lnSpc>
                <a:spcPct val="115000"/>
              </a:lnSpc>
              <a:spcBef>
                <a:spcPts val="1000"/>
              </a:spcBef>
              <a:spcAft>
                <a:spcPts val="1000"/>
              </a:spcAft>
              <a:buSzPts val="1700"/>
              <a:buChar char="●"/>
            </a:pPr>
            <a:r>
              <a:rPr lang="en-US" sz="1700"/>
              <a:t>10/31 – 11/22 - Site re-launch </a:t>
            </a:r>
            <a:endParaRPr sz="1700" i="1"/>
          </a:p>
        </p:txBody>
      </p:sp>
      <p:sp>
        <p:nvSpPr>
          <p:cNvPr id="95" name="Google Shape;95;g1426ea5f59c_0_0"/>
          <p:cNvSpPr txBox="1">
            <a:spLocks noGrp="1"/>
          </p:cNvSpPr>
          <p:nvPr>
            <p:ph type="title"/>
          </p:nvPr>
        </p:nvSpPr>
        <p:spPr>
          <a:xfrm>
            <a:off x="173829" y="155576"/>
            <a:ext cx="8752500" cy="63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960"/>
              </a:buClr>
              <a:buSzPts val="1900"/>
              <a:buFont typeface="Arial"/>
              <a:buNone/>
            </a:pPr>
            <a:r>
              <a:rPr lang="en-US">
                <a:solidFill>
                  <a:srgbClr val="002960"/>
                </a:solidFill>
              </a:rPr>
              <a:t>Research Operations Site Relaunch Timeline</a:t>
            </a:r>
            <a:endParaRPr/>
          </a:p>
        </p:txBody>
      </p:sp>
    </p:spTree>
    <p:extLst>
      <p:ext uri="{BB962C8B-B14F-4D97-AF65-F5344CB8AC3E}">
        <p14:creationId xmlns:p14="http://schemas.microsoft.com/office/powerpoint/2010/main" val="9484188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054" y="2693233"/>
            <a:ext cx="6383579" cy="502445"/>
          </a:xfrm>
        </p:spPr>
        <p:txBody>
          <a:bodyPr/>
          <a:lstStyle/>
          <a:p>
            <a:r>
              <a:rPr lang="en-US" dirty="0"/>
              <a:t>Open Discussion and Questions</a:t>
            </a:r>
          </a:p>
        </p:txBody>
      </p:sp>
      <p:sp>
        <p:nvSpPr>
          <p:cNvPr id="3" name="Subtitle 2"/>
          <p:cNvSpPr>
            <a:spLocks noGrp="1"/>
          </p:cNvSpPr>
          <p:nvPr>
            <p:ph type="subTitle" idx="1"/>
          </p:nvPr>
        </p:nvSpPr>
        <p:spPr>
          <a:xfrm>
            <a:off x="2374054" y="3337346"/>
            <a:ext cx="5280784" cy="369332"/>
          </a:xfrm>
        </p:spPr>
        <p:txBody>
          <a:bodyPr/>
          <a:lstStyle/>
          <a:p>
            <a:r>
              <a:rPr lang="en-US" dirty="0"/>
              <a:t>Thank-you for attending today’s meeting!</a:t>
            </a:r>
          </a:p>
        </p:txBody>
      </p:sp>
    </p:spTree>
    <p:extLst>
      <p:ext uri="{BB962C8B-B14F-4D97-AF65-F5344CB8AC3E}">
        <p14:creationId xmlns:p14="http://schemas.microsoft.com/office/powerpoint/2010/main" val="3157174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We have been experiencing a 15% growth for the last 5 years and demand continued increasing despite the challenges we faced with the pandemic </a:t>
            </a:r>
            <a:endParaRPr lang="en-US" dirty="0"/>
          </a:p>
        </p:txBody>
      </p:sp>
      <p:pic>
        <p:nvPicPr>
          <p:cNvPr id="4" name="Content Placeholder 4"/>
          <p:cNvPicPr>
            <a:picLocks noChangeAspect="1"/>
          </p:cNvPicPr>
          <p:nvPr/>
        </p:nvPicPr>
        <p:blipFill>
          <a:blip r:embed="rId2"/>
          <a:stretch>
            <a:fillRect/>
          </a:stretch>
        </p:blipFill>
        <p:spPr>
          <a:xfrm>
            <a:off x="347257" y="1258956"/>
            <a:ext cx="8374214" cy="4837043"/>
          </a:xfrm>
          <a:prstGeom prst="rect">
            <a:avLst/>
          </a:prstGeom>
        </p:spPr>
      </p:pic>
    </p:spTree>
    <p:extLst>
      <p:ext uri="{BB962C8B-B14F-4D97-AF65-F5344CB8AC3E}">
        <p14:creationId xmlns:p14="http://schemas.microsoft.com/office/powerpoint/2010/main" val="3400950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~50% of adverse events experienced by </a:t>
            </a:r>
            <a:r>
              <a:rPr lang="en-US" dirty="0" smtClean="0"/>
              <a:t>LEP </a:t>
            </a:r>
            <a:r>
              <a:rPr lang="en-US" dirty="0"/>
              <a:t>patients can be linked to failures in communication</a:t>
            </a:r>
            <a:r>
              <a:rPr lang="en-US" b="1" dirty="0"/>
              <a:t>.</a:t>
            </a:r>
            <a:r>
              <a:rPr lang="en-US" dirty="0"/>
              <a:t> </a:t>
            </a:r>
            <a:endParaRPr lang="en-US" dirty="0" smtClean="0"/>
          </a:p>
          <a:p>
            <a:pPr marL="0" indent="0">
              <a:buNone/>
            </a:pPr>
            <a:endParaRPr lang="en-US" dirty="0" smtClean="0"/>
          </a:p>
          <a:p>
            <a:pPr lvl="1">
              <a:buFont typeface="Wingdings" panose="05000000000000000000" pitchFamily="2" charset="2"/>
              <a:buChar char="v"/>
            </a:pPr>
            <a:r>
              <a:rPr lang="en-US" b="1" dirty="0" err="1"/>
              <a:t>Baystate</a:t>
            </a:r>
            <a:r>
              <a:rPr lang="en-US" b="1" dirty="0"/>
              <a:t> Medical Center to pay $135,000 to resolve claims it violated ADA</a:t>
            </a:r>
          </a:p>
          <a:p>
            <a:pPr marL="0" indent="0">
              <a:buNone/>
            </a:pPr>
            <a:r>
              <a:rPr lang="en-US" dirty="0">
                <a:hlinkClick r:id="rId2"/>
              </a:rPr>
              <a:t>https://www.bostonglobe.com/2021/11/16/metro/baystate-medical-center-pay-135000-resolve-claims-it-violated-ada/</a:t>
            </a:r>
            <a:endParaRPr lang="en-US" dirty="0"/>
          </a:p>
          <a:p>
            <a:pPr marL="0" indent="0">
              <a:buNone/>
            </a:pPr>
            <a:endParaRPr lang="en-US" dirty="0"/>
          </a:p>
          <a:p>
            <a:pPr lvl="1">
              <a:buFont typeface="Wingdings" panose="05000000000000000000" pitchFamily="2" charset="2"/>
              <a:buChar char="v"/>
            </a:pPr>
            <a:r>
              <a:rPr lang="en-US" b="1" dirty="0"/>
              <a:t>Lawsuit Against Hospital Over Allegedly Unnecessary Leg Amputation to Proceed</a:t>
            </a:r>
          </a:p>
          <a:p>
            <a:pPr marL="0" indent="0">
              <a:buNone/>
            </a:pPr>
            <a:r>
              <a:rPr lang="en-US" dirty="0">
                <a:hlinkClick r:id="rId3"/>
              </a:rPr>
              <a:t>https://www.newsweek.com/deaf-mans-suit-against-hospital-over-allegedly-unnecessary-leg-amputation-proceed-1672248</a:t>
            </a:r>
            <a:endParaRPr lang="en-US" dirty="0"/>
          </a:p>
          <a:p>
            <a:pPr marL="0" indent="0">
              <a:buNone/>
            </a:pPr>
            <a:endParaRPr lang="en-US" dirty="0"/>
          </a:p>
          <a:p>
            <a:pPr marL="0" indent="0">
              <a:buNone/>
            </a:pPr>
            <a:endParaRPr lang="en-US" baseline="30000" dirty="0"/>
          </a:p>
          <a:p>
            <a:r>
              <a:rPr lang="en-US" dirty="0" smtClean="0"/>
              <a:t>LEP </a:t>
            </a:r>
            <a:r>
              <a:rPr lang="en-US" dirty="0"/>
              <a:t>patients are 25% more likely to be readmitted for the same conditions (as inpatient or to the ED) or to have longer hospital </a:t>
            </a:r>
            <a:r>
              <a:rPr lang="en-US" dirty="0" smtClean="0"/>
              <a:t>stays.</a:t>
            </a:r>
          </a:p>
          <a:p>
            <a:pPr marL="0" indent="0">
              <a:buNone/>
            </a:pPr>
            <a:endParaRPr lang="en-US" dirty="0" smtClean="0"/>
          </a:p>
          <a:p>
            <a:r>
              <a:rPr lang="en-US" dirty="0" smtClean="0"/>
              <a:t>LEP patients are more likely to have life-threatening diseases go undiagnosed. </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sz="2000" dirty="0" smtClean="0"/>
              <a:t>When we look at health outcomes among minorities, we see a great disparity in LEP patients </a:t>
            </a:r>
            <a:endParaRPr lang="en-US" dirty="0"/>
          </a:p>
        </p:txBody>
      </p:sp>
    </p:spTree>
    <p:extLst>
      <p:ext uri="{BB962C8B-B14F-4D97-AF65-F5344CB8AC3E}">
        <p14:creationId xmlns:p14="http://schemas.microsoft.com/office/powerpoint/2010/main" val="512099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29" y="781949"/>
            <a:ext cx="8754413" cy="5535584"/>
          </a:xfrm>
        </p:spPr>
        <p:txBody>
          <a:bodyPr/>
          <a:lstStyle/>
          <a:p>
            <a:pPr marL="0" indent="0">
              <a:buNone/>
              <a:defRPr/>
            </a:pPr>
            <a:endParaRPr lang="en-US" sz="1400" dirty="0"/>
          </a:p>
          <a:p>
            <a:r>
              <a:rPr lang="en-US" sz="1400" dirty="0"/>
              <a:t>Any clinical staff interested in becoming an approved bilingual provider should send a request </a:t>
            </a:r>
            <a:r>
              <a:rPr lang="en-US" sz="1400" dirty="0" smtClean="0"/>
              <a:t>to	 </a:t>
            </a:r>
            <a:r>
              <a:rPr lang="en-US" sz="1400" b="1" dirty="0" smtClean="0">
                <a:hlinkClick r:id="rId2"/>
              </a:rPr>
              <a:t>DG-LanguageAssessments@bmc.org</a:t>
            </a:r>
            <a:r>
              <a:rPr lang="en-US" sz="1400" dirty="0"/>
              <a:t> with the candidate’s name, department, ID number, language to be assessed, and title.</a:t>
            </a:r>
          </a:p>
          <a:p>
            <a:endParaRPr lang="en-US" sz="1400" dirty="0"/>
          </a:p>
          <a:p>
            <a:r>
              <a:rPr lang="en-US" sz="1400" dirty="0"/>
              <a:t>If the candidate passes the assessment, they will be considered an Approved Bilingual Provider (ABP) and will receive a number and instructions on how to document in EPIC when working with LEP patients.</a:t>
            </a:r>
          </a:p>
          <a:p>
            <a:pPr marL="0" indent="0">
              <a:buNone/>
            </a:pPr>
            <a:endParaRPr lang="en-US" sz="1400" dirty="0"/>
          </a:p>
          <a:p>
            <a:r>
              <a:rPr lang="en-US" sz="1400" dirty="0"/>
              <a:t>For candidates that completed university studies abroad, we will waive the assessment test upon submission of their diploma.</a:t>
            </a:r>
          </a:p>
          <a:p>
            <a:pPr marL="0" indent="0">
              <a:buNone/>
              <a:defRPr/>
            </a:pPr>
            <a:endParaRPr lang="en-US" sz="1400" dirty="0"/>
          </a:p>
          <a:p>
            <a:pPr>
              <a:defRPr/>
            </a:pPr>
            <a:r>
              <a:rPr lang="en-US" sz="1400" dirty="0"/>
              <a:t>This allows the individual to have direct conversations with their patients, but cannot work as interpreters for anyone hospital wide. </a:t>
            </a:r>
          </a:p>
          <a:p>
            <a:pPr marL="0" indent="0">
              <a:buFont typeface="Arial" panose="020B0604020202020204" pitchFamily="34" charset="0"/>
              <a:buNone/>
              <a:defRPr/>
            </a:pPr>
            <a:r>
              <a:rPr lang="en-US" sz="1400" dirty="0"/>
              <a:t>         - For more information about this process visit: </a:t>
            </a:r>
          </a:p>
          <a:p>
            <a:pPr marL="0" indent="0" algn="ctr">
              <a:buFont typeface="Arial" panose="020B0604020202020204" pitchFamily="34" charset="0"/>
              <a:buNone/>
              <a:defRPr/>
            </a:pPr>
            <a:r>
              <a:rPr lang="en-US" sz="1400" dirty="0">
                <a:hlinkClick r:id="rId3"/>
              </a:rPr>
              <a:t>https://hub.bmc.org/departments/interpreter-services/bilingual-provider-information</a:t>
            </a:r>
            <a:endParaRPr lang="en-US" sz="1400" dirty="0"/>
          </a:p>
          <a:p>
            <a:endParaRPr lang="en-US" sz="1400" dirty="0"/>
          </a:p>
        </p:txBody>
      </p:sp>
      <p:sp>
        <p:nvSpPr>
          <p:cNvPr id="3" name="Title 2"/>
          <p:cNvSpPr>
            <a:spLocks noGrp="1"/>
          </p:cNvSpPr>
          <p:nvPr>
            <p:ph type="title"/>
          </p:nvPr>
        </p:nvSpPr>
        <p:spPr>
          <a:xfrm>
            <a:off x="175621" y="146950"/>
            <a:ext cx="8752621" cy="634999"/>
          </a:xfrm>
        </p:spPr>
        <p:txBody>
          <a:bodyPr/>
          <a:lstStyle/>
          <a:p>
            <a:pPr>
              <a:defRPr/>
            </a:pPr>
            <a:r>
              <a:rPr lang="en-US" sz="1600" dirty="0"/>
              <a:t>Clinical staff </a:t>
            </a:r>
            <a:r>
              <a:rPr lang="en-US" sz="1600" dirty="0" smtClean="0"/>
              <a:t>interested </a:t>
            </a:r>
            <a:r>
              <a:rPr lang="en-US" sz="1600" dirty="0"/>
              <a:t>in providing direct care to their limited English proficient (LEP) patients in a language other than English must have their language proficiency skills assessed by the Interpreter Services Department (ISD)</a:t>
            </a:r>
          </a:p>
        </p:txBody>
      </p:sp>
    </p:spTree>
    <p:extLst>
      <p:ext uri="{BB962C8B-B14F-4D97-AF65-F5344CB8AC3E}">
        <p14:creationId xmlns:p14="http://schemas.microsoft.com/office/powerpoint/2010/main" val="81089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00_Umm9eLWstv95r_ki2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dca0prvjkTz_kLOzUKAr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J55MvfA6GD8BTYO38GW9I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YTLjqMKP9N6AKsxd1gDog"/>
</p:tagLst>
</file>

<file path=ppt/theme/theme1.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52934</TotalTime>
  <Words>6243</Words>
  <Application>Microsoft Office PowerPoint</Application>
  <PresentationFormat>On-screen Show (4:3)</PresentationFormat>
  <Paragraphs>763</Paragraphs>
  <Slides>69</Slides>
  <Notes>34</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69</vt:i4>
      </vt:variant>
    </vt:vector>
  </HeadingPairs>
  <TitlesOfParts>
    <vt:vector size="85" baseType="lpstr">
      <vt:lpstr>ＭＳ Ｐゴシック</vt:lpstr>
      <vt:lpstr>-apple-system</vt:lpstr>
      <vt:lpstr>Arial</vt:lpstr>
      <vt:lpstr>Calibri</vt:lpstr>
      <vt:lpstr>Calibri Light</vt:lpstr>
      <vt:lpstr>Courier New</vt:lpstr>
      <vt:lpstr>Symbol</vt:lpstr>
      <vt:lpstr>Times New Roman</vt:lpstr>
      <vt:lpstr>Wingdings</vt:lpstr>
      <vt:lpstr>Office Theme</vt:lpstr>
      <vt:lpstr>1_Office Theme</vt:lpstr>
      <vt:lpstr>2_Office Theme</vt:lpstr>
      <vt:lpstr>5_Office Theme</vt:lpstr>
      <vt:lpstr>3_Office Theme</vt:lpstr>
      <vt:lpstr>4_Office Theme</vt:lpstr>
      <vt:lpstr>think-cell Slide</vt:lpstr>
      <vt:lpstr>August 9th Research Admin Meeting</vt:lpstr>
      <vt:lpstr>Agenda</vt:lpstr>
      <vt:lpstr>Welcome!   </vt:lpstr>
      <vt:lpstr>Interpreter Services in Research Alegna Zavatti</vt:lpstr>
      <vt:lpstr>Overview </vt:lpstr>
      <vt:lpstr>Boston Medical Center (BMC) has a very diverse patient population which mirrors the diversity we see in Massachusetts and the US</vt:lpstr>
      <vt:lpstr>We have been experiencing a 15% growth for the last 5 years and demand continued increasing despite the challenges we faced with the pandemic </vt:lpstr>
      <vt:lpstr>When we look at health outcomes among minorities, we see a great disparity in LEP patients </vt:lpstr>
      <vt:lpstr>Clinical staff interested in providing direct care to their limited English proficient (LEP) patients in a language other than English must have their language proficiency skills assessed by the Interpreter Services Department (ISD)</vt:lpstr>
      <vt:lpstr>We have been having challenges with research teams abiding by our current guidelines and partnered with the Clinical Trial Office to address these issues </vt:lpstr>
      <vt:lpstr>Some of our goals with the new workflow we are creating are</vt:lpstr>
      <vt:lpstr>Based on feedback from stakeholders, we embarked on a journey to choose a new phone and video interpretation vendor</vt:lpstr>
      <vt:lpstr>Implementation timeline</vt:lpstr>
      <vt:lpstr>New workflow for Research teams:</vt:lpstr>
      <vt:lpstr>PowerPoint Presentation</vt:lpstr>
      <vt:lpstr>Research Operations Updates   </vt:lpstr>
      <vt:lpstr>Research Finance Tyler Flack     </vt:lpstr>
      <vt:lpstr>International Wire Payments</vt:lpstr>
      <vt:lpstr>International Wire Payments</vt:lpstr>
      <vt:lpstr>Time and Effort</vt:lpstr>
      <vt:lpstr>GCRU Invoicing Process Update – BMC studies</vt:lpstr>
      <vt:lpstr>Other Updates</vt:lpstr>
      <vt:lpstr>  </vt:lpstr>
      <vt:lpstr>Staffing Updates</vt:lpstr>
      <vt:lpstr>SPA Agreement Workflows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Research at BMC</vt:lpstr>
      <vt:lpstr>BMC is seeking partners to shift research perceptions</vt:lpstr>
      <vt:lpstr>Objectives summary</vt:lpstr>
      <vt:lpstr>Research Operations intake/pre-award management and post-award management</vt:lpstr>
      <vt:lpstr>CTO-Supported Projects</vt:lpstr>
      <vt:lpstr>CTO-Supported Projects: Process Overview</vt:lpstr>
      <vt:lpstr>CTO-Supported Projects: Why is this important?</vt:lpstr>
      <vt:lpstr>CTO-Supported Projects: How to improve process?</vt:lpstr>
      <vt:lpstr>Clinical Research Network (CRN) and Clinical Trial Office (CTO) partnership </vt:lpstr>
      <vt:lpstr>CRN VISION</vt:lpstr>
      <vt:lpstr>Community Engagement Through Internal &amp; External Partnerships</vt:lpstr>
      <vt:lpstr>CRN In The Community</vt:lpstr>
      <vt:lpstr>PowerPoint Presentation</vt:lpstr>
      <vt:lpstr>COMMUNITY ADVISORY BOARD Engaging with our communities to build long-term trust and improve  diversity in research</vt:lpstr>
      <vt:lpstr>PowerPoint Presentation</vt:lpstr>
      <vt:lpstr>PFIZER PAXLOVID CASE STUDY Rapid Activation &amp; Costing/Budget Support</vt:lpstr>
      <vt:lpstr>Sample of New Standards for Clinical Research Fees </vt:lpstr>
      <vt:lpstr>  </vt:lpstr>
      <vt:lpstr>Intersecting initiatives commenced, FY2022 Q2-Q3</vt:lpstr>
      <vt:lpstr>RPEC intersection</vt:lpstr>
      <vt:lpstr>  </vt:lpstr>
      <vt:lpstr>“Subaward Agreement” update</vt:lpstr>
      <vt:lpstr>Process requirements</vt:lpstr>
      <vt:lpstr>Subaward news and RO plans</vt:lpstr>
      <vt:lpstr>References </vt:lpstr>
      <vt:lpstr>Research Operations Meeting</vt:lpstr>
      <vt:lpstr>Talent Acquisition and Hiring</vt:lpstr>
      <vt:lpstr>Editing Open and Posted Requisitions</vt:lpstr>
      <vt:lpstr>Talent Acquisition Recruitment Activities/Initiatives</vt:lpstr>
      <vt:lpstr>REVIEW OF OFFER PROCESS  </vt:lpstr>
      <vt:lpstr>Potential Roadblocks to Hiring</vt:lpstr>
      <vt:lpstr>Website Redesign Michael Perrone  August 9, 2022</vt:lpstr>
      <vt:lpstr>Engagement Process for Improving Website Content </vt:lpstr>
      <vt:lpstr>Research Operations Site Relaunch Timeline</vt:lpstr>
      <vt:lpstr>Research Operations Site Relaunch Timeline</vt:lpstr>
      <vt:lpstr>Open Discussion and Questions</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Hunley, Kelly</dc:creator>
  <cp:lastModifiedBy>Lok, Sandy</cp:lastModifiedBy>
  <cp:revision>1956</cp:revision>
  <cp:lastPrinted>2019-10-04T15:05:50Z</cp:lastPrinted>
  <dcterms:created xsi:type="dcterms:W3CDTF">2013-11-18T16:08:48Z</dcterms:created>
  <dcterms:modified xsi:type="dcterms:W3CDTF">2022-08-09T20:13:12Z</dcterms:modified>
</cp:coreProperties>
</file>