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 id="2147483868" r:id="rId2"/>
    <p:sldMasterId id="2147483899" r:id="rId3"/>
    <p:sldMasterId id="2147483912" r:id="rId4"/>
    <p:sldMasterId id="2147483918" r:id="rId5"/>
    <p:sldMasterId id="2147483933" r:id="rId6"/>
    <p:sldMasterId id="2147483940" r:id="rId7"/>
    <p:sldMasterId id="2147483949" r:id="rId8"/>
  </p:sldMasterIdLst>
  <p:notesMasterIdLst>
    <p:notesMasterId r:id="rId58"/>
  </p:notesMasterIdLst>
  <p:handoutMasterIdLst>
    <p:handoutMasterId r:id="rId59"/>
  </p:handoutMasterIdLst>
  <p:sldIdLst>
    <p:sldId id="793" r:id="rId9"/>
    <p:sldId id="794" r:id="rId10"/>
    <p:sldId id="1014" r:id="rId11"/>
    <p:sldId id="943" r:id="rId12"/>
    <p:sldId id="1046" r:id="rId13"/>
    <p:sldId id="1047" r:id="rId14"/>
    <p:sldId id="1042" r:id="rId15"/>
    <p:sldId id="1069" r:id="rId16"/>
    <p:sldId id="1030" r:id="rId17"/>
    <p:sldId id="1031" r:id="rId18"/>
    <p:sldId id="1032" r:id="rId19"/>
    <p:sldId id="1033" r:id="rId20"/>
    <p:sldId id="1034" r:id="rId21"/>
    <p:sldId id="1026" r:id="rId22"/>
    <p:sldId id="1036" r:id="rId23"/>
    <p:sldId id="1037" r:id="rId24"/>
    <p:sldId id="1038" r:id="rId25"/>
    <p:sldId id="1054" r:id="rId26"/>
    <p:sldId id="1055" r:id="rId27"/>
    <p:sldId id="1056" r:id="rId28"/>
    <p:sldId id="1057" r:id="rId29"/>
    <p:sldId id="1058" r:id="rId30"/>
    <p:sldId id="1059" r:id="rId31"/>
    <p:sldId id="1060" r:id="rId32"/>
    <p:sldId id="1061" r:id="rId33"/>
    <p:sldId id="1062" r:id="rId34"/>
    <p:sldId id="956" r:id="rId35"/>
    <p:sldId id="1043" r:id="rId36"/>
    <p:sldId id="1044" r:id="rId37"/>
    <p:sldId id="1045" r:id="rId38"/>
    <p:sldId id="1020" r:id="rId39"/>
    <p:sldId id="1063" r:id="rId40"/>
    <p:sldId id="1064" r:id="rId41"/>
    <p:sldId id="1065" r:id="rId42"/>
    <p:sldId id="1066" r:id="rId43"/>
    <p:sldId id="1067" r:id="rId44"/>
    <p:sldId id="1068" r:id="rId45"/>
    <p:sldId id="1021" r:id="rId46"/>
    <p:sldId id="1039" r:id="rId47"/>
    <p:sldId id="1025" r:id="rId48"/>
    <p:sldId id="1040" r:id="rId49"/>
    <p:sldId id="1041" r:id="rId50"/>
    <p:sldId id="1048" r:id="rId51"/>
    <p:sldId id="1049" r:id="rId52"/>
    <p:sldId id="1050" r:id="rId53"/>
    <p:sldId id="1051" r:id="rId54"/>
    <p:sldId id="1052" r:id="rId55"/>
    <p:sldId id="1053" r:id="rId56"/>
    <p:sldId id="746" r:id="rId57"/>
  </p:sldIdLst>
  <p:sldSz cx="9144000" cy="6858000" type="screen4x3"/>
  <p:notesSz cx="7023100" cy="9309100"/>
  <p:custDataLst>
    <p:tags r:id="rId6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Walsh" initials="" lastIdx="3" clrIdx="0"/>
  <p:cmAuthor id="2" name="Susan Coakley" initials="SC" lastIdx="4" clrIdx="1"/>
  <p:cmAuthor id="3" name="Walsh, Kate" initials="WK" lastIdx="2" clrIdx="2">
    <p:extLst>
      <p:ext uri="{19B8F6BF-5375-455C-9EA6-DF929625EA0E}">
        <p15:presenceInfo xmlns:p15="http://schemas.microsoft.com/office/powerpoint/2012/main" userId="S-1-5-21-1013449540-720069183-311576647-965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B050"/>
    <a:srgbClr val="F8BF56"/>
    <a:srgbClr val="FFFFFF"/>
    <a:srgbClr val="FFCCFF"/>
    <a:srgbClr val="EBF3FD"/>
    <a:srgbClr val="F5F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72267" autoAdjust="0"/>
  </p:normalViewPr>
  <p:slideViewPr>
    <p:cSldViewPr snapToGrid="0">
      <p:cViewPr varScale="1">
        <p:scale>
          <a:sx n="108" d="100"/>
          <a:sy n="108" d="100"/>
        </p:scale>
        <p:origin x="336"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100" d="100"/>
          <a:sy n="100" d="100"/>
        </p:scale>
        <p:origin x="3496" y="2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commentAuthors" Target="commentAuthor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handoutMaster" Target="handoutMasters/handout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oleObject" Target="file:///\\emcnas.bmc.bmcroot.bmc.org\TRUSTEES$\1.Pre-Award\Pre-Award\BA_Stuff\INFOED\Routing\Gantt-Cha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mcnas.bmc.bmcroot.bmc.org\TRUSTEES$\1.Pre-Award\Pre-Award\BA_Stuff\INFOED\Routing\Gantt-Chart.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infoed!$B$1</c:f>
              <c:strCache>
                <c:ptCount val="1"/>
                <c:pt idx="0">
                  <c:v>Start</c:v>
                </c:pt>
              </c:strCache>
            </c:strRef>
          </c:tx>
          <c:spPr>
            <a:noFill/>
            <a:ln>
              <a:noFill/>
            </a:ln>
            <a:effectLst/>
          </c:spPr>
          <c:invertIfNegative val="0"/>
          <c:cat>
            <c:strRef>
              <c:f>infoed!$A$2:$A$8</c:f>
              <c:strCache>
                <c:ptCount val="7"/>
                <c:pt idx="0">
                  <c:v>Assessment/Planning</c:v>
                </c:pt>
                <c:pt idx="1">
                  <c:v>Project Intiation</c:v>
                </c:pt>
                <c:pt idx="2">
                  <c:v>Design</c:v>
                </c:pt>
                <c:pt idx="3">
                  <c:v>Development</c:v>
                </c:pt>
                <c:pt idx="4">
                  <c:v>Implementation [Pilot group]</c:v>
                </c:pt>
                <c:pt idx="5">
                  <c:v>Pilot Feedback</c:v>
                </c:pt>
                <c:pt idx="6">
                  <c:v>Implementation [other Departments]</c:v>
                </c:pt>
              </c:strCache>
            </c:strRef>
          </c:cat>
          <c:val>
            <c:numRef>
              <c:f>infoed!$B$2:$B$8</c:f>
              <c:numCache>
                <c:formatCode>mmm\-yy</c:formatCode>
                <c:ptCount val="7"/>
                <c:pt idx="0">
                  <c:v>44317</c:v>
                </c:pt>
                <c:pt idx="1">
                  <c:v>44348</c:v>
                </c:pt>
                <c:pt idx="2">
                  <c:v>44409</c:v>
                </c:pt>
                <c:pt idx="3">
                  <c:v>44562</c:v>
                </c:pt>
                <c:pt idx="4">
                  <c:v>44713</c:v>
                </c:pt>
                <c:pt idx="5">
                  <c:v>44743</c:v>
                </c:pt>
                <c:pt idx="6">
                  <c:v>44805</c:v>
                </c:pt>
              </c:numCache>
            </c:numRef>
          </c:val>
          <c:extLst>
            <c:ext xmlns:c16="http://schemas.microsoft.com/office/drawing/2014/chart" uri="{C3380CC4-5D6E-409C-BE32-E72D297353CC}">
              <c16:uniqueId val="{00000000-AB28-4F3E-9340-8BCC7DA222D2}"/>
            </c:ext>
          </c:extLst>
        </c:ser>
        <c:ser>
          <c:idx val="1"/>
          <c:order val="1"/>
          <c:tx>
            <c:v>Duration</c:v>
          </c:tx>
          <c:spPr>
            <a:solidFill>
              <a:schemeClr val="accent1"/>
            </a:solidFill>
            <a:ln>
              <a:noFill/>
            </a:ln>
            <a:effectLst/>
          </c:spPr>
          <c:invertIfNegative val="0"/>
          <c:cat>
            <c:strRef>
              <c:f>infoed!$A$2:$A$8</c:f>
              <c:strCache>
                <c:ptCount val="7"/>
                <c:pt idx="0">
                  <c:v>Assessment/Planning</c:v>
                </c:pt>
                <c:pt idx="1">
                  <c:v>Project Intiation</c:v>
                </c:pt>
                <c:pt idx="2">
                  <c:v>Design</c:v>
                </c:pt>
                <c:pt idx="3">
                  <c:v>Development</c:v>
                </c:pt>
                <c:pt idx="4">
                  <c:v>Implementation [Pilot group]</c:v>
                </c:pt>
                <c:pt idx="5">
                  <c:v>Pilot Feedback</c:v>
                </c:pt>
                <c:pt idx="6">
                  <c:v>Implementation [other Departments]</c:v>
                </c:pt>
              </c:strCache>
            </c:strRef>
          </c:cat>
          <c:val>
            <c:numRef>
              <c:f>infoed!$D$2:$D$8</c:f>
              <c:numCache>
                <c:formatCode>General</c:formatCode>
                <c:ptCount val="7"/>
                <c:pt idx="0">
                  <c:v>60</c:v>
                </c:pt>
                <c:pt idx="1">
                  <c:v>91</c:v>
                </c:pt>
                <c:pt idx="2">
                  <c:v>152</c:v>
                </c:pt>
                <c:pt idx="3">
                  <c:v>150</c:v>
                </c:pt>
                <c:pt idx="4">
                  <c:v>91</c:v>
                </c:pt>
                <c:pt idx="5">
                  <c:v>61</c:v>
                </c:pt>
                <c:pt idx="6">
                  <c:v>121</c:v>
                </c:pt>
              </c:numCache>
            </c:numRef>
          </c:val>
          <c:extLst>
            <c:ext xmlns:c16="http://schemas.microsoft.com/office/drawing/2014/chart" uri="{C3380CC4-5D6E-409C-BE32-E72D297353CC}">
              <c16:uniqueId val="{00000001-AB28-4F3E-9340-8BCC7DA222D2}"/>
            </c:ext>
          </c:extLst>
        </c:ser>
        <c:dLbls>
          <c:showLegendKey val="0"/>
          <c:showVal val="0"/>
          <c:showCatName val="0"/>
          <c:showSerName val="0"/>
          <c:showPercent val="0"/>
          <c:showBubbleSize val="0"/>
        </c:dLbls>
        <c:gapWidth val="2"/>
        <c:overlap val="100"/>
        <c:axId val="1036512111"/>
        <c:axId val="1036509199"/>
      </c:barChart>
      <c:catAx>
        <c:axId val="10365121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036509199"/>
        <c:crosses val="autoZero"/>
        <c:auto val="1"/>
        <c:lblAlgn val="ctr"/>
        <c:lblOffset val="100"/>
        <c:noMultiLvlLbl val="0"/>
      </c:catAx>
      <c:valAx>
        <c:axId val="1036509199"/>
        <c:scaling>
          <c:orientation val="minMax"/>
          <c:max val="44926"/>
          <c:min val="44317"/>
        </c:scaling>
        <c:delete val="0"/>
        <c:axPos val="t"/>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6512111"/>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velos!$B$1</c:f>
              <c:strCache>
                <c:ptCount val="1"/>
                <c:pt idx="0">
                  <c:v>Start</c:v>
                </c:pt>
              </c:strCache>
            </c:strRef>
          </c:tx>
          <c:spPr>
            <a:noFill/>
            <a:ln>
              <a:noFill/>
            </a:ln>
            <a:effectLst/>
          </c:spPr>
          <c:invertIfNegative val="0"/>
          <c:cat>
            <c:strRef>
              <c:f>velos!$A$2:$A$7</c:f>
              <c:strCache>
                <c:ptCount val="6"/>
                <c:pt idx="0">
                  <c:v>Assessment/Planning</c:v>
                </c:pt>
                <c:pt idx="1">
                  <c:v>Project Intiation</c:v>
                </c:pt>
                <c:pt idx="2">
                  <c:v>Upgrades [TEST Environment]</c:v>
                </c:pt>
                <c:pt idx="3">
                  <c:v>Testing</c:v>
                </c:pt>
                <c:pt idx="4">
                  <c:v>Training</c:v>
                </c:pt>
                <c:pt idx="5">
                  <c:v>Upgrades [PRODUCTION Environment]</c:v>
                </c:pt>
              </c:strCache>
            </c:strRef>
          </c:cat>
          <c:val>
            <c:numRef>
              <c:f>velos!$B$2:$B$7</c:f>
              <c:numCache>
                <c:formatCode>mmm\-yy</c:formatCode>
                <c:ptCount val="6"/>
                <c:pt idx="0">
                  <c:v>44531</c:v>
                </c:pt>
                <c:pt idx="1">
                  <c:v>44621</c:v>
                </c:pt>
                <c:pt idx="2">
                  <c:v>44682</c:v>
                </c:pt>
                <c:pt idx="3">
                  <c:v>44727</c:v>
                </c:pt>
                <c:pt idx="4">
                  <c:v>44743</c:v>
                </c:pt>
                <c:pt idx="5">
                  <c:v>44820</c:v>
                </c:pt>
              </c:numCache>
            </c:numRef>
          </c:val>
          <c:extLst>
            <c:ext xmlns:c16="http://schemas.microsoft.com/office/drawing/2014/chart" uri="{C3380CC4-5D6E-409C-BE32-E72D297353CC}">
              <c16:uniqueId val="{00000000-E4D9-41FF-BB3E-B3E43FF85446}"/>
            </c:ext>
          </c:extLst>
        </c:ser>
        <c:ser>
          <c:idx val="1"/>
          <c:order val="1"/>
          <c:tx>
            <c:v>Duration</c:v>
          </c:tx>
          <c:spPr>
            <a:solidFill>
              <a:schemeClr val="accent1"/>
            </a:solidFill>
            <a:ln>
              <a:noFill/>
            </a:ln>
            <a:effectLst/>
          </c:spPr>
          <c:invertIfNegative val="0"/>
          <c:cat>
            <c:strRef>
              <c:f>velos!$A$2:$A$7</c:f>
              <c:strCache>
                <c:ptCount val="6"/>
                <c:pt idx="0">
                  <c:v>Assessment/Planning</c:v>
                </c:pt>
                <c:pt idx="1">
                  <c:v>Project Intiation</c:v>
                </c:pt>
                <c:pt idx="2">
                  <c:v>Upgrades [TEST Environment]</c:v>
                </c:pt>
                <c:pt idx="3">
                  <c:v>Testing</c:v>
                </c:pt>
                <c:pt idx="4">
                  <c:v>Training</c:v>
                </c:pt>
                <c:pt idx="5">
                  <c:v>Upgrades [PRODUCTION Environment]</c:v>
                </c:pt>
              </c:strCache>
            </c:strRef>
          </c:cat>
          <c:val>
            <c:numRef>
              <c:f>velos!$D$2:$D$7</c:f>
              <c:numCache>
                <c:formatCode>General</c:formatCode>
                <c:ptCount val="6"/>
                <c:pt idx="0">
                  <c:v>89</c:v>
                </c:pt>
                <c:pt idx="1">
                  <c:v>60</c:v>
                </c:pt>
                <c:pt idx="2">
                  <c:v>60</c:v>
                </c:pt>
                <c:pt idx="3">
                  <c:v>30</c:v>
                </c:pt>
                <c:pt idx="4">
                  <c:v>76</c:v>
                </c:pt>
                <c:pt idx="5">
                  <c:v>29</c:v>
                </c:pt>
              </c:numCache>
            </c:numRef>
          </c:val>
          <c:extLst>
            <c:ext xmlns:c16="http://schemas.microsoft.com/office/drawing/2014/chart" uri="{C3380CC4-5D6E-409C-BE32-E72D297353CC}">
              <c16:uniqueId val="{00000001-E4D9-41FF-BB3E-B3E43FF85446}"/>
            </c:ext>
          </c:extLst>
        </c:ser>
        <c:dLbls>
          <c:showLegendKey val="0"/>
          <c:showVal val="0"/>
          <c:showCatName val="0"/>
          <c:showSerName val="0"/>
          <c:showPercent val="0"/>
          <c:showBubbleSize val="0"/>
        </c:dLbls>
        <c:gapWidth val="2"/>
        <c:overlap val="100"/>
        <c:axId val="1036512111"/>
        <c:axId val="1036509199"/>
      </c:barChart>
      <c:catAx>
        <c:axId val="10365121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036509199"/>
        <c:crosses val="autoZero"/>
        <c:auto val="1"/>
        <c:lblAlgn val="ctr"/>
        <c:lblOffset val="100"/>
        <c:noMultiLvlLbl val="0"/>
      </c:catAx>
      <c:valAx>
        <c:axId val="1036509199"/>
        <c:scaling>
          <c:orientation val="minMax"/>
          <c:max val="44866"/>
          <c:min val="44545"/>
        </c:scaling>
        <c:delete val="0"/>
        <c:axPos val="t"/>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6512111"/>
        <c:crosses val="autoZero"/>
        <c:crossBetween val="between"/>
        <c:majorUnit val="3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D71BC8-7909-418C-A4EE-2C6CA985D930}" type="doc">
      <dgm:prSet loTypeId="urn:microsoft.com/office/officeart/2011/layout/InterconnectedBlockProcess" loCatId="process" qsTypeId="urn:microsoft.com/office/officeart/2005/8/quickstyle/simple4" qsCatId="simple" csTypeId="urn:microsoft.com/office/officeart/2005/8/colors/accent6_3" csCatId="accent6" phldr="1"/>
      <dgm:spPr/>
      <dgm:t>
        <a:bodyPr/>
        <a:lstStyle/>
        <a:p>
          <a:endParaRPr lang="en-US"/>
        </a:p>
      </dgm:t>
    </dgm:pt>
    <dgm:pt modelId="{5B5FAFE3-900A-4452-821B-693F6672D03F}">
      <dgm:prSet phldrT="[Text]" custT="1"/>
      <dgm:spPr/>
      <dgm:t>
        <a:bodyPr/>
        <a:lstStyle/>
        <a:p>
          <a:pPr algn="ctr"/>
          <a:r>
            <a:rPr lang="en-US" sz="1400" dirty="0" smtClean="0">
              <a:latin typeface="Calibri" panose="020F0502020204030204" pitchFamily="34" charset="0"/>
              <a:cs typeface="Calibri" panose="020F0502020204030204" pitchFamily="34" charset="0"/>
            </a:rPr>
            <a:t>1 Month</a:t>
          </a:r>
          <a:endParaRPr lang="en-US" sz="1400" dirty="0">
            <a:latin typeface="Calibri" panose="020F0502020204030204" pitchFamily="34" charset="0"/>
            <a:cs typeface="Calibri" panose="020F0502020204030204" pitchFamily="34" charset="0"/>
          </a:endParaRPr>
        </a:p>
      </dgm:t>
    </dgm:pt>
    <dgm:pt modelId="{2EA1DBB6-E9D5-47A8-8FBF-78AB24953183}" type="parTrans" cxnId="{ADA26936-0265-46E2-AC3C-80B38EA580E3}">
      <dgm:prSet/>
      <dgm:spPr/>
      <dgm:t>
        <a:bodyPr/>
        <a:lstStyle/>
        <a:p>
          <a:pPr algn="l"/>
          <a:endParaRPr lang="en-US" sz="1400">
            <a:latin typeface="Calibri" panose="020F0502020204030204" pitchFamily="34" charset="0"/>
            <a:cs typeface="Calibri" panose="020F0502020204030204" pitchFamily="34" charset="0"/>
          </a:endParaRPr>
        </a:p>
      </dgm:t>
    </dgm:pt>
    <dgm:pt modelId="{2CA7F392-E06C-4ABA-97FE-888D0FC9FF88}" type="sibTrans" cxnId="{ADA26936-0265-46E2-AC3C-80B38EA580E3}">
      <dgm:prSet/>
      <dgm:spPr/>
      <dgm:t>
        <a:bodyPr/>
        <a:lstStyle/>
        <a:p>
          <a:pPr algn="l"/>
          <a:endParaRPr lang="en-US" sz="1400">
            <a:latin typeface="Calibri" panose="020F0502020204030204" pitchFamily="34" charset="0"/>
            <a:cs typeface="Calibri" panose="020F0502020204030204" pitchFamily="34" charset="0"/>
          </a:endParaRPr>
        </a:p>
      </dgm:t>
    </dgm:pt>
    <dgm:pt modelId="{2C9F4730-6238-470C-9392-D3BF75202994}">
      <dgm:prSet phldrT="[Text]" custT="1"/>
      <dgm:spPr/>
      <dgm:t>
        <a:bodyPr/>
        <a:lstStyle/>
        <a:p>
          <a:pPr algn="l"/>
          <a:r>
            <a:rPr lang="en-US" sz="1400" dirty="0" smtClean="0">
              <a:latin typeface="Calibri" panose="020F0502020204030204" pitchFamily="34" charset="0"/>
              <a:cs typeface="Calibri" panose="020F0502020204030204" pitchFamily="34" charset="0"/>
            </a:rPr>
            <a:t>Staff Retention</a:t>
          </a:r>
        </a:p>
        <a:p>
          <a:pPr algn="l"/>
          <a:r>
            <a:rPr lang="en-US" sz="1000" i="1" dirty="0" smtClean="0">
              <a:latin typeface="Calibri" panose="020F0502020204030204" pitchFamily="34" charset="0"/>
              <a:cs typeface="Calibri" panose="020F0502020204030204" pitchFamily="34" charset="0"/>
            </a:rPr>
            <a:t>Director meets with staff individually to assess career aspirations, engagement, and pain points</a:t>
          </a:r>
        </a:p>
        <a:p>
          <a:pPr algn="l"/>
          <a:r>
            <a:rPr lang="en-US" sz="1400" dirty="0" smtClean="0">
              <a:latin typeface="Calibri" panose="020F0502020204030204" pitchFamily="34" charset="0"/>
              <a:cs typeface="Calibri" panose="020F0502020204030204" pitchFamily="34" charset="0"/>
            </a:rPr>
            <a:t>Restructure Plan Socialization</a:t>
          </a:r>
        </a:p>
        <a:p>
          <a:pPr algn="l"/>
          <a:r>
            <a:rPr lang="en-US" sz="1000" i="1" dirty="0" smtClean="0">
              <a:latin typeface="Calibri" panose="020F0502020204030204" pitchFamily="34" charset="0"/>
              <a:cs typeface="Calibri" panose="020F0502020204030204" pitchFamily="34" charset="0"/>
            </a:rPr>
            <a:t>Meet with research </a:t>
          </a:r>
          <a:r>
            <a:rPr lang="en-US" sz="1000" i="1" dirty="0" err="1" smtClean="0">
              <a:latin typeface="Calibri" panose="020F0502020204030204" pitchFamily="34" charset="0"/>
              <a:cs typeface="Calibri" panose="020F0502020204030204" pitchFamily="34" charset="0"/>
            </a:rPr>
            <a:t>Depts</a:t>
          </a:r>
          <a:r>
            <a:rPr lang="en-US" sz="1000" i="1" dirty="0" smtClean="0">
              <a:latin typeface="Calibri" panose="020F0502020204030204" pitchFamily="34" charset="0"/>
              <a:cs typeface="Calibri" panose="020F0502020204030204" pitchFamily="34" charset="0"/>
            </a:rPr>
            <a:t> to set expectations of RF in short and medium term Assurance of process improvements for </a:t>
          </a:r>
          <a:r>
            <a:rPr lang="en-US" sz="1000" i="1" dirty="0" err="1" smtClean="0">
              <a:latin typeface="Calibri" panose="020F0502020204030204" pitchFamily="34" charset="0"/>
              <a:cs typeface="Calibri" panose="020F0502020204030204" pitchFamily="34" charset="0"/>
            </a:rPr>
            <a:t>Depts</a:t>
          </a:r>
          <a:r>
            <a:rPr lang="en-US" sz="1000" i="1" dirty="0" smtClean="0">
              <a:latin typeface="Calibri" panose="020F0502020204030204" pitchFamily="34" charset="0"/>
              <a:cs typeface="Calibri" panose="020F0502020204030204" pitchFamily="34" charset="0"/>
            </a:rPr>
            <a:t> </a:t>
          </a:r>
        </a:p>
        <a:p>
          <a:pPr algn="l"/>
          <a:endParaRPr lang="en-US" sz="1400" dirty="0">
            <a:latin typeface="Calibri" panose="020F0502020204030204" pitchFamily="34" charset="0"/>
            <a:cs typeface="Calibri" panose="020F0502020204030204" pitchFamily="34" charset="0"/>
          </a:endParaRPr>
        </a:p>
      </dgm:t>
    </dgm:pt>
    <dgm:pt modelId="{8053C795-4542-4DFD-BF3B-A82BA03E571E}" type="parTrans" cxnId="{C6BEB0B8-3F0B-495B-A05B-939C2EA4B16E}">
      <dgm:prSet/>
      <dgm:spPr/>
      <dgm:t>
        <a:bodyPr/>
        <a:lstStyle/>
        <a:p>
          <a:pPr algn="l"/>
          <a:endParaRPr lang="en-US" sz="1400">
            <a:latin typeface="Calibri" panose="020F0502020204030204" pitchFamily="34" charset="0"/>
            <a:cs typeface="Calibri" panose="020F0502020204030204" pitchFamily="34" charset="0"/>
          </a:endParaRPr>
        </a:p>
      </dgm:t>
    </dgm:pt>
    <dgm:pt modelId="{8616FA6E-B1A2-49C6-A923-347A470EE78A}" type="sibTrans" cxnId="{C6BEB0B8-3F0B-495B-A05B-939C2EA4B16E}">
      <dgm:prSet/>
      <dgm:spPr/>
      <dgm:t>
        <a:bodyPr/>
        <a:lstStyle/>
        <a:p>
          <a:pPr algn="l"/>
          <a:endParaRPr lang="en-US" sz="1400">
            <a:latin typeface="Calibri" panose="020F0502020204030204" pitchFamily="34" charset="0"/>
            <a:cs typeface="Calibri" panose="020F0502020204030204" pitchFamily="34" charset="0"/>
          </a:endParaRPr>
        </a:p>
      </dgm:t>
    </dgm:pt>
    <dgm:pt modelId="{D2FC723C-BD02-4E8D-90FC-601547267EA1}">
      <dgm:prSet phldrT="[Text]" custT="1"/>
      <dgm:spPr/>
      <dgm:t>
        <a:bodyPr/>
        <a:lstStyle/>
        <a:p>
          <a:pPr algn="ctr"/>
          <a:r>
            <a:rPr lang="en-US" sz="1400" dirty="0" smtClean="0">
              <a:latin typeface="Calibri" panose="020F0502020204030204" pitchFamily="34" charset="0"/>
              <a:cs typeface="Calibri" panose="020F0502020204030204" pitchFamily="34" charset="0"/>
            </a:rPr>
            <a:t>3 Months</a:t>
          </a:r>
          <a:endParaRPr lang="en-US" sz="1400" dirty="0">
            <a:latin typeface="Calibri" panose="020F0502020204030204" pitchFamily="34" charset="0"/>
            <a:cs typeface="Calibri" panose="020F0502020204030204" pitchFamily="34" charset="0"/>
          </a:endParaRPr>
        </a:p>
      </dgm:t>
    </dgm:pt>
    <dgm:pt modelId="{B03EBDFB-2BB7-4BDE-A523-F0A981237343}" type="parTrans" cxnId="{B9ABD6AA-F8BC-40F5-8417-FB60D4F9F6DB}">
      <dgm:prSet/>
      <dgm:spPr/>
      <dgm:t>
        <a:bodyPr/>
        <a:lstStyle/>
        <a:p>
          <a:pPr algn="l"/>
          <a:endParaRPr lang="en-US" sz="1400">
            <a:latin typeface="Calibri" panose="020F0502020204030204" pitchFamily="34" charset="0"/>
            <a:cs typeface="Calibri" panose="020F0502020204030204" pitchFamily="34" charset="0"/>
          </a:endParaRPr>
        </a:p>
      </dgm:t>
    </dgm:pt>
    <dgm:pt modelId="{246F52D4-4F71-40FC-A35C-3B6549A0C680}" type="sibTrans" cxnId="{B9ABD6AA-F8BC-40F5-8417-FB60D4F9F6DB}">
      <dgm:prSet/>
      <dgm:spPr/>
      <dgm:t>
        <a:bodyPr/>
        <a:lstStyle/>
        <a:p>
          <a:pPr algn="l"/>
          <a:endParaRPr lang="en-US" sz="1400">
            <a:latin typeface="Calibri" panose="020F0502020204030204" pitchFamily="34" charset="0"/>
            <a:cs typeface="Calibri" panose="020F0502020204030204" pitchFamily="34" charset="0"/>
          </a:endParaRPr>
        </a:p>
      </dgm:t>
    </dgm:pt>
    <dgm:pt modelId="{8FE65E06-ED1F-4328-A73E-6D79712BF243}">
      <dgm:prSet phldrT="[Text]" custT="1"/>
      <dgm:spPr/>
      <dgm:t>
        <a:bodyPr/>
        <a:lstStyle/>
        <a:p>
          <a:pPr algn="l"/>
          <a:r>
            <a:rPr lang="en-US" sz="1400" dirty="0" smtClean="0">
              <a:latin typeface="Calibri" panose="020F0502020204030204" pitchFamily="34" charset="0"/>
              <a:cs typeface="Calibri" panose="020F0502020204030204" pitchFamily="34" charset="0"/>
            </a:rPr>
            <a:t>Recruitment</a:t>
          </a:r>
        </a:p>
        <a:p>
          <a:pPr algn="l"/>
          <a:r>
            <a:rPr lang="en-US" sz="1000" i="1" dirty="0" smtClean="0">
              <a:latin typeface="Calibri" panose="020F0502020204030204" pitchFamily="34" charset="0"/>
              <a:cs typeface="Calibri" panose="020F0502020204030204" pitchFamily="34" charset="0"/>
            </a:rPr>
            <a:t>Promote Research Finance Manger</a:t>
          </a:r>
        </a:p>
        <a:p>
          <a:pPr algn="l"/>
          <a:endParaRPr lang="en-US" sz="1000" i="1" dirty="0" smtClean="0">
            <a:latin typeface="Calibri" panose="020F0502020204030204" pitchFamily="34" charset="0"/>
            <a:cs typeface="Calibri" panose="020F0502020204030204" pitchFamily="34" charset="0"/>
          </a:endParaRPr>
        </a:p>
        <a:p>
          <a:pPr algn="l"/>
          <a:r>
            <a:rPr lang="en-US" sz="1400" dirty="0" smtClean="0">
              <a:latin typeface="Calibri" panose="020F0502020204030204" pitchFamily="34" charset="0"/>
              <a:cs typeface="Calibri" panose="020F0502020204030204" pitchFamily="34" charset="0"/>
            </a:rPr>
            <a:t>Manager Training Plan</a:t>
          </a:r>
        </a:p>
        <a:p>
          <a:pPr algn="l"/>
          <a:r>
            <a:rPr lang="en-US" sz="1000" i="1" dirty="0" smtClean="0">
              <a:latin typeface="Calibri" panose="020F0502020204030204" pitchFamily="34" charset="0"/>
              <a:cs typeface="Calibri" panose="020F0502020204030204" pitchFamily="34" charset="0"/>
            </a:rPr>
            <a:t>Develop standardized reports for high level </a:t>
          </a:r>
          <a:r>
            <a:rPr lang="en-US" sz="1000" i="1" smtClean="0">
              <a:latin typeface="Calibri" panose="020F0502020204030204" pitchFamily="34" charset="0"/>
              <a:cs typeface="Calibri" panose="020F0502020204030204" pitchFamily="34" charset="0"/>
            </a:rPr>
            <a:t>portfolio management</a:t>
          </a:r>
        </a:p>
        <a:p>
          <a:pPr algn="l"/>
          <a:endParaRPr lang="en-US" sz="1000" i="1" dirty="0" smtClean="0">
            <a:latin typeface="Calibri" panose="020F0502020204030204" pitchFamily="34" charset="0"/>
            <a:cs typeface="Calibri" panose="020F0502020204030204" pitchFamily="34" charset="0"/>
          </a:endParaRPr>
        </a:p>
        <a:p>
          <a:pPr algn="l"/>
          <a:r>
            <a:rPr lang="en-US" sz="1400" dirty="0" smtClean="0">
              <a:latin typeface="Calibri" panose="020F0502020204030204" pitchFamily="34" charset="0"/>
              <a:cs typeface="Calibri" panose="020F0502020204030204" pitchFamily="34" charset="0"/>
            </a:rPr>
            <a:t>RF Document Storage</a:t>
          </a:r>
        </a:p>
        <a:p>
          <a:pPr algn="l"/>
          <a:r>
            <a:rPr lang="en-US" sz="1000" i="1" dirty="0" smtClean="0">
              <a:latin typeface="Calibri" panose="020F0502020204030204" pitchFamily="34" charset="0"/>
              <a:cs typeface="Calibri" panose="020F0502020204030204" pitchFamily="34" charset="0"/>
            </a:rPr>
            <a:t>Collocate SOPs, training docs, etc. </a:t>
          </a:r>
        </a:p>
        <a:p>
          <a:pPr algn="l"/>
          <a:r>
            <a:rPr lang="en-US" sz="1000" i="1" dirty="0" smtClean="0">
              <a:latin typeface="Calibri" panose="020F0502020204030204" pitchFamily="34" charset="0"/>
              <a:cs typeface="Calibri" panose="020F0502020204030204" pitchFamily="34" charset="0"/>
            </a:rPr>
            <a:t>Identify gaps</a:t>
          </a:r>
          <a:endParaRPr lang="en-US" sz="600" i="1" dirty="0" smtClean="0">
            <a:latin typeface="Calibri" panose="020F0502020204030204" pitchFamily="34" charset="0"/>
            <a:cs typeface="Calibri" panose="020F0502020204030204" pitchFamily="34" charset="0"/>
          </a:endParaRPr>
        </a:p>
      </dgm:t>
    </dgm:pt>
    <dgm:pt modelId="{AEDAFB76-BB60-4870-AB11-D85FCFC1A072}" type="parTrans" cxnId="{47F76254-3E93-4346-B009-C4B738C7BDFE}">
      <dgm:prSet/>
      <dgm:spPr/>
      <dgm:t>
        <a:bodyPr/>
        <a:lstStyle/>
        <a:p>
          <a:pPr algn="l"/>
          <a:endParaRPr lang="en-US" sz="1400">
            <a:latin typeface="Calibri" panose="020F0502020204030204" pitchFamily="34" charset="0"/>
            <a:cs typeface="Calibri" panose="020F0502020204030204" pitchFamily="34" charset="0"/>
          </a:endParaRPr>
        </a:p>
      </dgm:t>
    </dgm:pt>
    <dgm:pt modelId="{455210A6-56F7-407E-ADCE-272DC0865101}" type="sibTrans" cxnId="{47F76254-3E93-4346-B009-C4B738C7BDFE}">
      <dgm:prSet/>
      <dgm:spPr/>
      <dgm:t>
        <a:bodyPr/>
        <a:lstStyle/>
        <a:p>
          <a:pPr algn="l"/>
          <a:endParaRPr lang="en-US" sz="1400">
            <a:latin typeface="Calibri" panose="020F0502020204030204" pitchFamily="34" charset="0"/>
            <a:cs typeface="Calibri" panose="020F0502020204030204" pitchFamily="34" charset="0"/>
          </a:endParaRPr>
        </a:p>
      </dgm:t>
    </dgm:pt>
    <dgm:pt modelId="{281BF6DB-0DF3-4D0D-9561-F343778A3D94}">
      <dgm:prSet phldrT="[Text]" custT="1"/>
      <dgm:spPr/>
      <dgm:t>
        <a:bodyPr/>
        <a:lstStyle/>
        <a:p>
          <a:pPr algn="ctr"/>
          <a:r>
            <a:rPr lang="en-US" sz="1400" dirty="0" smtClean="0">
              <a:latin typeface="Calibri" panose="020F0502020204030204" pitchFamily="34" charset="0"/>
              <a:cs typeface="Calibri" panose="020F0502020204030204" pitchFamily="34" charset="0"/>
            </a:rPr>
            <a:t>6 Months</a:t>
          </a:r>
          <a:endParaRPr lang="en-US" sz="1400" dirty="0">
            <a:latin typeface="Calibri" panose="020F0502020204030204" pitchFamily="34" charset="0"/>
            <a:cs typeface="Calibri" panose="020F0502020204030204" pitchFamily="34" charset="0"/>
          </a:endParaRPr>
        </a:p>
      </dgm:t>
    </dgm:pt>
    <dgm:pt modelId="{9678FC66-FAE3-4489-BEA0-8BD93C4BEF14}" type="parTrans" cxnId="{D7CC54B7-1FA7-4568-9199-22B1690EC7C9}">
      <dgm:prSet/>
      <dgm:spPr/>
      <dgm:t>
        <a:bodyPr/>
        <a:lstStyle/>
        <a:p>
          <a:pPr algn="l"/>
          <a:endParaRPr lang="en-US" sz="1400">
            <a:latin typeface="Calibri" panose="020F0502020204030204" pitchFamily="34" charset="0"/>
            <a:cs typeface="Calibri" panose="020F0502020204030204" pitchFamily="34" charset="0"/>
          </a:endParaRPr>
        </a:p>
      </dgm:t>
    </dgm:pt>
    <dgm:pt modelId="{FEB8130D-1585-4804-8283-C91B65471151}" type="sibTrans" cxnId="{D7CC54B7-1FA7-4568-9199-22B1690EC7C9}">
      <dgm:prSet/>
      <dgm:spPr/>
      <dgm:t>
        <a:bodyPr/>
        <a:lstStyle/>
        <a:p>
          <a:pPr algn="l"/>
          <a:endParaRPr lang="en-US" sz="1400">
            <a:latin typeface="Calibri" panose="020F0502020204030204" pitchFamily="34" charset="0"/>
            <a:cs typeface="Calibri" panose="020F0502020204030204" pitchFamily="34" charset="0"/>
          </a:endParaRPr>
        </a:p>
      </dgm:t>
    </dgm:pt>
    <dgm:pt modelId="{C0B89C54-05BF-420E-98E5-2787E937698F}">
      <dgm:prSet phldrT="[Text]" custT="1"/>
      <dgm:spPr/>
      <dgm:t>
        <a:bodyPr/>
        <a:lstStyle/>
        <a:p>
          <a:pPr algn="l"/>
          <a:r>
            <a:rPr lang="en-US" sz="1400" dirty="0" smtClean="0">
              <a:latin typeface="Calibri" panose="020F0502020204030204" pitchFamily="34" charset="0"/>
              <a:cs typeface="Calibri" panose="020F0502020204030204" pitchFamily="34" charset="0"/>
            </a:rPr>
            <a:t>Portfolio Redistribution</a:t>
          </a:r>
        </a:p>
        <a:p>
          <a:pPr algn="l"/>
          <a:r>
            <a:rPr lang="en-US" sz="1000" i="1" dirty="0" smtClean="0">
              <a:latin typeface="Calibri" panose="020F0502020204030204" pitchFamily="34" charset="0"/>
              <a:cs typeface="Calibri" panose="020F0502020204030204" pitchFamily="34" charset="0"/>
            </a:rPr>
            <a:t>Right-size portfolio workload</a:t>
          </a:r>
        </a:p>
        <a:p>
          <a:pPr algn="l"/>
          <a:endParaRPr lang="en-US" sz="1400" dirty="0" smtClean="0">
            <a:latin typeface="Calibri" panose="020F0502020204030204" pitchFamily="34" charset="0"/>
            <a:cs typeface="Calibri" panose="020F0502020204030204" pitchFamily="34" charset="0"/>
          </a:endParaRPr>
        </a:p>
        <a:p>
          <a:pPr algn="l"/>
          <a:r>
            <a:rPr lang="en-US" sz="1400" dirty="0" smtClean="0">
              <a:latin typeface="Calibri" panose="020F0502020204030204" pitchFamily="34" charset="0"/>
              <a:cs typeface="Calibri" panose="020F0502020204030204" pitchFamily="34" charset="0"/>
            </a:rPr>
            <a:t>Recruitment</a:t>
          </a:r>
          <a:endParaRPr lang="en-US" sz="1400" dirty="0">
            <a:latin typeface="Calibri" panose="020F0502020204030204" pitchFamily="34" charset="0"/>
            <a:cs typeface="Calibri" panose="020F0502020204030204" pitchFamily="34" charset="0"/>
          </a:endParaRPr>
        </a:p>
      </dgm:t>
    </dgm:pt>
    <dgm:pt modelId="{96B322A0-0C1E-4302-95B6-7B06E87A4247}" type="parTrans" cxnId="{8716421D-D8F2-4C53-9A8C-77E8515E1A81}">
      <dgm:prSet/>
      <dgm:spPr/>
      <dgm:t>
        <a:bodyPr/>
        <a:lstStyle/>
        <a:p>
          <a:pPr algn="l"/>
          <a:endParaRPr lang="en-US" sz="1400">
            <a:latin typeface="Calibri" panose="020F0502020204030204" pitchFamily="34" charset="0"/>
            <a:cs typeface="Calibri" panose="020F0502020204030204" pitchFamily="34" charset="0"/>
          </a:endParaRPr>
        </a:p>
      </dgm:t>
    </dgm:pt>
    <dgm:pt modelId="{A224EB42-D729-4E96-AD76-CA2836EF31A7}" type="sibTrans" cxnId="{8716421D-D8F2-4C53-9A8C-77E8515E1A81}">
      <dgm:prSet/>
      <dgm:spPr/>
      <dgm:t>
        <a:bodyPr/>
        <a:lstStyle/>
        <a:p>
          <a:pPr algn="l"/>
          <a:endParaRPr lang="en-US" sz="1400">
            <a:latin typeface="Calibri" panose="020F0502020204030204" pitchFamily="34" charset="0"/>
            <a:cs typeface="Calibri" panose="020F0502020204030204" pitchFamily="34" charset="0"/>
          </a:endParaRPr>
        </a:p>
      </dgm:t>
    </dgm:pt>
    <dgm:pt modelId="{31061F22-4AD0-411A-8EA8-A0F251A5A5B4}">
      <dgm:prSet custT="1"/>
      <dgm:spPr/>
      <dgm:t>
        <a:bodyPr/>
        <a:lstStyle/>
        <a:p>
          <a:pPr algn="ctr"/>
          <a:r>
            <a:rPr lang="en-US" sz="1400" dirty="0" smtClean="0">
              <a:latin typeface="Calibri" panose="020F0502020204030204" pitchFamily="34" charset="0"/>
              <a:cs typeface="Calibri" panose="020F0502020204030204" pitchFamily="34" charset="0"/>
            </a:rPr>
            <a:t>1 Year</a:t>
          </a:r>
          <a:endParaRPr lang="en-US" sz="1400" dirty="0">
            <a:latin typeface="Calibri" panose="020F0502020204030204" pitchFamily="34" charset="0"/>
            <a:cs typeface="Calibri" panose="020F0502020204030204" pitchFamily="34" charset="0"/>
          </a:endParaRPr>
        </a:p>
      </dgm:t>
    </dgm:pt>
    <dgm:pt modelId="{E889ADBD-9FC2-4052-B424-24910C3CE11F}" type="parTrans" cxnId="{DAEA2044-3961-4CC6-B121-A54D1A321336}">
      <dgm:prSet/>
      <dgm:spPr/>
      <dgm:t>
        <a:bodyPr/>
        <a:lstStyle/>
        <a:p>
          <a:endParaRPr lang="en-US">
            <a:latin typeface="Calibri" panose="020F0502020204030204" pitchFamily="34" charset="0"/>
            <a:cs typeface="Calibri" panose="020F0502020204030204" pitchFamily="34" charset="0"/>
          </a:endParaRPr>
        </a:p>
      </dgm:t>
    </dgm:pt>
    <dgm:pt modelId="{A0132A22-5878-422E-9033-58128C27A768}" type="sibTrans" cxnId="{DAEA2044-3961-4CC6-B121-A54D1A321336}">
      <dgm:prSet/>
      <dgm:spPr/>
      <dgm:t>
        <a:bodyPr/>
        <a:lstStyle/>
        <a:p>
          <a:endParaRPr lang="en-US">
            <a:latin typeface="Calibri" panose="020F0502020204030204" pitchFamily="34" charset="0"/>
            <a:cs typeface="Calibri" panose="020F0502020204030204" pitchFamily="34" charset="0"/>
          </a:endParaRPr>
        </a:p>
      </dgm:t>
    </dgm:pt>
    <dgm:pt modelId="{FD73C9E0-B73A-4865-9915-9B66C6E32F9F}">
      <dgm:prSet custT="1"/>
      <dgm:spPr/>
      <dgm:t>
        <a:bodyPr/>
        <a:lstStyle/>
        <a:p>
          <a:pPr algn="l"/>
          <a:r>
            <a:rPr lang="en-US" sz="1400" dirty="0" smtClean="0">
              <a:latin typeface="Calibri" panose="020F0502020204030204" pitchFamily="34" charset="0"/>
              <a:cs typeface="Calibri" panose="020F0502020204030204" pitchFamily="34" charset="0"/>
            </a:rPr>
            <a:t>Complete RF Resource “Manual"</a:t>
          </a:r>
        </a:p>
        <a:p>
          <a:pPr algn="l"/>
          <a:r>
            <a:rPr lang="en-US" sz="1050" i="1" dirty="0" smtClean="0">
              <a:latin typeface="Calibri" panose="020F0502020204030204" pitchFamily="34" charset="0"/>
              <a:cs typeface="Calibri" panose="020F0502020204030204" pitchFamily="34" charset="0"/>
            </a:rPr>
            <a:t>Singular comprehensive training and reference guide for RFA responsibilities</a:t>
          </a:r>
        </a:p>
        <a:p>
          <a:pPr algn="l"/>
          <a:endParaRPr lang="en-US" sz="1050" i="1" dirty="0" smtClean="0">
            <a:latin typeface="Calibri" panose="020F0502020204030204" pitchFamily="34" charset="0"/>
            <a:cs typeface="Calibri" panose="020F0502020204030204" pitchFamily="34" charset="0"/>
          </a:endParaRPr>
        </a:p>
        <a:p>
          <a:pPr algn="l"/>
          <a:r>
            <a:rPr lang="en-US" sz="1400" i="0" dirty="0" smtClean="0">
              <a:latin typeface="Calibri" panose="020F0502020204030204" pitchFamily="34" charset="0"/>
              <a:cs typeface="Calibri" panose="020F0502020204030204" pitchFamily="34" charset="0"/>
            </a:rPr>
            <a:t>Cross Training</a:t>
          </a:r>
        </a:p>
        <a:p>
          <a:pPr algn="l"/>
          <a:r>
            <a:rPr lang="en-US" sz="1000" i="1" dirty="0" smtClean="0">
              <a:latin typeface="Calibri" panose="020F0502020204030204" pitchFamily="34" charset="0"/>
              <a:cs typeface="Calibri" panose="020F0502020204030204" pitchFamily="34" charset="0"/>
            </a:rPr>
            <a:t>All roles and responsibilities have back-up staff identified and trained</a:t>
          </a:r>
        </a:p>
        <a:p>
          <a:pPr algn="l"/>
          <a:r>
            <a:rPr lang="en-US" sz="1000" i="1" dirty="0" smtClean="0">
              <a:latin typeface="Calibri" panose="020F0502020204030204" pitchFamily="34" charset="0"/>
              <a:cs typeface="Calibri" panose="020F0502020204030204" pitchFamily="34" charset="0"/>
            </a:rPr>
            <a:t>This process will start immediately but plan to be complete in a year</a:t>
          </a:r>
        </a:p>
      </dgm:t>
    </dgm:pt>
    <dgm:pt modelId="{7FC48978-B6F0-4EB5-9A55-B098B1CD4FEB}" type="parTrans" cxnId="{CD737358-E965-4A6B-A40A-3B4E818D2390}">
      <dgm:prSet/>
      <dgm:spPr/>
      <dgm:t>
        <a:bodyPr/>
        <a:lstStyle/>
        <a:p>
          <a:endParaRPr lang="en-US">
            <a:latin typeface="Calibri" panose="020F0502020204030204" pitchFamily="34" charset="0"/>
            <a:cs typeface="Calibri" panose="020F0502020204030204" pitchFamily="34" charset="0"/>
          </a:endParaRPr>
        </a:p>
      </dgm:t>
    </dgm:pt>
    <dgm:pt modelId="{FC87ACE1-8C63-468C-A466-5398628BDB8C}" type="sibTrans" cxnId="{CD737358-E965-4A6B-A40A-3B4E818D2390}">
      <dgm:prSet/>
      <dgm:spPr/>
      <dgm:t>
        <a:bodyPr/>
        <a:lstStyle/>
        <a:p>
          <a:endParaRPr lang="en-US">
            <a:latin typeface="Calibri" panose="020F0502020204030204" pitchFamily="34" charset="0"/>
            <a:cs typeface="Calibri" panose="020F0502020204030204" pitchFamily="34" charset="0"/>
          </a:endParaRPr>
        </a:p>
      </dgm:t>
    </dgm:pt>
    <dgm:pt modelId="{B84F4CB9-6EB3-4C65-985A-B8903E0862BC}">
      <dgm:prSet custT="1"/>
      <dgm:spPr/>
      <dgm:t>
        <a:bodyPr/>
        <a:lstStyle/>
        <a:p>
          <a:pPr algn="l"/>
          <a:r>
            <a:rPr lang="en-US" sz="1000" i="1" dirty="0" smtClean="0">
              <a:latin typeface="Calibri" panose="020F0502020204030204" pitchFamily="34" charset="0"/>
              <a:cs typeface="Calibri" panose="020F0502020204030204" pitchFamily="34" charset="0"/>
            </a:rPr>
            <a:t>Hire a Senior Research Finance Manger</a:t>
          </a:r>
        </a:p>
        <a:p>
          <a:pPr algn="l"/>
          <a:endParaRPr lang="en-US" sz="1400" b="0" i="0" dirty="0" smtClean="0">
            <a:latin typeface="Calibri" panose="020F0502020204030204" pitchFamily="34" charset="0"/>
            <a:cs typeface="Calibri" panose="020F0502020204030204" pitchFamily="34" charset="0"/>
          </a:endParaRPr>
        </a:p>
        <a:p>
          <a:pPr algn="l"/>
          <a:r>
            <a:rPr lang="en-US" sz="1400" b="0" i="0" dirty="0" smtClean="0">
              <a:latin typeface="Calibri" panose="020F0502020204030204" pitchFamily="34" charset="0"/>
              <a:cs typeface="Calibri" panose="020F0502020204030204" pitchFamily="34" charset="0"/>
            </a:rPr>
            <a:t>System SMEs</a:t>
          </a:r>
        </a:p>
        <a:p>
          <a:pPr algn="l"/>
          <a:r>
            <a:rPr lang="en-US" sz="1000" b="0" i="1" dirty="0" smtClean="0">
              <a:latin typeface="Calibri" panose="020F0502020204030204" pitchFamily="34" charset="0"/>
              <a:cs typeface="Calibri" panose="020F0502020204030204" pitchFamily="34" charset="0"/>
            </a:rPr>
            <a:t>Assess opportunities for specializing functions among staff</a:t>
          </a:r>
          <a:endParaRPr lang="en-US" sz="1000" i="1" dirty="0" smtClean="0">
            <a:latin typeface="Calibri" panose="020F0502020204030204" pitchFamily="34" charset="0"/>
            <a:cs typeface="Calibri" panose="020F0502020204030204" pitchFamily="34" charset="0"/>
          </a:endParaRPr>
        </a:p>
      </dgm:t>
    </dgm:pt>
    <dgm:pt modelId="{C35112C9-F4B9-4E93-B506-FD641738FA11}" type="parTrans" cxnId="{493D2D7F-9B09-43FF-9AE5-211BCB0BA3F5}">
      <dgm:prSet/>
      <dgm:spPr/>
      <dgm:t>
        <a:bodyPr/>
        <a:lstStyle/>
        <a:p>
          <a:endParaRPr lang="en-US"/>
        </a:p>
      </dgm:t>
    </dgm:pt>
    <dgm:pt modelId="{F40BE5E5-9B3E-45C3-B9E2-FA4B281809BF}" type="sibTrans" cxnId="{493D2D7F-9B09-43FF-9AE5-211BCB0BA3F5}">
      <dgm:prSet/>
      <dgm:spPr/>
      <dgm:t>
        <a:bodyPr/>
        <a:lstStyle/>
        <a:p>
          <a:endParaRPr lang="en-US"/>
        </a:p>
      </dgm:t>
    </dgm:pt>
    <dgm:pt modelId="{91F69133-4600-458C-9B3D-00DC0D789940}" type="pres">
      <dgm:prSet presAssocID="{B6D71BC8-7909-418C-A4EE-2C6CA985D930}" presName="Name0" presStyleCnt="0">
        <dgm:presLayoutVars>
          <dgm:chMax val="7"/>
          <dgm:chPref val="5"/>
          <dgm:dir/>
          <dgm:animOne val="branch"/>
          <dgm:animLvl val="lvl"/>
        </dgm:presLayoutVars>
      </dgm:prSet>
      <dgm:spPr/>
      <dgm:t>
        <a:bodyPr/>
        <a:lstStyle/>
        <a:p>
          <a:endParaRPr lang="en-US"/>
        </a:p>
      </dgm:t>
    </dgm:pt>
    <dgm:pt modelId="{B73D163E-D0C8-4E57-9844-4C5977D950B2}" type="pres">
      <dgm:prSet presAssocID="{31061F22-4AD0-411A-8EA8-A0F251A5A5B4}" presName="ChildAccent4" presStyleCnt="0"/>
      <dgm:spPr/>
    </dgm:pt>
    <dgm:pt modelId="{D19DC57A-07C5-4CF3-8AEC-1E6A2ED73056}" type="pres">
      <dgm:prSet presAssocID="{31061F22-4AD0-411A-8EA8-A0F251A5A5B4}" presName="ChildAccent" presStyleLbl="alignImgPlace1" presStyleIdx="0" presStyleCnt="4"/>
      <dgm:spPr/>
      <dgm:t>
        <a:bodyPr/>
        <a:lstStyle/>
        <a:p>
          <a:endParaRPr lang="en-US"/>
        </a:p>
      </dgm:t>
    </dgm:pt>
    <dgm:pt modelId="{EADD70FA-95CE-4EBB-AF56-E0C825FCD856}" type="pres">
      <dgm:prSet presAssocID="{31061F22-4AD0-411A-8EA8-A0F251A5A5B4}" presName="Child4" presStyleLbl="revTx" presStyleIdx="0" presStyleCnt="0">
        <dgm:presLayoutVars>
          <dgm:chMax val="0"/>
          <dgm:chPref val="0"/>
          <dgm:bulletEnabled val="1"/>
        </dgm:presLayoutVars>
      </dgm:prSet>
      <dgm:spPr/>
      <dgm:t>
        <a:bodyPr/>
        <a:lstStyle/>
        <a:p>
          <a:endParaRPr lang="en-US"/>
        </a:p>
      </dgm:t>
    </dgm:pt>
    <dgm:pt modelId="{4A2FAFDF-83FA-4E53-B83B-2E168A713A55}" type="pres">
      <dgm:prSet presAssocID="{31061F22-4AD0-411A-8EA8-A0F251A5A5B4}" presName="Parent4" presStyleLbl="node1" presStyleIdx="0" presStyleCnt="4">
        <dgm:presLayoutVars>
          <dgm:chMax val="2"/>
          <dgm:chPref val="1"/>
          <dgm:bulletEnabled val="1"/>
        </dgm:presLayoutVars>
      </dgm:prSet>
      <dgm:spPr/>
      <dgm:t>
        <a:bodyPr/>
        <a:lstStyle/>
        <a:p>
          <a:endParaRPr lang="en-US"/>
        </a:p>
      </dgm:t>
    </dgm:pt>
    <dgm:pt modelId="{66A85A04-A5B2-4C56-8D04-3CFB12A13460}" type="pres">
      <dgm:prSet presAssocID="{281BF6DB-0DF3-4D0D-9561-F343778A3D94}" presName="ChildAccent3" presStyleCnt="0"/>
      <dgm:spPr/>
    </dgm:pt>
    <dgm:pt modelId="{B75B57AD-AB20-4B4A-B70F-5B0241B71E0E}" type="pres">
      <dgm:prSet presAssocID="{281BF6DB-0DF3-4D0D-9561-F343778A3D94}" presName="ChildAccent" presStyleLbl="alignImgPlace1" presStyleIdx="1" presStyleCnt="4"/>
      <dgm:spPr/>
      <dgm:t>
        <a:bodyPr/>
        <a:lstStyle/>
        <a:p>
          <a:endParaRPr lang="en-US"/>
        </a:p>
      </dgm:t>
    </dgm:pt>
    <dgm:pt modelId="{3636191B-93D6-4F02-8C32-A7E7DDC4E821}" type="pres">
      <dgm:prSet presAssocID="{281BF6DB-0DF3-4D0D-9561-F343778A3D94}" presName="Child3" presStyleLbl="revTx" presStyleIdx="0" presStyleCnt="0">
        <dgm:presLayoutVars>
          <dgm:chMax val="0"/>
          <dgm:chPref val="0"/>
          <dgm:bulletEnabled val="1"/>
        </dgm:presLayoutVars>
      </dgm:prSet>
      <dgm:spPr/>
      <dgm:t>
        <a:bodyPr/>
        <a:lstStyle/>
        <a:p>
          <a:endParaRPr lang="en-US"/>
        </a:p>
      </dgm:t>
    </dgm:pt>
    <dgm:pt modelId="{66089833-6E4D-4705-B433-16BA5560970F}" type="pres">
      <dgm:prSet presAssocID="{281BF6DB-0DF3-4D0D-9561-F343778A3D94}" presName="Parent3" presStyleLbl="node1" presStyleIdx="1" presStyleCnt="4">
        <dgm:presLayoutVars>
          <dgm:chMax val="2"/>
          <dgm:chPref val="1"/>
          <dgm:bulletEnabled val="1"/>
        </dgm:presLayoutVars>
      </dgm:prSet>
      <dgm:spPr/>
      <dgm:t>
        <a:bodyPr/>
        <a:lstStyle/>
        <a:p>
          <a:endParaRPr lang="en-US"/>
        </a:p>
      </dgm:t>
    </dgm:pt>
    <dgm:pt modelId="{7B60293B-7A15-4D49-9CC0-DFDD03562C3B}" type="pres">
      <dgm:prSet presAssocID="{D2FC723C-BD02-4E8D-90FC-601547267EA1}" presName="ChildAccent2" presStyleCnt="0"/>
      <dgm:spPr/>
    </dgm:pt>
    <dgm:pt modelId="{E3AAFC31-07AC-4AE5-8C06-8E0A2141AEC4}" type="pres">
      <dgm:prSet presAssocID="{D2FC723C-BD02-4E8D-90FC-601547267EA1}" presName="ChildAccent" presStyleLbl="alignImgPlace1" presStyleIdx="2" presStyleCnt="4" custScaleX="101992" custScaleY="100917" custLinFactNeighborX="-1494" custLinFactNeighborY="483"/>
      <dgm:spPr/>
      <dgm:t>
        <a:bodyPr/>
        <a:lstStyle/>
        <a:p>
          <a:endParaRPr lang="en-US"/>
        </a:p>
      </dgm:t>
    </dgm:pt>
    <dgm:pt modelId="{B6F110C9-E8AE-4A61-A33B-3B74CEF74DA5}" type="pres">
      <dgm:prSet presAssocID="{D2FC723C-BD02-4E8D-90FC-601547267EA1}" presName="Child2" presStyleLbl="revTx" presStyleIdx="0" presStyleCnt="0">
        <dgm:presLayoutVars>
          <dgm:chMax val="0"/>
          <dgm:chPref val="0"/>
          <dgm:bulletEnabled val="1"/>
        </dgm:presLayoutVars>
      </dgm:prSet>
      <dgm:spPr/>
      <dgm:t>
        <a:bodyPr/>
        <a:lstStyle/>
        <a:p>
          <a:endParaRPr lang="en-US"/>
        </a:p>
      </dgm:t>
    </dgm:pt>
    <dgm:pt modelId="{A6F2C2E7-37A5-4B4C-B88A-7A79A0059D30}" type="pres">
      <dgm:prSet presAssocID="{D2FC723C-BD02-4E8D-90FC-601547267EA1}" presName="Parent2" presStyleLbl="node1" presStyleIdx="2" presStyleCnt="4">
        <dgm:presLayoutVars>
          <dgm:chMax val="2"/>
          <dgm:chPref val="1"/>
          <dgm:bulletEnabled val="1"/>
        </dgm:presLayoutVars>
      </dgm:prSet>
      <dgm:spPr/>
      <dgm:t>
        <a:bodyPr/>
        <a:lstStyle/>
        <a:p>
          <a:endParaRPr lang="en-US"/>
        </a:p>
      </dgm:t>
    </dgm:pt>
    <dgm:pt modelId="{B5F8F48B-5E52-49E6-9C72-0CF698911C75}" type="pres">
      <dgm:prSet presAssocID="{5B5FAFE3-900A-4452-821B-693F6672D03F}" presName="ChildAccent1" presStyleCnt="0"/>
      <dgm:spPr/>
    </dgm:pt>
    <dgm:pt modelId="{93DD76C1-6A3B-4784-880F-0CCF768F3900}" type="pres">
      <dgm:prSet presAssocID="{5B5FAFE3-900A-4452-821B-693F6672D03F}" presName="ChildAccent" presStyleLbl="alignImgPlace1" presStyleIdx="3" presStyleCnt="4"/>
      <dgm:spPr/>
      <dgm:t>
        <a:bodyPr/>
        <a:lstStyle/>
        <a:p>
          <a:endParaRPr lang="en-US"/>
        </a:p>
      </dgm:t>
    </dgm:pt>
    <dgm:pt modelId="{CACCB611-193F-4658-AA45-A4DFCCA66444}" type="pres">
      <dgm:prSet presAssocID="{5B5FAFE3-900A-4452-821B-693F6672D03F}" presName="Child1" presStyleLbl="revTx" presStyleIdx="0" presStyleCnt="0">
        <dgm:presLayoutVars>
          <dgm:chMax val="0"/>
          <dgm:chPref val="0"/>
          <dgm:bulletEnabled val="1"/>
        </dgm:presLayoutVars>
      </dgm:prSet>
      <dgm:spPr/>
      <dgm:t>
        <a:bodyPr/>
        <a:lstStyle/>
        <a:p>
          <a:endParaRPr lang="en-US"/>
        </a:p>
      </dgm:t>
    </dgm:pt>
    <dgm:pt modelId="{66E2ED7C-4B53-4E81-9439-F4C879ED5032}" type="pres">
      <dgm:prSet presAssocID="{5B5FAFE3-900A-4452-821B-693F6672D03F}" presName="Parent1" presStyleLbl="node1" presStyleIdx="3" presStyleCnt="4">
        <dgm:presLayoutVars>
          <dgm:chMax val="2"/>
          <dgm:chPref val="1"/>
          <dgm:bulletEnabled val="1"/>
        </dgm:presLayoutVars>
      </dgm:prSet>
      <dgm:spPr/>
      <dgm:t>
        <a:bodyPr/>
        <a:lstStyle/>
        <a:p>
          <a:endParaRPr lang="en-US"/>
        </a:p>
      </dgm:t>
    </dgm:pt>
  </dgm:ptLst>
  <dgm:cxnLst>
    <dgm:cxn modelId="{DEDA5AE3-ECC3-46FD-B7F3-922A9787A3D3}" type="presOf" srcId="{B84F4CB9-6EB3-4C65-985A-B8903E0862BC}" destId="{B75B57AD-AB20-4B4A-B70F-5B0241B71E0E}" srcOrd="0" destOrd="1" presId="urn:microsoft.com/office/officeart/2011/layout/InterconnectedBlockProcess"/>
    <dgm:cxn modelId="{0C822B35-4EFE-4274-A599-60B2664DFD84}" type="presOf" srcId="{5B5FAFE3-900A-4452-821B-693F6672D03F}" destId="{66E2ED7C-4B53-4E81-9439-F4C879ED5032}" srcOrd="0" destOrd="0" presId="urn:microsoft.com/office/officeart/2011/layout/InterconnectedBlockProcess"/>
    <dgm:cxn modelId="{35AA830A-7F97-489B-82D7-853395FEBD5B}" type="presOf" srcId="{281BF6DB-0DF3-4D0D-9561-F343778A3D94}" destId="{66089833-6E4D-4705-B433-16BA5560970F}" srcOrd="0" destOrd="0" presId="urn:microsoft.com/office/officeart/2011/layout/InterconnectedBlockProcess"/>
    <dgm:cxn modelId="{3CA17270-F3CB-4AA4-9C2F-401BC5B90D9F}" type="presOf" srcId="{FD73C9E0-B73A-4865-9915-9B66C6E32F9F}" destId="{D19DC57A-07C5-4CF3-8AEC-1E6A2ED73056}" srcOrd="0" destOrd="0" presId="urn:microsoft.com/office/officeart/2011/layout/InterconnectedBlockProcess"/>
    <dgm:cxn modelId="{33605C55-882C-4D73-8EB7-5395E8708254}" type="presOf" srcId="{31061F22-4AD0-411A-8EA8-A0F251A5A5B4}" destId="{4A2FAFDF-83FA-4E53-B83B-2E168A713A55}" srcOrd="0" destOrd="0" presId="urn:microsoft.com/office/officeart/2011/layout/InterconnectedBlockProcess"/>
    <dgm:cxn modelId="{47F76254-3E93-4346-B009-C4B738C7BDFE}" srcId="{D2FC723C-BD02-4E8D-90FC-601547267EA1}" destId="{8FE65E06-ED1F-4328-A73E-6D79712BF243}" srcOrd="0" destOrd="0" parTransId="{AEDAFB76-BB60-4870-AB11-D85FCFC1A072}" sibTransId="{455210A6-56F7-407E-ADCE-272DC0865101}"/>
    <dgm:cxn modelId="{CD737358-E965-4A6B-A40A-3B4E818D2390}" srcId="{31061F22-4AD0-411A-8EA8-A0F251A5A5B4}" destId="{FD73C9E0-B73A-4865-9915-9B66C6E32F9F}" srcOrd="0" destOrd="0" parTransId="{7FC48978-B6F0-4EB5-9A55-B098B1CD4FEB}" sibTransId="{FC87ACE1-8C63-468C-A466-5398628BDB8C}"/>
    <dgm:cxn modelId="{ADA26936-0265-46E2-AC3C-80B38EA580E3}" srcId="{B6D71BC8-7909-418C-A4EE-2C6CA985D930}" destId="{5B5FAFE3-900A-4452-821B-693F6672D03F}" srcOrd="0" destOrd="0" parTransId="{2EA1DBB6-E9D5-47A8-8FBF-78AB24953183}" sibTransId="{2CA7F392-E06C-4ABA-97FE-888D0FC9FF88}"/>
    <dgm:cxn modelId="{B0DE5B70-AD8E-4146-98FB-A6B1DDE63F3B}" type="presOf" srcId="{2C9F4730-6238-470C-9392-D3BF75202994}" destId="{CACCB611-193F-4658-AA45-A4DFCCA66444}" srcOrd="1" destOrd="0" presId="urn:microsoft.com/office/officeart/2011/layout/InterconnectedBlockProcess"/>
    <dgm:cxn modelId="{DAEA2044-3961-4CC6-B121-A54D1A321336}" srcId="{B6D71BC8-7909-418C-A4EE-2C6CA985D930}" destId="{31061F22-4AD0-411A-8EA8-A0F251A5A5B4}" srcOrd="3" destOrd="0" parTransId="{E889ADBD-9FC2-4052-B424-24910C3CE11F}" sibTransId="{A0132A22-5878-422E-9033-58128C27A768}"/>
    <dgm:cxn modelId="{D7CC54B7-1FA7-4568-9199-22B1690EC7C9}" srcId="{B6D71BC8-7909-418C-A4EE-2C6CA985D930}" destId="{281BF6DB-0DF3-4D0D-9561-F343778A3D94}" srcOrd="2" destOrd="0" parTransId="{9678FC66-FAE3-4489-BEA0-8BD93C4BEF14}" sibTransId="{FEB8130D-1585-4804-8283-C91B65471151}"/>
    <dgm:cxn modelId="{5619B846-CD58-43E0-9557-F67A68432286}" type="presOf" srcId="{C0B89C54-05BF-420E-98E5-2787E937698F}" destId="{3636191B-93D6-4F02-8C32-A7E7DDC4E821}" srcOrd="1" destOrd="0" presId="urn:microsoft.com/office/officeart/2011/layout/InterconnectedBlockProcess"/>
    <dgm:cxn modelId="{B9ABD6AA-F8BC-40F5-8417-FB60D4F9F6DB}" srcId="{B6D71BC8-7909-418C-A4EE-2C6CA985D930}" destId="{D2FC723C-BD02-4E8D-90FC-601547267EA1}" srcOrd="1" destOrd="0" parTransId="{B03EBDFB-2BB7-4BDE-A523-F0A981237343}" sibTransId="{246F52D4-4F71-40FC-A35C-3B6549A0C680}"/>
    <dgm:cxn modelId="{E3B63D47-8EC1-4617-A960-27B799A8276A}" type="presOf" srcId="{B6D71BC8-7909-418C-A4EE-2C6CA985D930}" destId="{91F69133-4600-458C-9B3D-00DC0D789940}" srcOrd="0" destOrd="0" presId="urn:microsoft.com/office/officeart/2011/layout/InterconnectedBlockProcess"/>
    <dgm:cxn modelId="{8716421D-D8F2-4C53-9A8C-77E8515E1A81}" srcId="{281BF6DB-0DF3-4D0D-9561-F343778A3D94}" destId="{C0B89C54-05BF-420E-98E5-2787E937698F}" srcOrd="0" destOrd="0" parTransId="{96B322A0-0C1E-4302-95B6-7B06E87A4247}" sibTransId="{A224EB42-D729-4E96-AD76-CA2836EF31A7}"/>
    <dgm:cxn modelId="{64B20A5B-072A-4872-A775-6716544715E4}" type="presOf" srcId="{D2FC723C-BD02-4E8D-90FC-601547267EA1}" destId="{A6F2C2E7-37A5-4B4C-B88A-7A79A0059D30}" srcOrd="0" destOrd="0" presId="urn:microsoft.com/office/officeart/2011/layout/InterconnectedBlockProcess"/>
    <dgm:cxn modelId="{EF78E417-29F4-4F92-AA62-D1A3EA0838C3}" type="presOf" srcId="{8FE65E06-ED1F-4328-A73E-6D79712BF243}" destId="{E3AAFC31-07AC-4AE5-8C06-8E0A2141AEC4}" srcOrd="0" destOrd="0" presId="urn:microsoft.com/office/officeart/2011/layout/InterconnectedBlockProcess"/>
    <dgm:cxn modelId="{167BB31A-47F2-4E66-88AA-E9B921125333}" type="presOf" srcId="{B84F4CB9-6EB3-4C65-985A-B8903E0862BC}" destId="{3636191B-93D6-4F02-8C32-A7E7DDC4E821}" srcOrd="1" destOrd="1" presId="urn:microsoft.com/office/officeart/2011/layout/InterconnectedBlockProcess"/>
    <dgm:cxn modelId="{683F784D-0DC5-4B57-A3A9-C11AC4AA27A4}" type="presOf" srcId="{C0B89C54-05BF-420E-98E5-2787E937698F}" destId="{B75B57AD-AB20-4B4A-B70F-5B0241B71E0E}" srcOrd="0" destOrd="0" presId="urn:microsoft.com/office/officeart/2011/layout/InterconnectedBlockProcess"/>
    <dgm:cxn modelId="{89A21D40-8C75-4B77-AB81-00DA7D314B6E}" type="presOf" srcId="{2C9F4730-6238-470C-9392-D3BF75202994}" destId="{93DD76C1-6A3B-4784-880F-0CCF768F3900}" srcOrd="0" destOrd="0" presId="urn:microsoft.com/office/officeart/2011/layout/InterconnectedBlockProcess"/>
    <dgm:cxn modelId="{E3E03B54-EBC3-4D00-B433-E9781A6E857E}" type="presOf" srcId="{8FE65E06-ED1F-4328-A73E-6D79712BF243}" destId="{B6F110C9-E8AE-4A61-A33B-3B74CEF74DA5}" srcOrd="1" destOrd="0" presId="urn:microsoft.com/office/officeart/2011/layout/InterconnectedBlockProcess"/>
    <dgm:cxn modelId="{25B58E17-3CDF-40F9-96CC-798066F98605}" type="presOf" srcId="{FD73C9E0-B73A-4865-9915-9B66C6E32F9F}" destId="{EADD70FA-95CE-4EBB-AF56-E0C825FCD856}" srcOrd="1" destOrd="0" presId="urn:microsoft.com/office/officeart/2011/layout/InterconnectedBlockProcess"/>
    <dgm:cxn modelId="{C6BEB0B8-3F0B-495B-A05B-939C2EA4B16E}" srcId="{5B5FAFE3-900A-4452-821B-693F6672D03F}" destId="{2C9F4730-6238-470C-9392-D3BF75202994}" srcOrd="0" destOrd="0" parTransId="{8053C795-4542-4DFD-BF3B-A82BA03E571E}" sibTransId="{8616FA6E-B1A2-49C6-A923-347A470EE78A}"/>
    <dgm:cxn modelId="{493D2D7F-9B09-43FF-9AE5-211BCB0BA3F5}" srcId="{281BF6DB-0DF3-4D0D-9561-F343778A3D94}" destId="{B84F4CB9-6EB3-4C65-985A-B8903E0862BC}" srcOrd="1" destOrd="0" parTransId="{C35112C9-F4B9-4E93-B506-FD641738FA11}" sibTransId="{F40BE5E5-9B3E-45C3-B9E2-FA4B281809BF}"/>
    <dgm:cxn modelId="{7CB32294-90CC-43C3-9C1F-CB7E4F149B34}" type="presParOf" srcId="{91F69133-4600-458C-9B3D-00DC0D789940}" destId="{B73D163E-D0C8-4E57-9844-4C5977D950B2}" srcOrd="0" destOrd="0" presId="urn:microsoft.com/office/officeart/2011/layout/InterconnectedBlockProcess"/>
    <dgm:cxn modelId="{F68CAB5C-5515-4780-94ED-A588678E042C}" type="presParOf" srcId="{B73D163E-D0C8-4E57-9844-4C5977D950B2}" destId="{D19DC57A-07C5-4CF3-8AEC-1E6A2ED73056}" srcOrd="0" destOrd="0" presId="urn:microsoft.com/office/officeart/2011/layout/InterconnectedBlockProcess"/>
    <dgm:cxn modelId="{F277DCD6-43A8-467F-AA98-5E7E36E85365}" type="presParOf" srcId="{91F69133-4600-458C-9B3D-00DC0D789940}" destId="{EADD70FA-95CE-4EBB-AF56-E0C825FCD856}" srcOrd="1" destOrd="0" presId="urn:microsoft.com/office/officeart/2011/layout/InterconnectedBlockProcess"/>
    <dgm:cxn modelId="{3B4743D6-49F3-43F7-AB52-169367F1EB2B}" type="presParOf" srcId="{91F69133-4600-458C-9B3D-00DC0D789940}" destId="{4A2FAFDF-83FA-4E53-B83B-2E168A713A55}" srcOrd="2" destOrd="0" presId="urn:microsoft.com/office/officeart/2011/layout/InterconnectedBlockProcess"/>
    <dgm:cxn modelId="{EFD294C0-6CA8-40D7-ADB2-284CF77574B7}" type="presParOf" srcId="{91F69133-4600-458C-9B3D-00DC0D789940}" destId="{66A85A04-A5B2-4C56-8D04-3CFB12A13460}" srcOrd="3" destOrd="0" presId="urn:microsoft.com/office/officeart/2011/layout/InterconnectedBlockProcess"/>
    <dgm:cxn modelId="{5EBD912A-11D8-4E42-8BF0-4E7FF2D5B491}" type="presParOf" srcId="{66A85A04-A5B2-4C56-8D04-3CFB12A13460}" destId="{B75B57AD-AB20-4B4A-B70F-5B0241B71E0E}" srcOrd="0" destOrd="0" presId="urn:microsoft.com/office/officeart/2011/layout/InterconnectedBlockProcess"/>
    <dgm:cxn modelId="{4A8E0F0D-8DAA-4D26-BED6-54CC6A670858}" type="presParOf" srcId="{91F69133-4600-458C-9B3D-00DC0D789940}" destId="{3636191B-93D6-4F02-8C32-A7E7DDC4E821}" srcOrd="4" destOrd="0" presId="urn:microsoft.com/office/officeart/2011/layout/InterconnectedBlockProcess"/>
    <dgm:cxn modelId="{E08055C8-F7C6-43E7-A5C4-9EC2E2A8A9F1}" type="presParOf" srcId="{91F69133-4600-458C-9B3D-00DC0D789940}" destId="{66089833-6E4D-4705-B433-16BA5560970F}" srcOrd="5" destOrd="0" presId="urn:microsoft.com/office/officeart/2011/layout/InterconnectedBlockProcess"/>
    <dgm:cxn modelId="{6728E379-BED6-439A-9173-D582762BB6FC}" type="presParOf" srcId="{91F69133-4600-458C-9B3D-00DC0D789940}" destId="{7B60293B-7A15-4D49-9CC0-DFDD03562C3B}" srcOrd="6" destOrd="0" presId="urn:microsoft.com/office/officeart/2011/layout/InterconnectedBlockProcess"/>
    <dgm:cxn modelId="{A63F3BFC-1E69-406A-BC18-06B9C58FE7DF}" type="presParOf" srcId="{7B60293B-7A15-4D49-9CC0-DFDD03562C3B}" destId="{E3AAFC31-07AC-4AE5-8C06-8E0A2141AEC4}" srcOrd="0" destOrd="0" presId="urn:microsoft.com/office/officeart/2011/layout/InterconnectedBlockProcess"/>
    <dgm:cxn modelId="{EDD0CB62-80BC-4959-820A-B2C881A14CA7}" type="presParOf" srcId="{91F69133-4600-458C-9B3D-00DC0D789940}" destId="{B6F110C9-E8AE-4A61-A33B-3B74CEF74DA5}" srcOrd="7" destOrd="0" presId="urn:microsoft.com/office/officeart/2011/layout/InterconnectedBlockProcess"/>
    <dgm:cxn modelId="{300E8D71-E130-4A4B-B9AB-8C05DC36D0E6}" type="presParOf" srcId="{91F69133-4600-458C-9B3D-00DC0D789940}" destId="{A6F2C2E7-37A5-4B4C-B88A-7A79A0059D30}" srcOrd="8" destOrd="0" presId="urn:microsoft.com/office/officeart/2011/layout/InterconnectedBlockProcess"/>
    <dgm:cxn modelId="{E28A7BEE-C98A-4A2A-971C-DAA3FA932027}" type="presParOf" srcId="{91F69133-4600-458C-9B3D-00DC0D789940}" destId="{B5F8F48B-5E52-49E6-9C72-0CF698911C75}" srcOrd="9" destOrd="0" presId="urn:microsoft.com/office/officeart/2011/layout/InterconnectedBlockProcess"/>
    <dgm:cxn modelId="{00556B61-FED2-4F89-BED9-1561623B2182}" type="presParOf" srcId="{B5F8F48B-5E52-49E6-9C72-0CF698911C75}" destId="{93DD76C1-6A3B-4784-880F-0CCF768F3900}" srcOrd="0" destOrd="0" presId="urn:microsoft.com/office/officeart/2011/layout/InterconnectedBlockProcess"/>
    <dgm:cxn modelId="{EF586D3A-A05B-4F8C-AC6F-AC462163A867}" type="presParOf" srcId="{91F69133-4600-458C-9B3D-00DC0D789940}" destId="{CACCB611-193F-4658-AA45-A4DFCCA66444}" srcOrd="10" destOrd="0" presId="urn:microsoft.com/office/officeart/2011/layout/InterconnectedBlockProcess"/>
    <dgm:cxn modelId="{E46673E6-7C27-40A9-81C3-764910601E70}" type="presParOf" srcId="{91F69133-4600-458C-9B3D-00DC0D789940}" destId="{66E2ED7C-4B53-4E81-9439-F4C879ED5032}" srcOrd="11"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9D5B44-7088-4BF4-BDDB-3BC2DA42576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ABB29608-41CF-489D-8EA7-F308BA3825B3}">
      <dgm:prSet phldrT="[Text]" custT="1"/>
      <dgm:spPr/>
      <dgm:t>
        <a:bodyPr/>
        <a:lstStyle/>
        <a:p>
          <a:r>
            <a:rPr lang="en-US" sz="2000" b="1" dirty="0">
              <a:solidFill>
                <a:schemeClr val="tx2"/>
              </a:solidFill>
              <a:latin typeface="Calibri" panose="020F0502020204030204" pitchFamily="34" charset="0"/>
              <a:cs typeface="Calibri" panose="020F0502020204030204" pitchFamily="34" charset="0"/>
            </a:rPr>
            <a:t>Facilities</a:t>
          </a:r>
          <a:r>
            <a:rPr lang="en-US" sz="1800" b="1" dirty="0">
              <a:solidFill>
                <a:schemeClr val="tx2"/>
              </a:solidFill>
            </a:rPr>
            <a:t> </a:t>
          </a:r>
          <a:endParaRPr lang="en-US" sz="1800" b="1" dirty="0" smtClean="0">
            <a:solidFill>
              <a:schemeClr val="tx2"/>
            </a:solidFill>
          </a:endParaRPr>
        </a:p>
      </dgm:t>
    </dgm:pt>
    <dgm:pt modelId="{21607E3E-1E5F-48CE-BF1F-AAFEAAD69EE5}" type="parTrans" cxnId="{B6F9F675-C29A-46F7-A28D-BE19DA962EEB}">
      <dgm:prSet/>
      <dgm:spPr/>
      <dgm:t>
        <a:bodyPr/>
        <a:lstStyle/>
        <a:p>
          <a:endParaRPr lang="en-US"/>
        </a:p>
      </dgm:t>
    </dgm:pt>
    <dgm:pt modelId="{95802B0C-8662-445D-88D5-8F59D0155003}" type="sibTrans" cxnId="{B6F9F675-C29A-46F7-A28D-BE19DA962EEB}">
      <dgm:prSet/>
      <dgm:spPr/>
      <dgm:t>
        <a:bodyPr/>
        <a:lstStyle/>
        <a:p>
          <a:endParaRPr lang="en-US"/>
        </a:p>
      </dgm:t>
    </dgm:pt>
    <dgm:pt modelId="{CB5EEF71-A7A8-40E5-9C4D-458FBD806A75}">
      <dgm:prSet phldrT="[Text]" custT="1"/>
      <dgm:spPr/>
      <dgm:t>
        <a:bodyPr/>
        <a:lstStyle/>
        <a:p>
          <a:pPr>
            <a:spcBef>
              <a:spcPct val="0"/>
            </a:spcBef>
          </a:pPr>
          <a:r>
            <a:rPr lang="en-US" sz="1600" dirty="0">
              <a:latin typeface="Calibri" panose="020F0502020204030204" pitchFamily="34" charset="0"/>
              <a:cs typeface="Calibri" panose="020F0502020204030204" pitchFamily="34" charset="0"/>
            </a:rPr>
            <a:t>Equipment depreciation /use allowance</a:t>
          </a:r>
        </a:p>
      </dgm:t>
    </dgm:pt>
    <dgm:pt modelId="{78091B61-B187-4EDC-B908-5BBA10A70B4B}" type="parTrans" cxnId="{5690FD8E-CC73-40FD-8199-21FEB69653FB}">
      <dgm:prSet/>
      <dgm:spPr/>
      <dgm:t>
        <a:bodyPr/>
        <a:lstStyle/>
        <a:p>
          <a:endParaRPr lang="en-US"/>
        </a:p>
      </dgm:t>
    </dgm:pt>
    <dgm:pt modelId="{1A334907-F561-4A2E-B882-AADE5AC866DF}" type="sibTrans" cxnId="{5690FD8E-CC73-40FD-8199-21FEB69653FB}">
      <dgm:prSet/>
      <dgm:spPr/>
      <dgm:t>
        <a:bodyPr/>
        <a:lstStyle/>
        <a:p>
          <a:endParaRPr lang="en-US"/>
        </a:p>
      </dgm:t>
    </dgm:pt>
    <dgm:pt modelId="{D13B4F27-E2C3-460F-A946-0BAFADA85CB9}">
      <dgm:prSet phldrT="[Text]" custT="1"/>
      <dgm:spPr/>
      <dgm:t>
        <a:bodyPr/>
        <a:lstStyle/>
        <a:p>
          <a:r>
            <a:rPr lang="en-US" sz="2000" b="1" dirty="0" smtClean="0">
              <a:solidFill>
                <a:schemeClr val="tx2"/>
              </a:solidFill>
              <a:latin typeface="Calibri" panose="020F0502020204030204" pitchFamily="34" charset="0"/>
              <a:cs typeface="Calibri" panose="020F0502020204030204" pitchFamily="34" charset="0"/>
            </a:rPr>
            <a:t>Administrative</a:t>
          </a:r>
        </a:p>
      </dgm:t>
    </dgm:pt>
    <dgm:pt modelId="{6A5FD124-634E-4E87-83C7-45ACF9357CE7}" type="parTrans" cxnId="{70C1554C-A9D7-498F-82C6-345613F391D4}">
      <dgm:prSet/>
      <dgm:spPr/>
      <dgm:t>
        <a:bodyPr/>
        <a:lstStyle/>
        <a:p>
          <a:endParaRPr lang="en-US"/>
        </a:p>
      </dgm:t>
    </dgm:pt>
    <dgm:pt modelId="{8A6B5883-7D43-4F3D-8570-1F1320B1B3BF}" type="sibTrans" cxnId="{70C1554C-A9D7-498F-82C6-345613F391D4}">
      <dgm:prSet/>
      <dgm:spPr/>
      <dgm:t>
        <a:bodyPr/>
        <a:lstStyle/>
        <a:p>
          <a:endParaRPr lang="en-US"/>
        </a:p>
      </dgm:t>
    </dgm:pt>
    <dgm:pt modelId="{AED7675D-6396-451D-B802-89E6DAEB65FD}">
      <dgm:prSet phldrT="[Text]" custT="1"/>
      <dgm:spPr/>
      <dgm:t>
        <a:bodyPr/>
        <a:lstStyle/>
        <a:p>
          <a:r>
            <a:rPr lang="en-US" sz="1600" dirty="0" smtClean="0">
              <a:latin typeface="Calibri" panose="020F0502020204030204" pitchFamily="34" charset="0"/>
              <a:cs typeface="Calibri" panose="020F0502020204030204" pitchFamily="34" charset="0"/>
            </a:rPr>
            <a:t>Compliance systems and staffing</a:t>
          </a:r>
          <a:endParaRPr lang="en-US" sz="1600" dirty="0">
            <a:latin typeface="Calibri" panose="020F0502020204030204" pitchFamily="34" charset="0"/>
            <a:cs typeface="Calibri" panose="020F0502020204030204" pitchFamily="34" charset="0"/>
          </a:endParaRPr>
        </a:p>
      </dgm:t>
    </dgm:pt>
    <dgm:pt modelId="{A594B79F-4584-4E47-94FE-7F73E0511197}" type="parTrans" cxnId="{667F8C1B-F504-4B2A-81F4-77CAF2DF5F01}">
      <dgm:prSet/>
      <dgm:spPr/>
      <dgm:t>
        <a:bodyPr/>
        <a:lstStyle/>
        <a:p>
          <a:endParaRPr lang="en-US"/>
        </a:p>
      </dgm:t>
    </dgm:pt>
    <dgm:pt modelId="{D057EB13-AB32-4DCD-8F51-824F7F6A112E}" type="sibTrans" cxnId="{667F8C1B-F504-4B2A-81F4-77CAF2DF5F01}">
      <dgm:prSet/>
      <dgm:spPr/>
      <dgm:t>
        <a:bodyPr/>
        <a:lstStyle/>
        <a:p>
          <a:endParaRPr lang="en-US"/>
        </a:p>
      </dgm:t>
    </dgm:pt>
    <dgm:pt modelId="{B85A421D-1779-4F55-A6A0-B4E3C7DA8A95}">
      <dgm:prSet phldrT="[Text]" custT="1"/>
      <dgm:spPr/>
      <dgm:t>
        <a:bodyPr/>
        <a:lstStyle/>
        <a:p>
          <a:pPr>
            <a:spcBef>
              <a:spcPct val="0"/>
            </a:spcBef>
          </a:pPr>
          <a:r>
            <a:rPr lang="en-US" sz="1600" dirty="0">
              <a:latin typeface="Calibri" panose="020F0502020204030204" pitchFamily="34" charset="0"/>
              <a:cs typeface="Calibri" panose="020F0502020204030204" pitchFamily="34" charset="0"/>
            </a:rPr>
            <a:t>Operations &amp; maintenance</a:t>
          </a:r>
        </a:p>
      </dgm:t>
    </dgm:pt>
    <dgm:pt modelId="{3A0EED82-5871-4DB0-8E6D-7C8E2BEE2C2B}" type="parTrans" cxnId="{2C11B360-1790-4910-8DCE-D4D5BC5F0A42}">
      <dgm:prSet/>
      <dgm:spPr/>
      <dgm:t>
        <a:bodyPr/>
        <a:lstStyle/>
        <a:p>
          <a:endParaRPr lang="en-US"/>
        </a:p>
      </dgm:t>
    </dgm:pt>
    <dgm:pt modelId="{BC5BE1FB-B874-4B25-B850-E4466281231B}" type="sibTrans" cxnId="{2C11B360-1790-4910-8DCE-D4D5BC5F0A42}">
      <dgm:prSet/>
      <dgm:spPr/>
      <dgm:t>
        <a:bodyPr/>
        <a:lstStyle/>
        <a:p>
          <a:endParaRPr lang="en-US"/>
        </a:p>
      </dgm:t>
    </dgm:pt>
    <dgm:pt modelId="{91D68A42-0D1D-477B-984A-F27016858F1F}">
      <dgm:prSet phldrT="[Text]" custT="1"/>
      <dgm:spPr/>
      <dgm:t>
        <a:bodyPr/>
        <a:lstStyle/>
        <a:p>
          <a:pPr>
            <a:spcBef>
              <a:spcPct val="0"/>
            </a:spcBef>
          </a:pPr>
          <a:r>
            <a:rPr lang="en-US" sz="1600" dirty="0">
              <a:latin typeface="Calibri" panose="020F0502020204030204" pitchFamily="34" charset="0"/>
              <a:cs typeface="Calibri" panose="020F0502020204030204" pitchFamily="34" charset="0"/>
            </a:rPr>
            <a:t>Other </a:t>
          </a:r>
          <a:r>
            <a:rPr lang="en-US" sz="1600" dirty="0" smtClean="0">
              <a:latin typeface="Calibri" panose="020F0502020204030204" pitchFamily="34" charset="0"/>
              <a:cs typeface="Calibri" panose="020F0502020204030204" pitchFamily="34" charset="0"/>
            </a:rPr>
            <a:t>(environmental, security, etc</a:t>
          </a:r>
          <a:r>
            <a:rPr lang="en-US" sz="1600" dirty="0">
              <a:latin typeface="Calibri" panose="020F0502020204030204" pitchFamily="34" charset="0"/>
              <a:cs typeface="Calibri" panose="020F0502020204030204" pitchFamily="34" charset="0"/>
            </a:rPr>
            <a:t>.)</a:t>
          </a:r>
        </a:p>
      </dgm:t>
    </dgm:pt>
    <dgm:pt modelId="{DBDFDEF8-4B57-4E55-8E30-85780BB60AF0}" type="parTrans" cxnId="{2A84E788-FC8E-41A3-B77A-B05FF1B59426}">
      <dgm:prSet/>
      <dgm:spPr/>
      <dgm:t>
        <a:bodyPr/>
        <a:lstStyle/>
        <a:p>
          <a:endParaRPr lang="en-US"/>
        </a:p>
      </dgm:t>
    </dgm:pt>
    <dgm:pt modelId="{693E0C40-846D-4C29-84EF-4374F1E4D757}" type="sibTrans" cxnId="{2A84E788-FC8E-41A3-B77A-B05FF1B59426}">
      <dgm:prSet/>
      <dgm:spPr/>
      <dgm:t>
        <a:bodyPr/>
        <a:lstStyle/>
        <a:p>
          <a:endParaRPr lang="en-US"/>
        </a:p>
      </dgm:t>
    </dgm:pt>
    <dgm:pt modelId="{D4EBD46C-2938-43D5-93B9-1BB375DA3ABB}">
      <dgm:prSet phldrT="[Text]" custT="1"/>
      <dgm:spPr/>
      <dgm:t>
        <a:bodyPr/>
        <a:lstStyle/>
        <a:p>
          <a:r>
            <a:rPr lang="en-US" sz="1600" dirty="0">
              <a:latin typeface="Calibri" panose="020F0502020204030204" pitchFamily="34" charset="0"/>
              <a:cs typeface="Calibri" panose="020F0502020204030204" pitchFamily="34" charset="0"/>
            </a:rPr>
            <a:t>Sponsored projects administration</a:t>
          </a:r>
        </a:p>
      </dgm:t>
    </dgm:pt>
    <dgm:pt modelId="{75AF602D-C70B-4250-B6A2-9994AE4FED75}" type="parTrans" cxnId="{9EF11398-308C-47E0-9E71-71A7F261DF95}">
      <dgm:prSet/>
      <dgm:spPr/>
      <dgm:t>
        <a:bodyPr/>
        <a:lstStyle/>
        <a:p>
          <a:endParaRPr lang="en-US"/>
        </a:p>
      </dgm:t>
    </dgm:pt>
    <dgm:pt modelId="{F868B8B3-B2B2-4134-8813-ED3F12099A9B}" type="sibTrans" cxnId="{9EF11398-308C-47E0-9E71-71A7F261DF95}">
      <dgm:prSet/>
      <dgm:spPr/>
      <dgm:t>
        <a:bodyPr/>
        <a:lstStyle/>
        <a:p>
          <a:endParaRPr lang="en-US"/>
        </a:p>
      </dgm:t>
    </dgm:pt>
    <dgm:pt modelId="{E4BCA0FA-73CC-4DD3-BB8F-DB31F8D0D475}">
      <dgm:prSet phldrT="[Text]" custT="1"/>
      <dgm:spPr/>
      <dgm:t>
        <a:bodyPr/>
        <a:lstStyle/>
        <a:p>
          <a:r>
            <a:rPr lang="en-US" sz="1600" dirty="0">
              <a:latin typeface="Calibri" panose="020F0502020204030204" pitchFamily="34" charset="0"/>
              <a:cs typeface="Calibri" panose="020F0502020204030204" pitchFamily="34" charset="0"/>
            </a:rPr>
            <a:t>Other </a:t>
          </a:r>
          <a:r>
            <a:rPr lang="en-US" sz="1600" dirty="0" smtClean="0">
              <a:latin typeface="Calibri" panose="020F0502020204030204" pitchFamily="34" charset="0"/>
              <a:cs typeface="Calibri" panose="020F0502020204030204" pitchFamily="34" charset="0"/>
            </a:rPr>
            <a:t>administrative costs</a:t>
          </a:r>
          <a:endParaRPr lang="en-US" sz="1600" dirty="0">
            <a:latin typeface="Calibri" panose="020F0502020204030204" pitchFamily="34" charset="0"/>
            <a:cs typeface="Calibri" panose="020F0502020204030204" pitchFamily="34" charset="0"/>
          </a:endParaRPr>
        </a:p>
      </dgm:t>
    </dgm:pt>
    <dgm:pt modelId="{8F813B79-19DC-4F3E-9FF8-9A273A6083F0}" type="parTrans" cxnId="{CD857664-A0CA-441B-AD4B-287C4AEF707C}">
      <dgm:prSet/>
      <dgm:spPr/>
      <dgm:t>
        <a:bodyPr/>
        <a:lstStyle/>
        <a:p>
          <a:endParaRPr lang="en-US"/>
        </a:p>
      </dgm:t>
    </dgm:pt>
    <dgm:pt modelId="{8197C619-821B-4ABB-A2DE-A0BE83434179}" type="sibTrans" cxnId="{CD857664-A0CA-441B-AD4B-287C4AEF707C}">
      <dgm:prSet/>
      <dgm:spPr/>
      <dgm:t>
        <a:bodyPr/>
        <a:lstStyle/>
        <a:p>
          <a:endParaRPr lang="en-US"/>
        </a:p>
      </dgm:t>
    </dgm:pt>
    <dgm:pt modelId="{90636CC1-2F6B-444F-AF99-C070EC7ECEBB}">
      <dgm:prSet phldrT="[Text]" custT="1"/>
      <dgm:spPr/>
      <dgm:t>
        <a:bodyPr/>
        <a:lstStyle/>
        <a:p>
          <a:r>
            <a:rPr lang="en-US" sz="1600" dirty="0" smtClean="0">
              <a:latin typeface="Calibri" panose="020F0502020204030204" pitchFamily="34" charset="0"/>
              <a:cs typeface="Calibri" panose="020F0502020204030204" pitchFamily="34" charset="0"/>
            </a:rPr>
            <a:t>General and departmental administration</a:t>
          </a:r>
          <a:endParaRPr lang="en-US" sz="1600" dirty="0">
            <a:latin typeface="Calibri" panose="020F0502020204030204" pitchFamily="34" charset="0"/>
            <a:cs typeface="Calibri" panose="020F0502020204030204" pitchFamily="34" charset="0"/>
          </a:endParaRPr>
        </a:p>
      </dgm:t>
    </dgm:pt>
    <dgm:pt modelId="{A8774AE3-E0C3-420F-9693-3F8EDE5CDEA5}" type="parTrans" cxnId="{ED235FBF-2BA7-4A44-9669-A1085B973397}">
      <dgm:prSet/>
      <dgm:spPr/>
      <dgm:t>
        <a:bodyPr/>
        <a:lstStyle/>
        <a:p>
          <a:endParaRPr lang="en-US"/>
        </a:p>
      </dgm:t>
    </dgm:pt>
    <dgm:pt modelId="{04B0D28A-C09A-44EF-8B43-F2FC175BB50A}" type="sibTrans" cxnId="{ED235FBF-2BA7-4A44-9669-A1085B973397}">
      <dgm:prSet/>
      <dgm:spPr/>
      <dgm:t>
        <a:bodyPr/>
        <a:lstStyle/>
        <a:p>
          <a:endParaRPr lang="en-US"/>
        </a:p>
      </dgm:t>
    </dgm:pt>
    <dgm:pt modelId="{D297FA46-7DBB-4435-8088-EF2B353342C2}">
      <dgm:prSet phldrT="[Text]" custT="1"/>
      <dgm:spPr/>
      <dgm:t>
        <a:bodyPr/>
        <a:lstStyle/>
        <a:p>
          <a:pPr>
            <a:spcBef>
              <a:spcPts val="200"/>
            </a:spcBef>
          </a:pPr>
          <a:r>
            <a:rPr lang="en-US" sz="1600" dirty="0" smtClean="0">
              <a:latin typeface="Calibri" panose="020F0502020204030204" pitchFamily="34" charset="0"/>
              <a:cs typeface="Calibri" panose="020F0502020204030204" pitchFamily="34" charset="0"/>
            </a:rPr>
            <a:t>Building depreciation/ use allowance</a:t>
          </a:r>
          <a:endParaRPr lang="en-US" sz="1400" dirty="0"/>
        </a:p>
      </dgm:t>
    </dgm:pt>
    <dgm:pt modelId="{8CA1E16B-4E21-40E0-BA67-2CB21ABEB1EC}" type="parTrans" cxnId="{C5618F72-0E1C-49C4-AF6A-D5721B4F1061}">
      <dgm:prSet/>
      <dgm:spPr/>
      <dgm:t>
        <a:bodyPr/>
        <a:lstStyle/>
        <a:p>
          <a:endParaRPr lang="en-US"/>
        </a:p>
      </dgm:t>
    </dgm:pt>
    <dgm:pt modelId="{E14A9358-8C4A-45FC-9A4B-9D2FD15042CD}" type="sibTrans" cxnId="{C5618F72-0E1C-49C4-AF6A-D5721B4F1061}">
      <dgm:prSet/>
      <dgm:spPr/>
      <dgm:t>
        <a:bodyPr/>
        <a:lstStyle/>
        <a:p>
          <a:endParaRPr lang="en-US"/>
        </a:p>
      </dgm:t>
    </dgm:pt>
    <dgm:pt modelId="{7BB66550-B6D3-4E21-BD6C-817A26953B46}">
      <dgm:prSet phldrT="[Text]" custT="1"/>
      <dgm:spPr/>
      <dgm:t>
        <a:bodyPr/>
        <a:lstStyle/>
        <a:p>
          <a:endParaRPr lang="en-US" sz="1400" dirty="0">
            <a:latin typeface="Calibri" panose="020F0502020204030204" pitchFamily="34" charset="0"/>
            <a:cs typeface="Calibri" panose="020F0502020204030204" pitchFamily="34" charset="0"/>
          </a:endParaRPr>
        </a:p>
      </dgm:t>
    </dgm:pt>
    <dgm:pt modelId="{BCA6BC79-DF40-4C52-B088-C28118146BBB}" type="parTrans" cxnId="{E5FB8A33-4843-47D3-944A-F1EA130A2755}">
      <dgm:prSet/>
      <dgm:spPr/>
      <dgm:t>
        <a:bodyPr/>
        <a:lstStyle/>
        <a:p>
          <a:endParaRPr lang="en-US"/>
        </a:p>
      </dgm:t>
    </dgm:pt>
    <dgm:pt modelId="{0E477C62-0519-4E07-82C1-23A0D61E50C1}" type="sibTrans" cxnId="{E5FB8A33-4843-47D3-944A-F1EA130A2755}">
      <dgm:prSet/>
      <dgm:spPr/>
      <dgm:t>
        <a:bodyPr/>
        <a:lstStyle/>
        <a:p>
          <a:endParaRPr lang="en-US"/>
        </a:p>
      </dgm:t>
    </dgm:pt>
    <dgm:pt modelId="{C0C7CB9A-2FC7-400F-B759-26998C2E8B73}" type="pres">
      <dgm:prSet presAssocID="{D89D5B44-7088-4BF4-BDDB-3BC2DA425763}" presName="Name0" presStyleCnt="0">
        <dgm:presLayoutVars>
          <dgm:dir/>
          <dgm:animLvl val="lvl"/>
          <dgm:resizeHandles/>
        </dgm:presLayoutVars>
      </dgm:prSet>
      <dgm:spPr/>
      <dgm:t>
        <a:bodyPr/>
        <a:lstStyle/>
        <a:p>
          <a:endParaRPr lang="en-US"/>
        </a:p>
      </dgm:t>
    </dgm:pt>
    <dgm:pt modelId="{E674C676-5063-49E6-A6BC-E2707D0800C8}" type="pres">
      <dgm:prSet presAssocID="{ABB29608-41CF-489D-8EA7-F308BA3825B3}" presName="linNode" presStyleCnt="0"/>
      <dgm:spPr/>
    </dgm:pt>
    <dgm:pt modelId="{E9E72749-2614-4257-8B3A-63BFF0BFA57C}" type="pres">
      <dgm:prSet presAssocID="{ABB29608-41CF-489D-8EA7-F308BA3825B3}" presName="parentShp" presStyleLbl="node1" presStyleIdx="0" presStyleCnt="2">
        <dgm:presLayoutVars>
          <dgm:bulletEnabled val="1"/>
        </dgm:presLayoutVars>
      </dgm:prSet>
      <dgm:spPr/>
      <dgm:t>
        <a:bodyPr/>
        <a:lstStyle/>
        <a:p>
          <a:endParaRPr lang="en-US"/>
        </a:p>
      </dgm:t>
    </dgm:pt>
    <dgm:pt modelId="{AB44F84A-51E1-4FBF-AA11-3604A68467E6}" type="pres">
      <dgm:prSet presAssocID="{ABB29608-41CF-489D-8EA7-F308BA3825B3}" presName="childShp" presStyleLbl="bgAccFollowNode1" presStyleIdx="0" presStyleCnt="2" custScaleY="94152" custLinFactNeighborX="122" custLinFactNeighborY="-8741">
        <dgm:presLayoutVars>
          <dgm:bulletEnabled val="1"/>
        </dgm:presLayoutVars>
      </dgm:prSet>
      <dgm:spPr/>
      <dgm:t>
        <a:bodyPr/>
        <a:lstStyle/>
        <a:p>
          <a:endParaRPr lang="en-US"/>
        </a:p>
      </dgm:t>
    </dgm:pt>
    <dgm:pt modelId="{5E99C821-8E8C-46E6-847E-80BDF51D2D04}" type="pres">
      <dgm:prSet presAssocID="{95802B0C-8662-445D-88D5-8F59D0155003}" presName="spacing" presStyleCnt="0"/>
      <dgm:spPr/>
    </dgm:pt>
    <dgm:pt modelId="{23362656-EEF4-4248-B991-A11BF5B4FB07}" type="pres">
      <dgm:prSet presAssocID="{D13B4F27-E2C3-460F-A946-0BAFADA85CB9}" presName="linNode" presStyleCnt="0"/>
      <dgm:spPr/>
    </dgm:pt>
    <dgm:pt modelId="{2990A048-28C6-4355-BC0D-76A7729DF6BB}" type="pres">
      <dgm:prSet presAssocID="{D13B4F27-E2C3-460F-A946-0BAFADA85CB9}" presName="parentShp" presStyleLbl="node1" presStyleIdx="1" presStyleCnt="2">
        <dgm:presLayoutVars>
          <dgm:bulletEnabled val="1"/>
        </dgm:presLayoutVars>
      </dgm:prSet>
      <dgm:spPr/>
      <dgm:t>
        <a:bodyPr/>
        <a:lstStyle/>
        <a:p>
          <a:endParaRPr lang="en-US"/>
        </a:p>
      </dgm:t>
    </dgm:pt>
    <dgm:pt modelId="{CE9F46A1-0F0C-46AC-B735-F35430200DCB}" type="pres">
      <dgm:prSet presAssocID="{D13B4F27-E2C3-460F-A946-0BAFADA85CB9}" presName="childShp" presStyleLbl="bgAccFollowNode1" presStyleIdx="1" presStyleCnt="2">
        <dgm:presLayoutVars>
          <dgm:bulletEnabled val="1"/>
        </dgm:presLayoutVars>
      </dgm:prSet>
      <dgm:spPr/>
      <dgm:t>
        <a:bodyPr/>
        <a:lstStyle/>
        <a:p>
          <a:endParaRPr lang="en-US"/>
        </a:p>
      </dgm:t>
    </dgm:pt>
  </dgm:ptLst>
  <dgm:cxnLst>
    <dgm:cxn modelId="{CD857664-A0CA-441B-AD4B-287C4AEF707C}" srcId="{D13B4F27-E2C3-460F-A946-0BAFADA85CB9}" destId="{E4BCA0FA-73CC-4DD3-BB8F-DB31F8D0D475}" srcOrd="3" destOrd="0" parTransId="{8F813B79-19DC-4F3E-9FF8-9A273A6083F0}" sibTransId="{8197C619-821B-4ABB-A2DE-A0BE83434179}"/>
    <dgm:cxn modelId="{5D77FBB0-3C19-4B8B-B5A9-F7BB76718539}" type="presOf" srcId="{AED7675D-6396-451D-B802-89E6DAEB65FD}" destId="{CE9F46A1-0F0C-46AC-B735-F35430200DCB}" srcOrd="0" destOrd="1" presId="urn:microsoft.com/office/officeart/2005/8/layout/vList6"/>
    <dgm:cxn modelId="{ED235FBF-2BA7-4A44-9669-A1085B973397}" srcId="{D13B4F27-E2C3-460F-A946-0BAFADA85CB9}" destId="{90636CC1-2F6B-444F-AF99-C070EC7ECEBB}" srcOrd="0" destOrd="0" parTransId="{A8774AE3-E0C3-420F-9693-3F8EDE5CDEA5}" sibTransId="{04B0D28A-C09A-44EF-8B43-F2FC175BB50A}"/>
    <dgm:cxn modelId="{70320317-3B1C-41C1-BD81-A688E51692CD}" type="presOf" srcId="{90636CC1-2F6B-444F-AF99-C070EC7ECEBB}" destId="{CE9F46A1-0F0C-46AC-B735-F35430200DCB}" srcOrd="0" destOrd="0" presId="urn:microsoft.com/office/officeart/2005/8/layout/vList6"/>
    <dgm:cxn modelId="{5A14453B-F6AC-42B9-84BB-FD880E9B6671}" type="presOf" srcId="{E4BCA0FA-73CC-4DD3-BB8F-DB31F8D0D475}" destId="{CE9F46A1-0F0C-46AC-B735-F35430200DCB}" srcOrd="0" destOrd="3" presId="urn:microsoft.com/office/officeart/2005/8/layout/vList6"/>
    <dgm:cxn modelId="{2C11B360-1790-4910-8DCE-D4D5BC5F0A42}" srcId="{ABB29608-41CF-489D-8EA7-F308BA3825B3}" destId="{B85A421D-1779-4F55-A6A0-B4E3C7DA8A95}" srcOrd="2" destOrd="0" parTransId="{3A0EED82-5871-4DB0-8E6D-7C8E2BEE2C2B}" sibTransId="{BC5BE1FB-B874-4B25-B850-E4466281231B}"/>
    <dgm:cxn modelId="{C5618F72-0E1C-49C4-AF6A-D5721B4F1061}" srcId="{ABB29608-41CF-489D-8EA7-F308BA3825B3}" destId="{D297FA46-7DBB-4435-8088-EF2B353342C2}" srcOrd="0" destOrd="0" parTransId="{8CA1E16B-4E21-40E0-BA67-2CB21ABEB1EC}" sibTransId="{E14A9358-8C4A-45FC-9A4B-9D2FD15042CD}"/>
    <dgm:cxn modelId="{3E2E16F4-ACBE-468D-9320-79E09BEB7033}" type="presOf" srcId="{D4EBD46C-2938-43D5-93B9-1BB375DA3ABB}" destId="{CE9F46A1-0F0C-46AC-B735-F35430200DCB}" srcOrd="0" destOrd="2" presId="urn:microsoft.com/office/officeart/2005/8/layout/vList6"/>
    <dgm:cxn modelId="{E5FB8A33-4843-47D3-944A-F1EA130A2755}" srcId="{D13B4F27-E2C3-460F-A946-0BAFADA85CB9}" destId="{7BB66550-B6D3-4E21-BD6C-817A26953B46}" srcOrd="4" destOrd="0" parTransId="{BCA6BC79-DF40-4C52-B088-C28118146BBB}" sibTransId="{0E477C62-0519-4E07-82C1-23A0D61E50C1}"/>
    <dgm:cxn modelId="{B6F9F675-C29A-46F7-A28D-BE19DA962EEB}" srcId="{D89D5B44-7088-4BF4-BDDB-3BC2DA425763}" destId="{ABB29608-41CF-489D-8EA7-F308BA3825B3}" srcOrd="0" destOrd="0" parTransId="{21607E3E-1E5F-48CE-BF1F-AAFEAAD69EE5}" sibTransId="{95802B0C-8662-445D-88D5-8F59D0155003}"/>
    <dgm:cxn modelId="{DCBA8365-B7F2-487F-9485-14340989953D}" type="presOf" srcId="{D297FA46-7DBB-4435-8088-EF2B353342C2}" destId="{AB44F84A-51E1-4FBF-AA11-3604A68467E6}" srcOrd="0" destOrd="0" presId="urn:microsoft.com/office/officeart/2005/8/layout/vList6"/>
    <dgm:cxn modelId="{9EF11398-308C-47E0-9E71-71A7F261DF95}" srcId="{D13B4F27-E2C3-460F-A946-0BAFADA85CB9}" destId="{D4EBD46C-2938-43D5-93B9-1BB375DA3ABB}" srcOrd="2" destOrd="0" parTransId="{75AF602D-C70B-4250-B6A2-9994AE4FED75}" sibTransId="{F868B8B3-B2B2-4134-8813-ED3F12099A9B}"/>
    <dgm:cxn modelId="{C84542EF-E32A-4F30-90A8-97F22EF8BE3B}" type="presOf" srcId="{CB5EEF71-A7A8-40E5-9C4D-458FBD806A75}" destId="{AB44F84A-51E1-4FBF-AA11-3604A68467E6}" srcOrd="0" destOrd="1" presId="urn:microsoft.com/office/officeart/2005/8/layout/vList6"/>
    <dgm:cxn modelId="{D2DA7FE9-8159-4D5F-9E86-A9F9500BA7FC}" type="presOf" srcId="{B85A421D-1779-4F55-A6A0-B4E3C7DA8A95}" destId="{AB44F84A-51E1-4FBF-AA11-3604A68467E6}" srcOrd="0" destOrd="2" presId="urn:microsoft.com/office/officeart/2005/8/layout/vList6"/>
    <dgm:cxn modelId="{E98C8665-C31C-4A19-AF65-213C131F0B9C}" type="presOf" srcId="{ABB29608-41CF-489D-8EA7-F308BA3825B3}" destId="{E9E72749-2614-4257-8B3A-63BFF0BFA57C}" srcOrd="0" destOrd="0" presId="urn:microsoft.com/office/officeart/2005/8/layout/vList6"/>
    <dgm:cxn modelId="{A18F58C3-585F-49B4-8868-5D22F74AEAC2}" type="presOf" srcId="{D13B4F27-E2C3-460F-A946-0BAFADA85CB9}" destId="{2990A048-28C6-4355-BC0D-76A7729DF6BB}" srcOrd="0" destOrd="0" presId="urn:microsoft.com/office/officeart/2005/8/layout/vList6"/>
    <dgm:cxn modelId="{B6779395-726C-4316-9B2C-A7BF30F53963}" type="presOf" srcId="{91D68A42-0D1D-477B-984A-F27016858F1F}" destId="{AB44F84A-51E1-4FBF-AA11-3604A68467E6}" srcOrd="0" destOrd="3" presId="urn:microsoft.com/office/officeart/2005/8/layout/vList6"/>
    <dgm:cxn modelId="{9EE6740A-CB87-4077-827B-75FF1113A175}" type="presOf" srcId="{7BB66550-B6D3-4E21-BD6C-817A26953B46}" destId="{CE9F46A1-0F0C-46AC-B735-F35430200DCB}" srcOrd="0" destOrd="4" presId="urn:microsoft.com/office/officeart/2005/8/layout/vList6"/>
    <dgm:cxn modelId="{2A84E788-FC8E-41A3-B77A-B05FF1B59426}" srcId="{ABB29608-41CF-489D-8EA7-F308BA3825B3}" destId="{91D68A42-0D1D-477B-984A-F27016858F1F}" srcOrd="3" destOrd="0" parTransId="{DBDFDEF8-4B57-4E55-8E30-85780BB60AF0}" sibTransId="{693E0C40-846D-4C29-84EF-4374F1E4D757}"/>
    <dgm:cxn modelId="{CBA6F51B-5F14-46F4-BCFF-DAF13A7B1A37}" type="presOf" srcId="{D89D5B44-7088-4BF4-BDDB-3BC2DA425763}" destId="{C0C7CB9A-2FC7-400F-B759-26998C2E8B73}" srcOrd="0" destOrd="0" presId="urn:microsoft.com/office/officeart/2005/8/layout/vList6"/>
    <dgm:cxn modelId="{70C1554C-A9D7-498F-82C6-345613F391D4}" srcId="{D89D5B44-7088-4BF4-BDDB-3BC2DA425763}" destId="{D13B4F27-E2C3-460F-A946-0BAFADA85CB9}" srcOrd="1" destOrd="0" parTransId="{6A5FD124-634E-4E87-83C7-45ACF9357CE7}" sibTransId="{8A6B5883-7D43-4F3D-8570-1F1320B1B3BF}"/>
    <dgm:cxn modelId="{5690FD8E-CC73-40FD-8199-21FEB69653FB}" srcId="{ABB29608-41CF-489D-8EA7-F308BA3825B3}" destId="{CB5EEF71-A7A8-40E5-9C4D-458FBD806A75}" srcOrd="1" destOrd="0" parTransId="{78091B61-B187-4EDC-B908-5BBA10A70B4B}" sibTransId="{1A334907-F561-4A2E-B882-AADE5AC866DF}"/>
    <dgm:cxn modelId="{667F8C1B-F504-4B2A-81F4-77CAF2DF5F01}" srcId="{D13B4F27-E2C3-460F-A946-0BAFADA85CB9}" destId="{AED7675D-6396-451D-B802-89E6DAEB65FD}" srcOrd="1" destOrd="0" parTransId="{A594B79F-4584-4E47-94FE-7F73E0511197}" sibTransId="{D057EB13-AB32-4DCD-8F51-824F7F6A112E}"/>
    <dgm:cxn modelId="{EC8C4466-90A5-4F23-8BA6-E9EBD8790E5C}" type="presParOf" srcId="{C0C7CB9A-2FC7-400F-B759-26998C2E8B73}" destId="{E674C676-5063-49E6-A6BC-E2707D0800C8}" srcOrd="0" destOrd="0" presId="urn:microsoft.com/office/officeart/2005/8/layout/vList6"/>
    <dgm:cxn modelId="{7F50552A-1010-4C92-B7BD-22C227F2A8A4}" type="presParOf" srcId="{E674C676-5063-49E6-A6BC-E2707D0800C8}" destId="{E9E72749-2614-4257-8B3A-63BFF0BFA57C}" srcOrd="0" destOrd="0" presId="urn:microsoft.com/office/officeart/2005/8/layout/vList6"/>
    <dgm:cxn modelId="{4E13CCB7-9A79-4956-8795-93A57FDEFC58}" type="presParOf" srcId="{E674C676-5063-49E6-A6BC-E2707D0800C8}" destId="{AB44F84A-51E1-4FBF-AA11-3604A68467E6}" srcOrd="1" destOrd="0" presId="urn:microsoft.com/office/officeart/2005/8/layout/vList6"/>
    <dgm:cxn modelId="{DAA73992-336E-4E9C-8DF3-5521D7C4CDE2}" type="presParOf" srcId="{C0C7CB9A-2FC7-400F-B759-26998C2E8B73}" destId="{5E99C821-8E8C-46E6-847E-80BDF51D2D04}" srcOrd="1" destOrd="0" presId="urn:microsoft.com/office/officeart/2005/8/layout/vList6"/>
    <dgm:cxn modelId="{BD17DC91-0046-4917-8DD4-80A92E336F33}" type="presParOf" srcId="{C0C7CB9A-2FC7-400F-B759-26998C2E8B73}" destId="{23362656-EEF4-4248-B991-A11BF5B4FB07}" srcOrd="2" destOrd="0" presId="urn:microsoft.com/office/officeart/2005/8/layout/vList6"/>
    <dgm:cxn modelId="{CC28594C-5E63-417C-A1EB-971473E4E610}" type="presParOf" srcId="{23362656-EEF4-4248-B991-A11BF5B4FB07}" destId="{2990A048-28C6-4355-BC0D-76A7729DF6BB}" srcOrd="0" destOrd="0" presId="urn:microsoft.com/office/officeart/2005/8/layout/vList6"/>
    <dgm:cxn modelId="{70052EDF-A6F1-44B5-AA07-AAF88597D893}" type="presParOf" srcId="{23362656-EEF4-4248-B991-A11BF5B4FB07}" destId="{CE9F46A1-0F0C-46AC-B735-F35430200DC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BF9A68-3FA2-43FC-8907-A274AFE0C36A}"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n-US"/>
        </a:p>
      </dgm:t>
    </dgm:pt>
    <dgm:pt modelId="{A2E0ECD8-E0B5-4332-A28C-62205ABB72F1}">
      <dgm:prSet phldrT="[Text]" custT="1"/>
      <dgm:spPr/>
      <dgm:t>
        <a:bodyPr/>
        <a:lstStyle/>
        <a:p>
          <a:r>
            <a:rPr lang="en-US" sz="1400" dirty="0"/>
            <a:t>Convene 1</a:t>
          </a:r>
          <a:r>
            <a:rPr lang="en-US" sz="1400" baseline="30000" dirty="0"/>
            <a:t>st</a:t>
          </a:r>
          <a:r>
            <a:rPr lang="en-US" sz="1400" dirty="0"/>
            <a:t> SOP </a:t>
          </a:r>
          <a:r>
            <a:rPr lang="en-US" sz="1400" dirty="0">
              <a:solidFill>
                <a:schemeClr val="tx1"/>
              </a:solidFill>
            </a:rPr>
            <a:t>kickoff</a:t>
          </a:r>
          <a:r>
            <a:rPr lang="en-US" sz="1400" dirty="0"/>
            <a:t> Meeting</a:t>
          </a:r>
        </a:p>
      </dgm:t>
    </dgm:pt>
    <dgm:pt modelId="{98F97238-EC67-4BE5-86E6-A183CC7376B0}" type="parTrans" cxnId="{7516742B-9E1C-4F7B-A7FC-B10B74B1D143}">
      <dgm:prSet/>
      <dgm:spPr/>
      <dgm:t>
        <a:bodyPr/>
        <a:lstStyle/>
        <a:p>
          <a:endParaRPr lang="en-US"/>
        </a:p>
      </dgm:t>
    </dgm:pt>
    <dgm:pt modelId="{C895C89C-8B6D-45E4-84DF-7383F78A2716}" type="sibTrans" cxnId="{7516742B-9E1C-4F7B-A7FC-B10B74B1D143}">
      <dgm:prSet/>
      <dgm:spPr/>
      <dgm:t>
        <a:bodyPr/>
        <a:lstStyle/>
        <a:p>
          <a:endParaRPr lang="en-US"/>
        </a:p>
      </dgm:t>
    </dgm:pt>
    <dgm:pt modelId="{AF764385-B873-46DE-842E-BF419C0CD657}">
      <dgm:prSet phldrT="[Text]" custT="1"/>
      <dgm:spPr/>
      <dgm:t>
        <a:bodyPr/>
        <a:lstStyle/>
        <a:p>
          <a:r>
            <a:rPr lang="en-US" sz="1400" dirty="0"/>
            <a:t>Finalize list of SOPs </a:t>
          </a:r>
          <a:r>
            <a:rPr lang="en-US" sz="1400" dirty="0" err="1"/>
            <a:t>tobe</a:t>
          </a:r>
          <a:r>
            <a:rPr lang="en-US" sz="1400" dirty="0"/>
            <a:t> developed</a:t>
          </a:r>
        </a:p>
        <a:p>
          <a:endParaRPr lang="en-US" sz="1400" dirty="0"/>
        </a:p>
        <a:p>
          <a:r>
            <a:rPr lang="en-US" sz="1400" dirty="0"/>
            <a:t>Define how to progress from Phase 1 Training (CRN &amp; GCRU) to other groups</a:t>
          </a:r>
        </a:p>
      </dgm:t>
    </dgm:pt>
    <dgm:pt modelId="{569F72B8-A163-44CE-BB6F-CF6DEB653058}" type="parTrans" cxnId="{47F697FF-DD18-4A11-AF37-C9BDD07A6DBA}">
      <dgm:prSet/>
      <dgm:spPr/>
      <dgm:t>
        <a:bodyPr/>
        <a:lstStyle/>
        <a:p>
          <a:endParaRPr lang="en-US"/>
        </a:p>
      </dgm:t>
    </dgm:pt>
    <dgm:pt modelId="{CF71FE90-BE38-4C73-A806-389B14C06E3B}" type="sibTrans" cxnId="{47F697FF-DD18-4A11-AF37-C9BDD07A6DBA}">
      <dgm:prSet/>
      <dgm:spPr/>
      <dgm:t>
        <a:bodyPr/>
        <a:lstStyle/>
        <a:p>
          <a:endParaRPr lang="en-US"/>
        </a:p>
      </dgm:t>
    </dgm:pt>
    <dgm:pt modelId="{D717A8BF-5DD3-4752-84C7-2906FF39597C}">
      <dgm:prSet phldrT="[Text]" custT="1"/>
      <dgm:spPr/>
      <dgm:t>
        <a:bodyPr/>
        <a:lstStyle/>
        <a:p>
          <a:r>
            <a:rPr lang="en-US" sz="1400" dirty="0"/>
            <a:t>Determine how/where new SOPs will be hosted (internal site vs. external site)</a:t>
          </a:r>
        </a:p>
      </dgm:t>
    </dgm:pt>
    <dgm:pt modelId="{4DC537F8-2602-4A6B-9DDC-C03357A85B8A}" type="parTrans" cxnId="{64E3ECA4-AF65-4BB0-8BB9-6AC85264A7AB}">
      <dgm:prSet/>
      <dgm:spPr/>
      <dgm:t>
        <a:bodyPr/>
        <a:lstStyle/>
        <a:p>
          <a:endParaRPr lang="en-US"/>
        </a:p>
      </dgm:t>
    </dgm:pt>
    <dgm:pt modelId="{22AE44E1-2C3F-4FFF-954D-FBBD872C61E4}" type="sibTrans" cxnId="{64E3ECA4-AF65-4BB0-8BB9-6AC85264A7AB}">
      <dgm:prSet/>
      <dgm:spPr/>
      <dgm:t>
        <a:bodyPr/>
        <a:lstStyle/>
        <a:p>
          <a:endParaRPr lang="en-US"/>
        </a:p>
      </dgm:t>
    </dgm:pt>
    <dgm:pt modelId="{8B163D88-2330-4D51-B8E0-9EF7F314BEAA}">
      <dgm:prSet phldrT="[Text]" custT="1"/>
      <dgm:spPr/>
      <dgm:t>
        <a:bodyPr/>
        <a:lstStyle/>
        <a:p>
          <a:r>
            <a:rPr lang="en-US" sz="1400" dirty="0"/>
            <a:t>SOPs drafted, approved by </a:t>
          </a:r>
          <a:r>
            <a:rPr lang="en-US" sz="1400" dirty="0">
              <a:solidFill>
                <a:schemeClr val="tx1"/>
              </a:solidFill>
            </a:rPr>
            <a:t>SOP Steering  Committee</a:t>
          </a:r>
        </a:p>
      </dgm:t>
    </dgm:pt>
    <dgm:pt modelId="{C73116AD-4882-44AE-9FE8-5E98806B8CBF}" type="parTrans" cxnId="{FFEE2236-5AC5-4669-884B-2E9E05455E39}">
      <dgm:prSet/>
      <dgm:spPr/>
      <dgm:t>
        <a:bodyPr/>
        <a:lstStyle/>
        <a:p>
          <a:endParaRPr lang="en-US"/>
        </a:p>
      </dgm:t>
    </dgm:pt>
    <dgm:pt modelId="{62AD716A-0921-42EA-96B6-EADBAE526316}" type="sibTrans" cxnId="{FFEE2236-5AC5-4669-884B-2E9E05455E39}">
      <dgm:prSet/>
      <dgm:spPr/>
      <dgm:t>
        <a:bodyPr/>
        <a:lstStyle/>
        <a:p>
          <a:endParaRPr lang="en-US"/>
        </a:p>
      </dgm:t>
    </dgm:pt>
    <dgm:pt modelId="{44AE9AEB-A8BE-4BFC-906E-DE282CDF7F48}">
      <dgm:prSet phldrT="[Text]" custT="1"/>
      <dgm:spPr/>
      <dgm:t>
        <a:bodyPr/>
        <a:lstStyle/>
        <a:p>
          <a:r>
            <a:rPr lang="en-US" sz="1400" kern="1200" dirty="0">
              <a:latin typeface="Arial"/>
              <a:ea typeface="+mn-ea"/>
              <a:cs typeface="+mn-cs"/>
            </a:rPr>
            <a:t>Develop Training Goals, Education Methods, Approach to Tracking Completion</a:t>
          </a:r>
        </a:p>
      </dgm:t>
    </dgm:pt>
    <dgm:pt modelId="{5E980871-026E-407D-99C3-B69EB64F79A5}" type="parTrans" cxnId="{CC7119CE-E861-4FD7-AD27-C7C809332834}">
      <dgm:prSet/>
      <dgm:spPr/>
      <dgm:t>
        <a:bodyPr/>
        <a:lstStyle/>
        <a:p>
          <a:endParaRPr lang="en-US"/>
        </a:p>
      </dgm:t>
    </dgm:pt>
    <dgm:pt modelId="{2E651F5B-C999-453A-AAD9-2C9D46811E23}" type="sibTrans" cxnId="{CC7119CE-E861-4FD7-AD27-C7C809332834}">
      <dgm:prSet/>
      <dgm:spPr/>
      <dgm:t>
        <a:bodyPr/>
        <a:lstStyle/>
        <a:p>
          <a:endParaRPr lang="en-US"/>
        </a:p>
      </dgm:t>
    </dgm:pt>
    <dgm:pt modelId="{A12B09FA-CA21-445B-A025-4201086F1CF4}">
      <dgm:prSet phldrT="[Text]" custT="1"/>
      <dgm:spPr/>
      <dgm:t>
        <a:bodyPr/>
        <a:lstStyle/>
        <a:p>
          <a:r>
            <a:rPr lang="en-US" sz="1400" kern="1200" dirty="0">
              <a:latin typeface="Arial"/>
              <a:ea typeface="+mn-ea"/>
              <a:cs typeface="+mn-cs"/>
            </a:rPr>
            <a:t>Begin Phase I of the SOP Trainings for Existing CRN and GCRU Staff</a:t>
          </a:r>
        </a:p>
      </dgm:t>
    </dgm:pt>
    <dgm:pt modelId="{0FB6438B-5EE0-48AF-ABBA-FA020E732515}" type="parTrans" cxnId="{2A2359B5-1A36-415F-9F9B-8E4F19B397CC}">
      <dgm:prSet/>
      <dgm:spPr/>
      <dgm:t>
        <a:bodyPr/>
        <a:lstStyle/>
        <a:p>
          <a:endParaRPr lang="en-US"/>
        </a:p>
      </dgm:t>
    </dgm:pt>
    <dgm:pt modelId="{5E380A03-BE4B-4B9F-A492-C6F528BB62CA}" type="sibTrans" cxnId="{2A2359B5-1A36-415F-9F9B-8E4F19B397CC}">
      <dgm:prSet/>
      <dgm:spPr/>
      <dgm:t>
        <a:bodyPr/>
        <a:lstStyle/>
        <a:p>
          <a:endParaRPr lang="en-US"/>
        </a:p>
      </dgm:t>
    </dgm:pt>
    <dgm:pt modelId="{2C59DA51-27A5-4F8C-850E-4CD6FE236CE7}">
      <dgm:prSet phldrT="[Text]" custT="1"/>
      <dgm:spPr/>
      <dgm:t>
        <a:bodyPr/>
        <a:lstStyle/>
        <a:p>
          <a:r>
            <a:rPr lang="en-US" sz="1400" dirty="0"/>
            <a:t>Distribute First Set of SOPs to Research Dept Reps</a:t>
          </a:r>
        </a:p>
      </dgm:t>
    </dgm:pt>
    <dgm:pt modelId="{E425D54E-0A24-44FB-9D09-B310A03D4A51}" type="parTrans" cxnId="{A60F400A-7909-4CC4-91CD-5BAD9E0DD217}">
      <dgm:prSet/>
      <dgm:spPr/>
      <dgm:t>
        <a:bodyPr/>
        <a:lstStyle/>
        <a:p>
          <a:endParaRPr lang="en-US"/>
        </a:p>
      </dgm:t>
    </dgm:pt>
    <dgm:pt modelId="{AC9D2B24-712A-4EBF-BEA1-0FB01E379F49}" type="sibTrans" cxnId="{A60F400A-7909-4CC4-91CD-5BAD9E0DD217}">
      <dgm:prSet/>
      <dgm:spPr/>
      <dgm:t>
        <a:bodyPr/>
        <a:lstStyle/>
        <a:p>
          <a:endParaRPr lang="en-US"/>
        </a:p>
      </dgm:t>
    </dgm:pt>
    <dgm:pt modelId="{B3102422-217D-4501-805D-E4138DCC0ED2}" type="pres">
      <dgm:prSet presAssocID="{76BF9A68-3FA2-43FC-8907-A274AFE0C36A}" presName="rootnode" presStyleCnt="0">
        <dgm:presLayoutVars>
          <dgm:chMax/>
          <dgm:chPref/>
          <dgm:dir/>
          <dgm:animLvl val="lvl"/>
        </dgm:presLayoutVars>
      </dgm:prSet>
      <dgm:spPr/>
      <dgm:t>
        <a:bodyPr/>
        <a:lstStyle/>
        <a:p>
          <a:endParaRPr lang="en-US"/>
        </a:p>
      </dgm:t>
    </dgm:pt>
    <dgm:pt modelId="{437F67F4-513B-4CA4-BEBB-88B4F0E467E0}" type="pres">
      <dgm:prSet presAssocID="{A2E0ECD8-E0B5-4332-A28C-62205ABB72F1}" presName="composite" presStyleCnt="0"/>
      <dgm:spPr/>
    </dgm:pt>
    <dgm:pt modelId="{3BA25AA2-6FB5-4D18-A906-C3257D612705}" type="pres">
      <dgm:prSet presAssocID="{A2E0ECD8-E0B5-4332-A28C-62205ABB72F1}" presName="LShape" presStyleLbl="alignNode1" presStyleIdx="0" presStyleCnt="13"/>
      <dgm:spPr/>
    </dgm:pt>
    <dgm:pt modelId="{F840A65F-5625-4FFB-916F-6AED3982A1B1}" type="pres">
      <dgm:prSet presAssocID="{A2E0ECD8-E0B5-4332-A28C-62205ABB72F1}" presName="ParentText" presStyleLbl="revTx" presStyleIdx="0" presStyleCnt="7">
        <dgm:presLayoutVars>
          <dgm:chMax val="0"/>
          <dgm:chPref val="0"/>
          <dgm:bulletEnabled val="1"/>
        </dgm:presLayoutVars>
      </dgm:prSet>
      <dgm:spPr/>
      <dgm:t>
        <a:bodyPr/>
        <a:lstStyle/>
        <a:p>
          <a:endParaRPr lang="en-US"/>
        </a:p>
      </dgm:t>
    </dgm:pt>
    <dgm:pt modelId="{2D71A1A3-31B1-4EDD-8DA2-8A076AB74616}" type="pres">
      <dgm:prSet presAssocID="{A2E0ECD8-E0B5-4332-A28C-62205ABB72F1}" presName="Triangle" presStyleLbl="alignNode1" presStyleIdx="1" presStyleCnt="13"/>
      <dgm:spPr/>
    </dgm:pt>
    <dgm:pt modelId="{92F35DD2-A130-4FF0-B422-A56F9FDFB08E}" type="pres">
      <dgm:prSet presAssocID="{C895C89C-8B6D-45E4-84DF-7383F78A2716}" presName="sibTrans" presStyleCnt="0"/>
      <dgm:spPr/>
    </dgm:pt>
    <dgm:pt modelId="{FFDCA47C-04BF-4A54-A382-28657F14312F}" type="pres">
      <dgm:prSet presAssocID="{C895C89C-8B6D-45E4-84DF-7383F78A2716}" presName="space" presStyleCnt="0"/>
      <dgm:spPr/>
    </dgm:pt>
    <dgm:pt modelId="{D890C7E9-59D0-4233-8F12-26344D2E171F}" type="pres">
      <dgm:prSet presAssocID="{AF764385-B873-46DE-842E-BF419C0CD657}" presName="composite" presStyleCnt="0"/>
      <dgm:spPr/>
    </dgm:pt>
    <dgm:pt modelId="{7022BFA2-8F8C-4AD3-9A55-E4DC111C256C}" type="pres">
      <dgm:prSet presAssocID="{AF764385-B873-46DE-842E-BF419C0CD657}" presName="LShape" presStyleLbl="alignNode1" presStyleIdx="2" presStyleCnt="13"/>
      <dgm:spPr/>
    </dgm:pt>
    <dgm:pt modelId="{9C5C0567-DBB3-41E7-887B-BA973314541D}" type="pres">
      <dgm:prSet presAssocID="{AF764385-B873-46DE-842E-BF419C0CD657}" presName="ParentText" presStyleLbl="revTx" presStyleIdx="1" presStyleCnt="7" custScaleY="147665" custLinFactNeighborX="1626" custLinFactNeighborY="25975">
        <dgm:presLayoutVars>
          <dgm:chMax val="0"/>
          <dgm:chPref val="0"/>
          <dgm:bulletEnabled val="1"/>
        </dgm:presLayoutVars>
      </dgm:prSet>
      <dgm:spPr/>
      <dgm:t>
        <a:bodyPr/>
        <a:lstStyle/>
        <a:p>
          <a:endParaRPr lang="en-US"/>
        </a:p>
      </dgm:t>
    </dgm:pt>
    <dgm:pt modelId="{BC026A00-DF35-4CB1-A8B8-90C6C53D3469}" type="pres">
      <dgm:prSet presAssocID="{AF764385-B873-46DE-842E-BF419C0CD657}" presName="Triangle" presStyleLbl="alignNode1" presStyleIdx="3" presStyleCnt="13"/>
      <dgm:spPr/>
    </dgm:pt>
    <dgm:pt modelId="{CE8F6FE8-7E7B-4869-BBE9-C64ECD78336C}" type="pres">
      <dgm:prSet presAssocID="{CF71FE90-BE38-4C73-A806-389B14C06E3B}" presName="sibTrans" presStyleCnt="0"/>
      <dgm:spPr/>
    </dgm:pt>
    <dgm:pt modelId="{8F504933-6CFE-48A4-892B-11B3B1A6194D}" type="pres">
      <dgm:prSet presAssocID="{CF71FE90-BE38-4C73-A806-389B14C06E3B}" presName="space" presStyleCnt="0"/>
      <dgm:spPr/>
    </dgm:pt>
    <dgm:pt modelId="{6120BD96-A02A-4633-B7D0-EDF21ABD4DD8}" type="pres">
      <dgm:prSet presAssocID="{2C59DA51-27A5-4F8C-850E-4CD6FE236CE7}" presName="composite" presStyleCnt="0"/>
      <dgm:spPr/>
    </dgm:pt>
    <dgm:pt modelId="{5CB5482D-0E24-493A-8C20-3593A6BD7D98}" type="pres">
      <dgm:prSet presAssocID="{2C59DA51-27A5-4F8C-850E-4CD6FE236CE7}" presName="LShape" presStyleLbl="alignNode1" presStyleIdx="4" presStyleCnt="13"/>
      <dgm:spPr/>
    </dgm:pt>
    <dgm:pt modelId="{24056061-06BF-46C4-8E64-C186DDF1F9A6}" type="pres">
      <dgm:prSet presAssocID="{2C59DA51-27A5-4F8C-850E-4CD6FE236CE7}" presName="ParentText" presStyleLbl="revTx" presStyleIdx="2" presStyleCnt="7" custScaleY="153066" custLinFactNeighborX="-741" custLinFactNeighborY="26680">
        <dgm:presLayoutVars>
          <dgm:chMax val="0"/>
          <dgm:chPref val="0"/>
          <dgm:bulletEnabled val="1"/>
        </dgm:presLayoutVars>
      </dgm:prSet>
      <dgm:spPr/>
      <dgm:t>
        <a:bodyPr/>
        <a:lstStyle/>
        <a:p>
          <a:endParaRPr lang="en-US"/>
        </a:p>
      </dgm:t>
    </dgm:pt>
    <dgm:pt modelId="{CA843EBD-E64D-4F3C-AF70-0D5B3FA991A2}" type="pres">
      <dgm:prSet presAssocID="{2C59DA51-27A5-4F8C-850E-4CD6FE236CE7}" presName="Triangle" presStyleLbl="alignNode1" presStyleIdx="5" presStyleCnt="13"/>
      <dgm:spPr/>
    </dgm:pt>
    <dgm:pt modelId="{8978EA5A-0913-45BA-BCEA-6D0F89932E91}" type="pres">
      <dgm:prSet presAssocID="{AC9D2B24-712A-4EBF-BEA1-0FB01E379F49}" presName="sibTrans" presStyleCnt="0"/>
      <dgm:spPr/>
    </dgm:pt>
    <dgm:pt modelId="{CD722B90-4D10-44E4-B0FE-CCB4D470A5FC}" type="pres">
      <dgm:prSet presAssocID="{AC9D2B24-712A-4EBF-BEA1-0FB01E379F49}" presName="space" presStyleCnt="0"/>
      <dgm:spPr/>
    </dgm:pt>
    <dgm:pt modelId="{DE75F9FD-B4C2-4D95-B0B0-4DA1E972FC7C}" type="pres">
      <dgm:prSet presAssocID="{D717A8BF-5DD3-4752-84C7-2906FF39597C}" presName="composite" presStyleCnt="0"/>
      <dgm:spPr/>
    </dgm:pt>
    <dgm:pt modelId="{C917A28D-1BCF-44B4-AF03-C02D35C286C5}" type="pres">
      <dgm:prSet presAssocID="{D717A8BF-5DD3-4752-84C7-2906FF39597C}" presName="LShape" presStyleLbl="alignNode1" presStyleIdx="6" presStyleCnt="13"/>
      <dgm:spPr/>
    </dgm:pt>
    <dgm:pt modelId="{A60B6955-2952-4B33-850E-7B6C5F5EFDB5}" type="pres">
      <dgm:prSet presAssocID="{D717A8BF-5DD3-4752-84C7-2906FF39597C}" presName="ParentText" presStyleLbl="revTx" presStyleIdx="3" presStyleCnt="7">
        <dgm:presLayoutVars>
          <dgm:chMax val="0"/>
          <dgm:chPref val="0"/>
          <dgm:bulletEnabled val="1"/>
        </dgm:presLayoutVars>
      </dgm:prSet>
      <dgm:spPr/>
      <dgm:t>
        <a:bodyPr/>
        <a:lstStyle/>
        <a:p>
          <a:endParaRPr lang="en-US"/>
        </a:p>
      </dgm:t>
    </dgm:pt>
    <dgm:pt modelId="{53F70EA9-4F3B-4E21-BEFC-BA27B104EDE8}" type="pres">
      <dgm:prSet presAssocID="{D717A8BF-5DD3-4752-84C7-2906FF39597C}" presName="Triangle" presStyleLbl="alignNode1" presStyleIdx="7" presStyleCnt="13"/>
      <dgm:spPr/>
    </dgm:pt>
    <dgm:pt modelId="{117D7629-F6DC-44E6-B1FD-5CD8B2AE990E}" type="pres">
      <dgm:prSet presAssocID="{22AE44E1-2C3F-4FFF-954D-FBBD872C61E4}" presName="sibTrans" presStyleCnt="0"/>
      <dgm:spPr/>
    </dgm:pt>
    <dgm:pt modelId="{5E70B73D-07A2-4758-B05E-9F91871D8AD5}" type="pres">
      <dgm:prSet presAssocID="{22AE44E1-2C3F-4FFF-954D-FBBD872C61E4}" presName="space" presStyleCnt="0"/>
      <dgm:spPr/>
    </dgm:pt>
    <dgm:pt modelId="{EB92A556-3128-4C43-8417-338086AEAF25}" type="pres">
      <dgm:prSet presAssocID="{8B163D88-2330-4D51-B8E0-9EF7F314BEAA}" presName="composite" presStyleCnt="0"/>
      <dgm:spPr/>
    </dgm:pt>
    <dgm:pt modelId="{0027F728-916D-4517-8A5A-F567FB9ABF1F}" type="pres">
      <dgm:prSet presAssocID="{8B163D88-2330-4D51-B8E0-9EF7F314BEAA}" presName="LShape" presStyleLbl="alignNode1" presStyleIdx="8" presStyleCnt="13"/>
      <dgm:spPr/>
    </dgm:pt>
    <dgm:pt modelId="{255DAACD-DA11-4780-B857-345CF1FC13E3}" type="pres">
      <dgm:prSet presAssocID="{8B163D88-2330-4D51-B8E0-9EF7F314BEAA}" presName="ParentText" presStyleLbl="revTx" presStyleIdx="4" presStyleCnt="7">
        <dgm:presLayoutVars>
          <dgm:chMax val="0"/>
          <dgm:chPref val="0"/>
          <dgm:bulletEnabled val="1"/>
        </dgm:presLayoutVars>
      </dgm:prSet>
      <dgm:spPr/>
      <dgm:t>
        <a:bodyPr/>
        <a:lstStyle/>
        <a:p>
          <a:endParaRPr lang="en-US"/>
        </a:p>
      </dgm:t>
    </dgm:pt>
    <dgm:pt modelId="{A27F6015-18FD-4F64-9037-D3E3059B9426}" type="pres">
      <dgm:prSet presAssocID="{8B163D88-2330-4D51-B8E0-9EF7F314BEAA}" presName="Triangle" presStyleLbl="alignNode1" presStyleIdx="9" presStyleCnt="13"/>
      <dgm:spPr/>
    </dgm:pt>
    <dgm:pt modelId="{D48F8B61-3EA6-4A51-A17D-36BDA0917664}" type="pres">
      <dgm:prSet presAssocID="{62AD716A-0921-42EA-96B6-EADBAE526316}" presName="sibTrans" presStyleCnt="0"/>
      <dgm:spPr/>
    </dgm:pt>
    <dgm:pt modelId="{6F7986C4-49BB-492F-867A-9C3322018D86}" type="pres">
      <dgm:prSet presAssocID="{62AD716A-0921-42EA-96B6-EADBAE526316}" presName="space" presStyleCnt="0"/>
      <dgm:spPr/>
    </dgm:pt>
    <dgm:pt modelId="{0AB92AD2-213D-45EB-A625-4EE05798AFD6}" type="pres">
      <dgm:prSet presAssocID="{44AE9AEB-A8BE-4BFC-906E-DE282CDF7F48}" presName="composite" presStyleCnt="0"/>
      <dgm:spPr/>
    </dgm:pt>
    <dgm:pt modelId="{871E53D2-705D-4927-9C12-A959948173DE}" type="pres">
      <dgm:prSet presAssocID="{44AE9AEB-A8BE-4BFC-906E-DE282CDF7F48}" presName="LShape" presStyleLbl="alignNode1" presStyleIdx="10" presStyleCnt="13"/>
      <dgm:spPr/>
    </dgm:pt>
    <dgm:pt modelId="{3843E4FA-C864-4DDC-930D-8EA7FC7AF0E9}" type="pres">
      <dgm:prSet presAssocID="{44AE9AEB-A8BE-4BFC-906E-DE282CDF7F48}" presName="ParentText" presStyleLbl="revTx" presStyleIdx="5" presStyleCnt="7">
        <dgm:presLayoutVars>
          <dgm:chMax val="0"/>
          <dgm:chPref val="0"/>
          <dgm:bulletEnabled val="1"/>
        </dgm:presLayoutVars>
      </dgm:prSet>
      <dgm:spPr/>
      <dgm:t>
        <a:bodyPr/>
        <a:lstStyle/>
        <a:p>
          <a:endParaRPr lang="en-US"/>
        </a:p>
      </dgm:t>
    </dgm:pt>
    <dgm:pt modelId="{458E03E3-BAF6-4834-9D82-33D95A7937A9}" type="pres">
      <dgm:prSet presAssocID="{44AE9AEB-A8BE-4BFC-906E-DE282CDF7F48}" presName="Triangle" presStyleLbl="alignNode1" presStyleIdx="11" presStyleCnt="13"/>
      <dgm:spPr/>
    </dgm:pt>
    <dgm:pt modelId="{20DE509E-FE08-41E2-8236-2447DC1F0F6B}" type="pres">
      <dgm:prSet presAssocID="{2E651F5B-C999-453A-AAD9-2C9D46811E23}" presName="sibTrans" presStyleCnt="0"/>
      <dgm:spPr/>
    </dgm:pt>
    <dgm:pt modelId="{A47BEACE-4FEB-4722-8371-3979799AF74C}" type="pres">
      <dgm:prSet presAssocID="{2E651F5B-C999-453A-AAD9-2C9D46811E23}" presName="space" presStyleCnt="0"/>
      <dgm:spPr/>
    </dgm:pt>
    <dgm:pt modelId="{0E83CFBB-4004-4CF7-B59B-1568C1D23302}" type="pres">
      <dgm:prSet presAssocID="{A12B09FA-CA21-445B-A025-4201086F1CF4}" presName="composite" presStyleCnt="0"/>
      <dgm:spPr/>
    </dgm:pt>
    <dgm:pt modelId="{926C5C9C-73D0-4883-9E05-2375A7F026B8}" type="pres">
      <dgm:prSet presAssocID="{A12B09FA-CA21-445B-A025-4201086F1CF4}" presName="LShape" presStyleLbl="alignNode1" presStyleIdx="12" presStyleCnt="13"/>
      <dgm:spPr/>
    </dgm:pt>
    <dgm:pt modelId="{E481C8F8-369F-41B2-85D3-14D12997FEAB}" type="pres">
      <dgm:prSet presAssocID="{A12B09FA-CA21-445B-A025-4201086F1CF4}" presName="ParentText" presStyleLbl="revTx" presStyleIdx="6" presStyleCnt="7">
        <dgm:presLayoutVars>
          <dgm:chMax val="0"/>
          <dgm:chPref val="0"/>
          <dgm:bulletEnabled val="1"/>
        </dgm:presLayoutVars>
      </dgm:prSet>
      <dgm:spPr/>
      <dgm:t>
        <a:bodyPr/>
        <a:lstStyle/>
        <a:p>
          <a:endParaRPr lang="en-US"/>
        </a:p>
      </dgm:t>
    </dgm:pt>
  </dgm:ptLst>
  <dgm:cxnLst>
    <dgm:cxn modelId="{A60F400A-7909-4CC4-91CD-5BAD9E0DD217}" srcId="{76BF9A68-3FA2-43FC-8907-A274AFE0C36A}" destId="{2C59DA51-27A5-4F8C-850E-4CD6FE236CE7}" srcOrd="2" destOrd="0" parTransId="{E425D54E-0A24-44FB-9D09-B310A03D4A51}" sibTransId="{AC9D2B24-712A-4EBF-BEA1-0FB01E379F49}"/>
    <dgm:cxn modelId="{2A2359B5-1A36-415F-9F9B-8E4F19B397CC}" srcId="{76BF9A68-3FA2-43FC-8907-A274AFE0C36A}" destId="{A12B09FA-CA21-445B-A025-4201086F1CF4}" srcOrd="6" destOrd="0" parTransId="{0FB6438B-5EE0-48AF-ABBA-FA020E732515}" sibTransId="{5E380A03-BE4B-4B9F-A492-C6F528BB62CA}"/>
    <dgm:cxn modelId="{0CB84DD7-F7A1-4776-97A0-877BEEACD139}" type="presOf" srcId="{A2E0ECD8-E0B5-4332-A28C-62205ABB72F1}" destId="{F840A65F-5625-4FFB-916F-6AED3982A1B1}" srcOrd="0" destOrd="0" presId="urn:microsoft.com/office/officeart/2009/3/layout/StepUpProcess"/>
    <dgm:cxn modelId="{7516742B-9E1C-4F7B-A7FC-B10B74B1D143}" srcId="{76BF9A68-3FA2-43FC-8907-A274AFE0C36A}" destId="{A2E0ECD8-E0B5-4332-A28C-62205ABB72F1}" srcOrd="0" destOrd="0" parTransId="{98F97238-EC67-4BE5-86E6-A183CC7376B0}" sibTransId="{C895C89C-8B6D-45E4-84DF-7383F78A2716}"/>
    <dgm:cxn modelId="{5B35FC10-66FB-46FB-933D-FB2B7409BE92}" type="presOf" srcId="{76BF9A68-3FA2-43FC-8907-A274AFE0C36A}" destId="{B3102422-217D-4501-805D-E4138DCC0ED2}" srcOrd="0" destOrd="0" presId="urn:microsoft.com/office/officeart/2009/3/layout/StepUpProcess"/>
    <dgm:cxn modelId="{8B92E92A-93A5-484D-8F1B-D5C74C227782}" type="presOf" srcId="{8B163D88-2330-4D51-B8E0-9EF7F314BEAA}" destId="{255DAACD-DA11-4780-B857-345CF1FC13E3}" srcOrd="0" destOrd="0" presId="urn:microsoft.com/office/officeart/2009/3/layout/StepUpProcess"/>
    <dgm:cxn modelId="{47F697FF-DD18-4A11-AF37-C9BDD07A6DBA}" srcId="{76BF9A68-3FA2-43FC-8907-A274AFE0C36A}" destId="{AF764385-B873-46DE-842E-BF419C0CD657}" srcOrd="1" destOrd="0" parTransId="{569F72B8-A163-44CE-BB6F-CF6DEB653058}" sibTransId="{CF71FE90-BE38-4C73-A806-389B14C06E3B}"/>
    <dgm:cxn modelId="{CC7119CE-E861-4FD7-AD27-C7C809332834}" srcId="{76BF9A68-3FA2-43FC-8907-A274AFE0C36A}" destId="{44AE9AEB-A8BE-4BFC-906E-DE282CDF7F48}" srcOrd="5" destOrd="0" parTransId="{5E980871-026E-407D-99C3-B69EB64F79A5}" sibTransId="{2E651F5B-C999-453A-AAD9-2C9D46811E23}"/>
    <dgm:cxn modelId="{64E3ECA4-AF65-4BB0-8BB9-6AC85264A7AB}" srcId="{76BF9A68-3FA2-43FC-8907-A274AFE0C36A}" destId="{D717A8BF-5DD3-4752-84C7-2906FF39597C}" srcOrd="3" destOrd="0" parTransId="{4DC537F8-2602-4A6B-9DDC-C03357A85B8A}" sibTransId="{22AE44E1-2C3F-4FFF-954D-FBBD872C61E4}"/>
    <dgm:cxn modelId="{0E1BF761-D14A-45DC-B37F-CB68CFDEEDFE}" type="presOf" srcId="{44AE9AEB-A8BE-4BFC-906E-DE282CDF7F48}" destId="{3843E4FA-C864-4DDC-930D-8EA7FC7AF0E9}" srcOrd="0" destOrd="0" presId="urn:microsoft.com/office/officeart/2009/3/layout/StepUpProcess"/>
    <dgm:cxn modelId="{973CB1F9-A692-4560-80BE-B9A2AAC467A4}" type="presOf" srcId="{AF764385-B873-46DE-842E-BF419C0CD657}" destId="{9C5C0567-DBB3-41E7-887B-BA973314541D}" srcOrd="0" destOrd="0" presId="urn:microsoft.com/office/officeart/2009/3/layout/StepUpProcess"/>
    <dgm:cxn modelId="{FFEE2236-5AC5-4669-884B-2E9E05455E39}" srcId="{76BF9A68-3FA2-43FC-8907-A274AFE0C36A}" destId="{8B163D88-2330-4D51-B8E0-9EF7F314BEAA}" srcOrd="4" destOrd="0" parTransId="{C73116AD-4882-44AE-9FE8-5E98806B8CBF}" sibTransId="{62AD716A-0921-42EA-96B6-EADBAE526316}"/>
    <dgm:cxn modelId="{6A5F3D19-0F3C-412E-BA60-E5972DE1A920}" type="presOf" srcId="{A12B09FA-CA21-445B-A025-4201086F1CF4}" destId="{E481C8F8-369F-41B2-85D3-14D12997FEAB}" srcOrd="0" destOrd="0" presId="urn:microsoft.com/office/officeart/2009/3/layout/StepUpProcess"/>
    <dgm:cxn modelId="{95F63153-1CD0-4BB5-BFA3-4AC21CC57131}" type="presOf" srcId="{D717A8BF-5DD3-4752-84C7-2906FF39597C}" destId="{A60B6955-2952-4B33-850E-7B6C5F5EFDB5}" srcOrd="0" destOrd="0" presId="urn:microsoft.com/office/officeart/2009/3/layout/StepUpProcess"/>
    <dgm:cxn modelId="{25EBCC5B-BD3A-427B-B1EF-B4DC4A79E84D}" type="presOf" srcId="{2C59DA51-27A5-4F8C-850E-4CD6FE236CE7}" destId="{24056061-06BF-46C4-8E64-C186DDF1F9A6}" srcOrd="0" destOrd="0" presId="urn:microsoft.com/office/officeart/2009/3/layout/StepUpProcess"/>
    <dgm:cxn modelId="{2C7CB828-F89C-436C-800B-D7E70920316F}" type="presParOf" srcId="{B3102422-217D-4501-805D-E4138DCC0ED2}" destId="{437F67F4-513B-4CA4-BEBB-88B4F0E467E0}" srcOrd="0" destOrd="0" presId="urn:microsoft.com/office/officeart/2009/3/layout/StepUpProcess"/>
    <dgm:cxn modelId="{218B83D4-D065-4A62-AFB5-16D745361DF2}" type="presParOf" srcId="{437F67F4-513B-4CA4-BEBB-88B4F0E467E0}" destId="{3BA25AA2-6FB5-4D18-A906-C3257D612705}" srcOrd="0" destOrd="0" presId="urn:microsoft.com/office/officeart/2009/3/layout/StepUpProcess"/>
    <dgm:cxn modelId="{7C8CF736-B2CF-42B0-A6A6-C2D88B7562B0}" type="presParOf" srcId="{437F67F4-513B-4CA4-BEBB-88B4F0E467E0}" destId="{F840A65F-5625-4FFB-916F-6AED3982A1B1}" srcOrd="1" destOrd="0" presId="urn:microsoft.com/office/officeart/2009/3/layout/StepUpProcess"/>
    <dgm:cxn modelId="{D6D5B62A-8EBF-4187-BC84-5C6580AF1FBA}" type="presParOf" srcId="{437F67F4-513B-4CA4-BEBB-88B4F0E467E0}" destId="{2D71A1A3-31B1-4EDD-8DA2-8A076AB74616}" srcOrd="2" destOrd="0" presId="urn:microsoft.com/office/officeart/2009/3/layout/StepUpProcess"/>
    <dgm:cxn modelId="{A99107DD-8D5A-49E9-B440-9983DF35134E}" type="presParOf" srcId="{B3102422-217D-4501-805D-E4138DCC0ED2}" destId="{92F35DD2-A130-4FF0-B422-A56F9FDFB08E}" srcOrd="1" destOrd="0" presId="urn:microsoft.com/office/officeart/2009/3/layout/StepUpProcess"/>
    <dgm:cxn modelId="{AC487ABB-97E2-4B7F-B835-46E32EC79232}" type="presParOf" srcId="{92F35DD2-A130-4FF0-B422-A56F9FDFB08E}" destId="{FFDCA47C-04BF-4A54-A382-28657F14312F}" srcOrd="0" destOrd="0" presId="urn:microsoft.com/office/officeart/2009/3/layout/StepUpProcess"/>
    <dgm:cxn modelId="{EDF06B1A-FC4C-4816-B203-BCDFFD95EBE1}" type="presParOf" srcId="{B3102422-217D-4501-805D-E4138DCC0ED2}" destId="{D890C7E9-59D0-4233-8F12-26344D2E171F}" srcOrd="2" destOrd="0" presId="urn:microsoft.com/office/officeart/2009/3/layout/StepUpProcess"/>
    <dgm:cxn modelId="{F25A930F-440B-414B-899B-9CA277F41DA4}" type="presParOf" srcId="{D890C7E9-59D0-4233-8F12-26344D2E171F}" destId="{7022BFA2-8F8C-4AD3-9A55-E4DC111C256C}" srcOrd="0" destOrd="0" presId="urn:microsoft.com/office/officeart/2009/3/layout/StepUpProcess"/>
    <dgm:cxn modelId="{5DFF6270-B022-4A70-854D-10D12C082E86}" type="presParOf" srcId="{D890C7E9-59D0-4233-8F12-26344D2E171F}" destId="{9C5C0567-DBB3-41E7-887B-BA973314541D}" srcOrd="1" destOrd="0" presId="urn:microsoft.com/office/officeart/2009/3/layout/StepUpProcess"/>
    <dgm:cxn modelId="{248C66F0-F0BD-4050-B55A-39AA5A00B5F0}" type="presParOf" srcId="{D890C7E9-59D0-4233-8F12-26344D2E171F}" destId="{BC026A00-DF35-4CB1-A8B8-90C6C53D3469}" srcOrd="2" destOrd="0" presId="urn:microsoft.com/office/officeart/2009/3/layout/StepUpProcess"/>
    <dgm:cxn modelId="{F5F31F57-9599-4537-A941-D4217FCCB85B}" type="presParOf" srcId="{B3102422-217D-4501-805D-E4138DCC0ED2}" destId="{CE8F6FE8-7E7B-4869-BBE9-C64ECD78336C}" srcOrd="3" destOrd="0" presId="urn:microsoft.com/office/officeart/2009/3/layout/StepUpProcess"/>
    <dgm:cxn modelId="{D3A44891-6356-42E5-88A6-2A0AE2858550}" type="presParOf" srcId="{CE8F6FE8-7E7B-4869-BBE9-C64ECD78336C}" destId="{8F504933-6CFE-48A4-892B-11B3B1A6194D}" srcOrd="0" destOrd="0" presId="urn:microsoft.com/office/officeart/2009/3/layout/StepUpProcess"/>
    <dgm:cxn modelId="{7ACA89F8-74BF-4C72-9CF2-543C08F3AE8A}" type="presParOf" srcId="{B3102422-217D-4501-805D-E4138DCC0ED2}" destId="{6120BD96-A02A-4633-B7D0-EDF21ABD4DD8}" srcOrd="4" destOrd="0" presId="urn:microsoft.com/office/officeart/2009/3/layout/StepUpProcess"/>
    <dgm:cxn modelId="{D04385F1-582A-4717-9FB4-256CB2B59ABF}" type="presParOf" srcId="{6120BD96-A02A-4633-B7D0-EDF21ABD4DD8}" destId="{5CB5482D-0E24-493A-8C20-3593A6BD7D98}" srcOrd="0" destOrd="0" presId="urn:microsoft.com/office/officeart/2009/3/layout/StepUpProcess"/>
    <dgm:cxn modelId="{45DA05A5-A855-4CCD-9C1B-1516D2B24F58}" type="presParOf" srcId="{6120BD96-A02A-4633-B7D0-EDF21ABD4DD8}" destId="{24056061-06BF-46C4-8E64-C186DDF1F9A6}" srcOrd="1" destOrd="0" presId="urn:microsoft.com/office/officeart/2009/3/layout/StepUpProcess"/>
    <dgm:cxn modelId="{4178A135-E957-4A78-8C92-79DBD8272899}" type="presParOf" srcId="{6120BD96-A02A-4633-B7D0-EDF21ABD4DD8}" destId="{CA843EBD-E64D-4F3C-AF70-0D5B3FA991A2}" srcOrd="2" destOrd="0" presId="urn:microsoft.com/office/officeart/2009/3/layout/StepUpProcess"/>
    <dgm:cxn modelId="{E660CBEF-777A-4AF9-A4FD-39BEE359DA5E}" type="presParOf" srcId="{B3102422-217D-4501-805D-E4138DCC0ED2}" destId="{8978EA5A-0913-45BA-BCEA-6D0F89932E91}" srcOrd="5" destOrd="0" presId="urn:microsoft.com/office/officeart/2009/3/layout/StepUpProcess"/>
    <dgm:cxn modelId="{2DE10B5D-237A-4BF1-AD11-E4380934B6D7}" type="presParOf" srcId="{8978EA5A-0913-45BA-BCEA-6D0F89932E91}" destId="{CD722B90-4D10-44E4-B0FE-CCB4D470A5FC}" srcOrd="0" destOrd="0" presId="urn:microsoft.com/office/officeart/2009/3/layout/StepUpProcess"/>
    <dgm:cxn modelId="{274DB386-BA48-472B-BDCE-F8683C034222}" type="presParOf" srcId="{B3102422-217D-4501-805D-E4138DCC0ED2}" destId="{DE75F9FD-B4C2-4D95-B0B0-4DA1E972FC7C}" srcOrd="6" destOrd="0" presId="urn:microsoft.com/office/officeart/2009/3/layout/StepUpProcess"/>
    <dgm:cxn modelId="{50B7A0E7-879B-4C5E-9B27-1AE6E39D7BAF}" type="presParOf" srcId="{DE75F9FD-B4C2-4D95-B0B0-4DA1E972FC7C}" destId="{C917A28D-1BCF-44B4-AF03-C02D35C286C5}" srcOrd="0" destOrd="0" presId="urn:microsoft.com/office/officeart/2009/3/layout/StepUpProcess"/>
    <dgm:cxn modelId="{0FCE290C-10B7-4592-8D30-AB74817AE932}" type="presParOf" srcId="{DE75F9FD-B4C2-4D95-B0B0-4DA1E972FC7C}" destId="{A60B6955-2952-4B33-850E-7B6C5F5EFDB5}" srcOrd="1" destOrd="0" presId="urn:microsoft.com/office/officeart/2009/3/layout/StepUpProcess"/>
    <dgm:cxn modelId="{5B73F700-6951-4D18-A9ED-A6FF89836C39}" type="presParOf" srcId="{DE75F9FD-B4C2-4D95-B0B0-4DA1E972FC7C}" destId="{53F70EA9-4F3B-4E21-BEFC-BA27B104EDE8}" srcOrd="2" destOrd="0" presId="urn:microsoft.com/office/officeart/2009/3/layout/StepUpProcess"/>
    <dgm:cxn modelId="{5588A89D-E80B-48C7-8C9F-2E66792DCACE}" type="presParOf" srcId="{B3102422-217D-4501-805D-E4138DCC0ED2}" destId="{117D7629-F6DC-44E6-B1FD-5CD8B2AE990E}" srcOrd="7" destOrd="0" presId="urn:microsoft.com/office/officeart/2009/3/layout/StepUpProcess"/>
    <dgm:cxn modelId="{8D5095A7-5CC6-4255-A636-9E94740259FF}" type="presParOf" srcId="{117D7629-F6DC-44E6-B1FD-5CD8B2AE990E}" destId="{5E70B73D-07A2-4758-B05E-9F91871D8AD5}" srcOrd="0" destOrd="0" presId="urn:microsoft.com/office/officeart/2009/3/layout/StepUpProcess"/>
    <dgm:cxn modelId="{7676E70E-5C20-4464-88BC-B96FD594C8D2}" type="presParOf" srcId="{B3102422-217D-4501-805D-E4138DCC0ED2}" destId="{EB92A556-3128-4C43-8417-338086AEAF25}" srcOrd="8" destOrd="0" presId="urn:microsoft.com/office/officeart/2009/3/layout/StepUpProcess"/>
    <dgm:cxn modelId="{E32368EE-0CAA-4DDE-A158-935991536629}" type="presParOf" srcId="{EB92A556-3128-4C43-8417-338086AEAF25}" destId="{0027F728-916D-4517-8A5A-F567FB9ABF1F}" srcOrd="0" destOrd="0" presId="urn:microsoft.com/office/officeart/2009/3/layout/StepUpProcess"/>
    <dgm:cxn modelId="{2843824A-FEF6-4ECD-9AB9-A7200E95B8F7}" type="presParOf" srcId="{EB92A556-3128-4C43-8417-338086AEAF25}" destId="{255DAACD-DA11-4780-B857-345CF1FC13E3}" srcOrd="1" destOrd="0" presId="urn:microsoft.com/office/officeart/2009/3/layout/StepUpProcess"/>
    <dgm:cxn modelId="{0C92C628-C450-4074-8DB1-F28ACE85CB98}" type="presParOf" srcId="{EB92A556-3128-4C43-8417-338086AEAF25}" destId="{A27F6015-18FD-4F64-9037-D3E3059B9426}" srcOrd="2" destOrd="0" presId="urn:microsoft.com/office/officeart/2009/3/layout/StepUpProcess"/>
    <dgm:cxn modelId="{F5B94093-12BF-4291-9CCE-0CA489289767}" type="presParOf" srcId="{B3102422-217D-4501-805D-E4138DCC0ED2}" destId="{D48F8B61-3EA6-4A51-A17D-36BDA0917664}" srcOrd="9" destOrd="0" presId="urn:microsoft.com/office/officeart/2009/3/layout/StepUpProcess"/>
    <dgm:cxn modelId="{C87912A7-8C72-48D8-82C9-140F69F20603}" type="presParOf" srcId="{D48F8B61-3EA6-4A51-A17D-36BDA0917664}" destId="{6F7986C4-49BB-492F-867A-9C3322018D86}" srcOrd="0" destOrd="0" presId="urn:microsoft.com/office/officeart/2009/3/layout/StepUpProcess"/>
    <dgm:cxn modelId="{459C39FF-DF3D-433B-8F10-4FE55EF2B028}" type="presParOf" srcId="{B3102422-217D-4501-805D-E4138DCC0ED2}" destId="{0AB92AD2-213D-45EB-A625-4EE05798AFD6}" srcOrd="10" destOrd="0" presId="urn:microsoft.com/office/officeart/2009/3/layout/StepUpProcess"/>
    <dgm:cxn modelId="{FB63B308-DA66-4E6E-8A28-20A0A3BA53C6}" type="presParOf" srcId="{0AB92AD2-213D-45EB-A625-4EE05798AFD6}" destId="{871E53D2-705D-4927-9C12-A959948173DE}" srcOrd="0" destOrd="0" presId="urn:microsoft.com/office/officeart/2009/3/layout/StepUpProcess"/>
    <dgm:cxn modelId="{8691E659-8840-4513-B038-1A7ACA774D72}" type="presParOf" srcId="{0AB92AD2-213D-45EB-A625-4EE05798AFD6}" destId="{3843E4FA-C864-4DDC-930D-8EA7FC7AF0E9}" srcOrd="1" destOrd="0" presId="urn:microsoft.com/office/officeart/2009/3/layout/StepUpProcess"/>
    <dgm:cxn modelId="{D58F1191-3063-4EE8-A943-6A1BE79D2FC7}" type="presParOf" srcId="{0AB92AD2-213D-45EB-A625-4EE05798AFD6}" destId="{458E03E3-BAF6-4834-9D82-33D95A7937A9}" srcOrd="2" destOrd="0" presId="urn:microsoft.com/office/officeart/2009/3/layout/StepUpProcess"/>
    <dgm:cxn modelId="{318791D4-7E72-493C-A6AF-3A9794187C8C}" type="presParOf" srcId="{B3102422-217D-4501-805D-E4138DCC0ED2}" destId="{20DE509E-FE08-41E2-8236-2447DC1F0F6B}" srcOrd="11" destOrd="0" presId="urn:microsoft.com/office/officeart/2009/3/layout/StepUpProcess"/>
    <dgm:cxn modelId="{5ACA90A5-CCBB-4B98-8E61-9B9F1232997F}" type="presParOf" srcId="{20DE509E-FE08-41E2-8236-2447DC1F0F6B}" destId="{A47BEACE-4FEB-4722-8371-3979799AF74C}" srcOrd="0" destOrd="0" presId="urn:microsoft.com/office/officeart/2009/3/layout/StepUpProcess"/>
    <dgm:cxn modelId="{CFCE5FE5-866F-4517-A01C-9B885B32DB77}" type="presParOf" srcId="{B3102422-217D-4501-805D-E4138DCC0ED2}" destId="{0E83CFBB-4004-4CF7-B59B-1568C1D23302}" srcOrd="12" destOrd="0" presId="urn:microsoft.com/office/officeart/2009/3/layout/StepUpProcess"/>
    <dgm:cxn modelId="{1E726A50-6111-4579-A9BB-4D570604F363}" type="presParOf" srcId="{0E83CFBB-4004-4CF7-B59B-1568C1D23302}" destId="{926C5C9C-73D0-4883-9E05-2375A7F026B8}" srcOrd="0" destOrd="0" presId="urn:microsoft.com/office/officeart/2009/3/layout/StepUpProcess"/>
    <dgm:cxn modelId="{33591E84-2C79-4676-9AFC-C38D71974FB7}" type="presParOf" srcId="{0E83CFBB-4004-4CF7-B59B-1568C1D23302}" destId="{E481C8F8-369F-41B2-85D3-14D12997FEAB}"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DC57A-07C5-4CF3-8AEC-1E6A2ED73056}">
      <dsp:nvSpPr>
        <dsp:cNvPr id="0" name=""/>
        <dsp:cNvSpPr/>
      </dsp:nvSpPr>
      <dsp:spPr>
        <a:xfrm>
          <a:off x="5980259" y="850124"/>
          <a:ext cx="1530179" cy="3643135"/>
        </a:xfrm>
        <a:prstGeom prst="wedgeRectCallout">
          <a:avLst>
            <a:gd name="adj1" fmla="val 0"/>
            <a:gd name="adj2" fmla="val 0"/>
          </a:avLst>
        </a:prstGeom>
        <a:solidFill>
          <a:schemeClr val="accent6">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44450" tIns="44450" rIns="44450" bIns="44450" numCol="1" spcCol="1270" anchor="t" anchorCtr="0">
          <a:noAutofit/>
        </a:bodyPr>
        <a:lstStyle/>
        <a:p>
          <a:pPr lvl="0" algn="l" defTabSz="622300">
            <a:lnSpc>
              <a:spcPct val="90000"/>
            </a:lnSpc>
            <a:spcBef>
              <a:spcPct val="0"/>
            </a:spcBef>
            <a:spcAft>
              <a:spcPct val="35000"/>
            </a:spcAft>
          </a:pPr>
          <a:r>
            <a:rPr lang="en-US" sz="1400" kern="1200" dirty="0" smtClean="0">
              <a:latin typeface="Calibri" panose="020F0502020204030204" pitchFamily="34" charset="0"/>
              <a:cs typeface="Calibri" panose="020F0502020204030204" pitchFamily="34" charset="0"/>
            </a:rPr>
            <a:t>Complete RF Resource “Manual"</a:t>
          </a:r>
        </a:p>
        <a:p>
          <a:pPr lvl="0" algn="l" defTabSz="622300">
            <a:lnSpc>
              <a:spcPct val="90000"/>
            </a:lnSpc>
            <a:spcBef>
              <a:spcPct val="0"/>
            </a:spcBef>
            <a:spcAft>
              <a:spcPct val="35000"/>
            </a:spcAft>
          </a:pPr>
          <a:r>
            <a:rPr lang="en-US" sz="1050" i="1" kern="1200" dirty="0" smtClean="0">
              <a:latin typeface="Calibri" panose="020F0502020204030204" pitchFamily="34" charset="0"/>
              <a:cs typeface="Calibri" panose="020F0502020204030204" pitchFamily="34" charset="0"/>
            </a:rPr>
            <a:t>Singular comprehensive training and reference guide for RFA responsibilities</a:t>
          </a:r>
        </a:p>
        <a:p>
          <a:pPr lvl="0" algn="l" defTabSz="622300">
            <a:lnSpc>
              <a:spcPct val="90000"/>
            </a:lnSpc>
            <a:spcBef>
              <a:spcPct val="0"/>
            </a:spcBef>
            <a:spcAft>
              <a:spcPct val="35000"/>
            </a:spcAft>
          </a:pPr>
          <a:endParaRPr lang="en-US" sz="1050" i="1" kern="1200" dirty="0" smtClean="0">
            <a:latin typeface="Calibri" panose="020F0502020204030204" pitchFamily="34" charset="0"/>
            <a:cs typeface="Calibri" panose="020F0502020204030204" pitchFamily="34" charset="0"/>
          </a:endParaRPr>
        </a:p>
        <a:p>
          <a:pPr lvl="0" algn="l" defTabSz="622300">
            <a:lnSpc>
              <a:spcPct val="90000"/>
            </a:lnSpc>
            <a:spcBef>
              <a:spcPct val="0"/>
            </a:spcBef>
            <a:spcAft>
              <a:spcPct val="35000"/>
            </a:spcAft>
          </a:pPr>
          <a:r>
            <a:rPr lang="en-US" sz="1400" i="0" kern="1200" dirty="0" smtClean="0">
              <a:latin typeface="Calibri" panose="020F0502020204030204" pitchFamily="34" charset="0"/>
              <a:cs typeface="Calibri" panose="020F0502020204030204" pitchFamily="34" charset="0"/>
            </a:rPr>
            <a:t>Cross Training</a:t>
          </a:r>
        </a:p>
        <a:p>
          <a:pPr lvl="0" algn="l" defTabSz="622300">
            <a:lnSpc>
              <a:spcPct val="90000"/>
            </a:lnSpc>
            <a:spcBef>
              <a:spcPct val="0"/>
            </a:spcBef>
            <a:spcAft>
              <a:spcPct val="35000"/>
            </a:spcAft>
          </a:pPr>
          <a:r>
            <a:rPr lang="en-US" sz="1000" i="1" kern="1200" dirty="0" smtClean="0">
              <a:latin typeface="Calibri" panose="020F0502020204030204" pitchFamily="34" charset="0"/>
              <a:cs typeface="Calibri" panose="020F0502020204030204" pitchFamily="34" charset="0"/>
            </a:rPr>
            <a:t>All roles and responsibilities have back-up staff identified and trained</a:t>
          </a:r>
        </a:p>
        <a:p>
          <a:pPr lvl="0" algn="l" defTabSz="622300">
            <a:lnSpc>
              <a:spcPct val="90000"/>
            </a:lnSpc>
            <a:spcBef>
              <a:spcPct val="0"/>
            </a:spcBef>
            <a:spcAft>
              <a:spcPct val="35000"/>
            </a:spcAft>
          </a:pPr>
          <a:r>
            <a:rPr lang="en-US" sz="1000" i="1" kern="1200" dirty="0" smtClean="0">
              <a:latin typeface="Calibri" panose="020F0502020204030204" pitchFamily="34" charset="0"/>
              <a:cs typeface="Calibri" panose="020F0502020204030204" pitchFamily="34" charset="0"/>
            </a:rPr>
            <a:t>This process will start immediately but plan to be complete in a year</a:t>
          </a:r>
        </a:p>
      </dsp:txBody>
      <dsp:txXfrm>
        <a:off x="6174286" y="850124"/>
        <a:ext cx="1336152" cy="3643135"/>
      </dsp:txXfrm>
    </dsp:sp>
    <dsp:sp modelId="{4A2FAFDF-83FA-4E53-B83B-2E168A713A55}">
      <dsp:nvSpPr>
        <dsp:cNvPr id="0" name=""/>
        <dsp:cNvSpPr/>
      </dsp:nvSpPr>
      <dsp:spPr>
        <a:xfrm>
          <a:off x="5980259" y="0"/>
          <a:ext cx="1530179" cy="850124"/>
        </a:xfrm>
        <a:prstGeom prst="rect">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622300">
            <a:lnSpc>
              <a:spcPct val="90000"/>
            </a:lnSpc>
            <a:spcBef>
              <a:spcPct val="0"/>
            </a:spcBef>
            <a:spcAft>
              <a:spcPct val="35000"/>
            </a:spcAft>
          </a:pPr>
          <a:r>
            <a:rPr lang="en-US" sz="1400" kern="1200" dirty="0" smtClean="0">
              <a:latin typeface="Calibri" panose="020F0502020204030204" pitchFamily="34" charset="0"/>
              <a:cs typeface="Calibri" panose="020F0502020204030204" pitchFamily="34" charset="0"/>
            </a:rPr>
            <a:t>1 Year</a:t>
          </a:r>
          <a:endParaRPr lang="en-US" sz="1400" kern="1200" dirty="0">
            <a:latin typeface="Calibri" panose="020F0502020204030204" pitchFamily="34" charset="0"/>
            <a:cs typeface="Calibri" panose="020F0502020204030204" pitchFamily="34" charset="0"/>
          </a:endParaRPr>
        </a:p>
      </dsp:txBody>
      <dsp:txXfrm>
        <a:off x="5980259" y="0"/>
        <a:ext cx="1530179" cy="850124"/>
      </dsp:txXfrm>
    </dsp:sp>
    <dsp:sp modelId="{B75B57AD-AB20-4B4A-B70F-5B0241B71E0E}">
      <dsp:nvSpPr>
        <dsp:cNvPr id="0" name=""/>
        <dsp:cNvSpPr/>
      </dsp:nvSpPr>
      <dsp:spPr>
        <a:xfrm>
          <a:off x="4450079" y="850124"/>
          <a:ext cx="1530179" cy="3400499"/>
        </a:xfrm>
        <a:prstGeom prst="wedgeRectCallout">
          <a:avLst>
            <a:gd name="adj1" fmla="val 62500"/>
            <a:gd name="adj2" fmla="val 20830"/>
          </a:avLst>
        </a:prstGeom>
        <a:solidFill>
          <a:schemeClr val="accent6">
            <a:tint val="50000"/>
            <a:hueOff val="15278"/>
            <a:satOff val="-826"/>
            <a:lumOff val="3526"/>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44450" tIns="44450" rIns="44450" bIns="44450" numCol="1" spcCol="1270" anchor="t" anchorCtr="0">
          <a:noAutofit/>
        </a:bodyPr>
        <a:lstStyle/>
        <a:p>
          <a:pPr lvl="0" algn="l" defTabSz="622300">
            <a:lnSpc>
              <a:spcPct val="90000"/>
            </a:lnSpc>
            <a:spcBef>
              <a:spcPct val="0"/>
            </a:spcBef>
            <a:spcAft>
              <a:spcPct val="35000"/>
            </a:spcAft>
          </a:pPr>
          <a:r>
            <a:rPr lang="en-US" sz="1400" kern="1200" dirty="0" smtClean="0">
              <a:latin typeface="Calibri" panose="020F0502020204030204" pitchFamily="34" charset="0"/>
              <a:cs typeface="Calibri" panose="020F0502020204030204" pitchFamily="34" charset="0"/>
            </a:rPr>
            <a:t>Portfolio Redistribution</a:t>
          </a:r>
        </a:p>
        <a:p>
          <a:pPr lvl="0" algn="l" defTabSz="622300">
            <a:lnSpc>
              <a:spcPct val="90000"/>
            </a:lnSpc>
            <a:spcBef>
              <a:spcPct val="0"/>
            </a:spcBef>
            <a:spcAft>
              <a:spcPct val="35000"/>
            </a:spcAft>
          </a:pPr>
          <a:r>
            <a:rPr lang="en-US" sz="1000" i="1" kern="1200" dirty="0" smtClean="0">
              <a:latin typeface="Calibri" panose="020F0502020204030204" pitchFamily="34" charset="0"/>
              <a:cs typeface="Calibri" panose="020F0502020204030204" pitchFamily="34" charset="0"/>
            </a:rPr>
            <a:t>Right-size portfolio workload</a:t>
          </a:r>
        </a:p>
        <a:p>
          <a:pPr lvl="0" algn="l" defTabSz="622300">
            <a:lnSpc>
              <a:spcPct val="90000"/>
            </a:lnSpc>
            <a:spcBef>
              <a:spcPct val="0"/>
            </a:spcBef>
            <a:spcAft>
              <a:spcPct val="35000"/>
            </a:spcAft>
          </a:pPr>
          <a:endParaRPr lang="en-US" sz="1400" kern="1200" dirty="0" smtClean="0">
            <a:latin typeface="Calibri" panose="020F0502020204030204" pitchFamily="34" charset="0"/>
            <a:cs typeface="Calibri" panose="020F0502020204030204" pitchFamily="34" charset="0"/>
          </a:endParaRPr>
        </a:p>
        <a:p>
          <a:pPr lvl="0" algn="l" defTabSz="622300">
            <a:lnSpc>
              <a:spcPct val="90000"/>
            </a:lnSpc>
            <a:spcBef>
              <a:spcPct val="0"/>
            </a:spcBef>
            <a:spcAft>
              <a:spcPct val="35000"/>
            </a:spcAft>
          </a:pPr>
          <a:r>
            <a:rPr lang="en-US" sz="1400" kern="1200" dirty="0" smtClean="0">
              <a:latin typeface="Calibri" panose="020F0502020204030204" pitchFamily="34" charset="0"/>
              <a:cs typeface="Calibri" panose="020F0502020204030204" pitchFamily="34" charset="0"/>
            </a:rPr>
            <a:t>Recruitment</a:t>
          </a:r>
          <a:endParaRPr lang="en-US" sz="1400" kern="1200" dirty="0">
            <a:latin typeface="Calibri" panose="020F0502020204030204" pitchFamily="34" charset="0"/>
            <a:cs typeface="Calibri" panose="020F0502020204030204" pitchFamily="34" charset="0"/>
          </a:endParaRPr>
        </a:p>
        <a:p>
          <a:pPr lvl="0" algn="l" defTabSz="444500">
            <a:lnSpc>
              <a:spcPct val="90000"/>
            </a:lnSpc>
            <a:spcBef>
              <a:spcPct val="0"/>
            </a:spcBef>
            <a:spcAft>
              <a:spcPct val="35000"/>
            </a:spcAft>
          </a:pPr>
          <a:r>
            <a:rPr lang="en-US" sz="1000" i="1" kern="1200" dirty="0" smtClean="0">
              <a:latin typeface="Calibri" panose="020F0502020204030204" pitchFamily="34" charset="0"/>
              <a:cs typeface="Calibri" panose="020F0502020204030204" pitchFamily="34" charset="0"/>
            </a:rPr>
            <a:t>Hire a Senior Research Finance Manger</a:t>
          </a:r>
        </a:p>
        <a:p>
          <a:pPr lvl="0" algn="l" defTabSz="444500">
            <a:lnSpc>
              <a:spcPct val="90000"/>
            </a:lnSpc>
            <a:spcBef>
              <a:spcPct val="0"/>
            </a:spcBef>
            <a:spcAft>
              <a:spcPct val="35000"/>
            </a:spcAft>
          </a:pPr>
          <a:endParaRPr lang="en-US" sz="1400" b="0" i="0" kern="1200" dirty="0" smtClean="0">
            <a:latin typeface="Calibri" panose="020F0502020204030204" pitchFamily="34" charset="0"/>
            <a:cs typeface="Calibri" panose="020F0502020204030204" pitchFamily="34" charset="0"/>
          </a:endParaRPr>
        </a:p>
        <a:p>
          <a:pPr lvl="0" algn="l" defTabSz="444500">
            <a:lnSpc>
              <a:spcPct val="90000"/>
            </a:lnSpc>
            <a:spcBef>
              <a:spcPct val="0"/>
            </a:spcBef>
            <a:spcAft>
              <a:spcPct val="35000"/>
            </a:spcAft>
          </a:pPr>
          <a:r>
            <a:rPr lang="en-US" sz="1400" b="0" i="0" kern="1200" dirty="0" smtClean="0">
              <a:latin typeface="Calibri" panose="020F0502020204030204" pitchFamily="34" charset="0"/>
              <a:cs typeface="Calibri" panose="020F0502020204030204" pitchFamily="34" charset="0"/>
            </a:rPr>
            <a:t>System SMEs</a:t>
          </a:r>
        </a:p>
        <a:p>
          <a:pPr lvl="0" algn="l" defTabSz="444500">
            <a:lnSpc>
              <a:spcPct val="90000"/>
            </a:lnSpc>
            <a:spcBef>
              <a:spcPct val="0"/>
            </a:spcBef>
            <a:spcAft>
              <a:spcPct val="35000"/>
            </a:spcAft>
          </a:pPr>
          <a:r>
            <a:rPr lang="en-US" sz="1000" b="0" i="1" kern="1200" dirty="0" smtClean="0">
              <a:latin typeface="Calibri" panose="020F0502020204030204" pitchFamily="34" charset="0"/>
              <a:cs typeface="Calibri" panose="020F0502020204030204" pitchFamily="34" charset="0"/>
            </a:rPr>
            <a:t>Assess opportunities for specializing functions among staff</a:t>
          </a:r>
          <a:endParaRPr lang="en-US" sz="1000" i="1" kern="1200" dirty="0" smtClean="0">
            <a:latin typeface="Calibri" panose="020F0502020204030204" pitchFamily="34" charset="0"/>
            <a:cs typeface="Calibri" panose="020F0502020204030204" pitchFamily="34" charset="0"/>
          </a:endParaRPr>
        </a:p>
      </dsp:txBody>
      <dsp:txXfrm>
        <a:off x="4644106" y="850124"/>
        <a:ext cx="1336152" cy="3400499"/>
      </dsp:txXfrm>
    </dsp:sp>
    <dsp:sp modelId="{66089833-6E4D-4705-B433-16BA5560970F}">
      <dsp:nvSpPr>
        <dsp:cNvPr id="0" name=""/>
        <dsp:cNvSpPr/>
      </dsp:nvSpPr>
      <dsp:spPr>
        <a:xfrm>
          <a:off x="4450079" y="123564"/>
          <a:ext cx="1530179" cy="728806"/>
        </a:xfrm>
        <a:prstGeom prst="rect">
          <a:avLst/>
        </a:prstGeom>
        <a:gradFill rotWithShape="0">
          <a:gsLst>
            <a:gs pos="0">
              <a:schemeClr val="accent6">
                <a:shade val="80000"/>
                <a:hueOff val="71473"/>
                <a:satOff val="601"/>
                <a:lumOff val="7710"/>
                <a:alphaOff val="0"/>
                <a:satMod val="103000"/>
                <a:lumMod val="102000"/>
                <a:tint val="94000"/>
              </a:schemeClr>
            </a:gs>
            <a:gs pos="50000">
              <a:schemeClr val="accent6">
                <a:shade val="80000"/>
                <a:hueOff val="71473"/>
                <a:satOff val="601"/>
                <a:lumOff val="7710"/>
                <a:alphaOff val="0"/>
                <a:satMod val="110000"/>
                <a:lumMod val="100000"/>
                <a:shade val="100000"/>
              </a:schemeClr>
            </a:gs>
            <a:gs pos="100000">
              <a:schemeClr val="accent6">
                <a:shade val="80000"/>
                <a:hueOff val="71473"/>
                <a:satOff val="601"/>
                <a:lumOff val="771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622300">
            <a:lnSpc>
              <a:spcPct val="90000"/>
            </a:lnSpc>
            <a:spcBef>
              <a:spcPct val="0"/>
            </a:spcBef>
            <a:spcAft>
              <a:spcPct val="35000"/>
            </a:spcAft>
          </a:pPr>
          <a:r>
            <a:rPr lang="en-US" sz="1400" kern="1200" dirty="0" smtClean="0">
              <a:latin typeface="Calibri" panose="020F0502020204030204" pitchFamily="34" charset="0"/>
              <a:cs typeface="Calibri" panose="020F0502020204030204" pitchFamily="34" charset="0"/>
            </a:rPr>
            <a:t>6 Months</a:t>
          </a:r>
          <a:endParaRPr lang="en-US" sz="1400" kern="1200" dirty="0">
            <a:latin typeface="Calibri" panose="020F0502020204030204" pitchFamily="34" charset="0"/>
            <a:cs typeface="Calibri" panose="020F0502020204030204" pitchFamily="34" charset="0"/>
          </a:endParaRPr>
        </a:p>
      </dsp:txBody>
      <dsp:txXfrm>
        <a:off x="4450079" y="123564"/>
        <a:ext cx="1530179" cy="728806"/>
      </dsp:txXfrm>
    </dsp:sp>
    <dsp:sp modelId="{E3AAFC31-07AC-4AE5-8C06-8E0A2141AEC4}">
      <dsp:nvSpPr>
        <dsp:cNvPr id="0" name=""/>
        <dsp:cNvSpPr/>
      </dsp:nvSpPr>
      <dsp:spPr>
        <a:xfrm>
          <a:off x="2881798" y="850898"/>
          <a:ext cx="1560660" cy="3186367"/>
        </a:xfrm>
        <a:prstGeom prst="wedgeRectCallout">
          <a:avLst>
            <a:gd name="adj1" fmla="val 62500"/>
            <a:gd name="adj2" fmla="val 20830"/>
          </a:avLst>
        </a:prstGeom>
        <a:solidFill>
          <a:schemeClr val="accent6">
            <a:tint val="50000"/>
            <a:hueOff val="30557"/>
            <a:satOff val="-1653"/>
            <a:lumOff val="7053"/>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44450" tIns="44450" rIns="44450" bIns="44450" numCol="1" spcCol="1270" anchor="t" anchorCtr="0">
          <a:noAutofit/>
        </a:bodyPr>
        <a:lstStyle/>
        <a:p>
          <a:pPr lvl="0" algn="l" defTabSz="622300">
            <a:lnSpc>
              <a:spcPct val="90000"/>
            </a:lnSpc>
            <a:spcBef>
              <a:spcPct val="0"/>
            </a:spcBef>
            <a:spcAft>
              <a:spcPct val="35000"/>
            </a:spcAft>
          </a:pPr>
          <a:r>
            <a:rPr lang="en-US" sz="1400" kern="1200" dirty="0" smtClean="0">
              <a:latin typeface="Calibri" panose="020F0502020204030204" pitchFamily="34" charset="0"/>
              <a:cs typeface="Calibri" panose="020F0502020204030204" pitchFamily="34" charset="0"/>
            </a:rPr>
            <a:t>Recruitment</a:t>
          </a:r>
        </a:p>
        <a:p>
          <a:pPr lvl="0" algn="l" defTabSz="622300">
            <a:lnSpc>
              <a:spcPct val="90000"/>
            </a:lnSpc>
            <a:spcBef>
              <a:spcPct val="0"/>
            </a:spcBef>
            <a:spcAft>
              <a:spcPct val="35000"/>
            </a:spcAft>
          </a:pPr>
          <a:r>
            <a:rPr lang="en-US" sz="1000" i="1" kern="1200" dirty="0" smtClean="0">
              <a:latin typeface="Calibri" panose="020F0502020204030204" pitchFamily="34" charset="0"/>
              <a:cs typeface="Calibri" panose="020F0502020204030204" pitchFamily="34" charset="0"/>
            </a:rPr>
            <a:t>Promote Research Finance Manger</a:t>
          </a:r>
        </a:p>
        <a:p>
          <a:pPr lvl="0" algn="l" defTabSz="622300">
            <a:lnSpc>
              <a:spcPct val="90000"/>
            </a:lnSpc>
            <a:spcBef>
              <a:spcPct val="0"/>
            </a:spcBef>
            <a:spcAft>
              <a:spcPct val="35000"/>
            </a:spcAft>
          </a:pPr>
          <a:endParaRPr lang="en-US" sz="1000" i="1" kern="1200" dirty="0" smtClean="0">
            <a:latin typeface="Calibri" panose="020F0502020204030204" pitchFamily="34" charset="0"/>
            <a:cs typeface="Calibri" panose="020F0502020204030204" pitchFamily="34" charset="0"/>
          </a:endParaRPr>
        </a:p>
        <a:p>
          <a:pPr lvl="0" algn="l" defTabSz="622300">
            <a:lnSpc>
              <a:spcPct val="90000"/>
            </a:lnSpc>
            <a:spcBef>
              <a:spcPct val="0"/>
            </a:spcBef>
            <a:spcAft>
              <a:spcPct val="35000"/>
            </a:spcAft>
          </a:pPr>
          <a:r>
            <a:rPr lang="en-US" sz="1400" kern="1200" dirty="0" smtClean="0">
              <a:latin typeface="Calibri" panose="020F0502020204030204" pitchFamily="34" charset="0"/>
              <a:cs typeface="Calibri" panose="020F0502020204030204" pitchFamily="34" charset="0"/>
            </a:rPr>
            <a:t>Manager Training Plan</a:t>
          </a:r>
        </a:p>
        <a:p>
          <a:pPr lvl="0" algn="l" defTabSz="622300">
            <a:lnSpc>
              <a:spcPct val="90000"/>
            </a:lnSpc>
            <a:spcBef>
              <a:spcPct val="0"/>
            </a:spcBef>
            <a:spcAft>
              <a:spcPct val="35000"/>
            </a:spcAft>
          </a:pPr>
          <a:r>
            <a:rPr lang="en-US" sz="1000" i="1" kern="1200" dirty="0" smtClean="0">
              <a:latin typeface="Calibri" panose="020F0502020204030204" pitchFamily="34" charset="0"/>
              <a:cs typeface="Calibri" panose="020F0502020204030204" pitchFamily="34" charset="0"/>
            </a:rPr>
            <a:t>Develop standardized reports for high level </a:t>
          </a:r>
          <a:r>
            <a:rPr lang="en-US" sz="1000" i="1" kern="1200" smtClean="0">
              <a:latin typeface="Calibri" panose="020F0502020204030204" pitchFamily="34" charset="0"/>
              <a:cs typeface="Calibri" panose="020F0502020204030204" pitchFamily="34" charset="0"/>
            </a:rPr>
            <a:t>portfolio management</a:t>
          </a:r>
        </a:p>
        <a:p>
          <a:pPr lvl="0" algn="l" defTabSz="622300">
            <a:lnSpc>
              <a:spcPct val="90000"/>
            </a:lnSpc>
            <a:spcBef>
              <a:spcPct val="0"/>
            </a:spcBef>
            <a:spcAft>
              <a:spcPct val="35000"/>
            </a:spcAft>
          </a:pPr>
          <a:endParaRPr lang="en-US" sz="1000" i="1" kern="1200" dirty="0" smtClean="0">
            <a:latin typeface="Calibri" panose="020F0502020204030204" pitchFamily="34" charset="0"/>
            <a:cs typeface="Calibri" panose="020F0502020204030204" pitchFamily="34" charset="0"/>
          </a:endParaRPr>
        </a:p>
        <a:p>
          <a:pPr lvl="0" algn="l" defTabSz="622300">
            <a:lnSpc>
              <a:spcPct val="90000"/>
            </a:lnSpc>
            <a:spcBef>
              <a:spcPct val="0"/>
            </a:spcBef>
            <a:spcAft>
              <a:spcPct val="35000"/>
            </a:spcAft>
          </a:pPr>
          <a:r>
            <a:rPr lang="en-US" sz="1400" kern="1200" dirty="0" smtClean="0">
              <a:latin typeface="Calibri" panose="020F0502020204030204" pitchFamily="34" charset="0"/>
              <a:cs typeface="Calibri" panose="020F0502020204030204" pitchFamily="34" charset="0"/>
            </a:rPr>
            <a:t>RF Document Storage</a:t>
          </a:r>
        </a:p>
        <a:p>
          <a:pPr lvl="0" algn="l" defTabSz="622300">
            <a:lnSpc>
              <a:spcPct val="90000"/>
            </a:lnSpc>
            <a:spcBef>
              <a:spcPct val="0"/>
            </a:spcBef>
            <a:spcAft>
              <a:spcPct val="35000"/>
            </a:spcAft>
          </a:pPr>
          <a:r>
            <a:rPr lang="en-US" sz="1000" i="1" kern="1200" dirty="0" smtClean="0">
              <a:latin typeface="Calibri" panose="020F0502020204030204" pitchFamily="34" charset="0"/>
              <a:cs typeface="Calibri" panose="020F0502020204030204" pitchFamily="34" charset="0"/>
            </a:rPr>
            <a:t>Collocate SOPs, training docs, etc. </a:t>
          </a:r>
        </a:p>
        <a:p>
          <a:pPr lvl="0" algn="l" defTabSz="622300">
            <a:lnSpc>
              <a:spcPct val="90000"/>
            </a:lnSpc>
            <a:spcBef>
              <a:spcPct val="0"/>
            </a:spcBef>
            <a:spcAft>
              <a:spcPct val="35000"/>
            </a:spcAft>
          </a:pPr>
          <a:r>
            <a:rPr lang="en-US" sz="1000" i="1" kern="1200" dirty="0" smtClean="0">
              <a:latin typeface="Calibri" panose="020F0502020204030204" pitchFamily="34" charset="0"/>
              <a:cs typeface="Calibri" panose="020F0502020204030204" pitchFamily="34" charset="0"/>
            </a:rPr>
            <a:t>Identify gaps</a:t>
          </a:r>
          <a:endParaRPr lang="en-US" sz="600" i="1" kern="1200" dirty="0" smtClean="0">
            <a:latin typeface="Calibri" panose="020F0502020204030204" pitchFamily="34" charset="0"/>
            <a:cs typeface="Calibri" panose="020F0502020204030204" pitchFamily="34" charset="0"/>
          </a:endParaRPr>
        </a:p>
      </dsp:txBody>
      <dsp:txXfrm>
        <a:off x="3079690" y="850898"/>
        <a:ext cx="1362769" cy="3186367"/>
      </dsp:txXfrm>
    </dsp:sp>
    <dsp:sp modelId="{A6F2C2E7-37A5-4B4C-B88A-7A79A0059D30}">
      <dsp:nvSpPr>
        <dsp:cNvPr id="0" name=""/>
        <dsp:cNvSpPr/>
      </dsp:nvSpPr>
      <dsp:spPr>
        <a:xfrm>
          <a:off x="2919900" y="243085"/>
          <a:ext cx="1530179" cy="607039"/>
        </a:xfrm>
        <a:prstGeom prst="rect">
          <a:avLst/>
        </a:prstGeom>
        <a:gradFill rotWithShape="0">
          <a:gsLst>
            <a:gs pos="0">
              <a:schemeClr val="accent6">
                <a:shade val="80000"/>
                <a:hueOff val="142947"/>
                <a:satOff val="1202"/>
                <a:lumOff val="15421"/>
                <a:alphaOff val="0"/>
                <a:satMod val="103000"/>
                <a:lumMod val="102000"/>
                <a:tint val="94000"/>
              </a:schemeClr>
            </a:gs>
            <a:gs pos="50000">
              <a:schemeClr val="accent6">
                <a:shade val="80000"/>
                <a:hueOff val="142947"/>
                <a:satOff val="1202"/>
                <a:lumOff val="15421"/>
                <a:alphaOff val="0"/>
                <a:satMod val="110000"/>
                <a:lumMod val="100000"/>
                <a:shade val="100000"/>
              </a:schemeClr>
            </a:gs>
            <a:gs pos="100000">
              <a:schemeClr val="accent6">
                <a:shade val="80000"/>
                <a:hueOff val="142947"/>
                <a:satOff val="1202"/>
                <a:lumOff val="1542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622300">
            <a:lnSpc>
              <a:spcPct val="90000"/>
            </a:lnSpc>
            <a:spcBef>
              <a:spcPct val="0"/>
            </a:spcBef>
            <a:spcAft>
              <a:spcPct val="35000"/>
            </a:spcAft>
          </a:pPr>
          <a:r>
            <a:rPr lang="en-US" sz="1400" kern="1200" dirty="0" smtClean="0">
              <a:latin typeface="Calibri" panose="020F0502020204030204" pitchFamily="34" charset="0"/>
              <a:cs typeface="Calibri" panose="020F0502020204030204" pitchFamily="34" charset="0"/>
            </a:rPr>
            <a:t>3 Months</a:t>
          </a:r>
          <a:endParaRPr lang="en-US" sz="1400" kern="1200" dirty="0">
            <a:latin typeface="Calibri" panose="020F0502020204030204" pitchFamily="34" charset="0"/>
            <a:cs typeface="Calibri" panose="020F0502020204030204" pitchFamily="34" charset="0"/>
          </a:endParaRPr>
        </a:p>
      </dsp:txBody>
      <dsp:txXfrm>
        <a:off x="2919900" y="243085"/>
        <a:ext cx="1530179" cy="607039"/>
      </dsp:txXfrm>
    </dsp:sp>
    <dsp:sp modelId="{93DD76C1-6A3B-4784-880F-0CCF768F3900}">
      <dsp:nvSpPr>
        <dsp:cNvPr id="0" name=""/>
        <dsp:cNvSpPr/>
      </dsp:nvSpPr>
      <dsp:spPr>
        <a:xfrm>
          <a:off x="1389720" y="850124"/>
          <a:ext cx="1530179" cy="2914328"/>
        </a:xfrm>
        <a:prstGeom prst="wedgeRectCallout">
          <a:avLst>
            <a:gd name="adj1" fmla="val 62500"/>
            <a:gd name="adj2" fmla="val 20830"/>
          </a:avLst>
        </a:prstGeom>
        <a:solidFill>
          <a:schemeClr val="accent6">
            <a:tint val="50000"/>
            <a:hueOff val="45835"/>
            <a:satOff val="-2479"/>
            <a:lumOff val="10579"/>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44450" tIns="44450" rIns="44450" bIns="44450" numCol="1" spcCol="1270" anchor="t" anchorCtr="0">
          <a:noAutofit/>
        </a:bodyPr>
        <a:lstStyle/>
        <a:p>
          <a:pPr lvl="0" algn="l" defTabSz="622300">
            <a:lnSpc>
              <a:spcPct val="90000"/>
            </a:lnSpc>
            <a:spcBef>
              <a:spcPct val="0"/>
            </a:spcBef>
            <a:spcAft>
              <a:spcPct val="35000"/>
            </a:spcAft>
          </a:pPr>
          <a:r>
            <a:rPr lang="en-US" sz="1400" kern="1200" dirty="0" smtClean="0">
              <a:latin typeface="Calibri" panose="020F0502020204030204" pitchFamily="34" charset="0"/>
              <a:cs typeface="Calibri" panose="020F0502020204030204" pitchFamily="34" charset="0"/>
            </a:rPr>
            <a:t>Staff Retention</a:t>
          </a:r>
        </a:p>
        <a:p>
          <a:pPr lvl="0" algn="l" defTabSz="622300">
            <a:lnSpc>
              <a:spcPct val="90000"/>
            </a:lnSpc>
            <a:spcBef>
              <a:spcPct val="0"/>
            </a:spcBef>
            <a:spcAft>
              <a:spcPct val="35000"/>
            </a:spcAft>
          </a:pPr>
          <a:r>
            <a:rPr lang="en-US" sz="1000" i="1" kern="1200" dirty="0" smtClean="0">
              <a:latin typeface="Calibri" panose="020F0502020204030204" pitchFamily="34" charset="0"/>
              <a:cs typeface="Calibri" panose="020F0502020204030204" pitchFamily="34" charset="0"/>
            </a:rPr>
            <a:t>Director meets with staff individually to assess career aspirations, engagement, and pain points</a:t>
          </a:r>
        </a:p>
        <a:p>
          <a:pPr lvl="0" algn="l" defTabSz="622300">
            <a:lnSpc>
              <a:spcPct val="90000"/>
            </a:lnSpc>
            <a:spcBef>
              <a:spcPct val="0"/>
            </a:spcBef>
            <a:spcAft>
              <a:spcPct val="35000"/>
            </a:spcAft>
          </a:pPr>
          <a:r>
            <a:rPr lang="en-US" sz="1400" kern="1200" dirty="0" smtClean="0">
              <a:latin typeface="Calibri" panose="020F0502020204030204" pitchFamily="34" charset="0"/>
              <a:cs typeface="Calibri" panose="020F0502020204030204" pitchFamily="34" charset="0"/>
            </a:rPr>
            <a:t>Restructure Plan Socialization</a:t>
          </a:r>
        </a:p>
        <a:p>
          <a:pPr lvl="0" algn="l" defTabSz="622300">
            <a:lnSpc>
              <a:spcPct val="90000"/>
            </a:lnSpc>
            <a:spcBef>
              <a:spcPct val="0"/>
            </a:spcBef>
            <a:spcAft>
              <a:spcPct val="35000"/>
            </a:spcAft>
          </a:pPr>
          <a:r>
            <a:rPr lang="en-US" sz="1000" i="1" kern="1200" dirty="0" smtClean="0">
              <a:latin typeface="Calibri" panose="020F0502020204030204" pitchFamily="34" charset="0"/>
              <a:cs typeface="Calibri" panose="020F0502020204030204" pitchFamily="34" charset="0"/>
            </a:rPr>
            <a:t>Meet with research </a:t>
          </a:r>
          <a:r>
            <a:rPr lang="en-US" sz="1000" i="1" kern="1200" dirty="0" err="1" smtClean="0">
              <a:latin typeface="Calibri" panose="020F0502020204030204" pitchFamily="34" charset="0"/>
              <a:cs typeface="Calibri" panose="020F0502020204030204" pitchFamily="34" charset="0"/>
            </a:rPr>
            <a:t>Depts</a:t>
          </a:r>
          <a:r>
            <a:rPr lang="en-US" sz="1000" i="1" kern="1200" dirty="0" smtClean="0">
              <a:latin typeface="Calibri" panose="020F0502020204030204" pitchFamily="34" charset="0"/>
              <a:cs typeface="Calibri" panose="020F0502020204030204" pitchFamily="34" charset="0"/>
            </a:rPr>
            <a:t> to set expectations of RF in short and medium term Assurance of process improvements for </a:t>
          </a:r>
          <a:r>
            <a:rPr lang="en-US" sz="1000" i="1" kern="1200" dirty="0" err="1" smtClean="0">
              <a:latin typeface="Calibri" panose="020F0502020204030204" pitchFamily="34" charset="0"/>
              <a:cs typeface="Calibri" panose="020F0502020204030204" pitchFamily="34" charset="0"/>
            </a:rPr>
            <a:t>Depts</a:t>
          </a:r>
          <a:r>
            <a:rPr lang="en-US" sz="1000" i="1" kern="1200" dirty="0" smtClean="0">
              <a:latin typeface="Calibri" panose="020F0502020204030204" pitchFamily="34" charset="0"/>
              <a:cs typeface="Calibri" panose="020F0502020204030204" pitchFamily="34" charset="0"/>
            </a:rPr>
            <a:t> </a:t>
          </a:r>
        </a:p>
        <a:p>
          <a:pPr lvl="0" algn="l" defTabSz="622300">
            <a:lnSpc>
              <a:spcPct val="90000"/>
            </a:lnSpc>
            <a:spcBef>
              <a:spcPct val="0"/>
            </a:spcBef>
            <a:spcAft>
              <a:spcPct val="35000"/>
            </a:spcAft>
          </a:pPr>
          <a:endParaRPr lang="en-US" sz="1400" kern="1200" dirty="0">
            <a:latin typeface="Calibri" panose="020F0502020204030204" pitchFamily="34" charset="0"/>
            <a:cs typeface="Calibri" panose="020F0502020204030204" pitchFamily="34" charset="0"/>
          </a:endParaRPr>
        </a:p>
      </dsp:txBody>
      <dsp:txXfrm>
        <a:off x="1583747" y="850124"/>
        <a:ext cx="1336152" cy="2914328"/>
      </dsp:txXfrm>
    </dsp:sp>
    <dsp:sp modelId="{66E2ED7C-4B53-4E81-9439-F4C879ED5032}">
      <dsp:nvSpPr>
        <dsp:cNvPr id="0" name=""/>
        <dsp:cNvSpPr/>
      </dsp:nvSpPr>
      <dsp:spPr>
        <a:xfrm>
          <a:off x="1389720" y="364403"/>
          <a:ext cx="1530179" cy="485721"/>
        </a:xfrm>
        <a:prstGeom prst="rect">
          <a:avLst/>
        </a:prstGeom>
        <a:gradFill rotWithShape="0">
          <a:gsLst>
            <a:gs pos="0">
              <a:schemeClr val="accent6">
                <a:shade val="80000"/>
                <a:hueOff val="214420"/>
                <a:satOff val="1803"/>
                <a:lumOff val="23131"/>
                <a:alphaOff val="0"/>
                <a:satMod val="103000"/>
                <a:lumMod val="102000"/>
                <a:tint val="94000"/>
              </a:schemeClr>
            </a:gs>
            <a:gs pos="50000">
              <a:schemeClr val="accent6">
                <a:shade val="80000"/>
                <a:hueOff val="214420"/>
                <a:satOff val="1803"/>
                <a:lumOff val="23131"/>
                <a:alphaOff val="0"/>
                <a:satMod val="110000"/>
                <a:lumMod val="100000"/>
                <a:shade val="100000"/>
              </a:schemeClr>
            </a:gs>
            <a:gs pos="100000">
              <a:schemeClr val="accent6">
                <a:shade val="80000"/>
                <a:hueOff val="214420"/>
                <a:satOff val="1803"/>
                <a:lumOff val="2313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622300">
            <a:lnSpc>
              <a:spcPct val="90000"/>
            </a:lnSpc>
            <a:spcBef>
              <a:spcPct val="0"/>
            </a:spcBef>
            <a:spcAft>
              <a:spcPct val="35000"/>
            </a:spcAft>
          </a:pPr>
          <a:r>
            <a:rPr lang="en-US" sz="1400" kern="1200" dirty="0" smtClean="0">
              <a:latin typeface="Calibri" panose="020F0502020204030204" pitchFamily="34" charset="0"/>
              <a:cs typeface="Calibri" panose="020F0502020204030204" pitchFamily="34" charset="0"/>
            </a:rPr>
            <a:t>1 Month</a:t>
          </a:r>
          <a:endParaRPr lang="en-US" sz="1400" kern="1200" dirty="0">
            <a:latin typeface="Calibri" panose="020F0502020204030204" pitchFamily="34" charset="0"/>
            <a:cs typeface="Calibri" panose="020F0502020204030204" pitchFamily="34" charset="0"/>
          </a:endParaRPr>
        </a:p>
      </dsp:txBody>
      <dsp:txXfrm>
        <a:off x="1389720" y="364403"/>
        <a:ext cx="1530179" cy="4857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4F84A-51E1-4FBF-AA11-3604A68467E6}">
      <dsp:nvSpPr>
        <dsp:cNvPr id="0" name=""/>
        <dsp:cNvSpPr/>
      </dsp:nvSpPr>
      <dsp:spPr>
        <a:xfrm>
          <a:off x="3368841" y="0"/>
          <a:ext cx="5053263" cy="130132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Calibri" panose="020F0502020204030204" pitchFamily="34" charset="0"/>
              <a:cs typeface="Calibri" panose="020F0502020204030204" pitchFamily="34" charset="0"/>
            </a:rPr>
            <a:t>Building depreciation/ use allowance</a:t>
          </a:r>
          <a:endParaRPr lang="en-US" sz="1400" kern="1200" dirty="0"/>
        </a:p>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Equipment depreciation /use allowance</a:t>
          </a:r>
        </a:p>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Operations &amp; maintenance</a:t>
          </a:r>
        </a:p>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Other </a:t>
          </a:r>
          <a:r>
            <a:rPr lang="en-US" sz="1600" kern="1200" dirty="0" smtClean="0">
              <a:latin typeface="Calibri" panose="020F0502020204030204" pitchFamily="34" charset="0"/>
              <a:cs typeface="Calibri" panose="020F0502020204030204" pitchFamily="34" charset="0"/>
            </a:rPr>
            <a:t>(environmental, security, etc</a:t>
          </a:r>
          <a:r>
            <a:rPr lang="en-US" sz="1600" kern="1200" dirty="0">
              <a:latin typeface="Calibri" panose="020F0502020204030204" pitchFamily="34" charset="0"/>
              <a:cs typeface="Calibri" panose="020F0502020204030204" pitchFamily="34" charset="0"/>
            </a:rPr>
            <a:t>.)</a:t>
          </a:r>
        </a:p>
      </dsp:txBody>
      <dsp:txXfrm>
        <a:off x="3368841" y="162665"/>
        <a:ext cx="4565268" cy="975990"/>
      </dsp:txXfrm>
    </dsp:sp>
    <dsp:sp modelId="{E9E72749-2614-4257-8B3A-63BFF0BFA57C}">
      <dsp:nvSpPr>
        <dsp:cNvPr id="0" name=""/>
        <dsp:cNvSpPr/>
      </dsp:nvSpPr>
      <dsp:spPr>
        <a:xfrm>
          <a:off x="0" y="354"/>
          <a:ext cx="3368842" cy="13821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a:solidFill>
                <a:schemeClr val="tx2"/>
              </a:solidFill>
              <a:latin typeface="Calibri" panose="020F0502020204030204" pitchFamily="34" charset="0"/>
              <a:cs typeface="Calibri" panose="020F0502020204030204" pitchFamily="34" charset="0"/>
            </a:rPr>
            <a:t>Facilities</a:t>
          </a:r>
          <a:r>
            <a:rPr lang="en-US" sz="1800" b="1" kern="1200" dirty="0">
              <a:solidFill>
                <a:schemeClr val="tx2"/>
              </a:solidFill>
            </a:rPr>
            <a:t> </a:t>
          </a:r>
          <a:endParaRPr lang="en-US" sz="1800" b="1" kern="1200" dirty="0" smtClean="0">
            <a:solidFill>
              <a:schemeClr val="tx2"/>
            </a:solidFill>
          </a:endParaRPr>
        </a:p>
      </dsp:txBody>
      <dsp:txXfrm>
        <a:off x="67471" y="67825"/>
        <a:ext cx="3233900" cy="1247206"/>
      </dsp:txXfrm>
    </dsp:sp>
    <dsp:sp modelId="{CE9F46A1-0F0C-46AC-B735-F35430200DCB}">
      <dsp:nvSpPr>
        <dsp:cNvPr id="0" name=""/>
        <dsp:cNvSpPr/>
      </dsp:nvSpPr>
      <dsp:spPr>
        <a:xfrm>
          <a:off x="3368842" y="1520717"/>
          <a:ext cx="5053263" cy="138214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Calibri" panose="020F0502020204030204" pitchFamily="34" charset="0"/>
              <a:cs typeface="Calibri" panose="020F0502020204030204" pitchFamily="34" charset="0"/>
            </a:rPr>
            <a:t>General and departmental administration</a:t>
          </a:r>
          <a:endParaRPr lang="en-US" sz="160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n-US" sz="1600" kern="1200" dirty="0" smtClean="0">
              <a:latin typeface="Calibri" panose="020F0502020204030204" pitchFamily="34" charset="0"/>
              <a:cs typeface="Calibri" panose="020F0502020204030204" pitchFamily="34" charset="0"/>
            </a:rPr>
            <a:t>Compliance systems and staffing</a:t>
          </a:r>
          <a:endParaRPr lang="en-US" sz="160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Sponsored projects administration</a:t>
          </a:r>
        </a:p>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Other </a:t>
          </a:r>
          <a:r>
            <a:rPr lang="en-US" sz="1600" kern="1200" dirty="0" smtClean="0">
              <a:latin typeface="Calibri" panose="020F0502020204030204" pitchFamily="34" charset="0"/>
              <a:cs typeface="Calibri" panose="020F0502020204030204" pitchFamily="34" charset="0"/>
            </a:rPr>
            <a:t>administrative costs</a:t>
          </a:r>
          <a:endParaRPr lang="en-US" sz="1600" kern="1200" dirty="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Char char="••"/>
          </a:pPr>
          <a:endParaRPr lang="en-US" sz="1400" kern="1200" dirty="0">
            <a:latin typeface="Calibri" panose="020F0502020204030204" pitchFamily="34" charset="0"/>
            <a:cs typeface="Calibri" panose="020F0502020204030204" pitchFamily="34" charset="0"/>
          </a:endParaRPr>
        </a:p>
      </dsp:txBody>
      <dsp:txXfrm>
        <a:off x="3368842" y="1693486"/>
        <a:ext cx="4534958" cy="1036611"/>
      </dsp:txXfrm>
    </dsp:sp>
    <dsp:sp modelId="{2990A048-28C6-4355-BC0D-76A7729DF6BB}">
      <dsp:nvSpPr>
        <dsp:cNvPr id="0" name=""/>
        <dsp:cNvSpPr/>
      </dsp:nvSpPr>
      <dsp:spPr>
        <a:xfrm>
          <a:off x="0" y="1520717"/>
          <a:ext cx="3368842" cy="13821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2"/>
              </a:solidFill>
              <a:latin typeface="Calibri" panose="020F0502020204030204" pitchFamily="34" charset="0"/>
              <a:cs typeface="Calibri" panose="020F0502020204030204" pitchFamily="34" charset="0"/>
            </a:rPr>
            <a:t>Administrative</a:t>
          </a:r>
        </a:p>
      </dsp:txBody>
      <dsp:txXfrm>
        <a:off x="67471" y="1588188"/>
        <a:ext cx="3233900" cy="1247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25AA2-6FB5-4D18-A906-C3257D612705}">
      <dsp:nvSpPr>
        <dsp:cNvPr id="0" name=""/>
        <dsp:cNvSpPr/>
      </dsp:nvSpPr>
      <dsp:spPr>
        <a:xfrm rot="5400000">
          <a:off x="226452" y="2741018"/>
          <a:ext cx="681960" cy="1134766"/>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40A65F-5625-4FFB-916F-6AED3982A1B1}">
      <dsp:nvSpPr>
        <dsp:cNvPr id="0" name=""/>
        <dsp:cNvSpPr/>
      </dsp:nvSpPr>
      <dsp:spPr>
        <a:xfrm>
          <a:off x="112616" y="3080068"/>
          <a:ext cx="1024473" cy="898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t>Convene 1</a:t>
          </a:r>
          <a:r>
            <a:rPr lang="en-US" sz="1400" kern="1200" baseline="30000" dirty="0"/>
            <a:t>st</a:t>
          </a:r>
          <a:r>
            <a:rPr lang="en-US" sz="1400" kern="1200" dirty="0"/>
            <a:t> SOP </a:t>
          </a:r>
          <a:r>
            <a:rPr lang="en-US" sz="1400" kern="1200" dirty="0">
              <a:solidFill>
                <a:schemeClr val="tx1"/>
              </a:solidFill>
            </a:rPr>
            <a:t>kickoff</a:t>
          </a:r>
          <a:r>
            <a:rPr lang="en-US" sz="1400" kern="1200" dirty="0"/>
            <a:t> Meeting</a:t>
          </a:r>
        </a:p>
      </dsp:txBody>
      <dsp:txXfrm>
        <a:off x="112616" y="3080068"/>
        <a:ext cx="1024473" cy="898011"/>
      </dsp:txXfrm>
    </dsp:sp>
    <dsp:sp modelId="{2D71A1A3-31B1-4EDD-8DA2-8A076AB74616}">
      <dsp:nvSpPr>
        <dsp:cNvPr id="0" name=""/>
        <dsp:cNvSpPr/>
      </dsp:nvSpPr>
      <dsp:spPr>
        <a:xfrm>
          <a:off x="943793" y="2657475"/>
          <a:ext cx="193296" cy="193296"/>
        </a:xfrm>
        <a:prstGeom prst="triangle">
          <a:avLst>
            <a:gd name="adj" fmla="val 100000"/>
          </a:avLst>
        </a:prstGeom>
        <a:solidFill>
          <a:schemeClr val="accent4">
            <a:hueOff val="-14212"/>
            <a:satOff val="0"/>
            <a:lumOff val="5082"/>
            <a:alphaOff val="0"/>
          </a:schemeClr>
        </a:solidFill>
        <a:ln w="12700" cap="flat" cmpd="sng" algn="ctr">
          <a:solidFill>
            <a:schemeClr val="accent4">
              <a:hueOff val="-14212"/>
              <a:satOff val="0"/>
              <a:lumOff val="50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22BFA2-8F8C-4AD3-9A55-E4DC111C256C}">
      <dsp:nvSpPr>
        <dsp:cNvPr id="0" name=""/>
        <dsp:cNvSpPr/>
      </dsp:nvSpPr>
      <dsp:spPr>
        <a:xfrm rot="5400000">
          <a:off x="1480608" y="2216657"/>
          <a:ext cx="681960" cy="1134766"/>
        </a:xfrm>
        <a:prstGeom prst="corner">
          <a:avLst>
            <a:gd name="adj1" fmla="val 16120"/>
            <a:gd name="adj2" fmla="val 16110"/>
          </a:avLst>
        </a:prstGeom>
        <a:solidFill>
          <a:schemeClr val="accent4">
            <a:hueOff val="-28423"/>
            <a:satOff val="0"/>
            <a:lumOff val="10163"/>
            <a:alphaOff val="0"/>
          </a:schemeClr>
        </a:solidFill>
        <a:ln w="12700" cap="flat" cmpd="sng" algn="ctr">
          <a:solidFill>
            <a:schemeClr val="accent4">
              <a:hueOff val="-28423"/>
              <a:satOff val="0"/>
              <a:lumOff val="10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5C0567-DBB3-41E7-887B-BA973314541D}">
      <dsp:nvSpPr>
        <dsp:cNvPr id="0" name=""/>
        <dsp:cNvSpPr/>
      </dsp:nvSpPr>
      <dsp:spPr>
        <a:xfrm>
          <a:off x="1383430" y="2574948"/>
          <a:ext cx="1024473" cy="1326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t>Finalize list of SOPs </a:t>
          </a:r>
          <a:r>
            <a:rPr lang="en-US" sz="1400" kern="1200" dirty="0" err="1"/>
            <a:t>tobe</a:t>
          </a:r>
          <a:r>
            <a:rPr lang="en-US" sz="1400" kern="1200" dirty="0"/>
            <a:t> developed</a:t>
          </a:r>
        </a:p>
        <a:p>
          <a:pPr lvl="0" algn="l" defTabSz="622300">
            <a:lnSpc>
              <a:spcPct val="90000"/>
            </a:lnSpc>
            <a:spcBef>
              <a:spcPct val="0"/>
            </a:spcBef>
            <a:spcAft>
              <a:spcPct val="35000"/>
            </a:spcAft>
          </a:pPr>
          <a:endParaRPr lang="en-US" sz="1400" kern="1200" dirty="0"/>
        </a:p>
        <a:p>
          <a:pPr lvl="0" algn="l" defTabSz="622300">
            <a:lnSpc>
              <a:spcPct val="90000"/>
            </a:lnSpc>
            <a:spcBef>
              <a:spcPct val="0"/>
            </a:spcBef>
            <a:spcAft>
              <a:spcPct val="35000"/>
            </a:spcAft>
          </a:pPr>
          <a:r>
            <a:rPr lang="en-US" sz="1400" kern="1200" dirty="0"/>
            <a:t>Define how to progress from Phase 1 Training (CRN &amp; GCRU) to other groups</a:t>
          </a:r>
        </a:p>
      </dsp:txBody>
      <dsp:txXfrm>
        <a:off x="1383430" y="2574948"/>
        <a:ext cx="1024473" cy="1326048"/>
      </dsp:txXfrm>
    </dsp:sp>
    <dsp:sp modelId="{BC026A00-DF35-4CB1-A8B8-90C6C53D3469}">
      <dsp:nvSpPr>
        <dsp:cNvPr id="0" name=""/>
        <dsp:cNvSpPr/>
      </dsp:nvSpPr>
      <dsp:spPr>
        <a:xfrm>
          <a:off x="2197949" y="2133114"/>
          <a:ext cx="193296" cy="193296"/>
        </a:xfrm>
        <a:prstGeom prst="triangle">
          <a:avLst>
            <a:gd name="adj" fmla="val 100000"/>
          </a:avLst>
        </a:prstGeom>
        <a:solidFill>
          <a:schemeClr val="accent4">
            <a:hueOff val="-42635"/>
            <a:satOff val="0"/>
            <a:lumOff val="15245"/>
            <a:alphaOff val="0"/>
          </a:schemeClr>
        </a:solidFill>
        <a:ln w="12700" cap="flat" cmpd="sng" algn="ctr">
          <a:solidFill>
            <a:schemeClr val="accent4">
              <a:hueOff val="-42635"/>
              <a:satOff val="0"/>
              <a:lumOff val="152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B5482D-0E24-493A-8C20-3593A6BD7D98}">
      <dsp:nvSpPr>
        <dsp:cNvPr id="0" name=""/>
        <dsp:cNvSpPr/>
      </dsp:nvSpPr>
      <dsp:spPr>
        <a:xfrm rot="5400000">
          <a:off x="2734764" y="1668046"/>
          <a:ext cx="681960" cy="1134766"/>
        </a:xfrm>
        <a:prstGeom prst="corner">
          <a:avLst>
            <a:gd name="adj1" fmla="val 16120"/>
            <a:gd name="adj2" fmla="val 16110"/>
          </a:avLst>
        </a:prstGeom>
        <a:solidFill>
          <a:schemeClr val="accent4">
            <a:hueOff val="-56846"/>
            <a:satOff val="0"/>
            <a:lumOff val="20327"/>
            <a:alphaOff val="0"/>
          </a:schemeClr>
        </a:solidFill>
        <a:ln w="12700" cap="flat" cmpd="sng" algn="ctr">
          <a:solidFill>
            <a:schemeClr val="accent4">
              <a:hueOff val="-56846"/>
              <a:satOff val="0"/>
              <a:lumOff val="203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056061-06BF-46C4-8E64-C186DDF1F9A6}">
      <dsp:nvSpPr>
        <dsp:cNvPr id="0" name=""/>
        <dsp:cNvSpPr/>
      </dsp:nvSpPr>
      <dsp:spPr>
        <a:xfrm>
          <a:off x="2613336" y="2008417"/>
          <a:ext cx="1024473" cy="137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t>Distribute First Set of SOPs to Research Dept Reps</a:t>
          </a:r>
        </a:p>
      </dsp:txBody>
      <dsp:txXfrm>
        <a:off x="2613336" y="2008417"/>
        <a:ext cx="1024473" cy="1374549"/>
      </dsp:txXfrm>
    </dsp:sp>
    <dsp:sp modelId="{CA843EBD-E64D-4F3C-AF70-0D5B3FA991A2}">
      <dsp:nvSpPr>
        <dsp:cNvPr id="0" name=""/>
        <dsp:cNvSpPr/>
      </dsp:nvSpPr>
      <dsp:spPr>
        <a:xfrm>
          <a:off x="3452104" y="1584503"/>
          <a:ext cx="193296" cy="193296"/>
        </a:xfrm>
        <a:prstGeom prst="triangle">
          <a:avLst>
            <a:gd name="adj" fmla="val 100000"/>
          </a:avLst>
        </a:prstGeom>
        <a:solidFill>
          <a:schemeClr val="accent4">
            <a:hueOff val="-71058"/>
            <a:satOff val="0"/>
            <a:lumOff val="25408"/>
            <a:alphaOff val="0"/>
          </a:schemeClr>
        </a:solidFill>
        <a:ln w="12700" cap="flat" cmpd="sng" algn="ctr">
          <a:solidFill>
            <a:schemeClr val="accent4">
              <a:hueOff val="-71058"/>
              <a:satOff val="0"/>
              <a:lumOff val="254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17A28D-1BCF-44B4-AF03-C02D35C286C5}">
      <dsp:nvSpPr>
        <dsp:cNvPr id="0" name=""/>
        <dsp:cNvSpPr/>
      </dsp:nvSpPr>
      <dsp:spPr>
        <a:xfrm rot="5400000">
          <a:off x="3988919" y="1357704"/>
          <a:ext cx="681960" cy="1134766"/>
        </a:xfrm>
        <a:prstGeom prst="corner">
          <a:avLst>
            <a:gd name="adj1" fmla="val 16120"/>
            <a:gd name="adj2" fmla="val 16110"/>
          </a:avLst>
        </a:prstGeom>
        <a:solidFill>
          <a:schemeClr val="accent4">
            <a:hueOff val="-85269"/>
            <a:satOff val="0"/>
            <a:lumOff val="30490"/>
            <a:alphaOff val="0"/>
          </a:schemeClr>
        </a:solidFill>
        <a:ln w="12700" cap="flat" cmpd="sng" algn="ctr">
          <a:solidFill>
            <a:schemeClr val="accent4">
              <a:hueOff val="-85269"/>
              <a:satOff val="0"/>
              <a:lumOff val="30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0B6955-2952-4B33-850E-7B6C5F5EFDB5}">
      <dsp:nvSpPr>
        <dsp:cNvPr id="0" name=""/>
        <dsp:cNvSpPr/>
      </dsp:nvSpPr>
      <dsp:spPr>
        <a:xfrm>
          <a:off x="3875083" y="1696754"/>
          <a:ext cx="1024473" cy="898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t>Determine how/where new SOPs will be hosted (internal site vs. external site)</a:t>
          </a:r>
        </a:p>
      </dsp:txBody>
      <dsp:txXfrm>
        <a:off x="3875083" y="1696754"/>
        <a:ext cx="1024473" cy="898011"/>
      </dsp:txXfrm>
    </dsp:sp>
    <dsp:sp modelId="{53F70EA9-4F3B-4E21-BEFC-BA27B104EDE8}">
      <dsp:nvSpPr>
        <dsp:cNvPr id="0" name=""/>
        <dsp:cNvSpPr/>
      </dsp:nvSpPr>
      <dsp:spPr>
        <a:xfrm>
          <a:off x="4706260" y="1274161"/>
          <a:ext cx="193296" cy="193296"/>
        </a:xfrm>
        <a:prstGeom prst="triangle">
          <a:avLst>
            <a:gd name="adj" fmla="val 100000"/>
          </a:avLst>
        </a:prstGeom>
        <a:solidFill>
          <a:schemeClr val="accent4">
            <a:hueOff val="-99481"/>
            <a:satOff val="0"/>
            <a:lumOff val="35572"/>
            <a:alphaOff val="0"/>
          </a:schemeClr>
        </a:solidFill>
        <a:ln w="12700" cap="flat" cmpd="sng" algn="ctr">
          <a:solidFill>
            <a:schemeClr val="accent4">
              <a:hueOff val="-99481"/>
              <a:satOff val="0"/>
              <a:lumOff val="355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7F728-916D-4517-8A5A-F567FB9ABF1F}">
      <dsp:nvSpPr>
        <dsp:cNvPr id="0" name=""/>
        <dsp:cNvSpPr/>
      </dsp:nvSpPr>
      <dsp:spPr>
        <a:xfrm rot="5400000">
          <a:off x="5243075" y="1047362"/>
          <a:ext cx="681960" cy="1134766"/>
        </a:xfrm>
        <a:prstGeom prst="corner">
          <a:avLst>
            <a:gd name="adj1" fmla="val 16120"/>
            <a:gd name="adj2" fmla="val 16110"/>
          </a:avLst>
        </a:prstGeom>
        <a:solidFill>
          <a:schemeClr val="accent4">
            <a:hueOff val="-113693"/>
            <a:satOff val="0"/>
            <a:lumOff val="40653"/>
            <a:alphaOff val="0"/>
          </a:schemeClr>
        </a:solidFill>
        <a:ln w="12700" cap="flat" cmpd="sng" algn="ctr">
          <a:solidFill>
            <a:schemeClr val="accent4">
              <a:hueOff val="-113693"/>
              <a:satOff val="0"/>
              <a:lumOff val="406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5DAACD-DA11-4780-B857-345CF1FC13E3}">
      <dsp:nvSpPr>
        <dsp:cNvPr id="0" name=""/>
        <dsp:cNvSpPr/>
      </dsp:nvSpPr>
      <dsp:spPr>
        <a:xfrm>
          <a:off x="5129239" y="1386412"/>
          <a:ext cx="1024473" cy="898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t>SOPs drafted, approved by </a:t>
          </a:r>
          <a:r>
            <a:rPr lang="en-US" sz="1400" kern="1200" dirty="0">
              <a:solidFill>
                <a:schemeClr val="tx1"/>
              </a:solidFill>
            </a:rPr>
            <a:t>SOP Steering  Committee</a:t>
          </a:r>
        </a:p>
      </dsp:txBody>
      <dsp:txXfrm>
        <a:off x="5129239" y="1386412"/>
        <a:ext cx="1024473" cy="898011"/>
      </dsp:txXfrm>
    </dsp:sp>
    <dsp:sp modelId="{A27F6015-18FD-4F64-9037-D3E3059B9426}">
      <dsp:nvSpPr>
        <dsp:cNvPr id="0" name=""/>
        <dsp:cNvSpPr/>
      </dsp:nvSpPr>
      <dsp:spPr>
        <a:xfrm>
          <a:off x="5960416" y="963819"/>
          <a:ext cx="193296" cy="193296"/>
        </a:xfrm>
        <a:prstGeom prst="triangle">
          <a:avLst>
            <a:gd name="adj" fmla="val 100000"/>
          </a:avLst>
        </a:prstGeom>
        <a:solidFill>
          <a:schemeClr val="accent4">
            <a:hueOff val="-127904"/>
            <a:satOff val="0"/>
            <a:lumOff val="45735"/>
            <a:alphaOff val="0"/>
          </a:schemeClr>
        </a:solidFill>
        <a:ln w="12700" cap="flat" cmpd="sng" algn="ctr">
          <a:solidFill>
            <a:schemeClr val="accent4">
              <a:hueOff val="-127904"/>
              <a:satOff val="0"/>
              <a:lumOff val="457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1E53D2-705D-4927-9C12-A959948173DE}">
      <dsp:nvSpPr>
        <dsp:cNvPr id="0" name=""/>
        <dsp:cNvSpPr/>
      </dsp:nvSpPr>
      <dsp:spPr>
        <a:xfrm rot="5400000">
          <a:off x="6497231" y="737020"/>
          <a:ext cx="681960" cy="1134766"/>
        </a:xfrm>
        <a:prstGeom prst="corner">
          <a:avLst>
            <a:gd name="adj1" fmla="val 16120"/>
            <a:gd name="adj2" fmla="val 16110"/>
          </a:avLst>
        </a:prstGeom>
        <a:solidFill>
          <a:schemeClr val="accent4">
            <a:hueOff val="-142116"/>
            <a:satOff val="0"/>
            <a:lumOff val="50817"/>
            <a:alphaOff val="0"/>
          </a:schemeClr>
        </a:solidFill>
        <a:ln w="12700" cap="flat" cmpd="sng" algn="ctr">
          <a:solidFill>
            <a:schemeClr val="accent4">
              <a:hueOff val="-142116"/>
              <a:satOff val="0"/>
              <a:lumOff val="508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43E4FA-C864-4DDC-930D-8EA7FC7AF0E9}">
      <dsp:nvSpPr>
        <dsp:cNvPr id="0" name=""/>
        <dsp:cNvSpPr/>
      </dsp:nvSpPr>
      <dsp:spPr>
        <a:xfrm>
          <a:off x="6383395" y="1076070"/>
          <a:ext cx="1024473" cy="898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Arial"/>
              <a:ea typeface="+mn-ea"/>
              <a:cs typeface="+mn-cs"/>
            </a:rPr>
            <a:t>Develop Training Goals, Education Methods, Approach to Tracking Completion</a:t>
          </a:r>
        </a:p>
      </dsp:txBody>
      <dsp:txXfrm>
        <a:off x="6383395" y="1076070"/>
        <a:ext cx="1024473" cy="898011"/>
      </dsp:txXfrm>
    </dsp:sp>
    <dsp:sp modelId="{458E03E3-BAF6-4834-9D82-33D95A7937A9}">
      <dsp:nvSpPr>
        <dsp:cNvPr id="0" name=""/>
        <dsp:cNvSpPr/>
      </dsp:nvSpPr>
      <dsp:spPr>
        <a:xfrm>
          <a:off x="7214571" y="653477"/>
          <a:ext cx="193296" cy="193296"/>
        </a:xfrm>
        <a:prstGeom prst="triangle">
          <a:avLst>
            <a:gd name="adj" fmla="val 100000"/>
          </a:avLst>
        </a:prstGeom>
        <a:solidFill>
          <a:schemeClr val="accent4">
            <a:hueOff val="-156327"/>
            <a:satOff val="0"/>
            <a:lumOff val="55898"/>
            <a:alphaOff val="0"/>
          </a:schemeClr>
        </a:solidFill>
        <a:ln w="12700" cap="flat" cmpd="sng" algn="ctr">
          <a:solidFill>
            <a:schemeClr val="accent4">
              <a:hueOff val="-156327"/>
              <a:satOff val="0"/>
              <a:lumOff val="558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6C5C9C-73D0-4883-9E05-2375A7F026B8}">
      <dsp:nvSpPr>
        <dsp:cNvPr id="0" name=""/>
        <dsp:cNvSpPr/>
      </dsp:nvSpPr>
      <dsp:spPr>
        <a:xfrm rot="5400000">
          <a:off x="7751386" y="426678"/>
          <a:ext cx="681960" cy="1134766"/>
        </a:xfrm>
        <a:prstGeom prst="corner">
          <a:avLst>
            <a:gd name="adj1" fmla="val 16120"/>
            <a:gd name="adj2" fmla="val 16110"/>
          </a:avLst>
        </a:prstGeom>
        <a:solidFill>
          <a:schemeClr val="accent4">
            <a:hueOff val="-170539"/>
            <a:satOff val="0"/>
            <a:lumOff val="60980"/>
            <a:alphaOff val="0"/>
          </a:schemeClr>
        </a:solidFill>
        <a:ln w="12700" cap="flat" cmpd="sng" algn="ctr">
          <a:solidFill>
            <a:schemeClr val="accent4">
              <a:hueOff val="-170539"/>
              <a:satOff val="0"/>
              <a:lumOff val="609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81C8F8-369F-41B2-85D3-14D12997FEAB}">
      <dsp:nvSpPr>
        <dsp:cNvPr id="0" name=""/>
        <dsp:cNvSpPr/>
      </dsp:nvSpPr>
      <dsp:spPr>
        <a:xfrm>
          <a:off x="7637550" y="765728"/>
          <a:ext cx="1024473" cy="898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Arial"/>
              <a:ea typeface="+mn-ea"/>
              <a:cs typeface="+mn-cs"/>
            </a:rPr>
            <a:t>Begin Phase I of the SOP Trainings for Existing CRN and GCRU Staff</a:t>
          </a:r>
        </a:p>
      </dsp:txBody>
      <dsp:txXfrm>
        <a:off x="7637550" y="765728"/>
        <a:ext cx="1024473" cy="898011"/>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0.07369</cdr:x>
      <cdr:y>0.41676</cdr:y>
    </cdr:from>
    <cdr:to>
      <cdr:x>0.30585</cdr:x>
      <cdr:y>0.46798</cdr:y>
    </cdr:to>
    <cdr:sp macro="" textlink="">
      <cdr:nvSpPr>
        <cdr:cNvPr id="2" name="Rounded Rectangle 1"/>
        <cdr:cNvSpPr/>
      </cdr:nvSpPr>
      <cdr:spPr>
        <a:xfrm xmlns:a="http://schemas.openxmlformats.org/drawingml/2006/main">
          <a:off x="618125" y="1828672"/>
          <a:ext cx="1947429" cy="224745"/>
        </a:xfrm>
        <a:prstGeom xmlns:a="http://schemas.openxmlformats.org/drawingml/2006/main" prst="roundRect">
          <a:avLst/>
        </a:prstGeom>
        <a:solidFill xmlns:a="http://schemas.openxmlformats.org/drawingml/2006/main">
          <a:srgbClr val="FFFF00">
            <a:alpha val="33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43979" cy="465774"/>
          </a:xfrm>
          <a:prstGeom prst="rect">
            <a:avLst/>
          </a:prstGeom>
        </p:spPr>
        <p:txBody>
          <a:bodyPr vert="horz" lIns="91892" tIns="45945" rIns="91892" bIns="45945"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sz="quarter" idx="1"/>
          </p:nvPr>
        </p:nvSpPr>
        <p:spPr>
          <a:xfrm>
            <a:off x="3977535" y="2"/>
            <a:ext cx="3043979" cy="465774"/>
          </a:xfrm>
          <a:prstGeom prst="rect">
            <a:avLst/>
          </a:prstGeom>
        </p:spPr>
        <p:txBody>
          <a:bodyPr vert="horz" lIns="91892" tIns="45945" rIns="91892" bIns="45945" rtlCol="0"/>
          <a:lstStyle>
            <a:lvl1pPr algn="r" fontAlgn="auto">
              <a:spcBef>
                <a:spcPts val="0"/>
              </a:spcBef>
              <a:spcAft>
                <a:spcPts val="0"/>
              </a:spcAft>
              <a:defRPr sz="1200" smtClean="0">
                <a:latin typeface="+mn-lt"/>
                <a:cs typeface="+mn-cs"/>
              </a:defRPr>
            </a:lvl1pPr>
          </a:lstStyle>
          <a:p>
            <a:pPr>
              <a:defRPr/>
            </a:pPr>
            <a:fld id="{474459E1-DABA-4A93-984B-D2FAAC611687}" type="datetimeFigureOut">
              <a:rPr lang="en-US"/>
              <a:pPr>
                <a:defRPr/>
              </a:pPr>
              <a:t>6/14/2022</a:t>
            </a:fld>
            <a:endParaRPr lang="en-US" dirty="0"/>
          </a:p>
        </p:txBody>
      </p:sp>
      <p:sp>
        <p:nvSpPr>
          <p:cNvPr id="4" name="Footer Placeholder 3"/>
          <p:cNvSpPr>
            <a:spLocks noGrp="1"/>
          </p:cNvSpPr>
          <p:nvPr>
            <p:ph type="ftr" sz="quarter" idx="2"/>
          </p:nvPr>
        </p:nvSpPr>
        <p:spPr>
          <a:xfrm>
            <a:off x="5" y="8841739"/>
            <a:ext cx="3043979" cy="465774"/>
          </a:xfrm>
          <a:prstGeom prst="rect">
            <a:avLst/>
          </a:prstGeom>
        </p:spPr>
        <p:txBody>
          <a:bodyPr vert="horz" lIns="91892" tIns="45945" rIns="91892" bIns="45945"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7535" y="8841739"/>
            <a:ext cx="3043979" cy="465774"/>
          </a:xfrm>
          <a:prstGeom prst="rect">
            <a:avLst/>
          </a:prstGeom>
        </p:spPr>
        <p:txBody>
          <a:bodyPr vert="horz" lIns="91892" tIns="45945" rIns="91892" bIns="45945" rtlCol="0" anchor="b"/>
          <a:lstStyle>
            <a:lvl1pPr algn="r" fontAlgn="auto">
              <a:spcBef>
                <a:spcPts val="0"/>
              </a:spcBef>
              <a:spcAft>
                <a:spcPts val="0"/>
              </a:spcAft>
              <a:defRPr sz="1200" smtClean="0">
                <a:latin typeface="+mn-lt"/>
                <a:cs typeface="+mn-cs"/>
              </a:defRPr>
            </a:lvl1pPr>
          </a:lstStyle>
          <a:p>
            <a:pPr>
              <a:defRPr/>
            </a:pPr>
            <a:fld id="{746B86B9-183D-4F1A-AF20-62FD2E693A89}" type="slidenum">
              <a:rPr lang="en-US"/>
              <a:pPr>
                <a:defRPr/>
              </a:pPr>
              <a:t>‹#›</a:t>
            </a:fld>
            <a:endParaRPr lang="en-US" dirty="0"/>
          </a:p>
        </p:txBody>
      </p:sp>
    </p:spTree>
    <p:extLst>
      <p:ext uri="{BB962C8B-B14F-4D97-AF65-F5344CB8AC3E}">
        <p14:creationId xmlns:p14="http://schemas.microsoft.com/office/powerpoint/2010/main" val="2939559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43979" cy="465774"/>
          </a:xfrm>
          <a:prstGeom prst="rect">
            <a:avLst/>
          </a:prstGeom>
        </p:spPr>
        <p:txBody>
          <a:bodyPr vert="horz" lIns="93638" tIns="46819" rIns="93638" bIns="46819"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977535" y="2"/>
            <a:ext cx="3043979" cy="465774"/>
          </a:xfrm>
          <a:prstGeom prst="rect">
            <a:avLst/>
          </a:prstGeom>
        </p:spPr>
        <p:txBody>
          <a:bodyPr vert="horz" lIns="93638" tIns="46819" rIns="93638" bIns="46819" rtlCol="0"/>
          <a:lstStyle>
            <a:lvl1pPr algn="r" fontAlgn="auto">
              <a:spcBef>
                <a:spcPts val="0"/>
              </a:spcBef>
              <a:spcAft>
                <a:spcPts val="0"/>
              </a:spcAft>
              <a:defRPr sz="1200" smtClean="0">
                <a:latin typeface="+mn-lt"/>
                <a:cs typeface="+mn-cs"/>
              </a:defRPr>
            </a:lvl1pPr>
          </a:lstStyle>
          <a:p>
            <a:pPr>
              <a:defRPr/>
            </a:pPr>
            <a:fld id="{E24D4654-CB86-4A77-846A-FA22C3A32683}" type="datetimeFigureOut">
              <a:rPr lang="en-US"/>
              <a:pPr>
                <a:defRPr/>
              </a:pPr>
              <a:t>6/14/2022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638" tIns="46819" rIns="93638" bIns="46819" rtlCol="0" anchor="ctr"/>
          <a:lstStyle/>
          <a:p>
            <a:pPr lvl="0"/>
            <a:endParaRPr lang="en-US" noProof="0" dirty="0"/>
          </a:p>
        </p:txBody>
      </p:sp>
      <p:sp>
        <p:nvSpPr>
          <p:cNvPr id="5" name="Notes Placeholder 4"/>
          <p:cNvSpPr>
            <a:spLocks noGrp="1"/>
          </p:cNvSpPr>
          <p:nvPr>
            <p:ph type="body" sz="quarter" idx="3"/>
          </p:nvPr>
        </p:nvSpPr>
        <p:spPr>
          <a:xfrm>
            <a:off x="702946" y="4422464"/>
            <a:ext cx="5617208" cy="4188778"/>
          </a:xfrm>
          <a:prstGeom prst="rect">
            <a:avLst/>
          </a:prstGeom>
        </p:spPr>
        <p:txBody>
          <a:bodyPr vert="horz" lIns="93638" tIns="46819" rIns="93638" bIns="4681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5" y="8841739"/>
            <a:ext cx="3043979" cy="465774"/>
          </a:xfrm>
          <a:prstGeom prst="rect">
            <a:avLst/>
          </a:prstGeom>
        </p:spPr>
        <p:txBody>
          <a:bodyPr vert="horz" lIns="93638" tIns="46819" rIns="93638" bIns="46819"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7535" y="8841739"/>
            <a:ext cx="3043979" cy="465774"/>
          </a:xfrm>
          <a:prstGeom prst="rect">
            <a:avLst/>
          </a:prstGeom>
        </p:spPr>
        <p:txBody>
          <a:bodyPr vert="horz" lIns="93638" tIns="46819" rIns="93638" bIns="46819" rtlCol="0" anchor="b"/>
          <a:lstStyle>
            <a:lvl1pPr algn="r" fontAlgn="auto">
              <a:spcBef>
                <a:spcPts val="0"/>
              </a:spcBef>
              <a:spcAft>
                <a:spcPts val="0"/>
              </a:spcAft>
              <a:defRPr sz="1200" smtClean="0">
                <a:latin typeface="+mn-lt"/>
                <a:cs typeface="+mn-cs"/>
              </a:defRPr>
            </a:lvl1pPr>
          </a:lstStyle>
          <a:p>
            <a:pPr>
              <a:defRPr/>
            </a:pPr>
            <a:fld id="{717E9CAF-CA78-4668-B94D-278349315C58}" type="slidenum">
              <a:rPr lang="en-US"/>
              <a:pPr>
                <a:defRPr/>
              </a:pPr>
              <a:t>‹#›</a:t>
            </a:fld>
            <a:endParaRPr lang="en-US" dirty="0"/>
          </a:p>
        </p:txBody>
      </p:sp>
    </p:spTree>
    <p:extLst>
      <p:ext uri="{BB962C8B-B14F-4D97-AF65-F5344CB8AC3E}">
        <p14:creationId xmlns:p14="http://schemas.microsoft.com/office/powerpoint/2010/main" val="9805553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462166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12227">
              <a:defRPr>
                <a:solidFill>
                  <a:schemeClr val="tx1"/>
                </a:solidFill>
                <a:latin typeface="Arial" panose="020B0604020202020204" pitchFamily="34" charset="0"/>
                <a:ea typeface="MS PGothic" panose="020B0600070205080204" pitchFamily="34" charset="-128"/>
              </a:defRPr>
            </a:lvl1pPr>
            <a:lvl2pPr marL="743767" indent="-286064" defTabSz="912227">
              <a:defRPr>
                <a:solidFill>
                  <a:schemeClr val="tx1"/>
                </a:solidFill>
                <a:latin typeface="Arial" panose="020B0604020202020204" pitchFamily="34" charset="0"/>
                <a:ea typeface="MS PGothic" panose="020B0600070205080204" pitchFamily="34" charset="-128"/>
              </a:defRPr>
            </a:lvl2pPr>
            <a:lvl3pPr marL="1144257" indent="-228851" defTabSz="912227">
              <a:defRPr>
                <a:solidFill>
                  <a:schemeClr val="tx1"/>
                </a:solidFill>
                <a:latin typeface="Arial" panose="020B0604020202020204" pitchFamily="34" charset="0"/>
                <a:ea typeface="MS PGothic" panose="020B0600070205080204" pitchFamily="34" charset="-128"/>
              </a:defRPr>
            </a:lvl3pPr>
            <a:lvl4pPr marL="1601960" indent="-228851" defTabSz="912227">
              <a:defRPr>
                <a:solidFill>
                  <a:schemeClr val="tx1"/>
                </a:solidFill>
                <a:latin typeface="Arial" panose="020B0604020202020204" pitchFamily="34" charset="0"/>
                <a:ea typeface="MS PGothic" panose="020B0600070205080204" pitchFamily="34" charset="-128"/>
              </a:defRPr>
            </a:lvl4pPr>
            <a:lvl5pPr marL="2059663" indent="-228851" defTabSz="912227">
              <a:defRPr>
                <a:solidFill>
                  <a:schemeClr val="tx1"/>
                </a:solidFill>
                <a:latin typeface="Arial" panose="020B0604020202020204" pitchFamily="34" charset="0"/>
                <a:ea typeface="MS PGothic" panose="020B0600070205080204" pitchFamily="34" charset="-128"/>
              </a:defRPr>
            </a:lvl5pPr>
            <a:lvl6pPr marL="2517366"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5069"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2772"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0475"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2227" rtl="0" eaLnBrk="1" fontAlgn="auto" latinLnBrk="0" hangingPunct="1">
              <a:lnSpc>
                <a:spcPct val="100000"/>
              </a:lnSpc>
              <a:spcBef>
                <a:spcPts val="0"/>
              </a:spcBef>
              <a:spcAft>
                <a:spcPts val="0"/>
              </a:spcAft>
              <a:buClrTx/>
              <a:buSzTx/>
              <a:buFontTx/>
              <a:buNone/>
              <a:tabLst/>
              <a:defRPr/>
            </a:pPr>
            <a:fld id="{69601375-11C1-41F5-B5F6-0843D09CCB6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2227"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dirty="0" smtClean="0">
                <a:latin typeface="Arial" panose="020B0604020202020204" pitchFamily="34" charset="0"/>
                <a:cs typeface="Arial" panose="020B0604020202020204" pitchFamily="34" charset="0"/>
              </a:rPr>
              <a:t>“IDC” Cost principles</a:t>
            </a:r>
            <a:r>
              <a:rPr lang="en-US" baseline="0" dirty="0" smtClean="0">
                <a:latin typeface="Arial" panose="020B0604020202020204" pitchFamily="34" charset="0"/>
                <a:cs typeface="Arial" panose="020B0604020202020204" pitchFamily="34" charset="0"/>
              </a:rPr>
              <a:t> for hospitals – UG that BMC must follows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903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aseline="0" dirty="0"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043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6719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Training Grants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280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on-site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2061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400"/>
              </a:spcBef>
              <a:spcAft>
                <a:spcPts val="0"/>
              </a:spcAft>
              <a:buNone/>
            </a:pPr>
            <a:r>
              <a:rPr lang="en-US" sz="1800" dirty="0" smtClean="0">
                <a:solidFill>
                  <a:srgbClr val="000000"/>
                </a:solidFill>
                <a:effectLst/>
                <a:latin typeface="Calibri" panose="020F0502020204030204" pitchFamily="34" charset="0"/>
              </a:rPr>
              <a:t>Open to</a:t>
            </a:r>
            <a:r>
              <a:rPr lang="en-US" sz="1800" baseline="0" dirty="0" smtClean="0">
                <a:solidFill>
                  <a:srgbClr val="000000"/>
                </a:solidFill>
                <a:effectLst/>
                <a:latin typeface="Calibri" panose="020F0502020204030204" pitchFamily="34" charset="0"/>
              </a:rPr>
              <a:t> attend meetings if helpful. Research P&amp;L at August meeting to inform </a:t>
            </a:r>
            <a:endParaRPr lang="en-US" sz="180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4886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049871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1956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0275" rtl="0" eaLnBrk="1" fontAlgn="auto" latinLnBrk="0" hangingPunct="1">
              <a:lnSpc>
                <a:spcPct val="100000"/>
              </a:lnSpc>
              <a:spcBef>
                <a:spcPct val="0"/>
              </a:spcBef>
              <a:spcAft>
                <a:spcPts val="0"/>
              </a:spcAft>
              <a:buClrTx/>
              <a:buSzTx/>
              <a:buFontTx/>
              <a:buNone/>
              <a:tabLst/>
              <a:defRPr/>
            </a:pPr>
            <a:fld id="{A5B5770B-BE8E-446C-89ED-45A2C4DC1E7B}"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0275" rtl="0" eaLnBrk="1" fontAlgn="auto" latinLnBrk="0" hangingPunct="1">
                <a:lnSpc>
                  <a:spcPct val="100000"/>
                </a:lnSpc>
                <a:spcBef>
                  <a:spcPct val="0"/>
                </a:spcBef>
                <a:spcAft>
                  <a:spcPts val="0"/>
                </a:spcAft>
                <a:buClrTx/>
                <a:buSzTx/>
                <a:buFontTx/>
                <a:buNone/>
                <a:tabLst/>
                <a:defRPr/>
              </a:pPr>
              <a:t>32</a:t>
            </a:fld>
            <a:endPar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85442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0275" rtl="0" eaLnBrk="1" fontAlgn="auto" latinLnBrk="0" hangingPunct="1">
              <a:lnSpc>
                <a:spcPct val="100000"/>
              </a:lnSpc>
              <a:spcBef>
                <a:spcPct val="0"/>
              </a:spcBef>
              <a:spcAft>
                <a:spcPts val="0"/>
              </a:spcAft>
              <a:buClrTx/>
              <a:buSzTx/>
              <a:buFontTx/>
              <a:buNone/>
              <a:tabLst/>
              <a:defRPr/>
            </a:pPr>
            <a:fld id="{75CFF9D9-3ED6-4E2B-95A6-89BBCF69C900}"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0275" rtl="0" eaLnBrk="1" fontAlgn="auto" latinLnBrk="0" hangingPunct="1">
                <a:lnSpc>
                  <a:spcPct val="100000"/>
                </a:lnSpc>
                <a:spcBef>
                  <a:spcPct val="0"/>
                </a:spcBef>
                <a:spcAft>
                  <a:spcPts val="0"/>
                </a:spcAft>
                <a:buClrTx/>
                <a:buSzTx/>
                <a:buFontTx/>
                <a:buNone/>
                <a:tabLst/>
                <a:defRPr/>
              </a:pPr>
              <a:t>33</a:t>
            </a:fld>
            <a:endPar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43762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289559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0275" rtl="0" eaLnBrk="1" fontAlgn="auto" latinLnBrk="0" hangingPunct="1">
              <a:lnSpc>
                <a:spcPct val="100000"/>
              </a:lnSpc>
              <a:spcBef>
                <a:spcPct val="0"/>
              </a:spcBef>
              <a:spcAft>
                <a:spcPts val="0"/>
              </a:spcAft>
              <a:buClrTx/>
              <a:buSzTx/>
              <a:buFontTx/>
              <a:buNone/>
              <a:tabLst/>
              <a:defRPr/>
            </a:pPr>
            <a:fld id="{CC814CD1-2713-4AAC-9E85-031F4CB4256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0275" rtl="0" eaLnBrk="1" fontAlgn="auto" latinLnBrk="0" hangingPunct="1">
                <a:lnSpc>
                  <a:spcPct val="100000"/>
                </a:lnSpc>
                <a:spcBef>
                  <a:spcPct val="0"/>
                </a:spcBef>
                <a:spcAft>
                  <a:spcPts val="0"/>
                </a:spcAft>
                <a:buClrTx/>
                <a:buSzTx/>
                <a:buFontTx/>
                <a:buNone/>
                <a:tabLst/>
                <a:defRPr/>
              </a:pPr>
              <a:t>34</a:t>
            </a:fld>
            <a:endPar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6828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0275" rtl="0" eaLnBrk="1" fontAlgn="auto" latinLnBrk="0" hangingPunct="1">
              <a:lnSpc>
                <a:spcPct val="100000"/>
              </a:lnSpc>
              <a:spcBef>
                <a:spcPct val="0"/>
              </a:spcBef>
              <a:spcAft>
                <a:spcPts val="0"/>
              </a:spcAft>
              <a:buClrTx/>
              <a:buSzTx/>
              <a:buFontTx/>
              <a:buNone/>
              <a:tabLst/>
              <a:defRPr/>
            </a:pPr>
            <a:fld id="{B8E3DDF1-98E3-4402-A934-7B685A02A341}"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0275" rtl="0" eaLnBrk="1" fontAlgn="auto" latinLnBrk="0" hangingPunct="1">
                <a:lnSpc>
                  <a:spcPct val="100000"/>
                </a:lnSpc>
                <a:spcBef>
                  <a:spcPct val="0"/>
                </a:spcBef>
                <a:spcAft>
                  <a:spcPts val="0"/>
                </a:spcAft>
                <a:buClrTx/>
                <a:buSzTx/>
                <a:buFontTx/>
                <a:buNone/>
                <a:tabLst/>
                <a:defRPr/>
              </a:pPr>
              <a:t>35</a:t>
            </a:fld>
            <a:endPar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4768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0275" rtl="0" eaLnBrk="1" fontAlgn="auto" latinLnBrk="0" hangingPunct="1">
              <a:lnSpc>
                <a:spcPct val="100000"/>
              </a:lnSpc>
              <a:spcBef>
                <a:spcPct val="0"/>
              </a:spcBef>
              <a:spcAft>
                <a:spcPts val="0"/>
              </a:spcAft>
              <a:buClrTx/>
              <a:buSzTx/>
              <a:buFontTx/>
              <a:buNone/>
              <a:tabLst/>
              <a:defRPr/>
            </a:pPr>
            <a:fld id="{7EF0593A-CBE5-4FBF-947A-6F6F5B4E1A87}"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0275" rtl="0" eaLnBrk="1" fontAlgn="auto" latinLnBrk="0" hangingPunct="1">
                <a:lnSpc>
                  <a:spcPct val="100000"/>
                </a:lnSpc>
                <a:spcBef>
                  <a:spcPct val="0"/>
                </a:spcBef>
                <a:spcAft>
                  <a:spcPts val="0"/>
                </a:spcAft>
                <a:buClrTx/>
                <a:buSzTx/>
                <a:buFontTx/>
                <a:buNone/>
                <a:tabLst/>
                <a:defRPr/>
              </a:pPr>
              <a:t>36</a:t>
            </a:fld>
            <a:endPar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018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0275" rtl="0" eaLnBrk="1" fontAlgn="auto" latinLnBrk="0" hangingPunct="1">
              <a:lnSpc>
                <a:spcPct val="100000"/>
              </a:lnSpc>
              <a:spcBef>
                <a:spcPct val="0"/>
              </a:spcBef>
              <a:spcAft>
                <a:spcPts val="0"/>
              </a:spcAft>
              <a:buClrTx/>
              <a:buSzTx/>
              <a:buFontTx/>
              <a:buNone/>
              <a:tabLst/>
              <a:defRPr/>
            </a:pPr>
            <a:fld id="{D54B6F5D-2005-4753-87A9-A18F4082B111}"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0275" rtl="0" eaLnBrk="1" fontAlgn="auto" latinLnBrk="0" hangingPunct="1">
                <a:lnSpc>
                  <a:spcPct val="100000"/>
                </a:lnSpc>
                <a:spcBef>
                  <a:spcPct val="0"/>
                </a:spcBef>
                <a:spcAft>
                  <a:spcPts val="0"/>
                </a:spcAft>
                <a:buClrTx/>
                <a:buSzTx/>
                <a:buFontTx/>
                <a:buNone/>
                <a:tabLst/>
                <a:defRPr/>
              </a:pPr>
              <a:t>37</a:t>
            </a:fld>
            <a:endPar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5511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719423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944663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922937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970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important</a:t>
            </a:r>
            <a:r>
              <a:rPr lang="en-US" baseline="0" dirty="0" smtClean="0"/>
              <a:t> resource is our staff </a:t>
            </a:r>
          </a:p>
          <a:p>
            <a:r>
              <a:rPr lang="en-US" baseline="0" dirty="0" smtClean="0"/>
              <a:t>Re-branding SPA and RF </a:t>
            </a:r>
          </a:p>
          <a:p>
            <a:r>
              <a:rPr lang="en-US" baseline="0" dirty="0" smtClean="0"/>
              <a:t>Investing in growing CRN infrastructure and building a central library of P&amp;Ps to support clinical Research at BMC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3411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r>
              <a:rPr lang="en-US" dirty="0" smtClean="0"/>
              <a:t>If Tina hasn’t already announced, Dave to introduce Mahara as Dir SPA</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a long search I’m pleased to announce Mahara Pinheiro is the new Director of Sponsored Programs Administration. Mahara is no stranger to the BMC and BU research community.  She joined BMC as a Senior Grants Administrator in 2018, was promoted to Manager in 2019 and more recently was the </a:t>
            </a:r>
            <a:r>
              <a:rPr lang="en-US" sz="1200" kern="1200" dirty="0" err="1" smtClean="0">
                <a:solidFill>
                  <a:schemeClr val="tx1"/>
                </a:solidFill>
                <a:effectLst/>
                <a:latin typeface="+mn-lt"/>
                <a:ea typeface="+mn-ea"/>
                <a:cs typeface="+mn-cs"/>
              </a:rPr>
              <a:t>Sr</a:t>
            </a:r>
            <a:r>
              <a:rPr lang="en-US" sz="1200" kern="1200" dirty="0" smtClean="0">
                <a:solidFill>
                  <a:schemeClr val="tx1"/>
                </a:solidFill>
                <a:effectLst/>
                <a:latin typeface="+mn-lt"/>
                <a:ea typeface="+mn-ea"/>
                <a:cs typeface="+mn-cs"/>
              </a:rPr>
              <a:t> Manager of Sponsored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her new role Mahara will lead the pre-award and post-award (non-financial) team by successfully supporting the mission and strategic priorities of BMC research.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She is responsible for the management and oversight of the pursuit and implementation of resources and training.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Development of policies and procedures that support a culture of effective sponsored programs management that is compliant with funder terms and conditions and industry standards; identify and promote workflow efficiencies that strengthen and optimize service levels to the research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are grateful for </a:t>
            </a:r>
            <a:r>
              <a:rPr lang="en-US" sz="1200" kern="1200" dirty="0" err="1" smtClean="0">
                <a:solidFill>
                  <a:schemeClr val="tx1"/>
                </a:solidFill>
                <a:effectLst/>
                <a:latin typeface="+mn-lt"/>
                <a:ea typeface="+mn-ea"/>
                <a:cs typeface="+mn-cs"/>
              </a:rPr>
              <a:t>Mahara’s</a:t>
            </a:r>
            <a:r>
              <a:rPr lang="en-US" sz="1200" kern="1200" dirty="0" smtClean="0">
                <a:solidFill>
                  <a:schemeClr val="tx1"/>
                </a:solidFill>
                <a:effectLst/>
                <a:latin typeface="+mn-lt"/>
                <a:ea typeface="+mn-ea"/>
                <a:cs typeface="+mn-cs"/>
              </a:rPr>
              <a:t> commitment and dedication to the success of sponsored programs administration at BMC.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89214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8469" y="5000448"/>
            <a:ext cx="5982139" cy="246473"/>
          </a:xfrm>
        </p:spPr>
        <p:txBody>
          <a:bodyPr/>
          <a:lstStyle/>
          <a:p>
            <a:endParaRPr lang="en-US" dirty="0"/>
          </a:p>
        </p:txBody>
      </p:sp>
      <p:sp>
        <p:nvSpPr>
          <p:cNvPr id="4" name="Slide Number Placeholder 3"/>
          <p:cNvSpPr>
            <a:spLocks noGrp="1"/>
          </p:cNvSpPr>
          <p:nvPr>
            <p:ph type="sldNum" sz="quarter" idx="10"/>
          </p:nvPr>
        </p:nvSpPr>
        <p:spPr/>
        <p:txBody>
          <a:bodyPr/>
          <a:lstStyle/>
          <a:p>
            <a:fld id="{7B2902FC-13A1-4E02-8055-5D86C0003CE5}" type="slidenum">
              <a:rPr lang="en-US" smtClean="0">
                <a:solidFill>
                  <a:srgbClr val="000000"/>
                </a:solidFill>
              </a:rPr>
              <a:pPr/>
              <a:t>14</a:t>
            </a:fld>
            <a:endParaRPr lang="en-US" dirty="0">
              <a:solidFill>
                <a:srgbClr val="000000"/>
              </a:solidFill>
            </a:endParaRPr>
          </a:p>
        </p:txBody>
      </p:sp>
    </p:spTree>
    <p:extLst>
      <p:ext uri="{BB962C8B-B14F-4D97-AF65-F5344CB8AC3E}">
        <p14:creationId xmlns:p14="http://schemas.microsoft.com/office/powerpoint/2010/main" val="1529151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8469" y="5000448"/>
            <a:ext cx="5982139" cy="246473"/>
          </a:xfrm>
        </p:spPr>
        <p:txBody>
          <a:bodyPr/>
          <a:lstStyle/>
          <a:p>
            <a:pPr marL="0" indent="0">
              <a:spcBef>
                <a:spcPts val="400"/>
              </a:spcBef>
              <a:spcAft>
                <a:spcPts val="0"/>
              </a:spcAft>
              <a:buNone/>
            </a:pPr>
            <a:endParaRPr lang="en-US" sz="180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59509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12227">
              <a:defRPr>
                <a:solidFill>
                  <a:schemeClr val="tx1"/>
                </a:solidFill>
                <a:latin typeface="Arial" panose="020B0604020202020204" pitchFamily="34" charset="0"/>
                <a:ea typeface="MS PGothic" panose="020B0600070205080204" pitchFamily="34" charset="-128"/>
              </a:defRPr>
            </a:lvl1pPr>
            <a:lvl2pPr marL="743767" indent="-286064" defTabSz="912227">
              <a:defRPr>
                <a:solidFill>
                  <a:schemeClr val="tx1"/>
                </a:solidFill>
                <a:latin typeface="Arial" panose="020B0604020202020204" pitchFamily="34" charset="0"/>
                <a:ea typeface="MS PGothic" panose="020B0600070205080204" pitchFamily="34" charset="-128"/>
              </a:defRPr>
            </a:lvl2pPr>
            <a:lvl3pPr marL="1144257" indent="-228851" defTabSz="912227">
              <a:defRPr>
                <a:solidFill>
                  <a:schemeClr val="tx1"/>
                </a:solidFill>
                <a:latin typeface="Arial" panose="020B0604020202020204" pitchFamily="34" charset="0"/>
                <a:ea typeface="MS PGothic" panose="020B0600070205080204" pitchFamily="34" charset="-128"/>
              </a:defRPr>
            </a:lvl3pPr>
            <a:lvl4pPr marL="1601960" indent="-228851" defTabSz="912227">
              <a:defRPr>
                <a:solidFill>
                  <a:schemeClr val="tx1"/>
                </a:solidFill>
                <a:latin typeface="Arial" panose="020B0604020202020204" pitchFamily="34" charset="0"/>
                <a:ea typeface="MS PGothic" panose="020B0600070205080204" pitchFamily="34" charset="-128"/>
              </a:defRPr>
            </a:lvl4pPr>
            <a:lvl5pPr marL="2059663" indent="-228851" defTabSz="912227">
              <a:defRPr>
                <a:solidFill>
                  <a:schemeClr val="tx1"/>
                </a:solidFill>
                <a:latin typeface="Arial" panose="020B0604020202020204" pitchFamily="34" charset="0"/>
                <a:ea typeface="MS PGothic" panose="020B0600070205080204" pitchFamily="34" charset="-128"/>
              </a:defRPr>
            </a:lvl5pPr>
            <a:lvl6pPr marL="2517366"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5069"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2772"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0475"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2227" rtl="0" eaLnBrk="1" fontAlgn="auto" latinLnBrk="0" hangingPunct="1">
              <a:lnSpc>
                <a:spcPct val="100000"/>
              </a:lnSpc>
              <a:spcBef>
                <a:spcPts val="0"/>
              </a:spcBef>
              <a:spcAft>
                <a:spcPts val="0"/>
              </a:spcAft>
              <a:buClrTx/>
              <a:buSzTx/>
              <a:buFontTx/>
              <a:buNone/>
              <a:tabLst/>
              <a:defRPr/>
            </a:pPr>
            <a:fld id="{69601375-11C1-41F5-B5F6-0843D09CCB6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2227"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3368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12227">
              <a:defRPr>
                <a:solidFill>
                  <a:schemeClr val="tx1"/>
                </a:solidFill>
                <a:latin typeface="Arial" panose="020B0604020202020204" pitchFamily="34" charset="0"/>
                <a:ea typeface="MS PGothic" panose="020B0600070205080204" pitchFamily="34" charset="-128"/>
              </a:defRPr>
            </a:lvl1pPr>
            <a:lvl2pPr marL="743767" indent="-286064" defTabSz="912227">
              <a:defRPr>
                <a:solidFill>
                  <a:schemeClr val="tx1"/>
                </a:solidFill>
                <a:latin typeface="Arial" panose="020B0604020202020204" pitchFamily="34" charset="0"/>
                <a:ea typeface="MS PGothic" panose="020B0600070205080204" pitchFamily="34" charset="-128"/>
              </a:defRPr>
            </a:lvl2pPr>
            <a:lvl3pPr marL="1144257" indent="-228851" defTabSz="912227">
              <a:defRPr>
                <a:solidFill>
                  <a:schemeClr val="tx1"/>
                </a:solidFill>
                <a:latin typeface="Arial" panose="020B0604020202020204" pitchFamily="34" charset="0"/>
                <a:ea typeface="MS PGothic" panose="020B0600070205080204" pitchFamily="34" charset="-128"/>
              </a:defRPr>
            </a:lvl3pPr>
            <a:lvl4pPr marL="1601960" indent="-228851" defTabSz="912227">
              <a:defRPr>
                <a:solidFill>
                  <a:schemeClr val="tx1"/>
                </a:solidFill>
                <a:latin typeface="Arial" panose="020B0604020202020204" pitchFamily="34" charset="0"/>
                <a:ea typeface="MS PGothic" panose="020B0600070205080204" pitchFamily="34" charset="-128"/>
              </a:defRPr>
            </a:lvl4pPr>
            <a:lvl5pPr marL="2059663" indent="-228851" defTabSz="912227">
              <a:defRPr>
                <a:solidFill>
                  <a:schemeClr val="tx1"/>
                </a:solidFill>
                <a:latin typeface="Arial" panose="020B0604020202020204" pitchFamily="34" charset="0"/>
                <a:ea typeface="MS PGothic" panose="020B0600070205080204" pitchFamily="34" charset="-128"/>
              </a:defRPr>
            </a:lvl5pPr>
            <a:lvl6pPr marL="2517366"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5069"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2772"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0475"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2227" rtl="0" eaLnBrk="1" fontAlgn="auto" latinLnBrk="0" hangingPunct="1">
              <a:lnSpc>
                <a:spcPct val="100000"/>
              </a:lnSpc>
              <a:spcBef>
                <a:spcPts val="0"/>
              </a:spcBef>
              <a:spcAft>
                <a:spcPts val="0"/>
              </a:spcAft>
              <a:buClrTx/>
              <a:buSzTx/>
              <a:buFontTx/>
              <a:buNone/>
              <a:tabLst/>
              <a:defRPr/>
            </a:pPr>
            <a:fld id="{69601375-11C1-41F5-B5F6-0843D09CCB6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2227"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dirty="0" smtClean="0">
                <a:latin typeface="Arial" panose="020B0604020202020204" pitchFamily="34" charset="0"/>
                <a:cs typeface="Arial" panose="020B0604020202020204" pitchFamily="34" charset="0"/>
              </a:rPr>
              <a:t>What do </a:t>
            </a:r>
            <a:r>
              <a:rPr lang="en-US" smtClean="0">
                <a:latin typeface="Arial" panose="020B0604020202020204" pitchFamily="34" charset="0"/>
                <a:cs typeface="Arial" panose="020B0604020202020204" pitchFamily="34" charset="0"/>
              </a:rPr>
              <a:t>you get?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8933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6.emf"/><Relationship Id="rId4" Type="http://schemas.openxmlformats.org/officeDocument/2006/relationships/oleObject" Target="../embeddings/oleObject8.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10.vml"/><Relationship Id="rId6" Type="http://schemas.openxmlformats.org/officeDocument/2006/relationships/image" Target="../media/image6.emf"/><Relationship Id="rId5" Type="http://schemas.openxmlformats.org/officeDocument/2006/relationships/oleObject" Target="../embeddings/oleObject10.bin"/><Relationship Id="rId4"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11.v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vmlDrawing" Target="../drawings/vmlDrawing12.vml"/><Relationship Id="rId5" Type="http://schemas.openxmlformats.org/officeDocument/2006/relationships/image" Target="../media/image6.emf"/><Relationship Id="rId4" Type="http://schemas.openxmlformats.org/officeDocument/2006/relationships/oleObject" Target="../embeddings/oleObject12.bin"/></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vmlDrawing" Target="../drawings/vmlDrawing14.vml"/><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xml"/><Relationship Id="rId1" Type="http://schemas.openxmlformats.org/officeDocument/2006/relationships/vmlDrawing" Target="../drawings/vmlDrawing15.vml"/><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emf"/><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xml"/><Relationship Id="rId1" Type="http://schemas.openxmlformats.org/officeDocument/2006/relationships/vmlDrawing" Target="../drawings/vmlDrawing17.vml"/><Relationship Id="rId5" Type="http://schemas.openxmlformats.org/officeDocument/2006/relationships/image" Target="../media/image6.emf"/><Relationship Id="rId4" Type="http://schemas.openxmlformats.org/officeDocument/2006/relationships/oleObject" Target="../embeddings/oleObject1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xml"/><Relationship Id="rId1" Type="http://schemas.openxmlformats.org/officeDocument/2006/relationships/vmlDrawing" Target="../drawings/vmlDrawing18.vml"/><Relationship Id="rId5" Type="http://schemas.openxmlformats.org/officeDocument/2006/relationships/image" Target="../media/image6.emf"/><Relationship Id="rId4" Type="http://schemas.openxmlformats.org/officeDocument/2006/relationships/oleObject" Target="../embeddings/oleObject15.bin"/></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20.vml"/><Relationship Id="rId6" Type="http://schemas.openxmlformats.org/officeDocument/2006/relationships/image" Target="../media/image6.emf"/><Relationship Id="rId5" Type="http://schemas.openxmlformats.org/officeDocument/2006/relationships/oleObject" Target="../embeddings/oleObject17.bin"/><Relationship Id="rId4"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21.vml"/><Relationship Id="rId6" Type="http://schemas.openxmlformats.org/officeDocument/2006/relationships/image" Target="../media/image6.emf"/><Relationship Id="rId5" Type="http://schemas.openxmlformats.org/officeDocument/2006/relationships/oleObject" Target="../embeddings/oleObject18.bin"/><Relationship Id="rId4"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22.vml"/><Relationship Id="rId6" Type="http://schemas.openxmlformats.org/officeDocument/2006/relationships/image" Target="../media/image12.emf"/><Relationship Id="rId5" Type="http://schemas.openxmlformats.org/officeDocument/2006/relationships/oleObject" Target="../embeddings/oleObject19.bin"/><Relationship Id="rId4"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xml"/><Relationship Id="rId1" Type="http://schemas.openxmlformats.org/officeDocument/2006/relationships/vmlDrawing" Target="../drawings/vmlDrawing24.vml"/><Relationship Id="rId5" Type="http://schemas.openxmlformats.org/officeDocument/2006/relationships/image" Target="../media/image6.emf"/><Relationship Id="rId4" Type="http://schemas.openxmlformats.org/officeDocument/2006/relationships/oleObject" Target="../embeddings/oleObject21.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xml"/><Relationship Id="rId1" Type="http://schemas.openxmlformats.org/officeDocument/2006/relationships/vmlDrawing" Target="../drawings/vmlDrawing25.vml"/><Relationship Id="rId5" Type="http://schemas.openxmlformats.org/officeDocument/2006/relationships/image" Target="../media/image6.emf"/><Relationship Id="rId4" Type="http://schemas.openxmlformats.org/officeDocument/2006/relationships/oleObject" Target="../embeddings/oleObject22.bin"/></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xml"/><Relationship Id="rId1" Type="http://schemas.openxmlformats.org/officeDocument/2006/relationships/vmlDrawing" Target="../drawings/vmlDrawing26.vml"/><Relationship Id="rId5" Type="http://schemas.openxmlformats.org/officeDocument/2006/relationships/image" Target="../media/image6.emf"/><Relationship Id="rId4" Type="http://schemas.openxmlformats.org/officeDocument/2006/relationships/oleObject" Target="../embeddings/oleObject23.bin"/></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37.xml"/><Relationship Id="rId7" Type="http://schemas.openxmlformats.org/officeDocument/2006/relationships/image" Target="../media/image7.png"/><Relationship Id="rId2" Type="http://schemas.openxmlformats.org/officeDocument/2006/relationships/tags" Target="../tags/tag36.xml"/><Relationship Id="rId1" Type="http://schemas.openxmlformats.org/officeDocument/2006/relationships/vmlDrawing" Target="../drawings/vmlDrawing27.vml"/><Relationship Id="rId6" Type="http://schemas.openxmlformats.org/officeDocument/2006/relationships/image" Target="../media/image6.emf"/><Relationship Id="rId5" Type="http://schemas.openxmlformats.org/officeDocument/2006/relationships/oleObject" Target="../embeddings/oleObject24.bin"/><Relationship Id="rId4"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69048" y="2370667"/>
            <a:ext cx="5605780" cy="1139296"/>
          </a:xfrm>
        </p:spPr>
        <p:txBody>
          <a:bodyPr anchor="b"/>
          <a:lstStyle>
            <a:lvl1pPr algn="l">
              <a:defRPr sz="2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2969048" y="3602038"/>
            <a:ext cx="5605780" cy="102414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68" y="31739"/>
            <a:ext cx="2736607" cy="637224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9048" y="1030024"/>
            <a:ext cx="2383541" cy="1021082"/>
          </a:xfrm>
          <a:prstGeom prst="rect">
            <a:avLst/>
          </a:prstGeom>
        </p:spPr>
      </p:pic>
    </p:spTree>
    <p:extLst>
      <p:ext uri="{BB962C8B-B14F-4D97-AF65-F5344CB8AC3E}">
        <p14:creationId xmlns:p14="http://schemas.microsoft.com/office/powerpoint/2010/main" val="359622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4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a:solidFill>
                <a:srgbClr val="FFFFFF"/>
              </a:solidFill>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a:solidFill>
                <a:srgbClr val="FFFFFF"/>
              </a:solidFil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a:solidFill>
                <a:srgbClr val="FFFFFF"/>
              </a:solidFill>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a:solidFill>
                <a:srgbClr val="FFFFFF"/>
              </a:solidFill>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a:solidFill>
                <a:srgbClr val="FFFFFF"/>
              </a:solidFill>
            </a:endParaRPr>
          </a:p>
        </p:txBody>
      </p:sp>
    </p:spTree>
    <p:extLst>
      <p:ext uri="{BB962C8B-B14F-4D97-AF65-F5344CB8AC3E}">
        <p14:creationId xmlns:p14="http://schemas.microsoft.com/office/powerpoint/2010/main" val="90439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1" y="1142357"/>
            <a:ext cx="8754413" cy="5175176"/>
          </a:xfrm>
        </p:spPr>
        <p:txBody>
          <a:bodyPr>
            <a:noAutofit/>
          </a:bodyPr>
          <a:lstStyle>
            <a:lvl1pPr>
              <a:buClr>
                <a:schemeClr val="tx2"/>
              </a:buClr>
              <a:defRPr sz="900">
                <a:solidFill>
                  <a:schemeClr val="tx1"/>
                </a:solidFill>
                <a:latin typeface="Arial" panose="020B0604020202020204" pitchFamily="34" charset="0"/>
                <a:cs typeface="Arial" panose="020B0604020202020204" pitchFamily="34" charset="0"/>
              </a:defRPr>
            </a:lvl1pPr>
            <a:lvl2pPr marL="288429" indent="-94655">
              <a:buClr>
                <a:schemeClr val="tx2"/>
              </a:buClr>
              <a:buFont typeface="Arial" panose="020B0604020202020204" pitchFamily="34" charset="0"/>
              <a:buChar char="̶"/>
              <a:defRPr sz="900">
                <a:solidFill>
                  <a:schemeClr val="tx1"/>
                </a:solidFill>
                <a:latin typeface="Arial" panose="020B0604020202020204" pitchFamily="34" charset="0"/>
                <a:cs typeface="Arial" panose="020B0604020202020204" pitchFamily="34" charset="0"/>
              </a:defRPr>
            </a:lvl2pPr>
            <a:lvl3pPr marL="420589" indent="-127695">
              <a:buClr>
                <a:schemeClr val="tx2"/>
              </a:buClr>
              <a:buSzPct val="120000"/>
              <a:buFont typeface="Arial" panose="020B0604020202020204" pitchFamily="34" charset="0"/>
              <a:buChar char="▫"/>
              <a:tabLst/>
              <a:defRPr sz="900">
                <a:solidFill>
                  <a:schemeClr val="tx1"/>
                </a:solidFill>
                <a:latin typeface="Arial" panose="020B0604020202020204" pitchFamily="34" charset="0"/>
                <a:cs typeface="Arial" panose="020B0604020202020204" pitchFamily="34" charset="0"/>
              </a:defRPr>
            </a:lvl3pPr>
            <a:lvl4pPr>
              <a:buClr>
                <a:schemeClr val="tx2"/>
              </a:buClr>
              <a:defRPr sz="900">
                <a:solidFill>
                  <a:schemeClr val="tx1"/>
                </a:solidFill>
                <a:latin typeface="Arial" panose="020B0604020202020204" pitchFamily="34" charset="0"/>
                <a:cs typeface="Arial" panose="020B0604020202020204" pitchFamily="34" charset="0"/>
              </a:defRPr>
            </a:lvl4pPr>
            <a:lvl5pPr>
              <a:buClr>
                <a:schemeClr val="tx2"/>
              </a:buClr>
              <a:defRPr sz="9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31" y="155580"/>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2"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fontAlgn="auto">
              <a:spcBef>
                <a:spcPts val="0"/>
              </a:spcBef>
              <a:spcAft>
                <a:spcPts val="0"/>
              </a:spcAft>
              <a:defRPr/>
            </a:pPr>
            <a:endParaRPr lang="en-US" sz="1013" dirty="0">
              <a:solidFill>
                <a:srgbClr val="FFFFFF"/>
              </a:solidFill>
              <a:latin typeface="Arial"/>
              <a:cs typeface="+mn-cs"/>
            </a:endParaRPr>
          </a:p>
        </p:txBody>
      </p:sp>
      <p:sp>
        <p:nvSpPr>
          <p:cNvPr id="9" name="Rectangle 8"/>
          <p:cNvSpPr>
            <a:spLocks noChangeArrowheads="1"/>
          </p:cNvSpPr>
          <p:nvPr userDrawn="1"/>
        </p:nvSpPr>
        <p:spPr bwMode="auto">
          <a:xfrm>
            <a:off x="5470698"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fontAlgn="auto">
              <a:spcBef>
                <a:spcPts val="0"/>
              </a:spcBef>
              <a:spcAft>
                <a:spcPts val="0"/>
              </a:spcAft>
              <a:defRPr/>
            </a:pPr>
            <a:endParaRPr lang="en-US" sz="1013"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fontAlgn="auto">
              <a:spcBef>
                <a:spcPts val="0"/>
              </a:spcBef>
              <a:spcAft>
                <a:spcPts val="0"/>
              </a:spcAft>
              <a:defRPr/>
            </a:pPr>
            <a:endParaRPr lang="en-US" sz="1013" dirty="0">
              <a:solidFill>
                <a:srgbClr val="FFFFFF"/>
              </a:solidFill>
              <a:latin typeface="Arial"/>
              <a:cs typeface="+mn-cs"/>
            </a:endParaRPr>
          </a:p>
        </p:txBody>
      </p:sp>
      <p:sp>
        <p:nvSpPr>
          <p:cNvPr id="18" name="Rectangle 17"/>
          <p:cNvSpPr>
            <a:spLocks noChangeArrowheads="1"/>
          </p:cNvSpPr>
          <p:nvPr userDrawn="1"/>
        </p:nvSpPr>
        <p:spPr bwMode="auto">
          <a:xfrm>
            <a:off x="7054387"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fontAlgn="auto">
              <a:spcBef>
                <a:spcPts val="0"/>
              </a:spcBef>
              <a:spcAft>
                <a:spcPts val="0"/>
              </a:spcAft>
              <a:defRPr/>
            </a:pPr>
            <a:endParaRPr lang="en-US" sz="1013" dirty="0">
              <a:solidFill>
                <a:srgbClr val="FFFFFF"/>
              </a:solidFill>
              <a:latin typeface="Arial"/>
              <a:cs typeface="+mn-cs"/>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fontAlgn="auto">
              <a:spcBef>
                <a:spcPts val="0"/>
              </a:spcBef>
              <a:spcAft>
                <a:spcPts val="0"/>
              </a:spcAft>
              <a:defRPr/>
            </a:pPr>
            <a:endParaRPr lang="en-US" sz="1013" dirty="0">
              <a:solidFill>
                <a:srgbClr val="FFFFFF"/>
              </a:solidFill>
              <a:latin typeface="Arial"/>
              <a:cs typeface="+mn-cs"/>
            </a:endParaRPr>
          </a:p>
        </p:txBody>
      </p:sp>
    </p:spTree>
    <p:extLst>
      <p:ext uri="{BB962C8B-B14F-4D97-AF65-F5344CB8AC3E}">
        <p14:creationId xmlns:p14="http://schemas.microsoft.com/office/powerpoint/2010/main" val="2381286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9"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BottomPlaceholder"/>
          <p:cNvSpPr>
            <a:spLocks noChangeArrowheads="1"/>
          </p:cNvSpPr>
          <p:nvPr userDrawn="1"/>
        </p:nvSpPr>
        <p:spPr bwMode="auto">
          <a:xfrm>
            <a:off x="0" y="2283840"/>
            <a:ext cx="2238620" cy="4187763"/>
          </a:xfrm>
          <a:prstGeom prst="rect">
            <a:avLst/>
          </a:prstGeom>
          <a:solidFill>
            <a:schemeClr val="accent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rPr>
                <a:t>CONFIDENTIAL AND PROPRIETARY</a:t>
              </a:r>
            </a:p>
            <a:p>
              <a:pPr defTabSz="821202" eaLnBrk="0" hangingPunct="0"/>
              <a:r>
                <a:rPr lang="en-US" sz="816" dirty="0">
                  <a:solidFill>
                    <a:srgbClr val="000000"/>
                  </a:solidFill>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238620" cy="2283840"/>
          </a:xfrm>
          <a:prstGeom prst="rect">
            <a:avLst/>
          </a:prstGeom>
          <a:solidFill>
            <a:srgbClr val="F8BF5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3795" y="1504987"/>
            <a:ext cx="2873416" cy="811676"/>
          </a:xfrm>
          <a:prstGeom prst="rect">
            <a:avLst/>
          </a:prstGeom>
        </p:spPr>
      </p:pic>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348790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2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Tree>
    <p:extLst>
      <p:ext uri="{BB962C8B-B14F-4D97-AF65-F5344CB8AC3E}">
        <p14:creationId xmlns:p14="http://schemas.microsoft.com/office/powerpoint/2010/main" val="3291060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4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22896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2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1080036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82162" y="1990667"/>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54798"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80"/>
          <p:cNvSpPr>
            <a:spLocks noGrp="1" noChangeArrowheads="1"/>
          </p:cNvSpPr>
          <p:nvPr>
            <p:ph type="sldNum" sz="quarter" idx="10"/>
          </p:nvPr>
        </p:nvSpPr>
        <p:spPr>
          <a:xfrm>
            <a:off x="8720138" y="6565900"/>
            <a:ext cx="198437" cy="155575"/>
          </a:xfrm>
          <a:prstGeom prst="rect">
            <a:avLst/>
          </a:prstGeom>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D739399-3B41-4B37-A398-67116182ACFE}" type="slidenum">
              <a:rPr kumimoji="0" lang="en-US" altLang="en-US" sz="18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578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9"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BottomPlaceholder"/>
          <p:cNvSpPr>
            <a:spLocks noChangeArrowheads="1"/>
          </p:cNvSpPr>
          <p:nvPr userDrawn="1"/>
        </p:nvSpPr>
        <p:spPr bwMode="auto">
          <a:xfrm>
            <a:off x="0" y="2283840"/>
            <a:ext cx="2238620" cy="4187763"/>
          </a:xfrm>
          <a:prstGeom prst="rect">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314" name="Rectangle 1026"/>
          <p:cNvSpPr>
            <a:spLocks noGrp="1" noChangeArrowheads="1"/>
          </p:cNvSpPr>
          <p:nvPr>
            <p:ph type="ctrTitle"/>
          </p:nvPr>
        </p:nvSpPr>
        <p:spPr>
          <a:xfrm>
            <a:off x="2605875" y="3105356"/>
            <a:ext cx="5036084" cy="502445"/>
          </a:xfrm>
          <a:prstGeom prst="rect">
            <a:avLst/>
          </a:prstGeo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cs typeface="+mn-cs"/>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cs typeface="+mn-cs"/>
                </a:rPr>
                <a:t>CONFIDENTIAL AND PROPRIETARY</a:t>
              </a:r>
            </a:p>
            <a:p>
              <a:pPr defTabSz="821202" eaLnBrk="0" hangingPunct="0"/>
              <a:r>
                <a:rPr lang="en-US" sz="816"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238620" cy="2283840"/>
          </a:xfrm>
          <a:prstGeom prst="rect">
            <a:avLst/>
          </a:prstGeom>
          <a:solidFill>
            <a:srgbClr val="F8BF5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3795" y="1504987"/>
            <a:ext cx="2873416" cy="811676"/>
          </a:xfrm>
          <a:prstGeom prst="rect">
            <a:avLst/>
          </a:prstGeom>
        </p:spPr>
      </p:pic>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4341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37"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a:prstGeom prst="rect">
            <a:avLst/>
          </a:prstGeom>
        </p:spPr>
        <p:txBody>
          <a:bodyPr anchor="ct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3238114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61"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41168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2"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60" y="1565490"/>
            <a:ext cx="9064869" cy="3376389"/>
          </a:xfrm>
          <a:prstGeom prst="rect">
            <a:avLst/>
          </a:prstGeom>
        </p:spPr>
      </p:pic>
      <p:sp>
        <p:nvSpPr>
          <p:cNvPr id="10" name="Rectangle 9"/>
          <p:cNvSpPr/>
          <p:nvPr userDrawn="1"/>
        </p:nvSpPr>
        <p:spPr>
          <a:xfrm>
            <a:off x="0" y="5007161"/>
            <a:ext cx="9144000" cy="14582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054773" y="5055140"/>
            <a:ext cx="5605780" cy="569648"/>
          </a:xfrm>
        </p:spPr>
        <p:txBody>
          <a:bodyPr anchor="b"/>
          <a:lstStyle>
            <a:lvl1pPr algn="l">
              <a:defRPr sz="2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3054773" y="5716863"/>
            <a:ext cx="5605780" cy="49929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Rectangle 10"/>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596" y="344481"/>
            <a:ext cx="2383541" cy="1021082"/>
          </a:xfrm>
          <a:prstGeom prst="rect">
            <a:avLst/>
          </a:prstGeom>
        </p:spPr>
      </p:pic>
    </p:spTree>
    <p:extLst>
      <p:ext uri="{BB962C8B-B14F-4D97-AF65-F5344CB8AC3E}">
        <p14:creationId xmlns:p14="http://schemas.microsoft.com/office/powerpoint/2010/main" val="2834432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975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85"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6836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8"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12" name="TitleBottomPlaceholder"/>
          <p:cNvSpPr>
            <a:spLocks noChangeArrowheads="1"/>
          </p:cNvSpPr>
          <p:nvPr userDrawn="1"/>
        </p:nvSpPr>
        <p:spPr bwMode="auto">
          <a:xfrm>
            <a:off x="1" y="2283842"/>
            <a:ext cx="2238620" cy="4187763"/>
          </a:xfrm>
          <a:prstGeom prst="rect">
            <a:avLst/>
          </a:prstGeom>
          <a:solidFill>
            <a:schemeClr val="accent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24" dirty="0">
              <a:solidFill>
                <a:srgbClr val="000000"/>
              </a:solidFill>
            </a:endParaRPr>
          </a:p>
        </p:txBody>
      </p:sp>
      <p:sp>
        <p:nvSpPr>
          <p:cNvPr id="13314" name="Rectangle 1026"/>
          <p:cNvSpPr>
            <a:spLocks noGrp="1" noChangeArrowheads="1"/>
          </p:cNvSpPr>
          <p:nvPr>
            <p:ph type="ctrTitle"/>
          </p:nvPr>
        </p:nvSpPr>
        <p:spPr>
          <a:xfrm>
            <a:off x="2605876" y="3105358"/>
            <a:ext cx="5036084" cy="502445"/>
          </a:xfrm>
        </p:spPr>
        <p:txBody>
          <a:bodyPr anchor="t"/>
          <a:lstStyle>
            <a:lvl1pPr>
              <a:defRPr sz="18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6" y="3711729"/>
            <a:ext cx="5036084" cy="300082"/>
          </a:xfrm>
        </p:spPr>
        <p:txBody>
          <a:bodyPr>
            <a:spAutoFit/>
          </a:bodyPr>
          <a:lstStyle>
            <a:lvl1pPr marL="0" indent="0">
              <a:buNone/>
              <a:defRPr sz="15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40"/>
              <a:ext cx="3109" cy="1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071" dirty="0">
                  <a:solidFill>
                    <a:srgbClr val="000000"/>
                  </a:solidFill>
                </a:rPr>
                <a:t>Document type</a:t>
              </a:r>
            </a:p>
          </p:txBody>
        </p:sp>
        <p:sp>
          <p:nvSpPr>
            <p:cNvPr id="13333" name="McK Date" hidden="1"/>
            <p:cNvSpPr txBox="1">
              <a:spLocks noChangeArrowheads="1"/>
            </p:cNvSpPr>
            <p:nvPr userDrawn="1"/>
          </p:nvSpPr>
          <p:spPr bwMode="auto">
            <a:xfrm>
              <a:off x="1663" y="3275"/>
              <a:ext cx="3109" cy="1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071" dirty="0">
                  <a:solidFill>
                    <a:srgbClr val="000000"/>
                  </a:solidFill>
                </a:rPr>
                <a:t>Date</a:t>
              </a:r>
            </a:p>
          </p:txBody>
        </p:sp>
        <p:sp>
          <p:nvSpPr>
            <p:cNvPr id="13352" name="McK Disclaimer" hidden="1"/>
            <p:cNvSpPr>
              <a:spLocks noChangeArrowheads="1"/>
            </p:cNvSpPr>
            <p:nvPr userDrawn="1"/>
          </p:nvSpPr>
          <p:spPr bwMode="auto">
            <a:xfrm>
              <a:off x="1663" y="3752"/>
              <a:ext cx="2777"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615902" eaLnBrk="0" hangingPunct="0"/>
              <a:r>
                <a:rPr lang="en-US" sz="612" dirty="0">
                  <a:solidFill>
                    <a:srgbClr val="000000"/>
                  </a:solidFill>
                </a:rPr>
                <a:t>CONFIDENTIAL AND PROPRIETARY</a:t>
              </a:r>
            </a:p>
            <a:p>
              <a:pPr defTabSz="615902" eaLnBrk="0" hangingPunct="0"/>
              <a:r>
                <a:rPr lang="en-US" sz="612" dirty="0">
                  <a:solidFill>
                    <a:srgbClr val="000000"/>
                  </a:solidFill>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24" dirty="0">
                <a:solidFill>
                  <a:srgbClr val="000000"/>
                </a:solidFill>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24" dirty="0">
                <a:solidFill>
                  <a:srgbClr val="000000"/>
                </a:solidFill>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24" dirty="0">
                <a:solidFill>
                  <a:srgbClr val="000000"/>
                </a:solidFill>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1" y="6574547"/>
            <a:ext cx="1670055"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1" y="1"/>
            <a:ext cx="2238620" cy="2283840"/>
          </a:xfrm>
          <a:prstGeom prst="rect">
            <a:avLst/>
          </a:prstGeom>
          <a:solidFill>
            <a:srgbClr val="F8BF5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24" dirty="0">
              <a:solidFill>
                <a:srgbClr val="000000"/>
              </a:solidFill>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3796" y="1504987"/>
            <a:ext cx="2873416" cy="811676"/>
          </a:xfrm>
          <a:prstGeom prst="rect">
            <a:avLst/>
          </a:prstGeom>
        </p:spPr>
      </p:pic>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Tree>
    <p:extLst>
      <p:ext uri="{BB962C8B-B14F-4D97-AF65-F5344CB8AC3E}">
        <p14:creationId xmlns:p14="http://schemas.microsoft.com/office/powerpoint/2010/main" val="1428213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872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30" y="1142357"/>
            <a:ext cx="8754413" cy="5175176"/>
          </a:xfrm>
        </p:spPr>
        <p:txBody>
          <a:bodyPr>
            <a:noAutofit/>
          </a:bodyPr>
          <a:lstStyle>
            <a:lvl1pPr>
              <a:buClr>
                <a:schemeClr val="tx2"/>
              </a:buClr>
              <a:defRPr sz="1200">
                <a:solidFill>
                  <a:schemeClr val="tx1"/>
                </a:solidFill>
                <a:latin typeface="Arial" panose="020B0604020202020204" pitchFamily="34" charset="0"/>
                <a:cs typeface="Arial" panose="020B0604020202020204" pitchFamily="34" charset="0"/>
              </a:defRPr>
            </a:lvl1pPr>
            <a:lvl2pPr marL="384572" indent="-126206">
              <a:buClr>
                <a:schemeClr val="tx2"/>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560785" indent="-170260">
              <a:buClr>
                <a:schemeClr val="tx2"/>
              </a:buClr>
              <a:buSzPct val="120000"/>
              <a:buFont typeface="Arial" panose="020B0604020202020204" pitchFamily="34" charset="0"/>
              <a:buChar char="▫"/>
              <a:tabLst/>
              <a:defRPr sz="1200">
                <a:solidFill>
                  <a:schemeClr val="tx1"/>
                </a:solidFill>
                <a:latin typeface="Arial" panose="020B0604020202020204" pitchFamily="34" charset="0"/>
                <a:cs typeface="Arial" panose="020B0604020202020204" pitchFamily="34" charset="0"/>
              </a:defRPr>
            </a:lvl3pPr>
            <a:lvl4pPr>
              <a:buClr>
                <a:schemeClr val="tx2"/>
              </a:buClr>
              <a:defRPr sz="1200">
                <a:solidFill>
                  <a:schemeClr val="tx1"/>
                </a:solidFill>
                <a:latin typeface="Arial" panose="020B0604020202020204" pitchFamily="34" charset="0"/>
                <a:cs typeface="Arial" panose="020B0604020202020204" pitchFamily="34" charset="0"/>
              </a:defRPr>
            </a:lvl4pPr>
            <a:lvl5pPr>
              <a:buClr>
                <a:schemeClr val="tx2"/>
              </a:buClr>
              <a:defRPr sz="1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6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30" y="155578"/>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1"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
        <p:nvSpPr>
          <p:cNvPr id="9" name="Rectangle 8"/>
          <p:cNvSpPr>
            <a:spLocks noChangeArrowheads="1"/>
          </p:cNvSpPr>
          <p:nvPr userDrawn="1"/>
        </p:nvSpPr>
        <p:spPr bwMode="auto">
          <a:xfrm>
            <a:off x="5470697"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
        <p:nvSpPr>
          <p:cNvPr id="18" name="Rectangle 17"/>
          <p:cNvSpPr>
            <a:spLocks noChangeArrowheads="1"/>
          </p:cNvSpPr>
          <p:nvPr userDrawn="1"/>
        </p:nvSpPr>
        <p:spPr bwMode="auto">
          <a:xfrm>
            <a:off x="7054386"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Tree>
    <p:extLst>
      <p:ext uri="{BB962C8B-B14F-4D97-AF65-F5344CB8AC3E}">
        <p14:creationId xmlns:p14="http://schemas.microsoft.com/office/powerpoint/2010/main" val="2232399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9746"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6477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82163" y="1990667"/>
            <a:ext cx="2117131" cy="1247204"/>
          </a:xfrm>
        </p:spPr>
        <p:txBody>
          <a:bodyPr/>
          <a:lstStyle>
            <a:lvl1pPr>
              <a:defRPr sz="2175"/>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54798" y="1990667"/>
            <a:ext cx="2117132" cy="1247204"/>
          </a:xfrm>
        </p:spPr>
        <p:txBody>
          <a:bodyPr/>
          <a:lstStyle>
            <a:lvl1pPr>
              <a:defRPr sz="2175"/>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80"/>
          <p:cNvSpPr>
            <a:spLocks noGrp="1" noChangeArrowheads="1"/>
          </p:cNvSpPr>
          <p:nvPr>
            <p:ph type="sldNum" sz="quarter" idx="10"/>
          </p:nvPr>
        </p:nvSpPr>
        <p:spPr>
          <a:xfrm>
            <a:off x="8720139" y="6565902"/>
            <a:ext cx="198437" cy="155575"/>
          </a:xfrm>
          <a:prstGeom prst="rect">
            <a:avLst/>
          </a:prstGeom>
          <a:ln/>
        </p:spPr>
        <p:txBody>
          <a:bodyPr/>
          <a:lstStyle>
            <a:lvl1pPr>
              <a:defRPr/>
            </a:lvl1pPr>
          </a:lstStyle>
          <a:p>
            <a:pPr>
              <a:defRPr/>
            </a:pPr>
            <a:fld id="{2D739399-3B41-4B37-A398-67116182ACFE}" type="slidenum">
              <a:rPr lang="en-US" altLang="en-US"/>
              <a:pPr>
                <a:defRPr/>
              </a:pPr>
              <a:t>‹#›</a:t>
            </a:fld>
            <a:endParaRPr lang="en-US" altLang="en-US" dirty="0"/>
          </a:p>
        </p:txBody>
      </p:sp>
    </p:spTree>
    <p:extLst>
      <p:ext uri="{BB962C8B-B14F-4D97-AF65-F5344CB8AC3E}">
        <p14:creationId xmlns:p14="http://schemas.microsoft.com/office/powerpoint/2010/main" val="1781985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13314" name="Rectangle 1026"/>
          <p:cNvSpPr>
            <a:spLocks noGrp="1" noChangeArrowheads="1"/>
          </p:cNvSpPr>
          <p:nvPr>
            <p:ph type="ctrTitle"/>
          </p:nvPr>
        </p:nvSpPr>
        <p:spPr>
          <a:xfrm>
            <a:off x="2387821" y="2523210"/>
            <a:ext cx="5036084" cy="502445"/>
          </a:xfrm>
        </p:spPr>
        <p:txBody>
          <a:bodyPr anchor="t"/>
          <a:lstStyle>
            <a:lvl1pPr>
              <a:defRPr sz="2449" b="0"/>
            </a:lvl1pPr>
          </a:lstStyle>
          <a:p>
            <a:pPr lvl="0"/>
            <a:r>
              <a:rPr lang="en-US" noProof="0" dirty="0"/>
              <a:t>Click to edit Master title</a:t>
            </a:r>
          </a:p>
        </p:txBody>
      </p:sp>
      <p:sp>
        <p:nvSpPr>
          <p:cNvPr id="13315" name="Rectangle 1027"/>
          <p:cNvSpPr>
            <a:spLocks noGrp="1" noChangeArrowheads="1"/>
          </p:cNvSpPr>
          <p:nvPr>
            <p:ph type="subTitle" idx="1"/>
          </p:nvPr>
        </p:nvSpPr>
        <p:spPr>
          <a:xfrm>
            <a:off x="2693797" y="4574761"/>
            <a:ext cx="5036084" cy="240643"/>
          </a:xfrm>
        </p:spPr>
        <p:txBody>
          <a:bodyPr>
            <a:spAutoFit/>
          </a:bodyPr>
          <a:lstStyle>
            <a:lvl1pPr>
              <a:defRPr sz="1071"/>
            </a:lvl1pPr>
          </a:lstStyle>
          <a:p>
            <a:pPr lvl="0"/>
            <a:r>
              <a:rPr lang="en-US" noProof="0" dirty="0"/>
              <a:t>Click to edit Master subtitle style</a:t>
            </a:r>
          </a:p>
        </p:txBody>
      </p:sp>
      <p:grpSp>
        <p:nvGrpSpPr>
          <p:cNvPr id="13513" name="McK Title Elements"/>
          <p:cNvGrpSpPr>
            <a:grpSpLocks/>
          </p:cNvGrpSpPr>
          <p:nvPr/>
        </p:nvGrpSpPr>
        <p:grpSpPr bwMode="auto">
          <a:xfrm>
            <a:off x="2" y="2"/>
            <a:ext cx="9140760" cy="6859620"/>
            <a:chOff x="0" y="0"/>
            <a:chExt cx="5643" cy="4235"/>
          </a:xfrm>
        </p:grpSpPr>
        <p:sp>
          <p:nvSpPr>
            <p:cNvPr id="13332" name="McK Document type" hidden="1"/>
            <p:cNvSpPr txBox="1">
              <a:spLocks noChangeArrowheads="1"/>
            </p:cNvSpPr>
            <p:nvPr userDrawn="1"/>
          </p:nvSpPr>
          <p:spPr bwMode="auto">
            <a:xfrm>
              <a:off x="1663" y="3140"/>
              <a:ext cx="3109"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071" dirty="0"/>
                <a:t>Document type</a:t>
              </a:r>
            </a:p>
          </p:txBody>
        </p:sp>
        <p:sp>
          <p:nvSpPr>
            <p:cNvPr id="13333" name="McK Date" hidden="1"/>
            <p:cNvSpPr txBox="1">
              <a:spLocks noChangeArrowheads="1"/>
            </p:cNvSpPr>
            <p:nvPr userDrawn="1"/>
          </p:nvSpPr>
          <p:spPr bwMode="auto">
            <a:xfrm>
              <a:off x="1663" y="3275"/>
              <a:ext cx="3109"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071" dirty="0"/>
                <a:t>Date</a:t>
              </a:r>
            </a:p>
          </p:txBody>
        </p:sp>
        <p:sp>
          <p:nvSpPr>
            <p:cNvPr id="13352" name="McK Disclaimer" hidden="1"/>
            <p:cNvSpPr>
              <a:spLocks noChangeArrowheads="1"/>
            </p:cNvSpPr>
            <p:nvPr userDrawn="1"/>
          </p:nvSpPr>
          <p:spPr bwMode="auto">
            <a:xfrm>
              <a:off x="1663" y="3752"/>
              <a:ext cx="2777"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615902" eaLnBrk="0" hangingPunct="0"/>
              <a:r>
                <a:rPr lang="en-US" sz="612" dirty="0"/>
                <a:t>CONFIDENTIAL AND PROPRIETARY</a:t>
              </a:r>
            </a:p>
            <a:p>
              <a:pPr defTabSz="615902" eaLnBrk="0" hangingPunct="0"/>
              <a:r>
                <a:rPr lang="en-US" sz="612" dirty="0"/>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7" dirty="0"/>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7" dirty="0"/>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7" dirty="0"/>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1" y="6574548"/>
            <a:ext cx="1670055"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BottomPlaceholder"/>
          <p:cNvSpPr>
            <a:spLocks noChangeArrowheads="1"/>
          </p:cNvSpPr>
          <p:nvPr userDrawn="1"/>
        </p:nvSpPr>
        <p:spPr bwMode="auto">
          <a:xfrm>
            <a:off x="1" y="2283843"/>
            <a:ext cx="2238620" cy="4575781"/>
          </a:xfrm>
          <a:prstGeom prst="rect">
            <a:avLst/>
          </a:prstGeom>
          <a:solidFill>
            <a:schemeClr val="accent6">
              <a:lumMod val="50000"/>
            </a:schemeClr>
          </a:solidFill>
          <a:ln>
            <a:noFill/>
          </a:ln>
          <a:effectLst/>
        </p:spPr>
        <p:txBody>
          <a:bodyPr wrap="none" anchor="ctr"/>
          <a:lstStyle/>
          <a:p>
            <a:endParaRPr lang="en-US" sz="1607" dirty="0"/>
          </a:p>
        </p:txBody>
      </p:sp>
      <p:sp>
        <p:nvSpPr>
          <p:cNvPr id="13" name="TitleTopPlaceholder"/>
          <p:cNvSpPr>
            <a:spLocks noChangeArrowheads="1"/>
          </p:cNvSpPr>
          <p:nvPr userDrawn="1"/>
        </p:nvSpPr>
        <p:spPr bwMode="auto">
          <a:xfrm>
            <a:off x="1" y="2"/>
            <a:ext cx="2238620" cy="2283840"/>
          </a:xfrm>
          <a:prstGeom prst="rect">
            <a:avLst/>
          </a:prstGeom>
          <a:solidFill>
            <a:srgbClr val="359B9D"/>
          </a:solidFill>
          <a:ln>
            <a:noFill/>
          </a:ln>
          <a:effectLst/>
        </p:spPr>
        <p:txBody>
          <a:bodyPr wrap="none" anchor="ctr"/>
          <a:lstStyle/>
          <a:p>
            <a:endParaRPr lang="en-US" sz="1607" dirty="0"/>
          </a:p>
        </p:txBody>
      </p:sp>
      <p:sp>
        <p:nvSpPr>
          <p:cNvPr id="5" name="Text Placeholder 4"/>
          <p:cNvSpPr>
            <a:spLocks noGrp="1"/>
          </p:cNvSpPr>
          <p:nvPr>
            <p:ph type="body" sz="quarter" idx="10"/>
          </p:nvPr>
        </p:nvSpPr>
        <p:spPr>
          <a:xfrm>
            <a:off x="2693797" y="5034169"/>
            <a:ext cx="5036084" cy="217046"/>
          </a:xfrm>
        </p:spPr>
        <p:txBody>
          <a:bodyPr/>
          <a:lstStyle>
            <a:lvl1pPr>
              <a:defRPr sz="1071"/>
            </a:lvl1pPr>
          </a:lstStyle>
          <a:p>
            <a:pPr lvl="0"/>
            <a:r>
              <a:rPr lang="en-US" dirty="0"/>
              <a:t>Click to edit Master text styles</a:t>
            </a:r>
          </a:p>
        </p:txBody>
      </p:sp>
      <p:pic>
        <p:nvPicPr>
          <p:cNvPr id="2" name="Picture 1"/>
          <p:cNvPicPr>
            <a:picLocks noChangeAspect="1"/>
          </p:cNvPicPr>
          <p:nvPr userDrawn="1"/>
        </p:nvPicPr>
        <p:blipFill>
          <a:blip r:embed="rId3"/>
          <a:stretch>
            <a:fillRect/>
          </a:stretch>
        </p:blipFill>
        <p:spPr>
          <a:xfrm>
            <a:off x="2387822" y="359665"/>
            <a:ext cx="3017743" cy="953900"/>
          </a:xfrm>
          <a:prstGeom prst="rect">
            <a:avLst/>
          </a:prstGeom>
        </p:spPr>
      </p:pic>
      <p:pic>
        <p:nvPicPr>
          <p:cNvPr id="3" name="Picture 2">
            <a:extLst>
              <a:ext uri="{FF2B5EF4-FFF2-40B4-BE49-F238E27FC236}">
                <a16:creationId xmlns:a16="http://schemas.microsoft.com/office/drawing/2014/main" id="{6E327BCA-4B82-A240-9BFF-4A8BE2215BB6}"/>
              </a:ext>
            </a:extLst>
          </p:cNvPr>
          <p:cNvPicPr>
            <a:picLocks noChangeAspect="1"/>
          </p:cNvPicPr>
          <p:nvPr userDrawn="1"/>
        </p:nvPicPr>
        <p:blipFill>
          <a:blip r:embed="rId4"/>
          <a:stretch>
            <a:fillRect/>
          </a:stretch>
        </p:blipFill>
        <p:spPr>
          <a:xfrm>
            <a:off x="2387822" y="1325063"/>
            <a:ext cx="3452689" cy="284931"/>
          </a:xfrm>
          <a:prstGeom prst="rect">
            <a:avLst/>
          </a:prstGeom>
        </p:spPr>
      </p:pic>
    </p:spTree>
    <p:extLst>
      <p:ext uri="{BB962C8B-B14F-4D97-AF65-F5344CB8AC3E}">
        <p14:creationId xmlns:p14="http://schemas.microsoft.com/office/powerpoint/2010/main" val="371609782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14638" y="1132611"/>
            <a:ext cx="8066674" cy="12472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8558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1" y="1142357"/>
            <a:ext cx="8754413" cy="5175176"/>
          </a:xfrm>
        </p:spPr>
        <p:txBody>
          <a:bodyPr>
            <a:noAutofit/>
          </a:bodyPr>
          <a:lstStyle>
            <a:lvl1pPr>
              <a:buClr>
                <a:schemeClr val="tx2"/>
              </a:buClr>
              <a:defRPr sz="900">
                <a:solidFill>
                  <a:schemeClr val="tx1"/>
                </a:solidFill>
                <a:latin typeface="Arial" panose="020B0604020202020204" pitchFamily="34" charset="0"/>
                <a:cs typeface="Arial" panose="020B0604020202020204" pitchFamily="34" charset="0"/>
              </a:defRPr>
            </a:lvl1pPr>
            <a:lvl2pPr marL="288429" indent="-94655">
              <a:buClr>
                <a:schemeClr val="tx2"/>
              </a:buClr>
              <a:buFont typeface="Arial" panose="020B0604020202020204" pitchFamily="34" charset="0"/>
              <a:buChar char="̶"/>
              <a:defRPr sz="900">
                <a:solidFill>
                  <a:schemeClr val="tx1"/>
                </a:solidFill>
                <a:latin typeface="Arial" panose="020B0604020202020204" pitchFamily="34" charset="0"/>
                <a:cs typeface="Arial" panose="020B0604020202020204" pitchFamily="34" charset="0"/>
              </a:defRPr>
            </a:lvl2pPr>
            <a:lvl3pPr marL="420589" indent="-127695">
              <a:buClr>
                <a:schemeClr val="tx2"/>
              </a:buClr>
              <a:buSzPct val="120000"/>
              <a:buFont typeface="Arial" panose="020B0604020202020204" pitchFamily="34" charset="0"/>
              <a:buChar char="▫"/>
              <a:tabLst/>
              <a:defRPr sz="900">
                <a:solidFill>
                  <a:schemeClr val="tx1"/>
                </a:solidFill>
                <a:latin typeface="Arial" panose="020B0604020202020204" pitchFamily="34" charset="0"/>
                <a:cs typeface="Arial" panose="020B0604020202020204" pitchFamily="34" charset="0"/>
              </a:defRPr>
            </a:lvl3pPr>
            <a:lvl4pPr>
              <a:buClr>
                <a:schemeClr val="tx2"/>
              </a:buClr>
              <a:defRPr sz="900">
                <a:solidFill>
                  <a:schemeClr val="tx1"/>
                </a:solidFill>
                <a:latin typeface="Arial" panose="020B0604020202020204" pitchFamily="34" charset="0"/>
                <a:cs typeface="Arial" panose="020B0604020202020204" pitchFamily="34" charset="0"/>
              </a:defRPr>
            </a:lvl4pPr>
            <a:lvl5pPr>
              <a:buClr>
                <a:schemeClr val="tx2"/>
              </a:buClr>
              <a:defRPr sz="9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173831" y="155580"/>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2"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9" name="Rectangle 8"/>
          <p:cNvSpPr>
            <a:spLocks noChangeArrowheads="1"/>
          </p:cNvSpPr>
          <p:nvPr userDrawn="1"/>
        </p:nvSpPr>
        <p:spPr bwMode="auto">
          <a:xfrm>
            <a:off x="5470698"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8" name="Rectangle 17"/>
          <p:cNvSpPr>
            <a:spLocks noChangeArrowheads="1"/>
          </p:cNvSpPr>
          <p:nvPr userDrawn="1"/>
        </p:nvSpPr>
        <p:spPr bwMode="auto">
          <a:xfrm>
            <a:off x="7054387"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Tree>
    <p:extLst>
      <p:ext uri="{BB962C8B-B14F-4D97-AF65-F5344CB8AC3E}">
        <p14:creationId xmlns:p14="http://schemas.microsoft.com/office/powerpoint/2010/main" val="59469978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1" y="1142357"/>
            <a:ext cx="8754413" cy="5175176"/>
          </a:xfrm>
        </p:spPr>
        <p:txBody>
          <a:bodyPr>
            <a:noAutofit/>
          </a:bodyPr>
          <a:lstStyle>
            <a:lvl1pPr>
              <a:buClr>
                <a:schemeClr val="tx2"/>
              </a:buClr>
              <a:defRPr sz="900">
                <a:solidFill>
                  <a:schemeClr val="tx1"/>
                </a:solidFill>
                <a:latin typeface="Arial" panose="020B0604020202020204" pitchFamily="34" charset="0"/>
                <a:cs typeface="Arial" panose="020B0604020202020204" pitchFamily="34" charset="0"/>
              </a:defRPr>
            </a:lvl1pPr>
            <a:lvl2pPr marL="288429" indent="-94655">
              <a:buClr>
                <a:schemeClr val="tx2"/>
              </a:buClr>
              <a:buFont typeface="Arial" panose="020B0604020202020204" pitchFamily="34" charset="0"/>
              <a:buChar char="̶"/>
              <a:defRPr sz="900">
                <a:solidFill>
                  <a:schemeClr val="tx1"/>
                </a:solidFill>
                <a:latin typeface="Arial" panose="020B0604020202020204" pitchFamily="34" charset="0"/>
                <a:cs typeface="Arial" panose="020B0604020202020204" pitchFamily="34" charset="0"/>
              </a:defRPr>
            </a:lvl2pPr>
            <a:lvl3pPr marL="420589" indent="-127695">
              <a:buClr>
                <a:schemeClr val="tx2"/>
              </a:buClr>
              <a:buSzPct val="120000"/>
              <a:buFont typeface="Arial" panose="020B0604020202020204" pitchFamily="34" charset="0"/>
              <a:buChar char="▫"/>
              <a:tabLst/>
              <a:defRPr sz="900">
                <a:solidFill>
                  <a:schemeClr val="tx1"/>
                </a:solidFill>
                <a:latin typeface="Arial" panose="020B0604020202020204" pitchFamily="34" charset="0"/>
                <a:cs typeface="Arial" panose="020B0604020202020204" pitchFamily="34" charset="0"/>
              </a:defRPr>
            </a:lvl3pPr>
            <a:lvl4pPr>
              <a:buClr>
                <a:schemeClr val="tx2"/>
              </a:buClr>
              <a:defRPr sz="900">
                <a:solidFill>
                  <a:schemeClr val="tx1"/>
                </a:solidFill>
                <a:latin typeface="Arial" panose="020B0604020202020204" pitchFamily="34" charset="0"/>
                <a:cs typeface="Arial" panose="020B0604020202020204" pitchFamily="34" charset="0"/>
              </a:defRPr>
            </a:lvl4pPr>
            <a:lvl5pPr>
              <a:buClr>
                <a:schemeClr val="tx2"/>
              </a:buClr>
              <a:defRPr sz="9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450">
                <a:solidFill>
                  <a:schemeClr val="bg2"/>
                </a:solidFill>
              </a:defRPr>
            </a:lvl1pPr>
          </a:lstStyle>
          <a:p>
            <a:pPr lvl="0"/>
            <a:r>
              <a:rPr lang="en-US" dirty="0" smtClean="0"/>
              <a:t>Click to edit Master text styles</a:t>
            </a:r>
          </a:p>
        </p:txBody>
      </p:sp>
      <p:sp>
        <p:nvSpPr>
          <p:cNvPr id="14" name="Title 13"/>
          <p:cNvSpPr>
            <a:spLocks noGrp="1"/>
          </p:cNvSpPr>
          <p:nvPr>
            <p:ph type="title"/>
          </p:nvPr>
        </p:nvSpPr>
        <p:spPr>
          <a:xfrm>
            <a:off x="173831" y="155580"/>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2"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9" name="Rectangle 8"/>
          <p:cNvSpPr>
            <a:spLocks noChangeArrowheads="1"/>
          </p:cNvSpPr>
          <p:nvPr userDrawn="1"/>
        </p:nvSpPr>
        <p:spPr bwMode="auto">
          <a:xfrm>
            <a:off x="5470698"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8" name="Rectangle 17"/>
          <p:cNvSpPr>
            <a:spLocks noChangeArrowheads="1"/>
          </p:cNvSpPr>
          <p:nvPr userDrawn="1"/>
        </p:nvSpPr>
        <p:spPr bwMode="auto">
          <a:xfrm>
            <a:off x="7054387"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Tree>
    <p:extLst>
      <p:ext uri="{BB962C8B-B14F-4D97-AF65-F5344CB8AC3E}">
        <p14:creationId xmlns:p14="http://schemas.microsoft.com/office/powerpoint/2010/main" val="4148578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BottomPlaceholder"/>
          <p:cNvSpPr>
            <a:spLocks noChangeArrowheads="1"/>
          </p:cNvSpPr>
          <p:nvPr userDrawn="1"/>
        </p:nvSpPr>
        <p:spPr bwMode="auto">
          <a:xfrm>
            <a:off x="-35277" y="2283840"/>
            <a:ext cx="2238620" cy="4187763"/>
          </a:xfrm>
          <a:prstGeom prst="rect">
            <a:avLst/>
          </a:prstGeom>
          <a:solidFill>
            <a:schemeClr val="accent6"/>
          </a:soli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cs typeface="+mn-cs"/>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cs typeface="+mn-cs"/>
                </a:rPr>
                <a:t>CONFIDENTIAL AND PROPRIETARY</a:t>
              </a:r>
            </a:p>
            <a:p>
              <a:pPr defTabSz="821202" eaLnBrk="0" hangingPunct="0"/>
              <a:r>
                <a:rPr lang="en-US" sz="816"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35277" y="1"/>
            <a:ext cx="2238620" cy="2283840"/>
          </a:xfrm>
          <a:prstGeom prst="rect">
            <a:avLst/>
          </a:prstGeom>
          <a:solidFill>
            <a:srgbClr val="F8BF56"/>
          </a:soli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8" name="Rectangle 17"/>
          <p:cNvSpPr/>
          <p:nvPr userDrawn="1"/>
        </p:nvSpPr>
        <p:spPr>
          <a:xfrm>
            <a:off x="-47035" y="6451613"/>
            <a:ext cx="9208008"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3795" y="1184667"/>
            <a:ext cx="2383541" cy="1021082"/>
          </a:xfrm>
          <a:prstGeom prst="rect">
            <a:avLst/>
          </a:prstGeom>
        </p:spPr>
      </p:pic>
    </p:spTree>
    <p:extLst>
      <p:ext uri="{BB962C8B-B14F-4D97-AF65-F5344CB8AC3E}">
        <p14:creationId xmlns:p14="http://schemas.microsoft.com/office/powerpoint/2010/main" val="887186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1" y="1142357"/>
            <a:ext cx="8754413" cy="5175176"/>
          </a:xfrm>
        </p:spPr>
        <p:txBody>
          <a:bodyPr>
            <a:noAutofit/>
          </a:bodyPr>
          <a:lstStyle>
            <a:lvl1pPr>
              <a:buClr>
                <a:schemeClr val="tx2"/>
              </a:buClr>
              <a:defRPr sz="900">
                <a:solidFill>
                  <a:schemeClr val="tx1"/>
                </a:solidFill>
                <a:latin typeface="Arial" panose="020B0604020202020204" pitchFamily="34" charset="0"/>
                <a:cs typeface="Arial" panose="020B0604020202020204" pitchFamily="34" charset="0"/>
              </a:defRPr>
            </a:lvl1pPr>
            <a:lvl2pPr marL="288429" indent="-94655">
              <a:buClr>
                <a:schemeClr val="tx2"/>
              </a:buClr>
              <a:buFont typeface="Arial" panose="020B0604020202020204" pitchFamily="34" charset="0"/>
              <a:buChar char="̶"/>
              <a:defRPr sz="900">
                <a:solidFill>
                  <a:schemeClr val="tx1"/>
                </a:solidFill>
                <a:latin typeface="Arial" panose="020B0604020202020204" pitchFamily="34" charset="0"/>
                <a:cs typeface="Arial" panose="020B0604020202020204" pitchFamily="34" charset="0"/>
              </a:defRPr>
            </a:lvl2pPr>
            <a:lvl3pPr marL="420589" indent="-127695">
              <a:buClr>
                <a:schemeClr val="tx2"/>
              </a:buClr>
              <a:buSzPct val="120000"/>
              <a:buFont typeface="Arial" panose="020B0604020202020204" pitchFamily="34" charset="0"/>
              <a:buChar char="▫"/>
              <a:tabLst/>
              <a:defRPr sz="900">
                <a:solidFill>
                  <a:schemeClr val="tx1"/>
                </a:solidFill>
                <a:latin typeface="Arial" panose="020B0604020202020204" pitchFamily="34" charset="0"/>
                <a:cs typeface="Arial" panose="020B0604020202020204" pitchFamily="34" charset="0"/>
              </a:defRPr>
            </a:lvl3pPr>
            <a:lvl4pPr>
              <a:buClr>
                <a:schemeClr val="tx2"/>
              </a:buClr>
              <a:defRPr sz="900">
                <a:solidFill>
                  <a:schemeClr val="tx1"/>
                </a:solidFill>
                <a:latin typeface="Arial" panose="020B0604020202020204" pitchFamily="34" charset="0"/>
                <a:cs typeface="Arial" panose="020B0604020202020204" pitchFamily="34" charset="0"/>
              </a:defRPr>
            </a:lvl4pPr>
            <a:lvl5pPr>
              <a:buClr>
                <a:schemeClr val="tx2"/>
              </a:buClr>
              <a:defRPr sz="9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173831" y="155580"/>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2"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9" name="Rectangle 8"/>
          <p:cNvSpPr>
            <a:spLocks noChangeArrowheads="1"/>
          </p:cNvSpPr>
          <p:nvPr userDrawn="1"/>
        </p:nvSpPr>
        <p:spPr bwMode="auto">
          <a:xfrm>
            <a:off x="5470698"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8" name="Rectangle 17"/>
          <p:cNvSpPr>
            <a:spLocks noChangeArrowheads="1"/>
          </p:cNvSpPr>
          <p:nvPr userDrawn="1"/>
        </p:nvSpPr>
        <p:spPr bwMode="auto">
          <a:xfrm>
            <a:off x="7054387"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Tree>
    <p:extLst>
      <p:ext uri="{BB962C8B-B14F-4D97-AF65-F5344CB8AC3E}">
        <p14:creationId xmlns:p14="http://schemas.microsoft.com/office/powerpoint/2010/main" val="423246838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1" y="1142357"/>
            <a:ext cx="8754413" cy="5175176"/>
          </a:xfrm>
        </p:spPr>
        <p:txBody>
          <a:bodyPr>
            <a:noAutofit/>
          </a:bodyPr>
          <a:lstStyle>
            <a:lvl1pPr>
              <a:buClr>
                <a:schemeClr val="tx2"/>
              </a:buClr>
              <a:defRPr sz="900">
                <a:solidFill>
                  <a:schemeClr val="tx1"/>
                </a:solidFill>
                <a:latin typeface="Arial" panose="020B0604020202020204" pitchFamily="34" charset="0"/>
                <a:cs typeface="Arial" panose="020B0604020202020204" pitchFamily="34" charset="0"/>
              </a:defRPr>
            </a:lvl1pPr>
            <a:lvl2pPr marL="288429" indent="-94655">
              <a:buClr>
                <a:schemeClr val="tx2"/>
              </a:buClr>
              <a:buFont typeface="Arial" panose="020B0604020202020204" pitchFamily="34" charset="0"/>
              <a:buChar char="̶"/>
              <a:defRPr sz="900">
                <a:solidFill>
                  <a:schemeClr val="tx1"/>
                </a:solidFill>
                <a:latin typeface="Arial" panose="020B0604020202020204" pitchFamily="34" charset="0"/>
                <a:cs typeface="Arial" panose="020B0604020202020204" pitchFamily="34" charset="0"/>
              </a:defRPr>
            </a:lvl2pPr>
            <a:lvl3pPr marL="420589" indent="-127695">
              <a:buClr>
                <a:schemeClr val="tx2"/>
              </a:buClr>
              <a:buSzPct val="120000"/>
              <a:buFont typeface="Arial" panose="020B0604020202020204" pitchFamily="34" charset="0"/>
              <a:buChar char="▫"/>
              <a:tabLst/>
              <a:defRPr sz="900">
                <a:solidFill>
                  <a:schemeClr val="tx1"/>
                </a:solidFill>
                <a:latin typeface="Arial" panose="020B0604020202020204" pitchFamily="34" charset="0"/>
                <a:cs typeface="Arial" panose="020B0604020202020204" pitchFamily="34" charset="0"/>
              </a:defRPr>
            </a:lvl3pPr>
            <a:lvl4pPr>
              <a:buClr>
                <a:schemeClr val="tx2"/>
              </a:buClr>
              <a:defRPr sz="900">
                <a:solidFill>
                  <a:schemeClr val="tx1"/>
                </a:solidFill>
                <a:latin typeface="Arial" panose="020B0604020202020204" pitchFamily="34" charset="0"/>
                <a:cs typeface="Arial" panose="020B0604020202020204" pitchFamily="34" charset="0"/>
              </a:defRPr>
            </a:lvl4pPr>
            <a:lvl5pPr>
              <a:buClr>
                <a:schemeClr val="tx2"/>
              </a:buClr>
              <a:defRPr sz="9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450">
                <a:solidFill>
                  <a:schemeClr val="bg2"/>
                </a:solidFill>
              </a:defRPr>
            </a:lvl1pPr>
          </a:lstStyle>
          <a:p>
            <a:pPr lvl="0"/>
            <a:r>
              <a:rPr lang="en-US" dirty="0" smtClean="0"/>
              <a:t>Click to edit Master text styles</a:t>
            </a:r>
          </a:p>
        </p:txBody>
      </p:sp>
      <p:sp>
        <p:nvSpPr>
          <p:cNvPr id="14" name="Title 13"/>
          <p:cNvSpPr>
            <a:spLocks noGrp="1"/>
          </p:cNvSpPr>
          <p:nvPr>
            <p:ph type="title"/>
          </p:nvPr>
        </p:nvSpPr>
        <p:spPr>
          <a:xfrm>
            <a:off x="173831" y="155580"/>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2"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9" name="Rectangle 8"/>
          <p:cNvSpPr>
            <a:spLocks noChangeArrowheads="1"/>
          </p:cNvSpPr>
          <p:nvPr userDrawn="1"/>
        </p:nvSpPr>
        <p:spPr bwMode="auto">
          <a:xfrm>
            <a:off x="5470698"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8" name="Rectangle 17"/>
          <p:cNvSpPr>
            <a:spLocks noChangeArrowheads="1"/>
          </p:cNvSpPr>
          <p:nvPr userDrawn="1"/>
        </p:nvSpPr>
        <p:spPr bwMode="auto">
          <a:xfrm>
            <a:off x="7054387"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Tree>
    <p:extLst>
      <p:ext uri="{BB962C8B-B14F-4D97-AF65-F5344CB8AC3E}">
        <p14:creationId xmlns:p14="http://schemas.microsoft.com/office/powerpoint/2010/main" val="76108317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9"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BottomPlaceholder"/>
          <p:cNvSpPr>
            <a:spLocks noChangeArrowheads="1"/>
          </p:cNvSpPr>
          <p:nvPr userDrawn="1"/>
        </p:nvSpPr>
        <p:spPr bwMode="auto">
          <a:xfrm>
            <a:off x="0" y="2283840"/>
            <a:ext cx="2238620" cy="4187763"/>
          </a:xfrm>
          <a:prstGeom prst="rect">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cs typeface="+mn-cs"/>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cs typeface="+mn-cs"/>
                </a:rPr>
                <a:t>CONFIDENTIAL AND PROPRIETARY</a:t>
              </a:r>
            </a:p>
            <a:p>
              <a:pPr defTabSz="821202" eaLnBrk="0" hangingPunct="0"/>
              <a:r>
                <a:rPr lang="en-US" sz="816"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grpSp>
      <p:pic>
        <p:nvPicPr>
          <p:cNvPr id="13507" name="TitleBottomBarBW" hidden="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238620" cy="2283840"/>
          </a:xfrm>
          <a:prstGeom prst="rect">
            <a:avLst/>
          </a:prstGeom>
          <a:solidFill>
            <a:srgbClr val="F8BF5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93795" y="1504987"/>
            <a:ext cx="2873416" cy="811676"/>
          </a:xfrm>
          <a:prstGeom prst="rect">
            <a:avLst/>
          </a:prstGeom>
        </p:spPr>
      </p:pic>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6997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8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28740660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06"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95248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xfrm>
            <a:off x="8720138" y="6565900"/>
            <a:ext cx="198437" cy="1555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Arial" charset="0"/>
                <a:ea typeface="+mn-ea"/>
              </a:defRPr>
            </a:lvl1pPr>
          </a:lstStyle>
          <a:p>
            <a:pPr>
              <a:defRPr/>
            </a:pPr>
            <a:fld id="{3BD457CD-D70C-437A-A87D-363F4EBCC43C}" type="slidenum">
              <a:rPr lang="en-US"/>
              <a:pPr>
                <a:defRPr/>
              </a:pPr>
              <a:t>‹#›</a:t>
            </a:fld>
            <a:r>
              <a:rPr lang="en-US" dirty="0"/>
              <a:t> </a:t>
            </a:r>
          </a:p>
        </p:txBody>
      </p:sp>
    </p:spTree>
    <p:extLst>
      <p:ext uri="{BB962C8B-B14F-4D97-AF65-F5344CB8AC3E}">
        <p14:creationId xmlns:p14="http://schemas.microsoft.com/office/powerpoint/2010/main" val="3782140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638026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xfrm>
            <a:off x="8719602" y="6566446"/>
            <a:ext cx="199240" cy="155496"/>
          </a:xfrm>
          <a:prstGeom prst="rect">
            <a:avLst/>
          </a:prstGeom>
          <a:ln/>
        </p:spPr>
        <p:txBody>
          <a:bodyPr/>
          <a:lstStyle>
            <a:lvl1pPr>
              <a:defRPr/>
            </a:lvl1pPr>
          </a:lstStyle>
          <a:p>
            <a:pPr>
              <a:defRPr/>
            </a:pPr>
            <a:fld id="{05408DDE-D2D0-448D-A7C8-822E79F8BACA}" type="slidenum">
              <a:rPr lang="en-US"/>
              <a:pPr>
                <a:defRPr/>
              </a:pPr>
              <a:t>‹#›</a:t>
            </a:fld>
            <a:r>
              <a:rPr lang="en-US" dirty="0"/>
              <a:t> </a:t>
            </a:r>
          </a:p>
        </p:txBody>
      </p:sp>
      <p:sp>
        <p:nvSpPr>
          <p:cNvPr id="3" name="Title 1"/>
          <p:cNvSpPr>
            <a:spLocks noGrp="1"/>
          </p:cNvSpPr>
          <p:nvPr>
            <p:ph type="title"/>
          </p:nvPr>
        </p:nvSpPr>
        <p:spPr>
          <a:xfrm>
            <a:off x="121489" y="268878"/>
            <a:ext cx="7814110" cy="294794"/>
          </a:xfrm>
        </p:spPr>
        <p:txBody>
          <a:bodyPr/>
          <a:lstStyle/>
          <a:p>
            <a:r>
              <a:rPr lang="en-US"/>
              <a:t>Click to edit Master title style</a:t>
            </a:r>
          </a:p>
        </p:txBody>
      </p:sp>
      <p:sp>
        <p:nvSpPr>
          <p:cNvPr id="4" name="Content Placeholder 2"/>
          <p:cNvSpPr>
            <a:spLocks noGrp="1"/>
          </p:cNvSpPr>
          <p:nvPr>
            <p:ph idx="1"/>
          </p:nvPr>
        </p:nvSpPr>
        <p:spPr>
          <a:xfrm>
            <a:off x="1482155" y="1990667"/>
            <a:ext cx="4389768" cy="1247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8618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9"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BottomPlaceholder"/>
          <p:cNvSpPr>
            <a:spLocks noChangeArrowheads="1"/>
          </p:cNvSpPr>
          <p:nvPr userDrawn="1"/>
        </p:nvSpPr>
        <p:spPr bwMode="auto">
          <a:xfrm>
            <a:off x="0" y="2283840"/>
            <a:ext cx="2238620" cy="4187763"/>
          </a:xfrm>
          <a:prstGeom prst="rect">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cs typeface="+mn-cs"/>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cs typeface="+mn-cs"/>
                </a:rPr>
                <a:t>CONFIDENTIAL AND PROPRIETARY</a:t>
              </a:r>
            </a:p>
            <a:p>
              <a:pPr defTabSz="821202" eaLnBrk="0" hangingPunct="0"/>
              <a:r>
                <a:rPr lang="en-US" sz="816"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grpSp>
      <p:pic>
        <p:nvPicPr>
          <p:cNvPr id="13507" name="TitleBottomBarBW" hidden="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238620" cy="2283840"/>
          </a:xfrm>
          <a:prstGeom prst="rect">
            <a:avLst/>
          </a:prstGeom>
          <a:solidFill>
            <a:srgbClr val="F8BF5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93795" y="1504987"/>
            <a:ext cx="2873416" cy="811676"/>
          </a:xfrm>
          <a:prstGeom prst="rect">
            <a:avLst/>
          </a:prstGeom>
        </p:spPr>
      </p:pic>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46367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54"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lIns="0" tIns="0" rIns="0" bIns="0"/>
          <a:lstStyle>
            <a:lvl1pPr algn="l" defTabSz="914400" rtl="0" eaLnBrk="1" latinLnBrk="0" hangingPunct="1">
              <a:lnSpc>
                <a:spcPct val="90000"/>
              </a:lnSpc>
              <a:spcBef>
                <a:spcPct val="0"/>
              </a:spcBef>
              <a:buNone/>
              <a:defRPr lang="en-US" sz="1900" b="1" kern="1200" dirty="0">
                <a:solidFill>
                  <a:schemeClr val="tx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2188025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36459897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78"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itle 13"/>
          <p:cNvSpPr>
            <a:spLocks noGrp="1"/>
          </p:cNvSpPr>
          <p:nvPr>
            <p:ph type="title"/>
          </p:nvPr>
        </p:nvSpPr>
        <p:spPr>
          <a:xfrm>
            <a:off x="173829" y="155576"/>
            <a:ext cx="8752621" cy="634999"/>
          </a:xfrm>
        </p:spPr>
        <p:txBody>
          <a:bodyPr lIns="0" tIns="0" rIns="0" bIns="0"/>
          <a:lstStyle>
            <a:lvl1pPr algn="l" defTabSz="914400" rtl="0" eaLnBrk="1" latinLnBrk="0" hangingPunct="1">
              <a:lnSpc>
                <a:spcPct val="90000"/>
              </a:lnSpc>
              <a:spcBef>
                <a:spcPct val="0"/>
              </a:spcBef>
              <a:buNone/>
              <a:defRPr lang="en-US" sz="1900" b="1" kern="1200" dirty="0">
                <a:solidFill>
                  <a:schemeClr val="tx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35541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xfrm>
            <a:off x="8720138" y="6565900"/>
            <a:ext cx="198437" cy="1555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Arial" charset="0"/>
                <a:ea typeface="+mn-ea"/>
              </a:defRPr>
            </a:lvl1pPr>
          </a:lstStyle>
          <a:p>
            <a:pPr>
              <a:defRPr/>
            </a:pPr>
            <a:fld id="{3BD457CD-D70C-437A-A87D-363F4EBCC43C}" type="slidenum">
              <a:rPr lang="en-US"/>
              <a:pPr>
                <a:defRPr/>
              </a:pPr>
              <a:t>‹#›</a:t>
            </a:fld>
            <a:r>
              <a:rPr lang="en-US" dirty="0"/>
              <a:t> </a:t>
            </a:r>
          </a:p>
        </p:txBody>
      </p:sp>
    </p:spTree>
    <p:extLst>
      <p:ext uri="{BB962C8B-B14F-4D97-AF65-F5344CB8AC3E}">
        <p14:creationId xmlns:p14="http://schemas.microsoft.com/office/powerpoint/2010/main" val="31522569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02" name="think-cell Slide" r:id="rId5" imgW="592" imgH="595" progId="TCLayout.ActiveDocument.1">
                  <p:embed/>
                </p:oleObj>
              </mc:Choice>
              <mc:Fallback>
                <p:oleObj name="think-cell Slide" r:id="rId5" imgW="592" imgH="59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2" name="Title 13"/>
          <p:cNvSpPr>
            <a:spLocks noGrp="1"/>
          </p:cNvSpPr>
          <p:nvPr>
            <p:ph type="title"/>
          </p:nvPr>
        </p:nvSpPr>
        <p:spPr>
          <a:xfrm>
            <a:off x="173829" y="155576"/>
            <a:ext cx="8752621" cy="634999"/>
          </a:xfrm>
        </p:spPr>
        <p:txBody>
          <a:bodyPr lIns="0" tIns="0" rIns="0" bIns="0"/>
          <a:lstStyle>
            <a:lvl1pPr algn="l" defTabSz="914400" rtl="0" eaLnBrk="1" latinLnBrk="0" hangingPunct="1">
              <a:lnSpc>
                <a:spcPct val="90000"/>
              </a:lnSpc>
              <a:spcBef>
                <a:spcPct val="0"/>
              </a:spcBef>
              <a:buNone/>
              <a:defRPr lang="en-US" sz="1900" b="1" kern="1200" dirty="0">
                <a:solidFill>
                  <a:schemeClr val="tx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894020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xfrm>
            <a:off x="8719602" y="6566446"/>
            <a:ext cx="199240" cy="155496"/>
          </a:xfrm>
          <a:prstGeom prst="rect">
            <a:avLst/>
          </a:prstGeom>
          <a:ln/>
        </p:spPr>
        <p:txBody>
          <a:bodyPr/>
          <a:lstStyle>
            <a:lvl1pPr>
              <a:defRPr/>
            </a:lvl1pPr>
          </a:lstStyle>
          <a:p>
            <a:pPr>
              <a:defRPr/>
            </a:pPr>
            <a:fld id="{05408DDE-D2D0-448D-A7C8-822E79F8BACA}" type="slidenum">
              <a:rPr lang="en-US"/>
              <a:pPr>
                <a:defRPr/>
              </a:pPr>
              <a:t>‹#›</a:t>
            </a:fld>
            <a:r>
              <a:rPr lang="en-US" dirty="0"/>
              <a:t> </a:t>
            </a:r>
          </a:p>
        </p:txBody>
      </p:sp>
      <p:sp>
        <p:nvSpPr>
          <p:cNvPr id="3" name="Title 1"/>
          <p:cNvSpPr>
            <a:spLocks noGrp="1"/>
          </p:cNvSpPr>
          <p:nvPr>
            <p:ph type="title"/>
          </p:nvPr>
        </p:nvSpPr>
        <p:spPr>
          <a:xfrm>
            <a:off x="121489" y="268878"/>
            <a:ext cx="7814110" cy="294794"/>
          </a:xfrm>
        </p:spPr>
        <p:txBody>
          <a:bodyPr/>
          <a:lstStyle/>
          <a:p>
            <a:r>
              <a:rPr lang="en-US"/>
              <a:t>Click to edit Master title style</a:t>
            </a:r>
          </a:p>
        </p:txBody>
      </p:sp>
      <p:sp>
        <p:nvSpPr>
          <p:cNvPr id="4" name="Content Placeholder 2"/>
          <p:cNvSpPr>
            <a:spLocks noGrp="1"/>
          </p:cNvSpPr>
          <p:nvPr>
            <p:ph idx="1"/>
          </p:nvPr>
        </p:nvSpPr>
        <p:spPr>
          <a:xfrm>
            <a:off x="1482155" y="1990667"/>
            <a:ext cx="4389768" cy="1247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46088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9"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BottomPlaceholder"/>
          <p:cNvSpPr>
            <a:spLocks noChangeArrowheads="1"/>
          </p:cNvSpPr>
          <p:nvPr userDrawn="1"/>
        </p:nvSpPr>
        <p:spPr bwMode="auto">
          <a:xfrm>
            <a:off x="0" y="2283840"/>
            <a:ext cx="2238620" cy="4187763"/>
          </a:xfrm>
          <a:prstGeom prst="rect">
            <a:avLst/>
          </a:prstGeom>
          <a:solidFill>
            <a:schemeClr val="accent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rPr>
                <a:t>CONFIDENTIAL AND PROPRIETARY</a:t>
              </a:r>
            </a:p>
            <a:p>
              <a:pPr defTabSz="821202" eaLnBrk="0" hangingPunct="0"/>
              <a:r>
                <a:rPr lang="en-US" sz="816" dirty="0">
                  <a:solidFill>
                    <a:srgbClr val="000000"/>
                  </a:solidFill>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238620" cy="2283840"/>
          </a:xfrm>
          <a:prstGeom prst="rect">
            <a:avLst/>
          </a:prstGeom>
          <a:solidFill>
            <a:srgbClr val="F8BF5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3795" y="1504987"/>
            <a:ext cx="2873416" cy="811676"/>
          </a:xfrm>
          <a:prstGeom prst="rect">
            <a:avLst/>
          </a:prstGeom>
        </p:spPr>
      </p:pic>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8957442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6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Tree>
    <p:extLst>
      <p:ext uri="{BB962C8B-B14F-4D97-AF65-F5344CB8AC3E}">
        <p14:creationId xmlns:p14="http://schemas.microsoft.com/office/powerpoint/2010/main" val="13495350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990"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6970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82162" y="1990667"/>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54798"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0"/>
          <p:cNvSpPr>
            <a:spLocks noGrp="1" noChangeArrowheads="1"/>
          </p:cNvSpPr>
          <p:nvPr>
            <p:ph type="sldNum" sz="quarter" idx="10"/>
          </p:nvPr>
        </p:nvSpPr>
        <p:spPr>
          <a:xfrm>
            <a:off x="8720138" y="6565900"/>
            <a:ext cx="198437" cy="155575"/>
          </a:xfrm>
          <a:prstGeom prst="rect">
            <a:avLst/>
          </a:prstGeom>
          <a:ln/>
        </p:spPr>
        <p:txBody>
          <a:bodyPr/>
          <a:lstStyle>
            <a:lvl1pPr>
              <a:defRPr/>
            </a:lvl1pPr>
          </a:lstStyle>
          <a:p>
            <a:pPr>
              <a:defRPr/>
            </a:pPr>
            <a:fld id="{2D739399-3B41-4B37-A398-67116182ACFE}" type="slidenum">
              <a:rPr lang="en-US" altLang="en-US"/>
              <a:pPr>
                <a:defRPr/>
              </a:pPr>
              <a:t>‹#›</a:t>
            </a:fld>
            <a:endParaRPr lang="en-US" altLang="en-US"/>
          </a:p>
        </p:txBody>
      </p:sp>
    </p:spTree>
    <p:extLst>
      <p:ext uri="{BB962C8B-B14F-4D97-AF65-F5344CB8AC3E}">
        <p14:creationId xmlns:p14="http://schemas.microsoft.com/office/powerpoint/2010/main" val="32860577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1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a:solidFill>
                <a:srgbClr val="FFFFFF"/>
              </a:solidFill>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a:solidFill>
                <a:srgbClr val="FFFFFF"/>
              </a:solidFil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a:solidFill>
                <a:srgbClr val="FFFFFF"/>
              </a:solidFill>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a:solidFill>
                <a:srgbClr val="FFFFFF"/>
              </a:solidFill>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a:solidFill>
                <a:srgbClr val="FFFFFF"/>
              </a:solidFill>
            </a:endParaRPr>
          </a:p>
        </p:txBody>
      </p:sp>
    </p:spTree>
    <p:extLst>
      <p:ext uri="{BB962C8B-B14F-4D97-AF65-F5344CB8AC3E}">
        <p14:creationId xmlns:p14="http://schemas.microsoft.com/office/powerpoint/2010/main" val="8125159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1" y="1142357"/>
            <a:ext cx="8754413" cy="5175176"/>
          </a:xfrm>
        </p:spPr>
        <p:txBody>
          <a:bodyPr>
            <a:noAutofit/>
          </a:bodyPr>
          <a:lstStyle>
            <a:lvl1pPr>
              <a:buClr>
                <a:schemeClr val="tx2"/>
              </a:buClr>
              <a:defRPr sz="900">
                <a:solidFill>
                  <a:schemeClr val="tx1"/>
                </a:solidFill>
                <a:latin typeface="Arial" panose="020B0604020202020204" pitchFamily="34" charset="0"/>
                <a:cs typeface="Arial" panose="020B0604020202020204" pitchFamily="34" charset="0"/>
              </a:defRPr>
            </a:lvl1pPr>
            <a:lvl2pPr marL="288429" indent="-94655">
              <a:buClr>
                <a:schemeClr val="tx2"/>
              </a:buClr>
              <a:buFont typeface="Arial" panose="020B0604020202020204" pitchFamily="34" charset="0"/>
              <a:buChar char="̶"/>
              <a:defRPr sz="900">
                <a:solidFill>
                  <a:schemeClr val="tx1"/>
                </a:solidFill>
                <a:latin typeface="Arial" panose="020B0604020202020204" pitchFamily="34" charset="0"/>
                <a:cs typeface="Arial" panose="020B0604020202020204" pitchFamily="34" charset="0"/>
              </a:defRPr>
            </a:lvl2pPr>
            <a:lvl3pPr marL="420589" indent="-127695">
              <a:buClr>
                <a:schemeClr val="tx2"/>
              </a:buClr>
              <a:buSzPct val="120000"/>
              <a:buFont typeface="Arial" panose="020B0604020202020204" pitchFamily="34" charset="0"/>
              <a:buChar char="▫"/>
              <a:tabLst/>
              <a:defRPr sz="900">
                <a:solidFill>
                  <a:schemeClr val="tx1"/>
                </a:solidFill>
                <a:latin typeface="Arial" panose="020B0604020202020204" pitchFamily="34" charset="0"/>
                <a:cs typeface="Arial" panose="020B0604020202020204" pitchFamily="34" charset="0"/>
              </a:defRPr>
            </a:lvl3pPr>
            <a:lvl4pPr>
              <a:buClr>
                <a:schemeClr val="tx2"/>
              </a:buClr>
              <a:defRPr sz="900">
                <a:solidFill>
                  <a:schemeClr val="tx1"/>
                </a:solidFill>
                <a:latin typeface="Arial" panose="020B0604020202020204" pitchFamily="34" charset="0"/>
                <a:cs typeface="Arial" panose="020B0604020202020204" pitchFamily="34" charset="0"/>
              </a:defRPr>
            </a:lvl4pPr>
            <a:lvl5pPr>
              <a:buClr>
                <a:schemeClr val="tx2"/>
              </a:buClr>
              <a:defRPr sz="9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31" y="155580"/>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2"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fontAlgn="auto">
              <a:spcBef>
                <a:spcPts val="0"/>
              </a:spcBef>
              <a:spcAft>
                <a:spcPts val="0"/>
              </a:spcAft>
              <a:defRPr/>
            </a:pPr>
            <a:endParaRPr lang="en-US" sz="1013" dirty="0">
              <a:solidFill>
                <a:srgbClr val="FFFFFF"/>
              </a:solidFill>
              <a:latin typeface="Arial"/>
              <a:cs typeface="+mn-cs"/>
            </a:endParaRPr>
          </a:p>
        </p:txBody>
      </p:sp>
      <p:sp>
        <p:nvSpPr>
          <p:cNvPr id="9" name="Rectangle 8"/>
          <p:cNvSpPr>
            <a:spLocks noChangeArrowheads="1"/>
          </p:cNvSpPr>
          <p:nvPr userDrawn="1"/>
        </p:nvSpPr>
        <p:spPr bwMode="auto">
          <a:xfrm>
            <a:off x="5470698"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fontAlgn="auto">
              <a:spcBef>
                <a:spcPts val="0"/>
              </a:spcBef>
              <a:spcAft>
                <a:spcPts val="0"/>
              </a:spcAft>
              <a:defRPr/>
            </a:pPr>
            <a:endParaRPr lang="en-US" sz="1013"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fontAlgn="auto">
              <a:spcBef>
                <a:spcPts val="0"/>
              </a:spcBef>
              <a:spcAft>
                <a:spcPts val="0"/>
              </a:spcAft>
              <a:defRPr/>
            </a:pPr>
            <a:endParaRPr lang="en-US" sz="1013" dirty="0">
              <a:solidFill>
                <a:srgbClr val="FFFFFF"/>
              </a:solidFill>
              <a:latin typeface="Arial"/>
              <a:cs typeface="+mn-cs"/>
            </a:endParaRPr>
          </a:p>
        </p:txBody>
      </p:sp>
      <p:sp>
        <p:nvSpPr>
          <p:cNvPr id="18" name="Rectangle 17"/>
          <p:cNvSpPr>
            <a:spLocks noChangeArrowheads="1"/>
          </p:cNvSpPr>
          <p:nvPr userDrawn="1"/>
        </p:nvSpPr>
        <p:spPr bwMode="auto">
          <a:xfrm>
            <a:off x="7054387"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fontAlgn="auto">
              <a:spcBef>
                <a:spcPts val="0"/>
              </a:spcBef>
              <a:spcAft>
                <a:spcPts val="0"/>
              </a:spcAft>
              <a:defRPr/>
            </a:pPr>
            <a:endParaRPr lang="en-US" sz="1013" dirty="0">
              <a:solidFill>
                <a:srgbClr val="FFFFFF"/>
              </a:solidFill>
              <a:latin typeface="Arial"/>
              <a:cs typeface="+mn-cs"/>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fontAlgn="auto">
              <a:spcBef>
                <a:spcPts val="0"/>
              </a:spcBef>
              <a:spcAft>
                <a:spcPts val="0"/>
              </a:spcAft>
              <a:defRPr/>
            </a:pPr>
            <a:endParaRPr lang="en-US" sz="1013" dirty="0">
              <a:solidFill>
                <a:srgbClr val="FFFFFF"/>
              </a:solidFill>
              <a:latin typeface="Arial"/>
              <a:cs typeface="+mn-cs"/>
            </a:endParaRPr>
          </a:p>
        </p:txBody>
      </p:sp>
    </p:spTree>
    <p:extLst>
      <p:ext uri="{BB962C8B-B14F-4D97-AF65-F5344CB8AC3E}">
        <p14:creationId xmlns:p14="http://schemas.microsoft.com/office/powerpoint/2010/main" val="767020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10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8513924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graphicFrame>
        <p:nvGraphicFramePr>
          <p:cNvPr id="4" name="Object 5" hidden="1"/>
          <p:cNvGraphicFramePr>
            <a:graphicFrameLocks noChangeAspect="1"/>
          </p:cNvGraphicFramePr>
          <p:nvPr userDrawn="1">
            <p:custDataLst>
              <p:tags r:id="rId2"/>
            </p:custDataLst>
          </p:nvPr>
        </p:nvGraphicFramePr>
        <p:xfrm>
          <a:off x="1513" y="1489"/>
          <a:ext cx="1511" cy="1488"/>
        </p:xfrm>
        <a:graphic>
          <a:graphicData uri="http://schemas.openxmlformats.org/presentationml/2006/ole">
            <mc:AlternateContent xmlns:mc="http://schemas.openxmlformats.org/markup-compatibility/2006">
              <mc:Choice xmlns:v="urn:schemas-microsoft-com:vml" Requires="v">
                <p:oleObj spid="_x0000_s44042" name="think-cell Slide" r:id="rId5" imgW="360" imgH="360" progId="TCLayout.ActiveDocument.1">
                  <p:embed/>
                </p:oleObj>
              </mc:Choice>
              <mc:Fallback>
                <p:oleObj name="think-cell Slide" r:id="rId5" imgW="360" imgH="360" progId="TCLayout.ActiveDocument.1">
                  <p:embed/>
                  <p:pic>
                    <p:nvPicPr>
                      <p:cNvPr id="4" name="Object 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3" y="1489"/>
                        <a:ext cx="1511"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p:nvPr userDrawn="1"/>
        </p:nvSpPr>
        <p:spPr>
          <a:xfrm>
            <a:off x="0" y="6427888"/>
            <a:ext cx="9144000" cy="4301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325" b="1">
              <a:solidFill>
                <a:srgbClr val="FFFFFF"/>
              </a:solidFill>
            </a:endParaRPr>
          </a:p>
        </p:txBody>
      </p:sp>
      <p:sp>
        <p:nvSpPr>
          <p:cNvPr id="6" name="Rectangle 5"/>
          <p:cNvSpPr>
            <a:spLocks noChangeArrowheads="1"/>
          </p:cNvSpPr>
          <p:nvPr userDrawn="1"/>
        </p:nvSpPr>
        <p:spPr bwMode="auto">
          <a:xfrm>
            <a:off x="1" y="878086"/>
            <a:ext cx="9148536" cy="78879"/>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0003" tIns="45002" rIns="90003" bIns="45002" anchor="ctr"/>
          <a:lstStyle/>
          <a:p>
            <a:pPr algn="ctr" fontAlgn="auto">
              <a:spcBef>
                <a:spcPts val="0"/>
              </a:spcBef>
              <a:spcAft>
                <a:spcPts val="0"/>
              </a:spcAft>
              <a:defRPr/>
            </a:pPr>
            <a:endParaRPr lang="en-US" sz="17325" b="1" dirty="0">
              <a:solidFill>
                <a:srgbClr val="FFFFFF"/>
              </a:solidFill>
              <a:latin typeface="Arial"/>
              <a:cs typeface="Arial" panose="020B0604020202020204" pitchFamily="34" charset="0"/>
            </a:endParaRPr>
          </a:p>
        </p:txBody>
      </p:sp>
      <p:pic>
        <p:nvPicPr>
          <p:cNvPr id="7" name="Picture 7"/>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441595" y="6542485"/>
            <a:ext cx="1182310" cy="27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5470072" y="878086"/>
            <a:ext cx="2193774" cy="78879"/>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0003" tIns="45002" rIns="90003" bIns="45002" anchor="ctr"/>
          <a:lstStyle/>
          <a:p>
            <a:pPr algn="ctr" fontAlgn="auto">
              <a:spcBef>
                <a:spcPts val="0"/>
              </a:spcBef>
              <a:spcAft>
                <a:spcPts val="0"/>
              </a:spcAft>
              <a:defRPr/>
            </a:pPr>
            <a:endParaRPr lang="en-US" sz="17325" b="1" dirty="0">
              <a:solidFill>
                <a:srgbClr val="FFFFFF"/>
              </a:solidFill>
              <a:latin typeface="Arial"/>
              <a:cs typeface="Arial" panose="020B0604020202020204" pitchFamily="34" charset="0"/>
            </a:endParaRPr>
          </a:p>
        </p:txBody>
      </p:sp>
      <p:sp>
        <p:nvSpPr>
          <p:cNvPr id="9" name="Rectangle 8"/>
          <p:cNvSpPr>
            <a:spLocks noChangeArrowheads="1"/>
          </p:cNvSpPr>
          <p:nvPr userDrawn="1"/>
        </p:nvSpPr>
        <p:spPr bwMode="auto">
          <a:xfrm>
            <a:off x="8255000" y="878086"/>
            <a:ext cx="889000" cy="78879"/>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0003" tIns="45002" rIns="90003" bIns="45002" anchor="ctr"/>
          <a:lstStyle/>
          <a:p>
            <a:pPr algn="ctr" fontAlgn="auto">
              <a:spcBef>
                <a:spcPts val="0"/>
              </a:spcBef>
              <a:spcAft>
                <a:spcPts val="0"/>
              </a:spcAft>
              <a:defRPr/>
            </a:pPr>
            <a:endParaRPr lang="en-US" sz="17325" b="1" dirty="0">
              <a:solidFill>
                <a:srgbClr val="FFFFFF"/>
              </a:solidFill>
              <a:latin typeface="Arial"/>
              <a:cs typeface="Arial" panose="020B0604020202020204" pitchFamily="34" charset="0"/>
            </a:endParaRPr>
          </a:p>
        </p:txBody>
      </p:sp>
      <p:sp>
        <p:nvSpPr>
          <p:cNvPr id="10" name="Rectangle 9"/>
          <p:cNvSpPr>
            <a:spLocks noChangeArrowheads="1"/>
          </p:cNvSpPr>
          <p:nvPr userDrawn="1"/>
        </p:nvSpPr>
        <p:spPr bwMode="auto">
          <a:xfrm>
            <a:off x="7054548" y="878086"/>
            <a:ext cx="1220108" cy="78879"/>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0003" tIns="45002" rIns="90003" bIns="45002" anchor="ctr"/>
          <a:lstStyle/>
          <a:p>
            <a:pPr algn="ctr" fontAlgn="auto">
              <a:spcBef>
                <a:spcPts val="0"/>
              </a:spcBef>
              <a:spcAft>
                <a:spcPts val="0"/>
              </a:spcAft>
              <a:defRPr/>
            </a:pPr>
            <a:endParaRPr lang="en-US" sz="17325" b="1" dirty="0">
              <a:solidFill>
                <a:srgbClr val="FFFFFF"/>
              </a:solidFill>
              <a:latin typeface="Arial"/>
              <a:cs typeface="Arial" panose="020B0604020202020204" pitchFamily="34" charset="0"/>
            </a:endParaRPr>
          </a:p>
        </p:txBody>
      </p:sp>
      <p:sp>
        <p:nvSpPr>
          <p:cNvPr id="11" name="Rectangle 10"/>
          <p:cNvSpPr>
            <a:spLocks noChangeArrowheads="1"/>
          </p:cNvSpPr>
          <p:nvPr userDrawn="1"/>
        </p:nvSpPr>
        <p:spPr bwMode="auto">
          <a:xfrm>
            <a:off x="8274655" y="878086"/>
            <a:ext cx="869345" cy="78879"/>
          </a:xfrm>
          <a:prstGeom prst="rect">
            <a:avLst/>
          </a:prstGeom>
          <a:solidFill>
            <a:schemeClr val="bg1">
              <a:lumMod val="85000"/>
            </a:scheme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0003" tIns="45002" rIns="90003" bIns="45002" anchor="ctr"/>
          <a:lstStyle/>
          <a:p>
            <a:pPr algn="ctr" fontAlgn="auto">
              <a:spcBef>
                <a:spcPts val="0"/>
              </a:spcBef>
              <a:spcAft>
                <a:spcPts val="0"/>
              </a:spcAft>
              <a:defRPr/>
            </a:pPr>
            <a:endParaRPr lang="en-US" sz="17325" b="1" dirty="0">
              <a:solidFill>
                <a:srgbClr val="FFFFFF"/>
              </a:solidFill>
              <a:latin typeface="Arial"/>
              <a:cs typeface="Arial" panose="020B0604020202020204" pitchFamily="34" charset="0"/>
            </a:endParaRPr>
          </a:p>
        </p:txBody>
      </p:sp>
      <p:sp>
        <p:nvSpPr>
          <p:cNvPr id="12" name="TextBox 11"/>
          <p:cNvSpPr txBox="1"/>
          <p:nvPr userDrawn="1"/>
        </p:nvSpPr>
        <p:spPr>
          <a:xfrm>
            <a:off x="8510512" y="6536531"/>
            <a:ext cx="633488" cy="228652"/>
          </a:xfrm>
          <a:prstGeom prst="rect">
            <a:avLst/>
          </a:prstGeom>
          <a:noFill/>
        </p:spPr>
        <p:txBody>
          <a:bodyPr>
            <a:spAutoFit/>
          </a:bodyPr>
          <a:lstStyle/>
          <a:p>
            <a:pPr algn="r">
              <a:buFont typeface="Wingdings" panose="05000000000000000000" pitchFamily="2" charset="2"/>
              <a:buNone/>
              <a:defRPr/>
            </a:pPr>
            <a:fld id="{4C8AFC1C-1068-431B-A57B-EF68BA343B79}" type="slidenum">
              <a:rPr lang="en-US" sz="886" b="1">
                <a:solidFill>
                  <a:srgbClr val="FFFFFF"/>
                </a:solidFill>
                <a:cs typeface="Arial" panose="020B0604020202020204" pitchFamily="34" charset="0"/>
              </a:rPr>
              <a:pPr algn="r">
                <a:buFont typeface="Wingdings" panose="05000000000000000000" pitchFamily="2" charset="2"/>
                <a:buNone/>
                <a:defRPr/>
              </a:pPr>
              <a:t>‹#›</a:t>
            </a:fld>
            <a:endParaRPr lang="en-US" sz="886" b="1" dirty="0" err="1">
              <a:solidFill>
                <a:srgbClr val="FFFFFF"/>
              </a:solidFill>
              <a:cs typeface="Arial" panose="020B0604020202020204" pitchFamily="34" charset="0"/>
            </a:endParaRPr>
          </a:p>
        </p:txBody>
      </p:sp>
      <p:graphicFrame>
        <p:nvGraphicFramePr>
          <p:cNvPr id="13" name="Object 21" hidden="1"/>
          <p:cNvGraphicFramePr>
            <a:graphicFrameLocks noChangeAspect="1"/>
          </p:cNvGraphicFramePr>
          <p:nvPr userDrawn="1">
            <p:custDataLst>
              <p:tags r:id="rId3"/>
            </p:custDataLst>
          </p:nvPr>
        </p:nvGraphicFramePr>
        <p:xfrm>
          <a:off x="1513" y="1489"/>
          <a:ext cx="1511" cy="1488"/>
        </p:xfrm>
        <a:graphic>
          <a:graphicData uri="http://schemas.openxmlformats.org/presentationml/2006/ole">
            <mc:AlternateContent xmlns:mc="http://schemas.openxmlformats.org/markup-compatibility/2006">
              <mc:Choice xmlns:v="urn:schemas-microsoft-com:vml" Requires="v">
                <p:oleObj spid="_x0000_s44043" name="think-cell Slide" r:id="rId8" imgW="360" imgH="360" progId="TCLayout.ActiveDocument.1">
                  <p:embed/>
                </p:oleObj>
              </mc:Choice>
              <mc:Fallback>
                <p:oleObj name="think-cell Slide" r:id="rId8" imgW="360" imgH="360" progId="TCLayout.ActiveDocument.1">
                  <p:embed/>
                  <p:pic>
                    <p:nvPicPr>
                      <p:cNvPr id="13" name="Object 2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3" y="1489"/>
                        <a:ext cx="1511"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666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9"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BottomPlaceholder"/>
          <p:cNvSpPr>
            <a:spLocks noChangeArrowheads="1"/>
          </p:cNvSpPr>
          <p:nvPr userDrawn="1"/>
        </p:nvSpPr>
        <p:spPr bwMode="auto">
          <a:xfrm>
            <a:off x="0" y="2283840"/>
            <a:ext cx="2238620" cy="4187763"/>
          </a:xfrm>
          <a:prstGeom prst="rect">
            <a:avLst/>
          </a:prstGeom>
          <a:solidFill>
            <a:schemeClr val="accent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rPr>
                <a:t>CONFIDENTIAL AND PROPRIETARY</a:t>
              </a:r>
            </a:p>
            <a:p>
              <a:pPr defTabSz="821202" eaLnBrk="0" hangingPunct="0"/>
              <a:r>
                <a:rPr lang="en-US" sz="816" dirty="0">
                  <a:solidFill>
                    <a:srgbClr val="000000"/>
                  </a:solidFill>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238620" cy="2283840"/>
          </a:xfrm>
          <a:prstGeom prst="rect">
            <a:avLst/>
          </a:prstGeom>
          <a:solidFill>
            <a:srgbClr val="F8BF5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3795" y="1504987"/>
            <a:ext cx="2873416" cy="811676"/>
          </a:xfrm>
          <a:prstGeom prst="rect">
            <a:avLst/>
          </a:prstGeom>
        </p:spPr>
      </p:pic>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53802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2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Tree>
    <p:extLst>
      <p:ext uri="{BB962C8B-B14F-4D97-AF65-F5344CB8AC3E}">
        <p14:creationId xmlns:p14="http://schemas.microsoft.com/office/powerpoint/2010/main" val="1478867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5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2327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82162" y="1990667"/>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54798"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0"/>
          <p:cNvSpPr>
            <a:spLocks noGrp="1" noChangeArrowheads="1"/>
          </p:cNvSpPr>
          <p:nvPr>
            <p:ph type="sldNum" sz="quarter" idx="10"/>
          </p:nvPr>
        </p:nvSpPr>
        <p:spPr>
          <a:xfrm>
            <a:off x="8720138" y="6565900"/>
            <a:ext cx="198437" cy="155575"/>
          </a:xfrm>
          <a:prstGeom prst="rect">
            <a:avLst/>
          </a:prstGeom>
          <a:ln/>
        </p:spPr>
        <p:txBody>
          <a:bodyPr/>
          <a:lstStyle>
            <a:lvl1pPr>
              <a:defRPr/>
            </a:lvl1pPr>
          </a:lstStyle>
          <a:p>
            <a:pPr>
              <a:defRPr/>
            </a:pPr>
            <a:fld id="{2D739399-3B41-4B37-A398-67116182ACFE}" type="slidenum">
              <a:rPr lang="en-US" altLang="en-US"/>
              <a:pPr>
                <a:defRPr/>
              </a:pPr>
              <a:t>‹#›</a:t>
            </a:fld>
            <a:endParaRPr lang="en-US" altLang="en-US"/>
          </a:p>
        </p:txBody>
      </p:sp>
    </p:spTree>
    <p:extLst>
      <p:ext uri="{BB962C8B-B14F-4D97-AF65-F5344CB8AC3E}">
        <p14:creationId xmlns:p14="http://schemas.microsoft.com/office/powerpoint/2010/main" val="10164194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8.xml"/><Relationship Id="rId7" Type="http://schemas.openxmlformats.org/officeDocument/2006/relationships/theme" Target="../theme/theme2.xml"/><Relationship Id="rId12"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6.emf"/><Relationship Id="rId5" Type="http://schemas.openxmlformats.org/officeDocument/2006/relationships/slideLayout" Target="../slideLayouts/slideLayout10.xml"/><Relationship Id="rId10" Type="http://schemas.openxmlformats.org/officeDocument/2006/relationships/oleObject" Target="../embeddings/oleObject1.bin"/><Relationship Id="rId4" Type="http://schemas.openxmlformats.org/officeDocument/2006/relationships/slideLayout" Target="../slideLayouts/slideLayout9.xml"/><Relationship Id="rId9"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slideLayout" Target="../slideLayouts/slideLayout14.xml"/><Relationship Id="rId7" Type="http://schemas.openxmlformats.org/officeDocument/2006/relationships/vmlDrawing" Target="../drawings/vmlDrawing5.v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11" Type="http://schemas.openxmlformats.org/officeDocument/2006/relationships/image" Target="../media/image7.png"/><Relationship Id="rId5" Type="http://schemas.openxmlformats.org/officeDocument/2006/relationships/slideLayout" Target="../slideLayouts/slideLayout16.xml"/><Relationship Id="rId10" Type="http://schemas.openxmlformats.org/officeDocument/2006/relationships/image" Target="../media/image6.emf"/><Relationship Id="rId4" Type="http://schemas.openxmlformats.org/officeDocument/2006/relationships/slideLayout" Target="../slideLayouts/slideLayout15.xml"/><Relationship Id="rId9" Type="http://schemas.openxmlformats.org/officeDocument/2006/relationships/oleObject" Target="../embeddings/oleObject5.bin"/></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slideLayout" Target="../slideLayouts/slideLayout19.xml"/><Relationship Id="rId7" Type="http://schemas.openxmlformats.org/officeDocument/2006/relationships/vmlDrawing" Target="../drawings/vmlDrawing9.vml"/><Relationship Id="rId12" Type="http://schemas.openxmlformats.org/officeDocument/2006/relationships/image" Target="../media/image7.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11" Type="http://schemas.openxmlformats.org/officeDocument/2006/relationships/image" Target="../media/image6.emf"/><Relationship Id="rId5" Type="http://schemas.openxmlformats.org/officeDocument/2006/relationships/slideLayout" Target="../slideLayouts/slideLayout21.xml"/><Relationship Id="rId10" Type="http://schemas.openxmlformats.org/officeDocument/2006/relationships/oleObject" Target="../embeddings/oleObject9.bin"/><Relationship Id="rId4" Type="http://schemas.openxmlformats.org/officeDocument/2006/relationships/slideLayout" Target="../slideLayouts/slideLayout20.xml"/><Relationship Id="rId9" Type="http://schemas.openxmlformats.org/officeDocument/2006/relationships/tags" Target="../tags/tag1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ags" Target="../tags/tag17.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vmlDrawing" Target="../drawings/vmlDrawing13.vml"/><Relationship Id="rId2" Type="http://schemas.openxmlformats.org/officeDocument/2006/relationships/slideLayout" Target="../slideLayouts/slideLayout23.xml"/><Relationship Id="rId16" Type="http://schemas.openxmlformats.org/officeDocument/2006/relationships/image" Target="../media/image7.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5.xml"/><Relationship Id="rId5" Type="http://schemas.openxmlformats.org/officeDocument/2006/relationships/slideLayout" Target="../slideLayouts/slideLayout26.xml"/><Relationship Id="rId15" Type="http://schemas.openxmlformats.org/officeDocument/2006/relationships/image" Target="../media/image6.emf"/><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oleObject" Target="../embeddings/oleObject1.bin"/></Relationships>
</file>

<file path=ppt/slideMasters/_rels/slideMaster6.xml.rels><?xml version="1.0" encoding="UTF-8" standalone="yes"?>
<Relationships xmlns="http://schemas.openxmlformats.org/package/2006/relationships"><Relationship Id="rId8" Type="http://schemas.openxmlformats.org/officeDocument/2006/relationships/vmlDrawing" Target="../drawings/vmlDrawing16.vml"/><Relationship Id="rId13" Type="http://schemas.openxmlformats.org/officeDocument/2006/relationships/image" Target="../media/image11.png"/><Relationship Id="rId3" Type="http://schemas.openxmlformats.org/officeDocument/2006/relationships/slideLayout" Target="../slideLayouts/slideLayout34.xml"/><Relationship Id="rId7" Type="http://schemas.openxmlformats.org/officeDocument/2006/relationships/theme" Target="../theme/theme6.xml"/><Relationship Id="rId12" Type="http://schemas.openxmlformats.org/officeDocument/2006/relationships/image" Target="../media/image6.emf"/><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oleObject" Target="../embeddings/oleObject13.bin"/><Relationship Id="rId5" Type="http://schemas.openxmlformats.org/officeDocument/2006/relationships/slideLayout" Target="../slideLayouts/slideLayout36.xml"/><Relationship Id="rId10" Type="http://schemas.openxmlformats.org/officeDocument/2006/relationships/tags" Target="../tags/tag21.xml"/><Relationship Id="rId4" Type="http://schemas.openxmlformats.org/officeDocument/2006/relationships/slideLayout" Target="../slideLayouts/slideLayout35.xml"/><Relationship Id="rId9" Type="http://schemas.openxmlformats.org/officeDocument/2006/relationships/tags" Target="../tags/tag20.xml"/></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19.vml"/><Relationship Id="rId13" Type="http://schemas.openxmlformats.org/officeDocument/2006/relationships/image" Target="../media/image11.png"/><Relationship Id="rId3" Type="http://schemas.openxmlformats.org/officeDocument/2006/relationships/slideLayout" Target="../slideLayouts/slideLayout40.xml"/><Relationship Id="rId7" Type="http://schemas.openxmlformats.org/officeDocument/2006/relationships/theme" Target="../theme/theme7.xml"/><Relationship Id="rId12" Type="http://schemas.openxmlformats.org/officeDocument/2006/relationships/image" Target="../media/image6.emf"/><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oleObject" Target="../embeddings/oleObject16.bin"/><Relationship Id="rId5" Type="http://schemas.openxmlformats.org/officeDocument/2006/relationships/slideLayout" Target="../slideLayouts/slideLayout42.xml"/><Relationship Id="rId10" Type="http://schemas.openxmlformats.org/officeDocument/2006/relationships/tags" Target="../tags/tag25.xml"/><Relationship Id="rId4" Type="http://schemas.openxmlformats.org/officeDocument/2006/relationships/slideLayout" Target="../slideLayouts/slideLayout41.xml"/><Relationship Id="rId9" Type="http://schemas.openxmlformats.org/officeDocument/2006/relationships/tags" Target="../tags/tag24.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13" Type="http://schemas.openxmlformats.org/officeDocument/2006/relationships/image" Target="../media/image7.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6.emf"/><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oleObject" Target="../embeddings/oleObject20.bin"/><Relationship Id="rId5" Type="http://schemas.openxmlformats.org/officeDocument/2006/relationships/slideLayout" Target="../slideLayouts/slideLayout48.xml"/><Relationship Id="rId10" Type="http://schemas.openxmlformats.org/officeDocument/2006/relationships/tags" Target="../tags/tag32.xml"/><Relationship Id="rId4" Type="http://schemas.openxmlformats.org/officeDocument/2006/relationships/slideLayout" Target="../slideLayouts/slideLayout47.xml"/><Relationship Id="rId9" Type="http://schemas.openxmlformats.org/officeDocument/2006/relationships/vmlDrawing" Target="../drawings/vmlDrawing23.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2" name="Rectangle 11"/>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900"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9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12619" y="6480094"/>
            <a:ext cx="744364" cy="318877"/>
          </a:xfrm>
          <a:prstGeom prst="rect">
            <a:avLst/>
          </a:prstGeom>
        </p:spPr>
      </p:pic>
    </p:spTree>
    <p:extLst>
      <p:ext uri="{BB962C8B-B14F-4D97-AF65-F5344CB8AC3E}">
        <p14:creationId xmlns:p14="http://schemas.microsoft.com/office/powerpoint/2010/main" val="2963243838"/>
      </p:ext>
    </p:extLst>
  </p:cSld>
  <p:clrMap bg1="lt1" tx1="dk1" bg2="lt2" tx2="dk2" accent1="accent1" accent2="accent2" accent3="accent3" accent4="accent4" accent5="accent5" accent6="accent6" hlink="hlink" folHlink="folHlink"/>
  <p:sldLayoutIdLst>
    <p:sldLayoutId id="2147483790" r:id="rId1"/>
    <p:sldLayoutId id="2147483794" r:id="rId2"/>
    <p:sldLayoutId id="2147483788" r:id="rId3"/>
    <p:sldLayoutId id="2147483793" r:id="rId4"/>
    <p:sldLayoutId id="2147483795" r:id="rId5"/>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9"/>
            </p:custDataLst>
            <p:extLst>
              <p:ext uri="{D42A27DB-BD31-4B8C-83A1-F6EECF244321}">
                <p14:modId xmlns:p14="http://schemas.microsoft.com/office/powerpoint/2010/main" val="5043151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04"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0" y="878505"/>
            <a:ext cx="9148859" cy="77748"/>
          </a:xfrm>
          <a:prstGeom prst="rect">
            <a:avLst/>
          </a:prstGeom>
          <a:solidFill>
            <a:srgbClr val="6283C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2" name="Rectangle 11"/>
          <p:cNvSpPr>
            <a:spLocks noChangeArrowheads="1"/>
          </p:cNvSpPr>
          <p:nvPr userDrawn="1"/>
        </p:nvSpPr>
        <p:spPr bwMode="auto">
          <a:xfrm>
            <a:off x="8274298" y="878505"/>
            <a:ext cx="869703" cy="77748"/>
          </a:xfrm>
          <a:prstGeom prst="rect">
            <a:avLst/>
          </a:prstGeom>
          <a:solidFill>
            <a:srgbClr val="D9D9D9"/>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algn="r">
              <a:buFont typeface="Wingdings" panose="05000000000000000000" pitchFamily="2" charset="2"/>
              <a:buNone/>
            </a:pPr>
            <a:fld id="{875E1BC9-AFED-45F7-883E-56D4DC3C4571}" type="slidenum">
              <a:rPr lang="en-US" sz="900" smtClean="0">
                <a:solidFill>
                  <a:srgbClr val="FFFFFF"/>
                </a:solidFill>
                <a:latin typeface="Arial" panose="020B0604020202020204" pitchFamily="34" charset="0"/>
                <a:cs typeface="Arial" panose="020B0604020202020204" pitchFamily="34" charset="0"/>
              </a:rPr>
              <a:pPr algn="r">
                <a:buFont typeface="Wingdings" panose="05000000000000000000" pitchFamily="2" charset="2"/>
                <a:buNone/>
              </a:pPr>
              <a:t>‹#›</a:t>
            </a:fld>
            <a:endParaRPr lang="en-US" sz="9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07722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930" r:id="rId4"/>
    <p:sldLayoutId id="2147483931" r:id="rId5"/>
    <p:sldLayoutId id="2147483932" r:id="rId6"/>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8"/>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9"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0" y="878505"/>
            <a:ext cx="9148859" cy="77748"/>
          </a:xfrm>
          <a:prstGeom prst="rect">
            <a:avLst/>
          </a:prstGeom>
          <a:solidFill>
            <a:srgbClr val="6283C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2" name="Rectangle 11"/>
          <p:cNvSpPr>
            <a:spLocks noChangeArrowheads="1"/>
          </p:cNvSpPr>
          <p:nvPr userDrawn="1"/>
        </p:nvSpPr>
        <p:spPr bwMode="auto">
          <a:xfrm>
            <a:off x="8274298" y="878505"/>
            <a:ext cx="869703" cy="77748"/>
          </a:xfrm>
          <a:prstGeom prst="rect">
            <a:avLst/>
          </a:prstGeom>
          <a:solidFill>
            <a:srgbClr val="D9D9D9"/>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algn="r">
              <a:buFont typeface="Wingdings" panose="05000000000000000000" pitchFamily="2" charset="2"/>
              <a:buNone/>
            </a:pPr>
            <a:fld id="{875E1BC9-AFED-45F7-883E-56D4DC3C4571}" type="slidenum">
              <a:rPr lang="en-US" sz="900" smtClean="0">
                <a:solidFill>
                  <a:srgbClr val="FFFFFF"/>
                </a:solidFill>
                <a:latin typeface="Arial" panose="020B0604020202020204" pitchFamily="34" charset="0"/>
                <a:cs typeface="Arial" panose="020B0604020202020204" pitchFamily="34" charset="0"/>
              </a:rPr>
              <a:pPr algn="r">
                <a:buFont typeface="Wingdings" panose="05000000000000000000" pitchFamily="2" charset="2"/>
                <a:buNone/>
              </a:pPr>
              <a:t>‹#›</a:t>
            </a:fld>
            <a:endParaRPr lang="en-US" sz="9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287107"/>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47" r:id="rId4"/>
    <p:sldLayoutId id="2147483948" r:id="rId5"/>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8"/>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13" name="think-cell Slide" r:id="rId10" imgW="270" imgH="270" progId="TCLayout.ActiveDocument.1">
                  <p:embed/>
                </p:oleObj>
              </mc:Choice>
              <mc:Fallback>
                <p:oleObj name="think-cell Slide" r:id="rId10" imgW="270" imgH="270" progId="TCLayout.ActiveDocument.1">
                  <p:embed/>
                  <p:pic>
                    <p:nvPicPr>
                      <p:cNvPr id="6" name="Object 5" hidden="1"/>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13" name="Rectangle 12" hidden="1"/>
          <p:cNvSpPr/>
          <p:nvPr userDrawn="1">
            <p:custDataLst>
              <p:tags r:id="rId9"/>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a:t>Text</a:t>
            </a:r>
            <a:endParaRPr lang="en-US" dirty="0"/>
          </a:p>
        </p:txBody>
      </p:sp>
      <p:sp>
        <p:nvSpPr>
          <p:cNvPr id="7" name="Rectangle 6"/>
          <p:cNvSpPr>
            <a:spLocks noChangeArrowheads="1"/>
          </p:cNvSpPr>
          <p:nvPr userDrawn="1"/>
        </p:nvSpPr>
        <p:spPr bwMode="auto">
          <a:xfrm>
            <a:off x="0" y="878505"/>
            <a:ext cx="9148859" cy="77748"/>
          </a:xfrm>
          <a:prstGeom prst="rect">
            <a:avLst/>
          </a:prstGeom>
          <a:solidFill>
            <a:srgbClr val="6283C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2" name="Rectangle 11"/>
          <p:cNvSpPr>
            <a:spLocks noChangeArrowheads="1"/>
          </p:cNvSpPr>
          <p:nvPr userDrawn="1"/>
        </p:nvSpPr>
        <p:spPr bwMode="auto">
          <a:xfrm>
            <a:off x="8274298" y="878505"/>
            <a:ext cx="869703" cy="77748"/>
          </a:xfrm>
          <a:prstGeom prst="rect">
            <a:avLst/>
          </a:prstGeom>
          <a:solidFill>
            <a:srgbClr val="D9D9D9"/>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900"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13710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7698" name="think-cell Slide" r:id="rId14" imgW="270" imgH="270" progId="TCLayout.ActiveDocument.1">
                  <p:embed/>
                </p:oleObj>
              </mc:Choice>
              <mc:Fallback>
                <p:oleObj name="think-cell Slide" r:id="rId14" imgW="270" imgH="270" progId="TCLayout.ActiveDocument.1">
                  <p:embed/>
                  <p:pic>
                    <p:nvPicPr>
                      <p:cNvPr id="6" name="Object 5" hidden="1"/>
                      <p:cNvPicPr/>
                      <p:nvPr/>
                    </p:nvPicPr>
                    <p:blipFill>
                      <a:blip r:embed="rId15"/>
                      <a:stretch>
                        <a:fillRect/>
                      </a:stretch>
                    </p:blipFill>
                    <p:spPr>
                      <a:xfrm>
                        <a:off x="1589" y="1590"/>
                        <a:ext cx="1587" cy="1587"/>
                      </a:xfrm>
                      <a:prstGeom prst="rect">
                        <a:avLst/>
                      </a:prstGeom>
                    </p:spPr>
                  </p:pic>
                </p:oleObj>
              </mc:Fallback>
            </mc:AlternateContent>
          </a:graphicData>
        </a:graphic>
      </p:graphicFrame>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2" name="Title Placeholder 1"/>
          <p:cNvSpPr>
            <a:spLocks noGrp="1"/>
          </p:cNvSpPr>
          <p:nvPr>
            <p:ph type="title"/>
          </p:nvPr>
        </p:nvSpPr>
        <p:spPr>
          <a:xfrm>
            <a:off x="175622" y="155578"/>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1" y="878505"/>
            <a:ext cx="9148859" cy="77748"/>
          </a:xfrm>
          <a:prstGeom prst="rect">
            <a:avLst/>
          </a:prstGeom>
          <a:solidFill>
            <a:srgbClr val="6283C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41822" y="6543029"/>
            <a:ext cx="1182687" cy="271437"/>
          </a:xfrm>
          <a:prstGeom prst="rect">
            <a:avLst/>
          </a:prstGeom>
        </p:spPr>
      </p:pic>
      <p:sp>
        <p:nvSpPr>
          <p:cNvPr id="9" name="Rectangle 8"/>
          <p:cNvSpPr>
            <a:spLocks noChangeArrowheads="1"/>
          </p:cNvSpPr>
          <p:nvPr userDrawn="1"/>
        </p:nvSpPr>
        <p:spPr bwMode="auto">
          <a:xfrm>
            <a:off x="5470697"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
        <p:nvSpPr>
          <p:cNvPr id="11" name="Rectangle 10"/>
          <p:cNvSpPr>
            <a:spLocks noChangeArrowheads="1"/>
          </p:cNvSpPr>
          <p:nvPr userDrawn="1"/>
        </p:nvSpPr>
        <p:spPr bwMode="auto">
          <a:xfrm>
            <a:off x="7054386"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
        <p:nvSpPr>
          <p:cNvPr id="12" name="Rectangle 11"/>
          <p:cNvSpPr>
            <a:spLocks noChangeArrowheads="1"/>
          </p:cNvSpPr>
          <p:nvPr userDrawn="1"/>
        </p:nvSpPr>
        <p:spPr bwMode="auto">
          <a:xfrm>
            <a:off x="8274299" y="878505"/>
            <a:ext cx="869703" cy="77748"/>
          </a:xfrm>
          <a:prstGeom prst="rect">
            <a:avLst/>
          </a:prstGeom>
          <a:solidFill>
            <a:srgbClr val="D9D9D9"/>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
        <p:nvSpPr>
          <p:cNvPr id="4" name="TextBox 3"/>
          <p:cNvSpPr txBox="1"/>
          <p:nvPr userDrawn="1"/>
        </p:nvSpPr>
        <p:spPr>
          <a:xfrm>
            <a:off x="8510955" y="6536954"/>
            <a:ext cx="633046" cy="196208"/>
          </a:xfrm>
          <a:prstGeom prst="rect">
            <a:avLst/>
          </a:prstGeom>
          <a:noFill/>
        </p:spPr>
        <p:txBody>
          <a:bodyPr wrap="square" rtlCol="0">
            <a:spAutoFit/>
          </a:bodyPr>
          <a:lstStyle/>
          <a:p>
            <a:pPr algn="r">
              <a:buFont typeface="Wingdings" panose="05000000000000000000" pitchFamily="2" charset="2"/>
              <a:buNone/>
            </a:pPr>
            <a:fld id="{875E1BC9-AFED-45F7-883E-56D4DC3C4571}" type="slidenum">
              <a:rPr lang="en-US" sz="675" smtClean="0">
                <a:solidFill>
                  <a:srgbClr val="FFFFFF"/>
                </a:solidFill>
                <a:latin typeface="Arial" panose="020B0604020202020204" pitchFamily="34" charset="0"/>
                <a:cs typeface="Arial" panose="020B0604020202020204" pitchFamily="34" charset="0"/>
              </a:rPr>
              <a:pPr algn="r">
                <a:buFont typeface="Wingdings" panose="05000000000000000000" pitchFamily="2" charset="2"/>
                <a:buNone/>
              </a:pPr>
              <a:t>‹#›</a:t>
            </a:fld>
            <a:endParaRPr lang="en-US" sz="675"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5605985"/>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3" r:id="rId4"/>
    <p:sldLayoutId id="2147483924" r:id="rId5"/>
    <p:sldLayoutId id="2147483925" r:id="rId6"/>
    <p:sldLayoutId id="2147483926" r:id="rId7"/>
    <p:sldLayoutId id="2147483927" r:id="rId8"/>
    <p:sldLayoutId id="2147483928" r:id="rId9"/>
    <p:sldLayoutId id="2147483929" r:id="rId10"/>
  </p:sldLayoutIdLst>
  <p:hf hdr="0" ftr="0" dt="0"/>
  <p:txStyles>
    <p:titleStyle>
      <a:lvl1pPr algn="l" defTabSz="685800" rtl="0" eaLnBrk="1" latinLnBrk="0" hangingPunct="1">
        <a:lnSpc>
          <a:spcPct val="90000"/>
        </a:lnSpc>
        <a:spcBef>
          <a:spcPct val="0"/>
        </a:spcBef>
        <a:buNone/>
        <a:defRPr sz="1425" b="1" kern="1200">
          <a:solidFill>
            <a:schemeClr val="tx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tx2"/>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385763" indent="-128588" algn="l" defTabSz="685800" rtl="0" eaLnBrk="1" latinLnBrk="0" hangingPunct="1">
        <a:lnSpc>
          <a:spcPct val="90000"/>
        </a:lnSpc>
        <a:spcBef>
          <a:spcPts val="375"/>
        </a:spcBef>
        <a:buClr>
          <a:schemeClr val="tx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554831" indent="-169069" algn="l" defTabSz="685800" rtl="0" eaLnBrk="1" latinLnBrk="0" hangingPunct="1">
        <a:lnSpc>
          <a:spcPct val="90000"/>
        </a:lnSpc>
        <a:spcBef>
          <a:spcPts val="375"/>
        </a:spcBef>
        <a:buClr>
          <a:schemeClr val="tx2"/>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857250" indent="-171450" algn="l" defTabSz="685800" rtl="0" eaLnBrk="1" latinLnBrk="0" hangingPunct="1">
        <a:lnSpc>
          <a:spcPct val="90000"/>
        </a:lnSpc>
        <a:spcBef>
          <a:spcPts val="375"/>
        </a:spcBef>
        <a:buClr>
          <a:schemeClr val="tx2"/>
        </a:buClr>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4pPr>
      <a:lvl5pPr marL="1028700" indent="-171450" algn="l" defTabSz="685800" rtl="0" eaLnBrk="1" latinLnBrk="0" hangingPunct="1">
        <a:lnSpc>
          <a:spcPct val="90000"/>
        </a:lnSpc>
        <a:spcBef>
          <a:spcPts val="375"/>
        </a:spcBef>
        <a:buClr>
          <a:schemeClr val="tx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9"/>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58" name="think-cell Slide" r:id="rId11" imgW="270" imgH="270" progId="TCLayout.ActiveDocument.1">
                  <p:embed/>
                </p:oleObj>
              </mc:Choice>
              <mc:Fallback>
                <p:oleObj name="think-cell Slide" r:id="rId11" imgW="270" imgH="270" progId="TCLayout.ActiveDocument.1">
                  <p:embed/>
                  <p:pic>
                    <p:nvPicPr>
                      <p:cNvPr id="6" name="Object 5" hidden="1"/>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13" name="Rectangle 12" hidden="1"/>
          <p:cNvSpPr/>
          <p:nvPr userDrawn="1">
            <p:custDataLst>
              <p:tags r:id="rId10"/>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0" y="878505"/>
            <a:ext cx="9148859" cy="77748"/>
          </a:xfrm>
          <a:prstGeom prst="rect">
            <a:avLst/>
          </a:prstGeom>
          <a:solidFill>
            <a:srgbClr val="6283C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8" name="Picture 7"/>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7441821" y="6543027"/>
            <a:ext cx="1182687" cy="271437"/>
          </a:xfrm>
          <a:prstGeom prst="rect">
            <a:avLst/>
          </a:prstGeom>
        </p:spPr>
      </p:pic>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2" name="Rectangle 11"/>
          <p:cNvSpPr>
            <a:spLocks noChangeArrowheads="1"/>
          </p:cNvSpPr>
          <p:nvPr userDrawn="1"/>
        </p:nvSpPr>
        <p:spPr bwMode="auto">
          <a:xfrm>
            <a:off x="8274298" y="878505"/>
            <a:ext cx="869703" cy="77748"/>
          </a:xfrm>
          <a:prstGeom prst="rect">
            <a:avLst/>
          </a:prstGeom>
          <a:solidFill>
            <a:srgbClr val="D9D9D9"/>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900"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3935608"/>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30" name="think-cell Slide" r:id="rId11" imgW="270" imgH="270" progId="TCLayout.ActiveDocument.1">
                  <p:embed/>
                </p:oleObj>
              </mc:Choice>
              <mc:Fallback>
                <p:oleObj name="think-cell Slide" r:id="rId11" imgW="270" imgH="270" progId="TCLayout.ActiveDocument.1">
                  <p:embed/>
                  <p:pic>
                    <p:nvPicPr>
                      <p:cNvPr id="6" name="Object 5" hidden="1"/>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13" name="Rectangle 12" hidden="1"/>
          <p:cNvSpPr/>
          <p:nvPr userDrawn="1">
            <p:custDataLst>
              <p:tags r:id="rId10"/>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0" y="878505"/>
            <a:ext cx="9148859" cy="77748"/>
          </a:xfrm>
          <a:prstGeom prst="rect">
            <a:avLst/>
          </a:prstGeom>
          <a:solidFill>
            <a:srgbClr val="6283C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8" name="Picture 7"/>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7441821" y="6543027"/>
            <a:ext cx="1182687" cy="271437"/>
          </a:xfrm>
          <a:prstGeom prst="rect">
            <a:avLst/>
          </a:prstGeom>
        </p:spPr>
      </p:pic>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2" name="Rectangle 11"/>
          <p:cNvSpPr>
            <a:spLocks noChangeArrowheads="1"/>
          </p:cNvSpPr>
          <p:nvPr userDrawn="1"/>
        </p:nvSpPr>
        <p:spPr bwMode="auto">
          <a:xfrm>
            <a:off x="8274298" y="878505"/>
            <a:ext cx="869703" cy="77748"/>
          </a:xfrm>
          <a:prstGeom prst="rect">
            <a:avLst/>
          </a:prstGeom>
          <a:solidFill>
            <a:srgbClr val="D9D9D9"/>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900"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2378521"/>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42" name="think-cell Slide" r:id="rId11" imgW="270" imgH="270" progId="TCLayout.ActiveDocument.1">
                  <p:embed/>
                </p:oleObj>
              </mc:Choice>
              <mc:Fallback>
                <p:oleObj name="think-cell Slide" r:id="rId11" imgW="270" imgH="270" progId="TCLayout.ActiveDocument.1">
                  <p:embed/>
                  <p:pic>
                    <p:nvPicPr>
                      <p:cNvPr id="6" name="Object 5" hidden="1"/>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0" y="878505"/>
            <a:ext cx="9148859" cy="77748"/>
          </a:xfrm>
          <a:prstGeom prst="rect">
            <a:avLst/>
          </a:prstGeom>
          <a:solidFill>
            <a:srgbClr val="6283C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2" name="Rectangle 11"/>
          <p:cNvSpPr>
            <a:spLocks noChangeArrowheads="1"/>
          </p:cNvSpPr>
          <p:nvPr userDrawn="1"/>
        </p:nvSpPr>
        <p:spPr bwMode="auto">
          <a:xfrm>
            <a:off x="8274298" y="878505"/>
            <a:ext cx="869703" cy="77748"/>
          </a:xfrm>
          <a:prstGeom prst="rect">
            <a:avLst/>
          </a:prstGeom>
          <a:solidFill>
            <a:srgbClr val="D9D9D9"/>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algn="r">
              <a:buFont typeface="Wingdings" panose="05000000000000000000" pitchFamily="2" charset="2"/>
              <a:buNone/>
            </a:pPr>
            <a:fld id="{875E1BC9-AFED-45F7-883E-56D4DC3C4571}" type="slidenum">
              <a:rPr lang="en-US" sz="900" smtClean="0">
                <a:solidFill>
                  <a:srgbClr val="FFFFFF"/>
                </a:solidFill>
                <a:latin typeface="Arial" panose="020B0604020202020204" pitchFamily="34" charset="0"/>
                <a:cs typeface="Arial" panose="020B0604020202020204" pitchFamily="34" charset="0"/>
              </a:rPr>
              <a:pPr algn="r">
                <a:buFont typeface="Wingdings" panose="05000000000000000000" pitchFamily="2" charset="2"/>
                <a:buNone/>
              </a:pPr>
              <a:t>‹#›</a:t>
            </a:fld>
            <a:endParaRPr lang="en-US" sz="9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025467"/>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hyperlink" Target="https://bostonmedicalcenter.policytech.com/dotNet/documents/?docid=3691"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hyperlink" Target="https://www.bmc.org/sites/default/files/Research/Boston_Medical_Center_Signed_Rate_Agreement.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cms.gov/nosurprises/consumers/new-protections-for-you" TargetMode="External"/><Relationship Id="rId2" Type="http://schemas.openxmlformats.org/officeDocument/2006/relationships/hyperlink" Target="https://www.cms.gov/newsroom/fact-sheets/requirements-related-surprise-billing-part-ii-interim-final-rule-comment-period" TargetMode="External"/><Relationship Id="rId1" Type="http://schemas.openxmlformats.org/officeDocument/2006/relationships/slideLayout" Target="../slideLayouts/slideLayout11.xml"/><Relationship Id="rId4" Type="http://schemas.openxmlformats.org/officeDocument/2006/relationships/hyperlink" Target="https://www.cms.gov/nosurprises/consumers/understanding-costs-in-advance"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bmc.tfaforms.net/35" TargetMode="External"/><Relationship Id="rId7" Type="http://schemas.openxmlformats.org/officeDocument/2006/relationships/hyperlink" Target="https://webcamp.bumc.bu.edu/webcampv5/SourceCode/WebCAMP_Protocol/NoLogin/NotificationOfIntent.cfm?RFA=15&amp;DSN=1&amp;RootURL=https$$webcamp.bumc.bu.edu$webcampv5$SourceCode$" TargetMode="External"/><Relationship Id="rId2" Type="http://schemas.openxmlformats.org/officeDocument/2006/relationships/hyperlink" Target="https://bmc.tfaforms.net/46" TargetMode="External"/><Relationship Id="rId1" Type="http://schemas.openxmlformats.org/officeDocument/2006/relationships/slideLayout" Target="../slideLayouts/slideLayout11.xml"/><Relationship Id="rId6" Type="http://schemas.openxmlformats.org/officeDocument/2006/relationships/hyperlink" Target="https://airtable.com/shrwoEWUWetzKLSI6" TargetMode="External"/><Relationship Id="rId5" Type="http://schemas.openxmlformats.org/officeDocument/2006/relationships/hyperlink" Target="https://hub.bmc.org/doc/laboratory-study-request-form" TargetMode="External"/><Relationship Id="rId4" Type="http://schemas.openxmlformats.org/officeDocument/2006/relationships/hyperlink" Target="https://bmc.tfaforms.net/33"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3" Type="http://schemas.openxmlformats.org/officeDocument/2006/relationships/hyperlink" Target="mailto:RIS@BMC.org" TargetMode="External"/><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hub.bmc.org/departments/its/research-technology-program-rtp/rtp-request-guidance" TargetMode="External"/><Relationship Id="rId2" Type="http://schemas.openxmlformats.org/officeDocument/2006/relationships/hyperlink" Target="https://hub.bmc.org/departments/its/research-technology-program-rtp" TargetMode="External"/><Relationship Id="rId1" Type="http://schemas.openxmlformats.org/officeDocument/2006/relationships/slideLayout" Target="../slideLayouts/slideLayout7.xml"/><Relationship Id="rId5" Type="http://schemas.openxmlformats.org/officeDocument/2006/relationships/hyperlink" Target="https://hub.bmc.org/departments/its/research-technology-program-rtp/rtp-equipment-overview" TargetMode="External"/><Relationship Id="rId4" Type="http://schemas.openxmlformats.org/officeDocument/2006/relationships/hyperlink" Target="https://hub.bmc.org/departments/its/research-technology-program-rtp/rtp-resource-pag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4054" y="2693233"/>
            <a:ext cx="6383579" cy="502445"/>
          </a:xfrm>
        </p:spPr>
        <p:txBody>
          <a:bodyPr/>
          <a:lstStyle/>
          <a:p>
            <a:r>
              <a:rPr lang="en-US" dirty="0" smtClean="0"/>
              <a:t>June 14</a:t>
            </a:r>
            <a:r>
              <a:rPr lang="en-US" baseline="30000" dirty="0" smtClean="0"/>
              <a:t>th</a:t>
            </a:r>
            <a:r>
              <a:rPr lang="en-US" dirty="0" smtClean="0"/>
              <a:t> Research </a:t>
            </a:r>
            <a:r>
              <a:rPr lang="en-US" dirty="0"/>
              <a:t>Admin Meeting</a:t>
            </a:r>
          </a:p>
        </p:txBody>
      </p:sp>
    </p:spTree>
    <p:extLst>
      <p:ext uri="{BB962C8B-B14F-4D97-AF65-F5344CB8AC3E}">
        <p14:creationId xmlns:p14="http://schemas.microsoft.com/office/powerpoint/2010/main" val="1357395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2034" y="1083607"/>
            <a:ext cx="7884305" cy="3626686"/>
          </a:xfrm>
        </p:spPr>
        <p:txBody>
          <a:bodyPr/>
          <a:lstStyle/>
          <a:p>
            <a:pPr marL="0" indent="0">
              <a:buNone/>
            </a:pPr>
            <a:r>
              <a:rPr lang="en-US" sz="1500" b="1" dirty="0"/>
              <a:t>Primary Responsibilities</a:t>
            </a:r>
          </a:p>
          <a:p>
            <a:r>
              <a:rPr lang="en-US" dirty="0" smtClean="0"/>
              <a:t>Work closely with PIs/PDs and DRAs in maintaining proposal and award records via InfoEd</a:t>
            </a:r>
          </a:p>
          <a:p>
            <a:r>
              <a:rPr lang="en-US" dirty="0" smtClean="0"/>
              <a:t>BMC authority on proposal conformity with BMC policy, sponsor requirements, signature and submission on behalf of BMC</a:t>
            </a:r>
          </a:p>
          <a:p>
            <a:r>
              <a:rPr lang="en-US" dirty="0" smtClean="0"/>
              <a:t>BMC authority on JIT response</a:t>
            </a:r>
            <a:r>
              <a:rPr lang="en-US" dirty="0"/>
              <a:t> </a:t>
            </a:r>
            <a:r>
              <a:rPr lang="en-US" dirty="0" smtClean="0"/>
              <a:t>and post-submission information</a:t>
            </a:r>
          </a:p>
          <a:p>
            <a:r>
              <a:rPr lang="en-US" dirty="0" smtClean="0"/>
              <a:t>Reviews and negotiates research agreements and acceptance of awards</a:t>
            </a:r>
          </a:p>
          <a:p>
            <a:r>
              <a:rPr lang="en-US" dirty="0" smtClean="0"/>
              <a:t>Initiating the award setup in InfoEd in accordance with BMC policies and award parameters</a:t>
            </a:r>
          </a:p>
          <a:p>
            <a:r>
              <a:rPr lang="en-US" dirty="0" smtClean="0"/>
              <a:t>Serve as BMC authority on issuance of </a:t>
            </a:r>
            <a:r>
              <a:rPr lang="en-US" dirty="0" err="1" smtClean="0"/>
              <a:t>subawards</a:t>
            </a:r>
            <a:r>
              <a:rPr lang="en-US" dirty="0" smtClean="0"/>
              <a:t>, including risk assessment, drafting agreements, coordinating PI/PD and DRA review, FFATA reporting</a:t>
            </a:r>
          </a:p>
          <a:p>
            <a:r>
              <a:rPr lang="en-US" dirty="0" smtClean="0"/>
              <a:t>Serve as BMC authority on post-award, administrative (non-financial) responsibilities including processing technical reports, prior approvals, transfers (non-financial), early terminations,  and  project closeouts (non-financial).</a:t>
            </a:r>
          </a:p>
          <a:p>
            <a:pPr marL="0" indent="0">
              <a:buNone/>
            </a:pPr>
            <a:r>
              <a:rPr lang="en-US" u="sng" dirty="0" smtClean="0"/>
              <a:t>The management of awards is a shared responsibility between departments and the central office. SPA relies heavily on DRAs to facilitate BMC’s management of all proposal submission and award management activity. This includes communicating changes to principal investigators and the study team.</a:t>
            </a:r>
            <a:endParaRPr lang="en-US" u="sng"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a:xfrm>
            <a:off x="291737" y="217053"/>
            <a:ext cx="8752621" cy="435908"/>
          </a:xfrm>
        </p:spPr>
        <p:txBody>
          <a:bodyPr/>
          <a:lstStyle/>
          <a:p>
            <a:r>
              <a:rPr lang="en-US" sz="2000" dirty="0"/>
              <a:t>Sponsored Programs Administration</a:t>
            </a:r>
          </a:p>
        </p:txBody>
      </p:sp>
    </p:spTree>
    <p:extLst>
      <p:ext uri="{BB962C8B-B14F-4D97-AF65-F5344CB8AC3E}">
        <p14:creationId xmlns:p14="http://schemas.microsoft.com/office/powerpoint/2010/main" val="1817663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1859" y="1035709"/>
            <a:ext cx="7676386" cy="5254332"/>
          </a:xfrm>
        </p:spPr>
        <p:txBody>
          <a:bodyPr/>
          <a:lstStyle/>
          <a:p>
            <a:pPr marL="0" indent="0">
              <a:buNone/>
            </a:pPr>
            <a:r>
              <a:rPr lang="en-US" sz="1500" b="1" dirty="0"/>
              <a:t>Rebranding</a:t>
            </a:r>
          </a:p>
          <a:p>
            <a:r>
              <a:rPr lang="en-US" dirty="0" smtClean="0"/>
              <a:t>Sponsored Programs Administration (previously called Pre-Award, Grants &amp; Contracts, Grant Administration, </a:t>
            </a:r>
            <a:r>
              <a:rPr lang="en-US" dirty="0" err="1" smtClean="0"/>
              <a:t>etc</a:t>
            </a:r>
            <a:r>
              <a:rPr lang="en-US" dirty="0" smtClean="0"/>
              <a:t>)</a:t>
            </a:r>
          </a:p>
          <a:p>
            <a:pPr>
              <a:buFontTx/>
              <a:buChar char="-"/>
            </a:pPr>
            <a:endParaRPr lang="en-US" sz="1000" dirty="0"/>
          </a:p>
          <a:p>
            <a:pPr marL="0" indent="0">
              <a:buNone/>
            </a:pPr>
            <a:r>
              <a:rPr lang="en-US" sz="1500" b="1" dirty="0"/>
              <a:t>Staffing Updates</a:t>
            </a:r>
          </a:p>
          <a:p>
            <a:r>
              <a:rPr lang="en-US" dirty="0" smtClean="0"/>
              <a:t>Carissa White joined BMC as Sr. Grant Administrator on February 22</a:t>
            </a:r>
            <a:r>
              <a:rPr lang="en-US" baseline="30000" dirty="0" smtClean="0"/>
              <a:t>nd</a:t>
            </a:r>
            <a:endParaRPr lang="en-US" dirty="0" smtClean="0"/>
          </a:p>
          <a:p>
            <a:r>
              <a:rPr lang="en-US" dirty="0" smtClean="0"/>
              <a:t>Gina </a:t>
            </a:r>
            <a:r>
              <a:rPr lang="en-US" dirty="0"/>
              <a:t>Daniels </a:t>
            </a:r>
            <a:r>
              <a:rPr lang="en-US" dirty="0" smtClean="0"/>
              <a:t>was  promoted </a:t>
            </a:r>
            <a:r>
              <a:rPr lang="en-US" dirty="0"/>
              <a:t>to </a:t>
            </a:r>
            <a:r>
              <a:rPr lang="en-US" dirty="0" smtClean="0"/>
              <a:t>Team </a:t>
            </a:r>
            <a:r>
              <a:rPr lang="en-US" dirty="0"/>
              <a:t>L</a:t>
            </a:r>
            <a:r>
              <a:rPr lang="en-US" dirty="0" smtClean="0"/>
              <a:t>ead</a:t>
            </a:r>
            <a:r>
              <a:rPr lang="en-US" dirty="0"/>
              <a:t>, </a:t>
            </a:r>
            <a:r>
              <a:rPr lang="en-US" dirty="0" smtClean="0"/>
              <a:t>effective February 27</a:t>
            </a:r>
            <a:r>
              <a:rPr lang="en-US" baseline="30000" dirty="0" smtClean="0"/>
              <a:t>th</a:t>
            </a:r>
            <a:r>
              <a:rPr lang="en-US" dirty="0" smtClean="0"/>
              <a:t> </a:t>
            </a:r>
          </a:p>
          <a:p>
            <a:r>
              <a:rPr lang="en-US" dirty="0" smtClean="0"/>
              <a:t>Lula </a:t>
            </a:r>
            <a:r>
              <a:rPr lang="en-US" dirty="0" err="1" smtClean="0"/>
              <a:t>Mwamba</a:t>
            </a:r>
            <a:r>
              <a:rPr lang="en-US" dirty="0"/>
              <a:t> </a:t>
            </a:r>
            <a:r>
              <a:rPr lang="en-US" dirty="0" smtClean="0"/>
              <a:t>joined BMC as Awards Administrator (replacing Bushra Rehman), started on May 16</a:t>
            </a:r>
            <a:r>
              <a:rPr lang="en-US" baseline="30000" dirty="0" smtClean="0"/>
              <a:t>th</a:t>
            </a:r>
            <a:r>
              <a:rPr lang="en-US" dirty="0" smtClean="0"/>
              <a:t> </a:t>
            </a:r>
          </a:p>
          <a:p>
            <a:r>
              <a:rPr lang="en-US" dirty="0" smtClean="0"/>
              <a:t>Mahara Pinheiro was promoted to Director, Sponsored Programs Administration, effective May 16</a:t>
            </a:r>
            <a:r>
              <a:rPr lang="en-US" baseline="30000" dirty="0" smtClean="0"/>
              <a:t>th</a:t>
            </a:r>
            <a:r>
              <a:rPr lang="en-US" dirty="0" smtClean="0"/>
              <a:t> </a:t>
            </a:r>
          </a:p>
          <a:p>
            <a:pPr lvl="1"/>
            <a:r>
              <a:rPr lang="en-US" dirty="0" smtClean="0"/>
              <a:t>Manager, Sponsored Programs Administration, recruitment in progress</a:t>
            </a:r>
          </a:p>
          <a:p>
            <a:r>
              <a:rPr lang="en-US" dirty="0" smtClean="0"/>
              <a:t>Shaniel Walker, Sr. Contracts Administrator left BMC on May 10</a:t>
            </a:r>
            <a:r>
              <a:rPr lang="en-US" baseline="30000" dirty="0" smtClean="0"/>
              <a:t>th</a:t>
            </a:r>
            <a:r>
              <a:rPr lang="en-US" dirty="0" smtClean="0"/>
              <a:t>, recruiting in process</a:t>
            </a:r>
          </a:p>
          <a:p>
            <a:r>
              <a:rPr lang="en-US" dirty="0" smtClean="0"/>
              <a:t>Kathy Donnelly, Sr. Grant Administrator will retire on June 30</a:t>
            </a:r>
            <a:r>
              <a:rPr lang="en-US" baseline="30000" dirty="0" smtClean="0"/>
              <a:t>th</a:t>
            </a:r>
            <a:r>
              <a:rPr lang="en-US" dirty="0" smtClean="0"/>
              <a:t>, recruitment planned</a:t>
            </a:r>
          </a:p>
          <a:p>
            <a:r>
              <a:rPr lang="en-US" dirty="0" smtClean="0"/>
              <a:t>Dave Lynch, Huron Consulting Group engagement ends on June 30</a:t>
            </a:r>
            <a:r>
              <a:rPr lang="en-US" baseline="30000" dirty="0" smtClean="0"/>
              <a:t>th</a:t>
            </a:r>
            <a:r>
              <a:rPr lang="en-US" dirty="0" smtClean="0"/>
              <a:t> </a:t>
            </a:r>
          </a:p>
          <a:p>
            <a:pPr>
              <a:buFontTx/>
              <a:buChar char="-"/>
            </a:pPr>
            <a:endParaRPr lang="en-US"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a:xfrm>
            <a:off x="308648" y="229686"/>
            <a:ext cx="8752621" cy="435908"/>
          </a:xfrm>
        </p:spPr>
        <p:txBody>
          <a:bodyPr/>
          <a:lstStyle/>
          <a:p>
            <a:r>
              <a:rPr lang="en-US" sz="2000" dirty="0"/>
              <a:t>Sponsored Programs Administration</a:t>
            </a:r>
          </a:p>
        </p:txBody>
      </p:sp>
    </p:spTree>
    <p:extLst>
      <p:ext uri="{BB962C8B-B14F-4D97-AF65-F5344CB8AC3E}">
        <p14:creationId xmlns:p14="http://schemas.microsoft.com/office/powerpoint/2010/main" val="3234985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a:xfrm>
            <a:off x="313002" y="257712"/>
            <a:ext cx="8752621" cy="435908"/>
          </a:xfrm>
        </p:spPr>
        <p:txBody>
          <a:bodyPr/>
          <a:lstStyle/>
          <a:p>
            <a:r>
              <a:rPr lang="en-US" sz="2000" dirty="0"/>
              <a:t>Sponsored Programs Administration</a:t>
            </a:r>
          </a:p>
        </p:txBody>
      </p:sp>
      <p:cxnSp>
        <p:nvCxnSpPr>
          <p:cNvPr id="8" name="Straight Connector 7" descr="decorative element">
            <a:extLst>
              <a:ext uri="{FF2B5EF4-FFF2-40B4-BE49-F238E27FC236}">
                <a16:creationId xmlns:a16="http://schemas.microsoft.com/office/drawing/2014/main" id="{215A627E-A616-4B35-A822-BCD857D053E8}"/>
              </a:ext>
            </a:extLst>
          </p:cNvPr>
          <p:cNvCxnSpPr/>
          <p:nvPr/>
        </p:nvCxnSpPr>
        <p:spPr>
          <a:xfrm>
            <a:off x="3795381" y="2407361"/>
            <a:ext cx="0" cy="230883"/>
          </a:xfrm>
          <a:prstGeom prst="line">
            <a:avLst/>
          </a:prstGeom>
          <a:ln w="3175">
            <a:solidFill>
              <a:schemeClr val="bg1">
                <a:lumMod val="75000"/>
              </a:schemeClr>
            </a:solidFill>
            <a:prstDash val="solid"/>
            <a:headEnd type="none" w="sm" len="sm"/>
            <a:tailEnd type="none" w="sm" len="sm"/>
          </a:ln>
          <a:scene3d>
            <a:camera prst="obliqueTopLeft"/>
            <a:lightRig rig="threePt" dir="t"/>
          </a:scene3d>
        </p:spPr>
        <p:style>
          <a:lnRef idx="1">
            <a:schemeClr val="accent1"/>
          </a:lnRef>
          <a:fillRef idx="0">
            <a:schemeClr val="accent1"/>
          </a:fillRef>
          <a:effectRef idx="0">
            <a:schemeClr val="accent1"/>
          </a:effectRef>
          <a:fontRef idx="minor">
            <a:schemeClr val="tx1"/>
          </a:fontRef>
        </p:style>
      </p:cxnSp>
      <p:cxnSp>
        <p:nvCxnSpPr>
          <p:cNvPr id="9" name="Straight Connector 8" descr="decorative element">
            <a:extLst>
              <a:ext uri="{FF2B5EF4-FFF2-40B4-BE49-F238E27FC236}">
                <a16:creationId xmlns:a16="http://schemas.microsoft.com/office/drawing/2014/main" id="{338A3F58-952C-4C6C-BE73-668B41F8708D}"/>
              </a:ext>
            </a:extLst>
          </p:cNvPr>
          <p:cNvCxnSpPr/>
          <p:nvPr/>
        </p:nvCxnSpPr>
        <p:spPr>
          <a:xfrm>
            <a:off x="5095085" y="2407361"/>
            <a:ext cx="0" cy="230883"/>
          </a:xfrm>
          <a:prstGeom prst="line">
            <a:avLst/>
          </a:prstGeom>
          <a:ln w="3175">
            <a:solidFill>
              <a:schemeClr val="bg1">
                <a:lumMod val="75000"/>
              </a:schemeClr>
            </a:solidFill>
            <a:prstDash val="solid"/>
            <a:headEnd type="none" w="sm" len="sm"/>
            <a:tailEnd type="none" w="sm" len="sm"/>
          </a:ln>
          <a:scene3d>
            <a:camera prst="obliqueTopLeft"/>
            <a:lightRig rig="threePt" dir="t"/>
          </a:scene3d>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7" idx="2"/>
          </p:cNvCxnSpPr>
          <p:nvPr/>
        </p:nvCxnSpPr>
        <p:spPr>
          <a:xfrm flipH="1" flipV="1">
            <a:off x="4519739" y="2550234"/>
            <a:ext cx="13647" cy="248516"/>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2"/>
          <a:srcRect t="1170"/>
          <a:stretch/>
        </p:blipFill>
        <p:spPr>
          <a:xfrm>
            <a:off x="494961" y="2022361"/>
            <a:ext cx="4970009" cy="3149987"/>
          </a:xfrm>
          <a:prstGeom prst="rect">
            <a:avLst/>
          </a:prstGeom>
        </p:spPr>
      </p:pic>
      <p:sp>
        <p:nvSpPr>
          <p:cNvPr id="6" name="TextBox 5"/>
          <p:cNvSpPr txBox="1"/>
          <p:nvPr/>
        </p:nvSpPr>
        <p:spPr>
          <a:xfrm>
            <a:off x="5656784" y="1655478"/>
            <a:ext cx="2915717" cy="4016484"/>
          </a:xfrm>
          <a:prstGeom prst="rect">
            <a:avLst/>
          </a:prstGeom>
          <a:noFill/>
        </p:spPr>
        <p:txBody>
          <a:bodyPr wrap="square" rtlCol="0">
            <a:spAutoFit/>
          </a:bodyPr>
          <a:lstStyle/>
          <a:p>
            <a:r>
              <a:rPr lang="en-US" sz="1500" b="1" dirty="0"/>
              <a:t>Organizational Structure</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Grants Team (Blue):</a:t>
            </a:r>
          </a:p>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Proposal review and submission</a:t>
            </a:r>
          </a:p>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JIT review and response</a:t>
            </a:r>
          </a:p>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 Incoming agreement review and negotiation</a:t>
            </a:r>
          </a:p>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Non-financial post-award activities (technical report review and submission, transfers, prior approvals, </a:t>
            </a:r>
            <a:r>
              <a:rPr lang="en-US" sz="1200" dirty="0" err="1">
                <a:latin typeface="Arial" panose="020B0604020202020204" pitchFamily="34" charset="0"/>
                <a:cs typeface="Arial" panose="020B0604020202020204" pitchFamily="34" charset="0"/>
              </a:rPr>
              <a:t>etc</a:t>
            </a:r>
            <a:r>
              <a:rPr lang="en-US" sz="1200" dirty="0">
                <a:latin typeface="Arial" panose="020B0604020202020204" pitchFamily="34" charset="0"/>
                <a:cs typeface="Arial" panose="020B0604020202020204" pitchFamily="34" charset="0"/>
              </a:rPr>
              <a:t>)</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Awards Team (Orange):</a:t>
            </a:r>
          </a:p>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Project setup and updates</a:t>
            </a:r>
          </a:p>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Data integrity</a:t>
            </a:r>
          </a:p>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Roll file</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Contracts Team (Green):</a:t>
            </a:r>
          </a:p>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Issue subcontracts</a:t>
            </a:r>
          </a:p>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DUA/MTA review and negotiation</a:t>
            </a:r>
          </a:p>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FFATA reporting</a:t>
            </a:r>
          </a:p>
        </p:txBody>
      </p:sp>
    </p:spTree>
    <p:extLst>
      <p:ext uri="{BB962C8B-B14F-4D97-AF65-F5344CB8AC3E}">
        <p14:creationId xmlns:p14="http://schemas.microsoft.com/office/powerpoint/2010/main" val="2102811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3573" y="1119684"/>
            <a:ext cx="8360925" cy="3968791"/>
          </a:xfrm>
        </p:spPr>
        <p:txBody>
          <a:bodyPr/>
          <a:lstStyle/>
          <a:p>
            <a:pPr marL="0" indent="0">
              <a:buNone/>
            </a:pPr>
            <a:r>
              <a:rPr lang="en-US" sz="1500" b="1" dirty="0"/>
              <a:t>Major Initiatives for Q2 and Q3</a:t>
            </a:r>
          </a:p>
          <a:p>
            <a:pPr marL="0" indent="0">
              <a:buNone/>
            </a:pPr>
            <a:endParaRPr lang="en-US" dirty="0" smtClean="0"/>
          </a:p>
          <a:p>
            <a:pPr marL="0" indent="0">
              <a:buNone/>
            </a:pPr>
            <a:r>
              <a:rPr lang="en-US" dirty="0" smtClean="0"/>
              <a:t>Proposal </a:t>
            </a:r>
            <a:r>
              <a:rPr lang="en-US" dirty="0"/>
              <a:t>Submission Internal </a:t>
            </a:r>
            <a:r>
              <a:rPr lang="en-US" dirty="0" smtClean="0"/>
              <a:t>Deadline Implementation: </a:t>
            </a:r>
          </a:p>
          <a:p>
            <a:r>
              <a:rPr lang="en-US" dirty="0" smtClean="0"/>
              <a:t>September 2021: The policy was adopted.</a:t>
            </a:r>
          </a:p>
          <a:p>
            <a:r>
              <a:rPr lang="en-US" dirty="0" smtClean="0"/>
              <a:t>February 2022: The policy was formally socialized.</a:t>
            </a:r>
          </a:p>
          <a:p>
            <a:r>
              <a:rPr lang="en-US" dirty="0" smtClean="0"/>
              <a:t>May 2022 : SPA started tracking internal deadline compliance.</a:t>
            </a:r>
          </a:p>
          <a:p>
            <a:r>
              <a:rPr lang="en-US" dirty="0" smtClean="0"/>
              <a:t>July 2022: Compliance reports will be provided to departments and department leadership. These reports will be provided on a quarterly basis.</a:t>
            </a:r>
          </a:p>
          <a:p>
            <a:pPr marL="0" indent="0">
              <a:buNone/>
            </a:pPr>
            <a:r>
              <a:rPr lang="en-US" dirty="0" smtClean="0"/>
              <a:t>Research Operations Website (May 2022- August 2022): developing and updating existing content into new structure.</a:t>
            </a:r>
          </a:p>
          <a:p>
            <a:pPr marL="0" indent="0">
              <a:buNone/>
            </a:pPr>
            <a:r>
              <a:rPr lang="en-US" dirty="0" smtClean="0"/>
              <a:t>InfoEd Routing Project:</a:t>
            </a:r>
          </a:p>
          <a:p>
            <a:r>
              <a:rPr lang="en-US" dirty="0" smtClean="0"/>
              <a:t>All electronic Proposal Submission Forms (ePSF) approvals will be conducted via InfoEd.</a:t>
            </a:r>
          </a:p>
          <a:p>
            <a:r>
              <a:rPr lang="en-US" dirty="0" smtClean="0"/>
              <a:t>SPA is </a:t>
            </a:r>
            <a:r>
              <a:rPr lang="en-US" dirty="0"/>
              <a:t>l</a:t>
            </a:r>
            <a:r>
              <a:rPr lang="en-US" dirty="0" smtClean="0"/>
              <a:t>aunching a pilot with the Department of Psychiatry this month. Other departments will be enrolled on an individual basis throughout 2022.</a:t>
            </a:r>
          </a:p>
          <a:p>
            <a:pPr marL="0" indent="0">
              <a:buNone/>
            </a:pPr>
            <a:r>
              <a:rPr lang="en-US" dirty="0" smtClean="0"/>
              <a:t>Policy Implementation: continuing socialize and reinforce new policies.</a:t>
            </a:r>
          </a:p>
          <a:p>
            <a:pPr marL="0" indent="0">
              <a:buNone/>
            </a:pPr>
            <a:endParaRPr lang="en-US" dirty="0" smtClean="0"/>
          </a:p>
          <a:p>
            <a:pPr marL="0" indent="0">
              <a:buNone/>
            </a:pPr>
            <a:endParaRPr lang="en-US" dirty="0" smtClean="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a:xfrm>
            <a:off x="293573" y="259342"/>
            <a:ext cx="8752621" cy="435908"/>
          </a:xfrm>
        </p:spPr>
        <p:txBody>
          <a:bodyPr/>
          <a:lstStyle/>
          <a:p>
            <a:r>
              <a:rPr lang="en-US" sz="2000" dirty="0"/>
              <a:t>Sponsored Programs Administration</a:t>
            </a:r>
          </a:p>
        </p:txBody>
      </p:sp>
    </p:spTree>
    <p:extLst>
      <p:ext uri="{BB962C8B-B14F-4D97-AF65-F5344CB8AC3E}">
        <p14:creationId xmlns:p14="http://schemas.microsoft.com/office/powerpoint/2010/main" val="1004235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5874" y="3105356"/>
            <a:ext cx="5844789" cy="1218069"/>
          </a:xfrm>
        </p:spPr>
        <p:txBody>
          <a:bodyPr/>
          <a:lstStyle/>
          <a:p>
            <a:r>
              <a:rPr lang="en-US" sz="2449" dirty="0" smtClean="0"/>
              <a:t>Research Finance Restructure</a:t>
            </a:r>
            <a:br>
              <a:rPr lang="en-US" sz="2449" dirty="0" smtClean="0"/>
            </a:br>
            <a:r>
              <a:rPr lang="en-US" sz="1800" dirty="0" smtClean="0"/>
              <a:t>Tyler Flack</a:t>
            </a:r>
            <a:endParaRPr lang="en-US" sz="1800" dirty="0"/>
          </a:p>
        </p:txBody>
      </p:sp>
      <p:sp>
        <p:nvSpPr>
          <p:cNvPr id="10" name="Subtitle 2"/>
          <p:cNvSpPr>
            <a:spLocks noGrp="1"/>
          </p:cNvSpPr>
          <p:nvPr>
            <p:ph type="subTitle" idx="1"/>
          </p:nvPr>
        </p:nvSpPr>
        <p:spPr>
          <a:xfrm>
            <a:off x="3981828" y="6059739"/>
            <a:ext cx="5036084" cy="341632"/>
          </a:xfrm>
        </p:spPr>
        <p:txBody>
          <a:bodyPr/>
          <a:lstStyle/>
          <a:p>
            <a:pPr algn="r"/>
            <a:r>
              <a:rPr lang="en-US" sz="1800" b="1" dirty="0" smtClean="0">
                <a:solidFill>
                  <a:schemeClr val="tx2"/>
                </a:solidFill>
              </a:rPr>
              <a:t>May 2022</a:t>
            </a:r>
            <a:endParaRPr lang="en-US" sz="1800" b="1" dirty="0">
              <a:solidFill>
                <a:schemeClr val="tx2"/>
              </a:solidFill>
            </a:endParaRPr>
          </a:p>
        </p:txBody>
      </p:sp>
    </p:spTree>
    <p:extLst>
      <p:ext uri="{BB962C8B-B14F-4D97-AF65-F5344CB8AC3E}">
        <p14:creationId xmlns:p14="http://schemas.microsoft.com/office/powerpoint/2010/main" val="3194171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Chart</a:t>
            </a:r>
            <a:endParaRPr lang="en-US" dirty="0"/>
          </a:p>
        </p:txBody>
      </p:sp>
      <p:pic>
        <p:nvPicPr>
          <p:cNvPr id="4" name="Picture 3"/>
          <p:cNvPicPr>
            <a:picLocks noChangeAspect="1"/>
          </p:cNvPicPr>
          <p:nvPr/>
        </p:nvPicPr>
        <p:blipFill>
          <a:blip r:embed="rId2"/>
          <a:stretch>
            <a:fillRect/>
          </a:stretch>
        </p:blipFill>
        <p:spPr>
          <a:xfrm>
            <a:off x="1365782" y="968618"/>
            <a:ext cx="5864575" cy="5439122"/>
          </a:xfrm>
          <a:prstGeom prst="rect">
            <a:avLst/>
          </a:prstGeom>
        </p:spPr>
      </p:pic>
    </p:spTree>
    <p:extLst>
      <p:ext uri="{BB962C8B-B14F-4D97-AF65-F5344CB8AC3E}">
        <p14:creationId xmlns:p14="http://schemas.microsoft.com/office/powerpoint/2010/main" val="3272638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graphicFrame>
        <p:nvGraphicFramePr>
          <p:cNvPr id="5" name="Diagram 4"/>
          <p:cNvGraphicFramePr/>
          <p:nvPr>
            <p:extLst/>
          </p:nvPr>
        </p:nvGraphicFramePr>
        <p:xfrm>
          <a:off x="-312420" y="1389380"/>
          <a:ext cx="8900160" cy="4493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9952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for Process Improvements and System Enhancements</a:t>
            </a:r>
            <a:endParaRPr lang="en-US" dirty="0"/>
          </a:p>
        </p:txBody>
      </p:sp>
      <p:sp>
        <p:nvSpPr>
          <p:cNvPr id="4" name="Content Placeholder 3"/>
          <p:cNvSpPr>
            <a:spLocks noGrp="1"/>
          </p:cNvSpPr>
          <p:nvPr>
            <p:ph sz="half" idx="1"/>
          </p:nvPr>
        </p:nvSpPr>
        <p:spPr>
          <a:xfrm>
            <a:off x="175621" y="1104900"/>
            <a:ext cx="7840619" cy="5333607"/>
          </a:xfrm>
        </p:spPr>
        <p:txBody>
          <a:bodyPr/>
          <a:lstStyle/>
          <a:p>
            <a:pPr marL="0" indent="0">
              <a:buNone/>
            </a:pPr>
            <a:r>
              <a:rPr lang="en-US" sz="1600" b="1" dirty="0" smtClean="0">
                <a:latin typeface="Calibri" panose="020F0502020204030204" pitchFamily="34" charset="0"/>
                <a:cs typeface="Calibri" panose="020F0502020204030204" pitchFamily="34" charset="0"/>
              </a:rPr>
              <a:t>Focus on Core Business</a:t>
            </a:r>
          </a:p>
          <a:p>
            <a:pPr marL="228600" lvl="1" indent="-228600">
              <a:spcBef>
                <a:spcPts val="1000"/>
              </a:spcBef>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Document guides, SOPs, and training materials for RFAs, including updating file storage for team</a:t>
            </a:r>
          </a:p>
          <a:p>
            <a:pPr marL="228600" lvl="1" indent="-228600">
              <a:spcBef>
                <a:spcPts val="1000"/>
              </a:spcBef>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Finalize management dashboard as primary </a:t>
            </a:r>
            <a:r>
              <a:rPr lang="en-US" sz="1400" dirty="0">
                <a:latin typeface="Calibri" panose="020F0502020204030204" pitchFamily="34" charset="0"/>
                <a:cs typeface="Calibri" panose="020F0502020204030204" pitchFamily="34" charset="0"/>
              </a:rPr>
              <a:t>tool for </a:t>
            </a:r>
            <a:r>
              <a:rPr lang="en-US" sz="1400" dirty="0" smtClean="0">
                <a:latin typeface="Calibri" panose="020F0502020204030204" pitchFamily="34" charset="0"/>
                <a:cs typeface="Calibri" panose="020F0502020204030204" pitchFamily="34" charset="0"/>
              </a:rPr>
              <a:t>accountable management of RFAs</a:t>
            </a:r>
          </a:p>
          <a:p>
            <a:pPr marL="228600" lvl="1" indent="-228600">
              <a:spcBef>
                <a:spcPts val="1000"/>
              </a:spcBef>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Collaborate with other departments to create alignment with business processes that fall outside sponsored programs management:</a:t>
            </a:r>
          </a:p>
          <a:p>
            <a:pPr lvl="1">
              <a:buFont typeface="Arial" panose="020B0604020202020204" pitchFamily="34" charset="0"/>
              <a:buChar char="•"/>
            </a:pPr>
            <a:r>
              <a:rPr lang="en-US" sz="1400" dirty="0">
                <a:latin typeface="Calibri" panose="020F0502020204030204" pitchFamily="34" charset="0"/>
                <a:cs typeface="Calibri" panose="020F0502020204030204" pitchFamily="34" charset="0"/>
              </a:rPr>
              <a:t>Vendors uploads</a:t>
            </a:r>
          </a:p>
          <a:p>
            <a:pPr lvl="1">
              <a:buFont typeface="Arial" panose="020B0604020202020204" pitchFamily="34" charset="0"/>
              <a:buChar char="•"/>
            </a:pPr>
            <a:r>
              <a:rPr lang="en-US" sz="1400" dirty="0">
                <a:latin typeface="Calibri" panose="020F0502020204030204" pitchFamily="34" charset="0"/>
                <a:cs typeface="Calibri" panose="020F0502020204030204" pitchFamily="34" charset="0"/>
              </a:rPr>
              <a:t>Fisher procurement </a:t>
            </a:r>
            <a:r>
              <a:rPr lang="en-US" sz="1400" dirty="0" smtClean="0">
                <a:latin typeface="Calibri" panose="020F0502020204030204" pitchFamily="34" charset="0"/>
                <a:cs typeface="Calibri" panose="020F0502020204030204" pitchFamily="34" charset="0"/>
              </a:rPr>
              <a:t>website</a:t>
            </a:r>
          </a:p>
          <a:p>
            <a:pPr lvl="1">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Align non-sponsored </a:t>
            </a:r>
            <a:r>
              <a:rPr lang="en-US" sz="1400" dirty="0">
                <a:latin typeface="Calibri" panose="020F0502020204030204" pitchFamily="34" charset="0"/>
                <a:cs typeface="Calibri" panose="020F0502020204030204" pitchFamily="34" charset="0"/>
              </a:rPr>
              <a:t>program activity in coordination with Finance</a:t>
            </a:r>
          </a:p>
          <a:p>
            <a:pPr marL="0" indent="0">
              <a:buNone/>
            </a:pPr>
            <a:endParaRPr lang="en-US" sz="1400" b="1" dirty="0" smtClean="0">
              <a:latin typeface="Calibri" panose="020F0502020204030204" pitchFamily="34" charset="0"/>
              <a:cs typeface="Calibri" panose="020F0502020204030204" pitchFamily="34" charset="0"/>
            </a:endParaRPr>
          </a:p>
          <a:p>
            <a:pPr marL="0" indent="0">
              <a:buNone/>
            </a:pPr>
            <a:r>
              <a:rPr lang="en-US" sz="1600" b="1" dirty="0" smtClean="0">
                <a:latin typeface="Calibri" panose="020F0502020204030204" pitchFamily="34" charset="0"/>
                <a:cs typeface="Calibri" panose="020F0502020204030204" pitchFamily="34" charset="0"/>
              </a:rPr>
              <a:t>Collaborations with Pre-Award </a:t>
            </a:r>
          </a:p>
          <a:p>
            <a:pPr marL="228600" lvl="1" indent="-228600">
              <a:spcBef>
                <a:spcPts val="1000"/>
              </a:spcBef>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Strengthen award Terms and Conditions by highlighting impact to post-award</a:t>
            </a:r>
          </a:p>
          <a:p>
            <a:pPr marL="631825" lvl="3">
              <a:spcBef>
                <a:spcPts val="1000"/>
              </a:spcBef>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Work with Pre-Award and Research Attorneys to ensure conditions of funding do not create undue post-award administrative burden, especially for sponsors paying below approved IDC rates</a:t>
            </a:r>
          </a:p>
          <a:p>
            <a:pPr marL="228600" lvl="1" indent="-228600">
              <a:spcBef>
                <a:spcPts val="1000"/>
              </a:spcBef>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Identify a person responsible for Pre to Post transition and develop a meeting or report to monitor process</a:t>
            </a:r>
          </a:p>
          <a:p>
            <a:pPr marL="631825" lvl="3">
              <a:spcBef>
                <a:spcPts val="1000"/>
              </a:spcBef>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Delays in setups create salary allocation issues</a:t>
            </a:r>
          </a:p>
          <a:p>
            <a:pPr marL="631825" lvl="3">
              <a:spcBef>
                <a:spcPts val="1000"/>
              </a:spcBef>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Establish recurring meetings with pre and post award teams to build synergy and transparency</a:t>
            </a:r>
          </a:p>
          <a:p>
            <a:pPr marL="631825" lvl="3">
              <a:spcBef>
                <a:spcPts val="1000"/>
              </a:spcBef>
              <a:buFont typeface="Arial" panose="020B0604020202020204" pitchFamily="34" charset="0"/>
              <a:buChar char="•"/>
            </a:pPr>
            <a:endParaRPr lang="en-US" sz="1200" dirty="0" smtClean="0">
              <a:latin typeface="Calibri" panose="020F0502020204030204" pitchFamily="34" charset="0"/>
              <a:cs typeface="Calibri" panose="020F0502020204030204" pitchFamily="34" charset="0"/>
            </a:endParaRPr>
          </a:p>
          <a:p>
            <a:pPr marL="0" indent="0">
              <a:buNone/>
            </a:pPr>
            <a:endParaRPr lang="en-US" sz="1200" b="1" dirty="0" smtClean="0">
              <a:latin typeface="Calibri" panose="020F0502020204030204" pitchFamily="34" charset="0"/>
              <a:cs typeface="Calibri" panose="020F0502020204030204" pitchFamily="34" charset="0"/>
            </a:endParaRPr>
          </a:p>
          <a:p>
            <a:pPr marL="0" indent="0">
              <a:buNone/>
            </a:pPr>
            <a:endParaRPr lang="en-US" sz="1200" b="1" dirty="0" smtClean="0">
              <a:latin typeface="Calibri" panose="020F0502020204030204" pitchFamily="34" charset="0"/>
              <a:cs typeface="Calibri" panose="020F0502020204030204" pitchFamily="34" charset="0"/>
            </a:endParaRPr>
          </a:p>
          <a:p>
            <a:pPr marL="631825" lvl="3">
              <a:spcBef>
                <a:spcPts val="1000"/>
              </a:spcBef>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5905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5875" y="3105356"/>
            <a:ext cx="5154494" cy="1250076"/>
          </a:xfrm>
        </p:spPr>
        <p:txBody>
          <a:bodyPr/>
          <a:lstStyle/>
          <a:p>
            <a:r>
              <a:rPr lang="en-US" sz="2449" dirty="0" smtClean="0"/>
              <a:t>Policy:</a:t>
            </a:r>
            <a:r>
              <a:rPr lang="en-US" sz="2449" dirty="0"/>
              <a:t> </a:t>
            </a:r>
            <a:r>
              <a:rPr lang="en-US" sz="2449" dirty="0" smtClean="0"/>
              <a:t>Indirect Cost Rate for Sponsored Programs</a:t>
            </a:r>
            <a:br>
              <a:rPr lang="en-US" sz="2449" dirty="0" smtClean="0"/>
            </a:br>
            <a:r>
              <a:rPr lang="en-US" sz="1800" dirty="0" smtClean="0"/>
              <a:t>Tyler Flack</a:t>
            </a:r>
            <a:endParaRPr lang="en-US" sz="1800" dirty="0"/>
          </a:p>
        </p:txBody>
      </p:sp>
      <p:sp>
        <p:nvSpPr>
          <p:cNvPr id="3" name="Rectangle 2"/>
          <p:cNvSpPr/>
          <p:nvPr/>
        </p:nvSpPr>
        <p:spPr>
          <a:xfrm>
            <a:off x="6827052" y="6023629"/>
            <a:ext cx="2133918"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Updated May 2022</a:t>
            </a: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55476947"/>
      </p:ext>
    </p:extLst>
  </p:cSld>
  <p:clrMapOvr>
    <a:masterClrMapping/>
  </p:clrMapOvr>
  <mc:AlternateContent xmlns:mc="http://schemas.openxmlformats.org/markup-compatibility/2006" xmlns:p14="http://schemas.microsoft.com/office/powerpoint/2010/main">
    <mc:Choice Requires="p14">
      <p:transition spd="slow" p14:dur="2000" advTm="43218"/>
    </mc:Choice>
    <mc:Fallback xmlns="">
      <p:transition spd="slow" advTm="43218"/>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altLang="en-US" sz="2400" dirty="0" smtClean="0"/>
              <a:t>Purpose and Background of IDC Rate Policy</a:t>
            </a:r>
            <a:endParaRPr lang="en-US" altLang="en-US" sz="2400" dirty="0"/>
          </a:p>
        </p:txBody>
      </p:sp>
      <p:sp>
        <p:nvSpPr>
          <p:cNvPr id="4" name="TextBox 3">
            <a:extLst>
              <a:ext uri="{FF2B5EF4-FFF2-40B4-BE49-F238E27FC236}">
                <a16:creationId xmlns:a16="http://schemas.microsoft.com/office/drawing/2014/main" id="{757D1914-02C2-4798-843D-BD6A4271C27A}"/>
              </a:ext>
            </a:extLst>
          </p:cNvPr>
          <p:cNvSpPr txBox="1"/>
          <p:nvPr/>
        </p:nvSpPr>
        <p:spPr>
          <a:xfrm>
            <a:off x="10030692" y="473075"/>
            <a:ext cx="4572000" cy="95410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289"/>
              </a:solidFill>
              <a:effectLst/>
              <a:uLnTx/>
              <a:uFillTx/>
              <a:latin typeface="Arial" panose="020B060402020202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endParaRPr>
          </a:p>
        </p:txBody>
      </p:sp>
      <p:sp>
        <p:nvSpPr>
          <p:cNvPr id="2" name="TextBox 1">
            <a:extLst>
              <a:ext uri="{FF2B5EF4-FFF2-40B4-BE49-F238E27FC236}">
                <a16:creationId xmlns:a16="http://schemas.microsoft.com/office/drawing/2014/main" id="{12B2547A-DF0F-4AFB-8830-940F2F52F6C7}"/>
              </a:ext>
            </a:extLst>
          </p:cNvPr>
          <p:cNvSpPr txBox="1"/>
          <p:nvPr/>
        </p:nvSpPr>
        <p:spPr>
          <a:xfrm>
            <a:off x="163802" y="1221620"/>
            <a:ext cx="8557288" cy="467820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smtClean="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Purpose: </a:t>
            </a:r>
            <a:r>
              <a:rPr kumimoji="0" lang="en-US" sz="2400" b="1" i="1"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t</a:t>
            </a:r>
            <a:r>
              <a:rPr kumimoji="0" lang="en-US" sz="2400" b="1" i="1" u="none" strike="noStrike" kern="1200" cap="none" spc="0" normalizeH="0" baseline="0" noProof="0" dirty="0" smtClean="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o</a:t>
            </a:r>
            <a:r>
              <a:rPr kumimoji="0" lang="en-US" sz="2400" b="1"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recover IDC of conducting sponsored programs (SPs)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smtClean="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Background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SP costs: actual </a:t>
            </a:r>
            <a:r>
              <a:rPr kumimoji="0" lang="en-US" sz="2200" b="1" i="0" u="none" strike="noStrike" kern="1200" cap="none" spc="0" normalizeH="0" baseline="0" noProof="0" dirty="0" smtClean="0">
                <a:ln>
                  <a:noFill/>
                </a:ln>
                <a:solidFill>
                  <a:srgbClr val="6283C2">
                    <a:lumMod val="75000"/>
                  </a:srgbClr>
                </a:solidFill>
                <a:effectLst/>
                <a:uLnTx/>
                <a:uFillTx/>
                <a:latin typeface="Calibri" panose="020F0502020204030204" pitchFamily="34" charset="0"/>
                <a:ea typeface="+mn-ea"/>
                <a:cs typeface="Calibri" panose="020F0502020204030204" pitchFamily="34" charset="0"/>
              </a:rPr>
              <a:t>direct</a:t>
            </a:r>
            <a:r>
              <a:rPr kumimoji="0" lang="en-US"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or </a:t>
            </a:r>
            <a:r>
              <a:rPr kumimoji="0" lang="en-US" sz="2200" b="1" i="0" u="none" strike="noStrike" kern="1200" cap="none" spc="0" normalizeH="0" baseline="0" noProof="0" dirty="0" smtClean="0">
                <a:ln>
                  <a:noFill/>
                </a:ln>
                <a:solidFill>
                  <a:srgbClr val="6283C2">
                    <a:lumMod val="75000"/>
                  </a:srgbClr>
                </a:solidFill>
                <a:effectLst/>
                <a:uLnTx/>
                <a:uFillTx/>
                <a:latin typeface="Calibri" panose="020F0502020204030204" pitchFamily="34" charset="0"/>
                <a:ea typeface="+mn-ea"/>
                <a:cs typeface="Calibri" panose="020F0502020204030204" pitchFamily="34" charset="0"/>
              </a:rPr>
              <a:t>indirect</a:t>
            </a:r>
            <a:r>
              <a:rPr kumimoji="0" lang="en-US"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costs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Direct: costs each program incurs through its </a:t>
            </a:r>
            <a:r>
              <a:rPr kumimoji="0" lang="en-US" sz="2000" b="1" i="0" u="none" strike="noStrike" kern="1200" cap="none" spc="0" normalizeH="0" baseline="0" noProof="0" dirty="0" smtClean="0">
                <a:ln>
                  <a:noFill/>
                </a:ln>
                <a:solidFill>
                  <a:srgbClr val="6283C2">
                    <a:lumMod val="75000"/>
                  </a:srgbClr>
                </a:solidFill>
                <a:effectLst/>
                <a:uLnTx/>
                <a:uFillTx/>
                <a:latin typeface="Calibri" panose="020F0502020204030204" pitchFamily="34" charset="0"/>
                <a:ea typeface="+mn-ea"/>
                <a:cs typeface="Calibri" panose="020F0502020204030204" pitchFamily="34" charset="0"/>
              </a:rPr>
              <a:t>specific activities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Indirect: costs an institution incurs </a:t>
            </a:r>
            <a:r>
              <a:rPr kumimoji="0" lang="en-US" sz="2000" b="1" i="0" u="none" strike="noStrike" kern="1200" cap="none" spc="0" normalizeH="0" baseline="0" noProof="0" dirty="0" smtClean="0">
                <a:ln>
                  <a:noFill/>
                </a:ln>
                <a:solidFill>
                  <a:srgbClr val="6283C2">
                    <a:lumMod val="75000"/>
                  </a:srgbClr>
                </a:solidFill>
                <a:effectLst/>
                <a:uLnTx/>
                <a:uFillTx/>
                <a:latin typeface="Calibri" panose="020F0502020204030204" pitchFamily="34" charset="0"/>
                <a:ea typeface="+mn-ea"/>
                <a:cs typeface="Calibri" panose="020F0502020204030204" pitchFamily="34" charset="0"/>
              </a:rPr>
              <a:t>across programs</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Not readily assignable to specific programs</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Serve a common or joint purpose benefitting many programs</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Failure to recover costs fully places a burden on the BMC’s </a:t>
            </a:r>
            <a:r>
              <a:rPr kumimoji="0" lang="en-US" sz="2000" b="1" i="0" u="none" strike="noStrike" kern="1200" cap="none" spc="0" normalizeH="0" baseline="0" noProof="0" dirty="0" smtClean="0">
                <a:ln>
                  <a:noFill/>
                </a:ln>
                <a:solidFill>
                  <a:srgbClr val="6283C2">
                    <a:lumMod val="75000"/>
                  </a:srgbClr>
                </a:solidFill>
                <a:effectLst/>
                <a:uLnTx/>
                <a:uFillTx/>
                <a:latin typeface="Calibri" panose="020F0502020204030204" pitchFamily="34" charset="0"/>
                <a:ea typeface="+mn-ea"/>
                <a:cs typeface="Calibri" panose="020F0502020204030204" pitchFamily="34" charset="0"/>
              </a:rPr>
              <a:t>primary purpose</a:t>
            </a: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providing exceptional care to all patients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Every BMC purpose ultimately goes back to our patients</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IDC recovery requires</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srgbClr val="6283C2">
                    <a:lumMod val="75000"/>
                  </a:srgbClr>
                </a:solidFill>
                <a:effectLst/>
                <a:uLnTx/>
                <a:uFillTx/>
                <a:latin typeface="Calibri" panose="020F0502020204030204" pitchFamily="34" charset="0"/>
                <a:ea typeface="+mn-ea"/>
                <a:cs typeface="Calibri" panose="020F0502020204030204" pitchFamily="34" charset="0"/>
              </a:rPr>
              <a:t>Proposing</a:t>
            </a: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maximum allowable IDC</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t>
            </a:r>
            <a:r>
              <a:rPr kumimoji="0" lang="en-US" sz="1800" b="1" i="0" u="none" strike="noStrike" kern="1200" cap="none" spc="0" normalizeH="0" baseline="0" noProof="0" dirty="0" smtClean="0">
                <a:ln>
                  <a:noFill/>
                </a:ln>
                <a:solidFill>
                  <a:srgbClr val="6283C2">
                    <a:lumMod val="75000"/>
                  </a:srgbClr>
                </a:solidFill>
                <a:effectLst/>
                <a:uLnTx/>
                <a:uFillTx/>
                <a:latin typeface="Calibri" panose="020F0502020204030204" pitchFamily="34" charset="0"/>
                <a:ea typeface="+mn-ea"/>
                <a:cs typeface="Calibri" panose="020F0502020204030204" pitchFamily="34" charset="0"/>
              </a:rPr>
              <a:t>ecuring</a:t>
            </a: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1800" b="1" i="0" u="none" strike="noStrike" kern="1200" cap="none" spc="0" normalizeH="0" baseline="0" noProof="0" dirty="0" smtClean="0">
                <a:ln>
                  <a:noFill/>
                </a:ln>
                <a:solidFill>
                  <a:srgbClr val="6283C2">
                    <a:lumMod val="75000"/>
                  </a:srgbClr>
                </a:solidFill>
                <a:effectLst/>
                <a:uLnTx/>
                <a:uFillTx/>
                <a:latin typeface="Calibri" panose="020F0502020204030204" pitchFamily="34" charset="0"/>
                <a:ea typeface="+mn-ea"/>
                <a:cs typeface="Calibri" panose="020F0502020204030204" pitchFamily="34" charset="0"/>
              </a:rPr>
              <a:t>IDC reimbursement </a:t>
            </a: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for each program</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Central, robust data collection and </a:t>
            </a:r>
            <a:r>
              <a:rPr kumimoji="0" lang="en-US" sz="1800" b="1" i="0" u="none" strike="noStrike" kern="1200" cap="none" spc="0" normalizeH="0" baseline="0" noProof="0" dirty="0" smtClean="0">
                <a:ln>
                  <a:noFill/>
                </a:ln>
                <a:solidFill>
                  <a:srgbClr val="6283C2">
                    <a:lumMod val="75000"/>
                  </a:srgbClr>
                </a:solidFill>
                <a:effectLst/>
                <a:uLnTx/>
                <a:uFillTx/>
                <a:latin typeface="Calibri" panose="020F0502020204030204" pitchFamily="34" charset="0"/>
                <a:ea typeface="+mn-ea"/>
                <a:cs typeface="Calibri" panose="020F0502020204030204" pitchFamily="34" charset="0"/>
              </a:rPr>
              <a:t>analysis</a:t>
            </a: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of IDC, </a:t>
            </a:r>
            <a:r>
              <a:rPr kumimoji="0" lang="en-US" sz="1800" b="1" i="0" u="none" strike="noStrike" kern="1200" cap="none" spc="0" normalizeH="0" baseline="0" noProof="0" dirty="0" smtClean="0">
                <a:ln>
                  <a:noFill/>
                </a:ln>
                <a:solidFill>
                  <a:srgbClr val="6283C2">
                    <a:lumMod val="75000"/>
                  </a:srgbClr>
                </a:solidFill>
                <a:effectLst/>
                <a:uLnTx/>
                <a:uFillTx/>
                <a:latin typeface="Calibri" panose="020F0502020204030204" pitchFamily="34" charset="0"/>
                <a:ea typeface="+mn-ea"/>
                <a:cs typeface="Calibri" panose="020F0502020204030204" pitchFamily="34" charset="0"/>
              </a:rPr>
              <a:t>negotiation</a:t>
            </a: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with DHHS</a:t>
            </a:r>
            <a:endPar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02840862"/>
      </p:ext>
    </p:extLst>
  </p:cSld>
  <p:clrMapOvr>
    <a:masterClrMapping/>
  </p:clrMapOvr>
  <mc:AlternateContent xmlns:mc="http://schemas.openxmlformats.org/markup-compatibility/2006" xmlns:p14="http://schemas.microsoft.com/office/powerpoint/2010/main">
    <mc:Choice Requires="p14">
      <p:transition spd="slow" p14:dur="2000" advTm="4998"/>
    </mc:Choice>
    <mc:Fallback xmlns="">
      <p:transition spd="slow" advTm="499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2280" y="2582564"/>
            <a:ext cx="6165353" cy="502445"/>
          </a:xfrm>
        </p:spPr>
        <p:txBody>
          <a:bodyPr/>
          <a:lstStyle/>
          <a:p>
            <a:r>
              <a:rPr lang="en-US" dirty="0"/>
              <a:t>Agenda</a:t>
            </a:r>
          </a:p>
        </p:txBody>
      </p:sp>
      <p:sp>
        <p:nvSpPr>
          <p:cNvPr id="3" name="Subtitle 2"/>
          <p:cNvSpPr>
            <a:spLocks noGrp="1"/>
          </p:cNvSpPr>
          <p:nvPr>
            <p:ph type="subTitle" idx="1"/>
          </p:nvPr>
        </p:nvSpPr>
        <p:spPr>
          <a:xfrm>
            <a:off x="2592280" y="3116062"/>
            <a:ext cx="6551720" cy="2721258"/>
          </a:xfrm>
        </p:spPr>
        <p:txBody>
          <a:bodyPr/>
          <a:lstStyle/>
          <a:p>
            <a:r>
              <a:rPr lang="en-US" sz="1500" dirty="0"/>
              <a:t>9:00am – </a:t>
            </a:r>
            <a:r>
              <a:rPr lang="en-US" sz="1500" dirty="0" smtClean="0"/>
              <a:t>10:00am</a:t>
            </a:r>
            <a:endParaRPr lang="en-US" sz="1500" dirty="0"/>
          </a:p>
          <a:p>
            <a:r>
              <a:rPr lang="en-US" sz="1500" dirty="0"/>
              <a:t>Welcome</a:t>
            </a:r>
          </a:p>
          <a:p>
            <a:r>
              <a:rPr lang="en-US" sz="1500" dirty="0" smtClean="0"/>
              <a:t>Research </a:t>
            </a:r>
            <a:r>
              <a:rPr lang="en-US" sz="1500" dirty="0"/>
              <a:t>Operations </a:t>
            </a:r>
            <a:r>
              <a:rPr lang="en-US" sz="1500" dirty="0" smtClean="0"/>
              <a:t>updates</a:t>
            </a:r>
          </a:p>
          <a:p>
            <a:endParaRPr lang="en-US" sz="1500" dirty="0"/>
          </a:p>
          <a:p>
            <a:r>
              <a:rPr lang="en-US" sz="1500" dirty="0"/>
              <a:t>10:00am – </a:t>
            </a:r>
            <a:r>
              <a:rPr lang="en-US" sz="1500" dirty="0" smtClean="0"/>
              <a:t>10:30am</a:t>
            </a:r>
          </a:p>
          <a:p>
            <a:r>
              <a:rPr lang="en-US" sz="1500" dirty="0" smtClean="0"/>
              <a:t>Research Newsletter</a:t>
            </a:r>
          </a:p>
          <a:p>
            <a:r>
              <a:rPr lang="en-US" sz="1600" dirty="0"/>
              <a:t>Introduction to Research SOPs</a:t>
            </a:r>
            <a:endParaRPr lang="en-US" sz="1500" dirty="0" smtClean="0"/>
          </a:p>
          <a:p>
            <a:endParaRPr lang="en-US" sz="1500" dirty="0" smtClean="0"/>
          </a:p>
        </p:txBody>
      </p:sp>
    </p:spTree>
    <p:extLst>
      <p:ext uri="{BB962C8B-B14F-4D97-AF65-F5344CB8AC3E}">
        <p14:creationId xmlns:p14="http://schemas.microsoft.com/office/powerpoint/2010/main" val="2925013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altLang="en-US" sz="2400" dirty="0"/>
              <a:t>Specific Examples </a:t>
            </a:r>
            <a:r>
              <a:rPr lang="en-US" altLang="en-US" sz="2400" dirty="0" smtClean="0"/>
              <a:t>of Indirect Costs</a:t>
            </a:r>
            <a:endParaRPr lang="en-US" altLang="en-US" sz="2400" dirty="0"/>
          </a:p>
        </p:txBody>
      </p:sp>
      <p:sp>
        <p:nvSpPr>
          <p:cNvPr id="4" name="TextBox 3">
            <a:extLst>
              <a:ext uri="{FF2B5EF4-FFF2-40B4-BE49-F238E27FC236}">
                <a16:creationId xmlns:a16="http://schemas.microsoft.com/office/drawing/2014/main" id="{757D1914-02C2-4798-843D-BD6A4271C27A}"/>
              </a:ext>
            </a:extLst>
          </p:cNvPr>
          <p:cNvSpPr txBox="1"/>
          <p:nvPr/>
        </p:nvSpPr>
        <p:spPr>
          <a:xfrm>
            <a:off x="10030692" y="473075"/>
            <a:ext cx="4572000" cy="95410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289"/>
              </a:solidFill>
              <a:effectLst/>
              <a:uLnTx/>
              <a:uFillTx/>
              <a:latin typeface="Arial" panose="020B060402020202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endParaRPr>
          </a:p>
        </p:txBody>
      </p:sp>
      <p:sp>
        <p:nvSpPr>
          <p:cNvPr id="2" name="TextBox 1">
            <a:extLst>
              <a:ext uri="{FF2B5EF4-FFF2-40B4-BE49-F238E27FC236}">
                <a16:creationId xmlns:a16="http://schemas.microsoft.com/office/drawing/2014/main" id="{12B2547A-DF0F-4AFB-8830-940F2F52F6C7}"/>
              </a:ext>
            </a:extLst>
          </p:cNvPr>
          <p:cNvSpPr txBox="1"/>
          <p:nvPr/>
        </p:nvSpPr>
        <p:spPr>
          <a:xfrm>
            <a:off x="173829" y="994856"/>
            <a:ext cx="8557288" cy="5509200"/>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Human Resources, including costs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Kronos and Workday and all the staff that support those </a:t>
            </a: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systems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Supply Chain costs for maintaining vendor relationships, staffing buyers, and receiving goods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Space/Facilities costs</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Depreciation or lease costs on space study teams occupy</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Utilities costs</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Maintenance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costs</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Campus Safety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Finance, including Accounts Payables, Accounting, and Treasury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Legal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(OGC</a:t>
            </a: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 Contract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negotiations and review, legal defense, agreement execution (NDA, MTA, etc.), managing agreement/sponsor conflicts, policy oversight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Research Operations: Sponsored Programs Administration, Research Finance, CTO, Training and Education</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7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Compliance</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IT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system costs and system </a:t>
            </a: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support, including research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t>
            </a: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ystems: InfoEd, </a:t>
            </a:r>
            <a:r>
              <a:rPr kumimoji="0" lang="en-US" sz="1600" b="0" i="0" u="none" strike="noStrike" kern="1200" cap="none" spc="0" normalizeH="0" baseline="0" noProof="0" dirty="0" err="1" smtClean="0">
                <a:ln>
                  <a:noFill/>
                </a:ln>
                <a:solidFill>
                  <a:srgbClr val="000000"/>
                </a:solidFill>
                <a:effectLst/>
                <a:uLnTx/>
                <a:uFillTx/>
                <a:latin typeface="Calibri" panose="020F0502020204030204" pitchFamily="34" charset="0"/>
                <a:ea typeface="+mn-ea"/>
                <a:cs typeface="Calibri" panose="020F0502020204030204" pitchFamily="34" charset="0"/>
              </a:rPr>
              <a:t>Velos</a:t>
            </a: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CTMS), </a:t>
            </a:r>
            <a:r>
              <a:rPr kumimoji="0" lang="en-US" sz="1600" b="0" i="0" u="none" strike="noStrike" kern="1200" cap="none" spc="0" normalizeH="0" baseline="0" noProof="0" dirty="0" err="1" smtClean="0">
                <a:ln>
                  <a:noFill/>
                </a:ln>
                <a:solidFill>
                  <a:srgbClr val="000000"/>
                </a:solidFill>
                <a:effectLst/>
                <a:uLnTx/>
                <a:uFillTx/>
                <a:latin typeface="Calibri" panose="020F0502020204030204" pitchFamily="34" charset="0"/>
                <a:ea typeface="+mn-ea"/>
                <a:cs typeface="Calibri" panose="020F0502020204030204" pitchFamily="34" charset="0"/>
              </a:rPr>
              <a:t>ClinCard</a:t>
            </a: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etc.</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Shared Services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technology development, export controls, IRB, IACUC, IBC, Radiation Safety, Environmental Safety, etc.</a:t>
            </a:r>
          </a:p>
        </p:txBody>
      </p:sp>
    </p:spTree>
    <p:extLst>
      <p:ext uri="{BB962C8B-B14F-4D97-AF65-F5344CB8AC3E}">
        <p14:creationId xmlns:p14="http://schemas.microsoft.com/office/powerpoint/2010/main" val="1706561769"/>
      </p:ext>
    </p:extLst>
  </p:cSld>
  <p:clrMapOvr>
    <a:masterClrMapping/>
  </p:clrMapOvr>
  <mc:AlternateContent xmlns:mc="http://schemas.openxmlformats.org/markup-compatibility/2006" xmlns:p14="http://schemas.microsoft.com/office/powerpoint/2010/main">
    <mc:Choice Requires="p14">
      <p:transition spd="slow" p14:dur="2000" advTm="4998"/>
    </mc:Choice>
    <mc:Fallback xmlns="">
      <p:transition spd="slow" advTm="499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altLang="en-US" sz="2400" dirty="0" smtClean="0"/>
              <a:t>Indirect Cost </a:t>
            </a:r>
            <a:r>
              <a:rPr lang="en-US" altLang="en-US" sz="2400" dirty="0"/>
              <a:t>Rate – The Basics</a:t>
            </a:r>
          </a:p>
        </p:txBody>
      </p:sp>
      <p:sp>
        <p:nvSpPr>
          <p:cNvPr id="4" name="TextBox 3">
            <a:extLst>
              <a:ext uri="{FF2B5EF4-FFF2-40B4-BE49-F238E27FC236}">
                <a16:creationId xmlns:a16="http://schemas.microsoft.com/office/drawing/2014/main" id="{757D1914-02C2-4798-843D-BD6A4271C27A}"/>
              </a:ext>
            </a:extLst>
          </p:cNvPr>
          <p:cNvSpPr txBox="1"/>
          <p:nvPr/>
        </p:nvSpPr>
        <p:spPr>
          <a:xfrm>
            <a:off x="10030692" y="473075"/>
            <a:ext cx="4572000" cy="95410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289"/>
              </a:solidFill>
              <a:effectLst/>
              <a:uLnTx/>
              <a:uFillTx/>
              <a:latin typeface="Arial" panose="020B060402020202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endParaRPr>
          </a:p>
        </p:txBody>
      </p:sp>
      <p:sp>
        <p:nvSpPr>
          <p:cNvPr id="2" name="TextBox 1">
            <a:extLst>
              <a:ext uri="{FF2B5EF4-FFF2-40B4-BE49-F238E27FC236}">
                <a16:creationId xmlns:a16="http://schemas.microsoft.com/office/drawing/2014/main" id="{12B2547A-DF0F-4AFB-8830-940F2F52F6C7}"/>
              </a:ext>
            </a:extLst>
          </p:cNvPr>
          <p:cNvSpPr txBox="1"/>
          <p:nvPr/>
        </p:nvSpPr>
        <p:spPr>
          <a:xfrm>
            <a:off x="163802" y="1153616"/>
            <a:ext cx="8340436"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IDCs are </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associated with the </a:t>
            </a:r>
            <a:r>
              <a:rPr kumimoji="0" lang="en-US" sz="2200" b="1" i="0" u="none" strike="noStrike" kern="1200" cap="none" spc="0" normalizeH="0" baseline="0" noProof="0" dirty="0">
                <a:ln>
                  <a:noFill/>
                </a:ln>
                <a:solidFill>
                  <a:srgbClr val="6283C2">
                    <a:lumMod val="75000"/>
                  </a:srgbClr>
                </a:solidFill>
                <a:effectLst/>
                <a:uLnTx/>
                <a:uFillTx/>
                <a:latin typeface="Calibri" panose="020F0502020204030204" pitchFamily="34" charset="0"/>
                <a:ea typeface="+mn-ea"/>
                <a:cs typeface="Calibri" panose="020F0502020204030204" pitchFamily="34" charset="0"/>
              </a:rPr>
              <a:t>general operation </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of an </a:t>
            </a:r>
            <a:r>
              <a:rPr kumimoji="0" lang="en-US"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institution in conducting sponsored programs, often referred to as “F&amp;A”</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BMC requires IDC on </a:t>
            </a:r>
            <a:r>
              <a:rPr kumimoji="0" lang="en-US" sz="2200" b="1" i="0" u="none" strike="noStrike" kern="1200" cap="none" spc="0" normalizeH="0" baseline="0" noProof="0" dirty="0" smtClean="0">
                <a:ln>
                  <a:noFill/>
                </a:ln>
                <a:solidFill>
                  <a:srgbClr val="6283C2">
                    <a:lumMod val="75000"/>
                  </a:srgbClr>
                </a:solidFill>
                <a:effectLst/>
                <a:uLnTx/>
                <a:uFillTx/>
                <a:latin typeface="Calibri" panose="020F0502020204030204" pitchFamily="34" charset="0"/>
                <a:ea typeface="+mn-ea"/>
                <a:cs typeface="Calibri" panose="020F0502020204030204" pitchFamily="34" charset="0"/>
              </a:rPr>
              <a:t>all sponsored programs</a:t>
            </a:r>
            <a:r>
              <a:rPr kumimoji="0" lang="en-US" sz="2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5" name="Diagram 4">
            <a:extLst>
              <a:ext uri="{FF2B5EF4-FFF2-40B4-BE49-F238E27FC236}">
                <a16:creationId xmlns:a16="http://schemas.microsoft.com/office/drawing/2014/main" id="{874586ED-29D8-41EF-BD63-623F0E5D2F0D}"/>
              </a:ext>
            </a:extLst>
          </p:cNvPr>
          <p:cNvGraphicFramePr/>
          <p:nvPr>
            <p:extLst/>
          </p:nvPr>
        </p:nvGraphicFramePr>
        <p:xfrm>
          <a:off x="339039" y="2788919"/>
          <a:ext cx="8422105" cy="2903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73735" y="5933639"/>
            <a:ext cx="8752715"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*The rate is determined by type of activity and sponsor and, in a few cases, by sponsor IDC policy restriction</a:t>
            </a:r>
          </a:p>
        </p:txBody>
      </p:sp>
    </p:spTree>
    <p:extLst>
      <p:ext uri="{BB962C8B-B14F-4D97-AF65-F5344CB8AC3E}">
        <p14:creationId xmlns:p14="http://schemas.microsoft.com/office/powerpoint/2010/main" val="1329189296"/>
      </p:ext>
    </p:extLst>
  </p:cSld>
  <p:clrMapOvr>
    <a:masterClrMapping/>
  </p:clrMapOvr>
  <mc:AlternateContent xmlns:mc="http://schemas.openxmlformats.org/markup-compatibility/2006" xmlns:p14="http://schemas.microsoft.com/office/powerpoint/2010/main">
    <mc:Choice Requires="p14">
      <p:transition spd="slow" p14:dur="2000" advTm="4998"/>
    </mc:Choice>
    <mc:Fallback xmlns="">
      <p:transition spd="slow" advTm="4998"/>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DA4035-C139-4351-A4BF-801EFAD55E29}"/>
              </a:ext>
            </a:extLst>
          </p:cNvPr>
          <p:cNvSpPr>
            <a:spLocks noGrp="1"/>
          </p:cNvSpPr>
          <p:nvPr>
            <p:ph type="title"/>
          </p:nvPr>
        </p:nvSpPr>
        <p:spPr/>
        <p:txBody>
          <a:bodyPr/>
          <a:lstStyle/>
          <a:p>
            <a:r>
              <a:rPr lang="en-US" sz="2400" dirty="0"/>
              <a:t>Roles in </a:t>
            </a:r>
            <a:r>
              <a:rPr lang="en-US" sz="2400" dirty="0" smtClean="0"/>
              <a:t>IDC </a:t>
            </a:r>
            <a:r>
              <a:rPr lang="en-US" sz="2400" dirty="0"/>
              <a:t>Rate Process</a:t>
            </a:r>
          </a:p>
        </p:txBody>
      </p:sp>
      <p:sp>
        <p:nvSpPr>
          <p:cNvPr id="5" name="Content Placeholder 4">
            <a:extLst>
              <a:ext uri="{FF2B5EF4-FFF2-40B4-BE49-F238E27FC236}">
                <a16:creationId xmlns:a16="http://schemas.microsoft.com/office/drawing/2014/main" id="{AEDD116B-F2D3-4D4D-B127-3079281B6EF0}"/>
              </a:ext>
            </a:extLst>
          </p:cNvPr>
          <p:cNvSpPr>
            <a:spLocks noGrp="1"/>
          </p:cNvSpPr>
          <p:nvPr>
            <p:ph sz="half" idx="2"/>
          </p:nvPr>
        </p:nvSpPr>
        <p:spPr>
          <a:xfrm>
            <a:off x="175618" y="1143000"/>
            <a:ext cx="8750808" cy="5175504"/>
          </a:xfrm>
        </p:spPr>
        <p:txBody>
          <a:bodyPr/>
          <a:lstStyle/>
          <a:p>
            <a:pPr marL="0" indent="0">
              <a:buNone/>
            </a:pPr>
            <a:r>
              <a:rPr lang="en-US" sz="2400" b="1" i="1" dirty="0" smtClean="0">
                <a:solidFill>
                  <a:schemeClr val="tx1">
                    <a:lumMod val="85000"/>
                    <a:lumOff val="15000"/>
                  </a:schemeClr>
                </a:solidFill>
                <a:latin typeface="Calibri" panose="020F0502020204030204" pitchFamily="34" charset="0"/>
                <a:cs typeface="Calibri" panose="020F0502020204030204" pitchFamily="34" charset="0"/>
              </a:rPr>
              <a:t>BMC’s IDC Rates, prepared annually</a:t>
            </a:r>
          </a:p>
          <a:p>
            <a:pPr marL="0" indent="0">
              <a:spcBef>
                <a:spcPts val="600"/>
              </a:spcBef>
              <a:buNone/>
            </a:pPr>
            <a:r>
              <a:rPr lang="en-US" sz="2200" b="1" dirty="0" smtClean="0">
                <a:solidFill>
                  <a:schemeClr val="accent6">
                    <a:lumMod val="75000"/>
                  </a:schemeClr>
                </a:solidFill>
                <a:latin typeface="Calibri" panose="020F0502020204030204" pitchFamily="34" charset="0"/>
                <a:cs typeface="Calibri" panose="020F0502020204030204" pitchFamily="34" charset="0"/>
              </a:rPr>
              <a:t>Research Operations, Research Finance (RF)</a:t>
            </a:r>
          </a:p>
          <a:p>
            <a:pPr>
              <a:spcBef>
                <a:spcPts val="0"/>
              </a:spcBef>
            </a:pPr>
            <a:r>
              <a:rPr lang="en-US" sz="2000" dirty="0">
                <a:latin typeface="Calibri" panose="020F0502020204030204" pitchFamily="34" charset="0"/>
                <a:cs typeface="Calibri" panose="020F0502020204030204" pitchFamily="34" charset="0"/>
              </a:rPr>
              <a:t>c</a:t>
            </a:r>
            <a:r>
              <a:rPr lang="en-US" sz="2000" dirty="0" smtClean="0">
                <a:latin typeface="Calibri" panose="020F0502020204030204" pitchFamily="34" charset="0"/>
                <a:cs typeface="Calibri" panose="020F0502020204030204" pitchFamily="34" charset="0"/>
              </a:rPr>
              <a:t>ollaborates with BMC Finance </a:t>
            </a:r>
          </a:p>
          <a:p>
            <a:pPr lvl="1">
              <a:spcBef>
                <a:spcPts val="0"/>
              </a:spcBef>
            </a:pPr>
            <a:r>
              <a:rPr lang="en-US" sz="1800" dirty="0">
                <a:latin typeface="Calibri" panose="020F0502020204030204" pitchFamily="34" charset="0"/>
                <a:cs typeface="Calibri" panose="020F0502020204030204" pitchFamily="34" charset="0"/>
              </a:rPr>
              <a:t>t</a:t>
            </a:r>
            <a:r>
              <a:rPr lang="en-US" sz="1800" dirty="0" smtClean="0">
                <a:latin typeface="Calibri" panose="020F0502020204030204" pitchFamily="34" charset="0"/>
                <a:cs typeface="Calibri" panose="020F0502020204030204" pitchFamily="34" charset="0"/>
              </a:rPr>
              <a:t>o determine SP portion of BMC cost pools</a:t>
            </a:r>
          </a:p>
          <a:p>
            <a:pPr lvl="1">
              <a:spcBef>
                <a:spcPts val="0"/>
              </a:spcBef>
            </a:pPr>
            <a:r>
              <a:rPr lang="en-US" sz="1800" dirty="0" smtClean="0">
                <a:solidFill>
                  <a:schemeClr val="tx1">
                    <a:lumMod val="85000"/>
                    <a:lumOff val="15000"/>
                  </a:schemeClr>
                </a:solidFill>
                <a:latin typeface="Calibri" panose="020F0502020204030204" pitchFamily="34" charset="0"/>
                <a:cs typeface="Calibri" panose="020F0502020204030204" pitchFamily="34" charset="0"/>
              </a:rPr>
              <a:t>includes “space” calculations</a:t>
            </a:r>
          </a:p>
          <a:p>
            <a:pPr>
              <a:spcBef>
                <a:spcPts val="0"/>
              </a:spcBef>
            </a:pPr>
            <a:r>
              <a:rPr lang="en-US" sz="2000" dirty="0" smtClean="0">
                <a:latin typeface="Calibri" panose="020F0502020204030204" pitchFamily="34" charset="0"/>
                <a:cs typeface="Calibri" panose="020F0502020204030204" pitchFamily="34" charset="0"/>
              </a:rPr>
              <a:t>prepares IDC analysis</a:t>
            </a:r>
          </a:p>
          <a:p>
            <a:pPr>
              <a:spcBef>
                <a:spcPts val="0"/>
              </a:spcBef>
            </a:pPr>
            <a:r>
              <a:rPr lang="en-US" sz="2000" dirty="0">
                <a:latin typeface="Calibri" panose="020F0502020204030204" pitchFamily="34" charset="0"/>
                <a:cs typeface="Calibri" panose="020F0502020204030204" pitchFamily="34" charset="0"/>
              </a:rPr>
              <a:t>p</a:t>
            </a:r>
            <a:r>
              <a:rPr lang="en-US" sz="2000" dirty="0" smtClean="0">
                <a:latin typeface="Calibri" panose="020F0502020204030204" pitchFamily="34" charset="0"/>
                <a:cs typeface="Calibri" panose="020F0502020204030204" pitchFamily="34" charset="0"/>
              </a:rPr>
              <a:t>roposes, negotiates federal </a:t>
            </a:r>
            <a:r>
              <a:rPr lang="en-US" sz="2000" dirty="0">
                <a:latin typeface="Calibri" panose="020F0502020204030204" pitchFamily="34" charset="0"/>
                <a:cs typeface="Calibri" panose="020F0502020204030204" pitchFamily="34" charset="0"/>
              </a:rPr>
              <a:t>rate with </a:t>
            </a:r>
            <a:r>
              <a:rPr lang="en-US" sz="2000" dirty="0" smtClean="0">
                <a:latin typeface="Calibri" panose="020F0502020204030204" pitchFamily="34" charset="0"/>
                <a:cs typeface="Calibri" panose="020F0502020204030204" pitchFamily="34" charset="0"/>
              </a:rPr>
              <a:t>DHHS</a:t>
            </a:r>
            <a:endParaRPr lang="en-US" sz="2000" dirty="0">
              <a:latin typeface="Calibri" panose="020F0502020204030204" pitchFamily="34" charset="0"/>
              <a:cs typeface="Calibri" panose="020F0502020204030204" pitchFamily="34" charset="0"/>
            </a:endParaRPr>
          </a:p>
          <a:p>
            <a:endParaRPr lang="en-US" sz="200" b="1" dirty="0" smtClean="0">
              <a:latin typeface="Calibri" panose="020F0502020204030204" pitchFamily="34" charset="0"/>
              <a:cs typeface="Calibri" panose="020F0502020204030204" pitchFamily="34" charset="0"/>
            </a:endParaRPr>
          </a:p>
          <a:p>
            <a:pPr marL="0" indent="0">
              <a:buNone/>
            </a:pPr>
            <a:r>
              <a:rPr lang="en-US" sz="2400" b="1" i="1" dirty="0" smtClean="0">
                <a:solidFill>
                  <a:schemeClr val="tx1">
                    <a:lumMod val="85000"/>
                    <a:lumOff val="15000"/>
                  </a:schemeClr>
                </a:solidFill>
                <a:latin typeface="Calibri" panose="020F0502020204030204" pitchFamily="34" charset="0"/>
                <a:cs typeface="Calibri" panose="020F0502020204030204" pitchFamily="34" charset="0"/>
              </a:rPr>
              <a:t>IDC proposal </a:t>
            </a:r>
            <a:r>
              <a:rPr lang="en-US" sz="2400" b="1" i="1" dirty="0">
                <a:solidFill>
                  <a:schemeClr val="tx1">
                    <a:lumMod val="85000"/>
                    <a:lumOff val="15000"/>
                  </a:schemeClr>
                </a:solidFill>
                <a:latin typeface="Calibri" panose="020F0502020204030204" pitchFamily="34" charset="0"/>
                <a:cs typeface="Calibri" panose="020F0502020204030204" pitchFamily="34" charset="0"/>
              </a:rPr>
              <a:t>b</a:t>
            </a:r>
            <a:r>
              <a:rPr lang="en-US" sz="2400" b="1" i="1" dirty="0" smtClean="0">
                <a:solidFill>
                  <a:schemeClr val="tx1">
                    <a:lumMod val="85000"/>
                    <a:lumOff val="15000"/>
                  </a:schemeClr>
                </a:solidFill>
                <a:latin typeface="Calibri" panose="020F0502020204030204" pitchFamily="34" charset="0"/>
                <a:cs typeface="Calibri" panose="020F0502020204030204" pitchFamily="34" charset="0"/>
              </a:rPr>
              <a:t>udget and </a:t>
            </a:r>
            <a:r>
              <a:rPr lang="en-US" sz="2400" b="1" i="1" dirty="0">
                <a:solidFill>
                  <a:schemeClr val="tx1">
                    <a:lumMod val="85000"/>
                    <a:lumOff val="15000"/>
                  </a:schemeClr>
                </a:solidFill>
                <a:latin typeface="Calibri" panose="020F0502020204030204" pitchFamily="34" charset="0"/>
                <a:cs typeface="Calibri" panose="020F0502020204030204" pitchFamily="34" charset="0"/>
              </a:rPr>
              <a:t>r</a:t>
            </a:r>
            <a:r>
              <a:rPr lang="en-US" sz="2400" b="1" i="1" dirty="0" smtClean="0">
                <a:solidFill>
                  <a:schemeClr val="tx1">
                    <a:lumMod val="85000"/>
                    <a:lumOff val="15000"/>
                  </a:schemeClr>
                </a:solidFill>
                <a:latin typeface="Calibri" panose="020F0502020204030204" pitchFamily="34" charset="0"/>
                <a:cs typeface="Calibri" panose="020F0502020204030204" pitchFamily="34" charset="0"/>
              </a:rPr>
              <a:t>ecovery of IDC per sponsored program</a:t>
            </a:r>
          </a:p>
          <a:p>
            <a:pPr marL="0" indent="0">
              <a:spcBef>
                <a:spcPts val="600"/>
              </a:spcBef>
              <a:buNone/>
            </a:pPr>
            <a:r>
              <a:rPr lang="en-US" sz="2000" b="1" dirty="0" smtClean="0">
                <a:solidFill>
                  <a:schemeClr val="accent6">
                    <a:lumMod val="75000"/>
                  </a:schemeClr>
                </a:solidFill>
                <a:latin typeface="Calibri" panose="020F0502020204030204" pitchFamily="34" charset="0"/>
                <a:cs typeface="Calibri" panose="020F0502020204030204" pitchFamily="34" charset="0"/>
              </a:rPr>
              <a:t>Departmental Administrator/PI/Program Director</a:t>
            </a:r>
          </a:p>
          <a:p>
            <a:pPr>
              <a:spcBef>
                <a:spcPts val="0"/>
              </a:spcBef>
            </a:pPr>
            <a:r>
              <a:rPr lang="en-US" sz="2000" dirty="0" smtClean="0">
                <a:latin typeface="Calibri" panose="020F0502020204030204" pitchFamily="34" charset="0"/>
                <a:cs typeface="Calibri" panose="020F0502020204030204" pitchFamily="34" charset="0"/>
              </a:rPr>
              <a:t>requests IDC rate appropriate to the activity/sponsor type, program site location</a:t>
            </a:r>
            <a:endParaRPr lang="en-US" sz="2000" dirty="0" smtClean="0">
              <a:solidFill>
                <a:srgbClr val="C00000"/>
              </a:solidFill>
              <a:latin typeface="Calibri" panose="020F0502020204030204" pitchFamily="34" charset="0"/>
              <a:cs typeface="Calibri" panose="020F0502020204030204" pitchFamily="34" charset="0"/>
            </a:endParaRPr>
          </a:p>
          <a:p>
            <a:pPr marL="0" indent="0">
              <a:buNone/>
            </a:pPr>
            <a:r>
              <a:rPr lang="en-US" sz="2000" b="1" dirty="0" smtClean="0">
                <a:solidFill>
                  <a:schemeClr val="accent6">
                    <a:lumMod val="75000"/>
                  </a:schemeClr>
                </a:solidFill>
                <a:latin typeface="Calibri" panose="020F0502020204030204" pitchFamily="34" charset="0"/>
                <a:cs typeface="Calibri" panose="020F0502020204030204" pitchFamily="34" charset="0"/>
              </a:rPr>
              <a:t>Department head or appropriate designee</a:t>
            </a:r>
            <a:endParaRPr lang="en-US" sz="2000" b="1" dirty="0">
              <a:latin typeface="Calibri" panose="020F0502020204030204" pitchFamily="34" charset="0"/>
              <a:cs typeface="Calibri" panose="020F0502020204030204" pitchFamily="34" charset="0"/>
            </a:endParaRPr>
          </a:p>
          <a:p>
            <a:pPr>
              <a:spcBef>
                <a:spcPts val="0"/>
              </a:spcBef>
            </a:pPr>
            <a:r>
              <a:rPr lang="en-US" sz="2000" dirty="0" smtClean="0">
                <a:latin typeface="Calibri" panose="020F0502020204030204" pitchFamily="34" charset="0"/>
                <a:cs typeface="Calibri" panose="020F0502020204030204" pitchFamily="34" charset="0"/>
              </a:rPr>
              <a:t>reviews, approves </a:t>
            </a:r>
            <a:r>
              <a:rPr lang="en-US" sz="2000" dirty="0">
                <a:latin typeface="Calibri" panose="020F0502020204030204" pitchFamily="34" charset="0"/>
                <a:cs typeface="Calibri" panose="020F0502020204030204" pitchFamily="34" charset="0"/>
              </a:rPr>
              <a:t>proposal elements, including </a:t>
            </a:r>
            <a:r>
              <a:rPr lang="en-US" sz="2000" dirty="0" smtClean="0">
                <a:solidFill>
                  <a:schemeClr val="tx1">
                    <a:lumMod val="85000"/>
                    <a:lumOff val="15000"/>
                  </a:schemeClr>
                </a:solidFill>
                <a:latin typeface="Calibri" panose="020F0502020204030204" pitchFamily="34" charset="0"/>
                <a:cs typeface="Calibri" panose="020F0502020204030204" pitchFamily="34" charset="0"/>
              </a:rPr>
              <a:t>stipulated </a:t>
            </a:r>
            <a:r>
              <a:rPr lang="en-US" sz="2000" dirty="0">
                <a:solidFill>
                  <a:schemeClr val="tx1">
                    <a:lumMod val="85000"/>
                    <a:lumOff val="15000"/>
                  </a:schemeClr>
                </a:solidFill>
                <a:latin typeface="Calibri" panose="020F0502020204030204" pitchFamily="34" charset="0"/>
                <a:cs typeface="Calibri" panose="020F0502020204030204" pitchFamily="34" charset="0"/>
              </a:rPr>
              <a:t>IDC rate</a:t>
            </a:r>
          </a:p>
          <a:p>
            <a:pPr marL="0" indent="0">
              <a:buNone/>
            </a:pPr>
            <a:r>
              <a:rPr lang="en-US" sz="2000" b="1" dirty="0" smtClean="0">
                <a:solidFill>
                  <a:schemeClr val="accent6">
                    <a:lumMod val="75000"/>
                  </a:schemeClr>
                </a:solidFill>
                <a:latin typeface="Calibri" panose="020F0502020204030204" pitchFamily="34" charset="0"/>
                <a:cs typeface="Calibri" panose="020F0502020204030204" pitchFamily="34" charset="0"/>
              </a:rPr>
              <a:t>Research Operations</a:t>
            </a:r>
          </a:p>
          <a:p>
            <a:pPr>
              <a:spcBef>
                <a:spcPts val="0"/>
              </a:spcBef>
            </a:pPr>
            <a:r>
              <a:rPr lang="en-US" sz="2000" dirty="0" smtClean="0">
                <a:solidFill>
                  <a:schemeClr val="tx1">
                    <a:lumMod val="85000"/>
                    <a:lumOff val="15000"/>
                  </a:schemeClr>
                </a:solidFill>
                <a:latin typeface="Calibri" panose="020F0502020204030204" pitchFamily="34" charset="0"/>
                <a:cs typeface="Calibri" panose="020F0502020204030204" pitchFamily="34" charset="0"/>
              </a:rPr>
              <a:t>confirms applicable </a:t>
            </a:r>
            <a:r>
              <a:rPr lang="en-US" sz="2000" dirty="0">
                <a:solidFill>
                  <a:schemeClr val="tx1">
                    <a:lumMod val="85000"/>
                    <a:lumOff val="15000"/>
                  </a:schemeClr>
                </a:solidFill>
                <a:latin typeface="Calibri" panose="020F0502020204030204" pitchFamily="34" charset="0"/>
                <a:cs typeface="Calibri" panose="020F0502020204030204" pitchFamily="34" charset="0"/>
              </a:rPr>
              <a:t>rate is </a:t>
            </a:r>
            <a:r>
              <a:rPr lang="en-US" sz="2000" dirty="0" smtClean="0">
                <a:solidFill>
                  <a:schemeClr val="tx1">
                    <a:lumMod val="85000"/>
                    <a:lumOff val="15000"/>
                  </a:schemeClr>
                </a:solidFill>
                <a:latin typeface="Calibri" panose="020F0502020204030204" pitchFamily="34" charset="0"/>
                <a:cs typeface="Calibri" panose="020F0502020204030204" pitchFamily="34" charset="0"/>
              </a:rPr>
              <a:t>budgeted at proposal and recovered</a:t>
            </a:r>
          </a:p>
          <a:p>
            <a:endParaRPr lang="en-US" sz="2000" b="1" dirty="0" smtClean="0"/>
          </a:p>
        </p:txBody>
      </p:sp>
    </p:spTree>
    <p:extLst>
      <p:ext uri="{BB962C8B-B14F-4D97-AF65-F5344CB8AC3E}">
        <p14:creationId xmlns:p14="http://schemas.microsoft.com/office/powerpoint/2010/main" val="819538818"/>
      </p:ext>
    </p:extLst>
  </p:cSld>
  <p:clrMapOvr>
    <a:masterClrMapping/>
  </p:clrMapOvr>
  <mc:AlternateContent xmlns:mc="http://schemas.openxmlformats.org/markup-compatibility/2006" xmlns:p14="http://schemas.microsoft.com/office/powerpoint/2010/main">
    <mc:Choice Requires="p14">
      <p:transition spd="slow" p14:dur="2000" advTm="50567"/>
    </mc:Choice>
    <mc:Fallback xmlns="">
      <p:transition spd="slow" advTm="50567"/>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D6936-F9A7-41CA-9062-3B77E3C5DA81}"/>
              </a:ext>
            </a:extLst>
          </p:cNvPr>
          <p:cNvSpPr>
            <a:spLocks noGrp="1"/>
          </p:cNvSpPr>
          <p:nvPr>
            <p:ph type="title"/>
          </p:nvPr>
        </p:nvSpPr>
        <p:spPr/>
        <p:txBody>
          <a:bodyPr/>
          <a:lstStyle/>
          <a:p>
            <a:r>
              <a:rPr lang="en-US" sz="2400" dirty="0" smtClean="0"/>
              <a:t>IDC rate application, time of proposal</a:t>
            </a:r>
            <a:endParaRPr lang="en-US" sz="2400" dirty="0"/>
          </a:p>
        </p:txBody>
      </p:sp>
      <p:sp>
        <p:nvSpPr>
          <p:cNvPr id="8" name="Content Placeholder 7">
            <a:extLst>
              <a:ext uri="{FF2B5EF4-FFF2-40B4-BE49-F238E27FC236}">
                <a16:creationId xmlns:a16="http://schemas.microsoft.com/office/drawing/2014/main" id="{DD7A1528-322B-40C1-9055-67BBA793C9F4}"/>
              </a:ext>
            </a:extLst>
          </p:cNvPr>
          <p:cNvSpPr>
            <a:spLocks noGrp="1"/>
          </p:cNvSpPr>
          <p:nvPr>
            <p:ph sz="half" idx="2"/>
          </p:nvPr>
        </p:nvSpPr>
        <p:spPr>
          <a:xfrm>
            <a:off x="173736" y="1143000"/>
            <a:ext cx="8352493" cy="5052767"/>
          </a:xfrm>
        </p:spPr>
        <p:txBody>
          <a:bodyPr/>
          <a:lstStyle/>
          <a:p>
            <a:pPr marL="0" indent="0">
              <a:buNone/>
            </a:pPr>
            <a:r>
              <a:rPr lang="en-US" sz="2200" b="1" dirty="0" smtClean="0">
                <a:solidFill>
                  <a:schemeClr val="accent6">
                    <a:lumMod val="75000"/>
                  </a:schemeClr>
                </a:solidFill>
                <a:latin typeface="Calibri" panose="020F0502020204030204" pitchFamily="34" charset="0"/>
                <a:cs typeface="Calibri" panose="020F0502020204030204" pitchFamily="34" charset="0"/>
              </a:rPr>
              <a:t>All p</a:t>
            </a:r>
            <a:r>
              <a:rPr lang="en-US" sz="2200" b="1" i="0" u="none" strike="noStrike" baseline="0" dirty="0" smtClean="0">
                <a:solidFill>
                  <a:schemeClr val="accent6">
                    <a:lumMod val="75000"/>
                  </a:schemeClr>
                </a:solidFill>
                <a:latin typeface="Calibri" panose="020F0502020204030204" pitchFamily="34" charset="0"/>
                <a:cs typeface="Calibri" panose="020F0502020204030204" pitchFamily="34" charset="0"/>
              </a:rPr>
              <a:t>roposals must</a:t>
            </a:r>
            <a:r>
              <a:rPr lang="en-US" sz="2200" b="1" i="0" u="none" strike="noStrike" dirty="0" smtClean="0">
                <a:solidFill>
                  <a:schemeClr val="accent6">
                    <a:lumMod val="75000"/>
                  </a:schemeClr>
                </a:solidFill>
                <a:latin typeface="Calibri" panose="020F0502020204030204" pitchFamily="34" charset="0"/>
                <a:cs typeface="Calibri" panose="020F0502020204030204" pitchFamily="34" charset="0"/>
              </a:rPr>
              <a:t> include the maximum allowable indirect costs, appropriate to the activity (research, other sponsored activity) and location</a:t>
            </a:r>
            <a:endParaRPr lang="en-US" sz="2200" b="1" i="0" u="none" strike="noStrike" baseline="0" dirty="0" smtClean="0">
              <a:solidFill>
                <a:srgbClr val="FF0000"/>
              </a:solidFill>
              <a:latin typeface="Calibri" panose="020F0502020204030204" pitchFamily="34" charset="0"/>
              <a:cs typeface="Calibri" panose="020F0502020204030204" pitchFamily="34" charset="0"/>
            </a:endParaRPr>
          </a:p>
          <a:p>
            <a:pPr>
              <a:buFontTx/>
              <a:buChar char="-"/>
            </a:pPr>
            <a:r>
              <a:rPr lang="en-US" sz="2000" dirty="0" smtClean="0">
                <a:latin typeface="Calibri" panose="020F0502020204030204" pitchFamily="34" charset="0"/>
                <a:cs typeface="Calibri" panose="020F0502020204030204" pitchFamily="34" charset="0"/>
              </a:rPr>
              <a:t>IDC rates are based on actual costs incurred by BMC to support sponsored activity</a:t>
            </a:r>
          </a:p>
          <a:p>
            <a:pPr>
              <a:buFontTx/>
              <a:buChar char="-"/>
            </a:pPr>
            <a:r>
              <a:rPr lang="en-US" sz="2000" dirty="0" smtClean="0">
                <a:latin typeface="Calibri" panose="020F0502020204030204" pitchFamily="34" charset="0"/>
                <a:cs typeface="Calibri" panose="020F0502020204030204" pitchFamily="34" charset="0"/>
              </a:rPr>
              <a:t>Applied </a:t>
            </a:r>
            <a:r>
              <a:rPr lang="en-US" sz="2000" dirty="0">
                <a:latin typeface="Calibri" panose="020F0502020204030204" pitchFamily="34" charset="0"/>
                <a:cs typeface="Calibri" panose="020F0502020204030204" pitchFamily="34" charset="0"/>
              </a:rPr>
              <a:t>to all externally sponsored </a:t>
            </a:r>
            <a:r>
              <a:rPr lang="en-US" sz="2000" dirty="0" smtClean="0">
                <a:latin typeface="Calibri" panose="020F0502020204030204" pitchFamily="34" charset="0"/>
                <a:cs typeface="Calibri" panose="020F0502020204030204" pitchFamily="34" charset="0"/>
              </a:rPr>
              <a:t>award types; </a:t>
            </a:r>
            <a:r>
              <a:rPr lang="en-US" sz="2000" dirty="0">
                <a:latin typeface="Calibri" panose="020F0502020204030204" pitchFamily="34" charset="0"/>
                <a:cs typeface="Calibri" panose="020F0502020204030204" pitchFamily="34" charset="0"/>
              </a:rPr>
              <a:t>grants, contracts, cooperative agreements, and </a:t>
            </a:r>
            <a:r>
              <a:rPr lang="en-US" sz="2000" dirty="0" smtClean="0">
                <a:latin typeface="Calibri" panose="020F0502020204030204" pitchFamily="34" charset="0"/>
                <a:cs typeface="Calibri" panose="020F0502020204030204" pitchFamily="34" charset="0"/>
              </a:rPr>
              <a:t>subawards</a:t>
            </a:r>
          </a:p>
          <a:p>
            <a:pPr>
              <a:buFontTx/>
              <a:buChar char="-"/>
            </a:pPr>
            <a:r>
              <a:rPr lang="en-US" sz="2000" dirty="0" smtClean="0">
                <a:latin typeface="Calibri" panose="020F0502020204030204" pitchFamily="34" charset="0"/>
                <a:cs typeface="Calibri" panose="020F0502020204030204" pitchFamily="34" charset="0"/>
              </a:rPr>
              <a:t>Applied to </a:t>
            </a:r>
            <a:r>
              <a:rPr lang="en-US" sz="2000" dirty="0">
                <a:latin typeface="Calibri" panose="020F0502020204030204" pitchFamily="34" charset="0"/>
                <a:cs typeface="Calibri" panose="020F0502020204030204" pitchFamily="34" charset="0"/>
              </a:rPr>
              <a:t>all sponsor types, including federal, other governmental, business or industry, and </a:t>
            </a:r>
            <a:r>
              <a:rPr lang="en-US" sz="2000" dirty="0" smtClean="0">
                <a:latin typeface="Calibri" panose="020F0502020204030204" pitchFamily="34" charset="0"/>
                <a:cs typeface="Calibri" panose="020F0502020204030204" pitchFamily="34" charset="0"/>
              </a:rPr>
              <a:t>non-profits</a:t>
            </a:r>
          </a:p>
          <a:p>
            <a:pPr marL="0" indent="0">
              <a:buNone/>
            </a:pPr>
            <a:endParaRPr lang="en-US" sz="2000" b="1" i="1" dirty="0" smtClean="0">
              <a:solidFill>
                <a:schemeClr val="accent6">
                  <a:lumMod val="75000"/>
                </a:schemeClr>
              </a:solidFill>
              <a:latin typeface="Calibri" panose="020F0502020204030204" pitchFamily="34" charset="0"/>
              <a:cs typeface="Calibri" panose="020F0502020204030204" pitchFamily="34" charset="0"/>
            </a:endParaRPr>
          </a:p>
          <a:p>
            <a:pPr marL="0" indent="0">
              <a:buNone/>
            </a:pPr>
            <a:r>
              <a:rPr lang="en-US" sz="2000" b="1" i="1" dirty="0" smtClean="0">
                <a:solidFill>
                  <a:schemeClr val="accent6">
                    <a:lumMod val="75000"/>
                  </a:schemeClr>
                </a:solidFill>
                <a:latin typeface="Calibri" panose="020F0502020204030204" pitchFamily="34" charset="0"/>
                <a:cs typeface="Calibri" panose="020F0502020204030204" pitchFamily="34" charset="0"/>
              </a:rPr>
              <a:t>Consistent application </a:t>
            </a:r>
            <a:r>
              <a:rPr lang="en-US" sz="2000" b="1" i="1" dirty="0">
                <a:solidFill>
                  <a:schemeClr val="accent6">
                    <a:lumMod val="75000"/>
                  </a:schemeClr>
                </a:solidFill>
                <a:latin typeface="Calibri" panose="020F0502020204030204" pitchFamily="34" charset="0"/>
                <a:cs typeface="Calibri" panose="020F0502020204030204" pitchFamily="34" charset="0"/>
              </a:rPr>
              <a:t>of </a:t>
            </a:r>
            <a:r>
              <a:rPr lang="en-US" sz="2000" b="1" i="1" dirty="0" smtClean="0">
                <a:solidFill>
                  <a:schemeClr val="accent6">
                    <a:lumMod val="75000"/>
                  </a:schemeClr>
                </a:solidFill>
                <a:latin typeface="Calibri" panose="020F0502020204030204" pitchFamily="34" charset="0"/>
                <a:cs typeface="Calibri" panose="020F0502020204030204" pitchFamily="34" charset="0"/>
              </a:rPr>
              <a:t>IDC rates </a:t>
            </a:r>
            <a:r>
              <a:rPr lang="en-US" sz="2000" b="1" i="1" dirty="0">
                <a:solidFill>
                  <a:schemeClr val="accent6">
                    <a:lumMod val="75000"/>
                  </a:schemeClr>
                </a:solidFill>
                <a:latin typeface="Calibri" panose="020F0502020204030204" pitchFamily="34" charset="0"/>
                <a:cs typeface="Calibri" panose="020F0502020204030204" pitchFamily="34" charset="0"/>
              </a:rPr>
              <a:t>allows BMC to recover the cost of facilities, utilities, administration, compliance, safety, and </a:t>
            </a:r>
            <a:r>
              <a:rPr lang="en-US" sz="2000" b="1" i="1" dirty="0" smtClean="0">
                <a:solidFill>
                  <a:schemeClr val="accent6">
                    <a:lumMod val="75000"/>
                  </a:schemeClr>
                </a:solidFill>
                <a:latin typeface="Calibri" panose="020F0502020204030204" pitchFamily="34" charset="0"/>
                <a:cs typeface="Calibri" panose="020F0502020204030204" pitchFamily="34" charset="0"/>
              </a:rPr>
              <a:t>all </a:t>
            </a:r>
            <a:r>
              <a:rPr lang="en-US" sz="2000" b="1" i="1" dirty="0">
                <a:solidFill>
                  <a:schemeClr val="accent6">
                    <a:lumMod val="75000"/>
                  </a:schemeClr>
                </a:solidFill>
                <a:latin typeface="Calibri" panose="020F0502020204030204" pitchFamily="34" charset="0"/>
                <a:cs typeface="Calibri" panose="020F0502020204030204" pitchFamily="34" charset="0"/>
              </a:rPr>
              <a:t>services associated with </a:t>
            </a:r>
            <a:r>
              <a:rPr lang="en-US" sz="2000" b="1" i="1" dirty="0" smtClean="0">
                <a:solidFill>
                  <a:schemeClr val="accent6">
                    <a:lumMod val="75000"/>
                  </a:schemeClr>
                </a:solidFill>
                <a:latin typeface="Calibri" panose="020F0502020204030204" pitchFamily="34" charset="0"/>
                <a:cs typeface="Calibri" panose="020F0502020204030204" pitchFamily="34" charset="0"/>
              </a:rPr>
              <a:t>sponsored activities</a:t>
            </a:r>
            <a:endParaRPr lang="en-US" sz="1900" b="1" i="1" u="none" strike="noStrike" baseline="0" dirty="0" smtClean="0">
              <a:solidFill>
                <a:schemeClr val="accent6">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8934106"/>
      </p:ext>
    </p:extLst>
  </p:cSld>
  <p:clrMapOvr>
    <a:masterClrMapping/>
  </p:clrMapOvr>
  <mc:AlternateContent xmlns:mc="http://schemas.openxmlformats.org/markup-compatibility/2006" xmlns:p14="http://schemas.microsoft.com/office/powerpoint/2010/main">
    <mc:Choice Requires="p14">
      <p:transition spd="slow" p14:dur="2000" advTm="24161"/>
    </mc:Choice>
    <mc:Fallback xmlns="">
      <p:transition spd="slow" advTm="2416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D6936-F9A7-41CA-9062-3B77E3C5DA81}"/>
              </a:ext>
            </a:extLst>
          </p:cNvPr>
          <p:cNvSpPr>
            <a:spLocks noGrp="1"/>
          </p:cNvSpPr>
          <p:nvPr>
            <p:ph type="title"/>
          </p:nvPr>
        </p:nvSpPr>
        <p:spPr/>
        <p:txBody>
          <a:bodyPr/>
          <a:lstStyle/>
          <a:p>
            <a:r>
              <a:rPr lang="en-US" sz="2400" dirty="0" smtClean="0"/>
              <a:t>Federal IDC rates apply, with limited exceptions</a:t>
            </a:r>
            <a:endParaRPr lang="en-US" sz="2400" dirty="0"/>
          </a:p>
        </p:txBody>
      </p:sp>
      <p:sp>
        <p:nvSpPr>
          <p:cNvPr id="8" name="Content Placeholder 7">
            <a:extLst>
              <a:ext uri="{FF2B5EF4-FFF2-40B4-BE49-F238E27FC236}">
                <a16:creationId xmlns:a16="http://schemas.microsoft.com/office/drawing/2014/main" id="{DD7A1528-322B-40C1-9055-67BBA793C9F4}"/>
              </a:ext>
            </a:extLst>
          </p:cNvPr>
          <p:cNvSpPr>
            <a:spLocks noGrp="1"/>
          </p:cNvSpPr>
          <p:nvPr>
            <p:ph sz="half" idx="2"/>
          </p:nvPr>
        </p:nvSpPr>
        <p:spPr>
          <a:xfrm>
            <a:off x="175621" y="1337310"/>
            <a:ext cx="8352493" cy="4485478"/>
          </a:xfrm>
        </p:spPr>
        <p:txBody>
          <a:bodyPr/>
          <a:lstStyle/>
          <a:p>
            <a:pPr marL="0" indent="0">
              <a:buNone/>
            </a:pPr>
            <a:r>
              <a:rPr lang="en-US" sz="2400" b="1" i="1" dirty="0" smtClean="0">
                <a:solidFill>
                  <a:schemeClr val="tx1">
                    <a:lumMod val="75000"/>
                    <a:lumOff val="25000"/>
                  </a:schemeClr>
                </a:solidFill>
                <a:latin typeface="Calibri" panose="020F0502020204030204" pitchFamily="34" charset="0"/>
                <a:cs typeface="Calibri" panose="020F0502020204030204" pitchFamily="34" charset="0"/>
              </a:rPr>
              <a:t>BMC’s negotiated IDC rates apply </a:t>
            </a:r>
            <a:r>
              <a:rPr lang="en-US" sz="2400" b="1" i="1" dirty="0">
                <a:solidFill>
                  <a:schemeClr val="tx1">
                    <a:lumMod val="75000"/>
                    <a:lumOff val="25000"/>
                  </a:schemeClr>
                </a:solidFill>
                <a:latin typeface="Calibri" panose="020F0502020204030204" pitchFamily="34" charset="0"/>
                <a:cs typeface="Calibri" panose="020F0502020204030204" pitchFamily="34" charset="0"/>
              </a:rPr>
              <a:t>to all sponsored </a:t>
            </a:r>
            <a:r>
              <a:rPr lang="en-US" sz="2400" b="1" i="1" dirty="0" smtClean="0">
                <a:solidFill>
                  <a:schemeClr val="tx1">
                    <a:lumMod val="75000"/>
                    <a:lumOff val="25000"/>
                  </a:schemeClr>
                </a:solidFill>
                <a:latin typeface="Calibri" panose="020F0502020204030204" pitchFamily="34" charset="0"/>
                <a:cs typeface="Calibri" panose="020F0502020204030204" pitchFamily="34" charset="0"/>
              </a:rPr>
              <a:t>programs</a:t>
            </a:r>
          </a:p>
          <a:p>
            <a:r>
              <a:rPr lang="en-US" sz="2000" dirty="0" smtClean="0">
                <a:latin typeface="Calibri" panose="020F0502020204030204" pitchFamily="34" charset="0"/>
                <a:cs typeface="Calibri" panose="020F0502020204030204" pitchFamily="34" charset="0"/>
              </a:rPr>
              <a:t>A lower rate may be applied when non-federal sponsors limit IDC rates in its </a:t>
            </a:r>
            <a:r>
              <a:rPr lang="en-US" sz="2000" b="1" dirty="0" smtClean="0">
                <a:solidFill>
                  <a:schemeClr val="accent6">
                    <a:lumMod val="75000"/>
                  </a:schemeClr>
                </a:solidFill>
                <a:latin typeface="Calibri" panose="020F0502020204030204" pitchFamily="34" charset="0"/>
                <a:cs typeface="Calibri" panose="020F0502020204030204" pitchFamily="34" charset="0"/>
              </a:rPr>
              <a:t>bylaws</a:t>
            </a:r>
            <a:r>
              <a:rPr lang="en-US" sz="2000" dirty="0" smtClean="0">
                <a:latin typeface="Calibri" panose="020F0502020204030204" pitchFamily="34" charset="0"/>
                <a:cs typeface="Calibri" panose="020F0502020204030204" pitchFamily="34" charset="0"/>
              </a:rPr>
              <a:t> or </a:t>
            </a:r>
            <a:r>
              <a:rPr lang="en-US" sz="2000" b="1" dirty="0" smtClean="0">
                <a:solidFill>
                  <a:schemeClr val="accent6">
                    <a:lumMod val="75000"/>
                  </a:schemeClr>
                </a:solidFill>
                <a:latin typeface="Calibri" panose="020F0502020204030204" pitchFamily="34" charset="0"/>
                <a:cs typeface="Calibri" panose="020F0502020204030204" pitchFamily="34" charset="0"/>
              </a:rPr>
              <a:t>written policies</a:t>
            </a:r>
          </a:p>
          <a:p>
            <a:pPr>
              <a:buFontTx/>
              <a:buChar char="-"/>
            </a:pPr>
            <a:endParaRPr lang="en-US" sz="200" dirty="0" smtClean="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In these cases the project must be of </a:t>
            </a:r>
            <a:r>
              <a:rPr lang="en-US" sz="2000" b="1" dirty="0" smtClean="0">
                <a:solidFill>
                  <a:schemeClr val="accent6">
                    <a:lumMod val="75000"/>
                  </a:schemeClr>
                </a:solidFill>
                <a:latin typeface="Calibri" panose="020F0502020204030204" pitchFamily="34" charset="0"/>
                <a:cs typeface="Calibri" panose="020F0502020204030204" pitchFamily="34" charset="0"/>
              </a:rPr>
              <a:t>sufficient </a:t>
            </a:r>
            <a:r>
              <a:rPr lang="en-US" sz="2000" b="1" dirty="0">
                <a:solidFill>
                  <a:schemeClr val="accent6">
                    <a:lumMod val="75000"/>
                  </a:schemeClr>
                </a:solidFill>
                <a:latin typeface="Calibri" panose="020F0502020204030204" pitchFamily="34" charset="0"/>
                <a:cs typeface="Calibri" panose="020F0502020204030204" pitchFamily="34" charset="0"/>
              </a:rPr>
              <a:t>benefit </a:t>
            </a:r>
            <a:r>
              <a:rPr lang="en-US" sz="2000" dirty="0">
                <a:latin typeface="Calibri" panose="020F0502020204030204" pitchFamily="34" charset="0"/>
                <a:cs typeface="Calibri" panose="020F0502020204030204" pitchFamily="34" charset="0"/>
              </a:rPr>
              <a:t>to BMC’s research and patient care mission to warrant loss of cost </a:t>
            </a:r>
            <a:r>
              <a:rPr lang="en-US" sz="2000" dirty="0" smtClean="0">
                <a:latin typeface="Calibri" panose="020F0502020204030204" pitchFamily="34" charset="0"/>
                <a:cs typeface="Calibri" panose="020F0502020204030204" pitchFamily="34" charset="0"/>
              </a:rPr>
              <a:t>recovery</a:t>
            </a:r>
          </a:p>
          <a:p>
            <a:pPr>
              <a:buFontTx/>
              <a:buChar char="-"/>
            </a:pPr>
            <a:endParaRPr lang="en-US" sz="200" dirty="0" smtClean="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Some </a:t>
            </a:r>
            <a:r>
              <a:rPr lang="en-US" sz="2000" b="1" dirty="0">
                <a:solidFill>
                  <a:schemeClr val="accent6">
                    <a:lumMod val="75000"/>
                  </a:schemeClr>
                </a:solidFill>
                <a:latin typeface="Calibri" panose="020F0502020204030204" pitchFamily="34" charset="0"/>
                <a:cs typeface="Calibri" panose="020F0502020204030204" pitchFamily="34" charset="0"/>
              </a:rPr>
              <a:t>federal funding mechanisms </a:t>
            </a:r>
            <a:r>
              <a:rPr lang="en-US" sz="2000" b="1" dirty="0" smtClean="0">
                <a:solidFill>
                  <a:schemeClr val="accent6">
                    <a:lumMod val="75000"/>
                  </a:schemeClr>
                </a:solidFill>
                <a:latin typeface="Calibri" panose="020F0502020204030204" pitchFamily="34" charset="0"/>
                <a:cs typeface="Calibri" panose="020F0502020204030204" pitchFamily="34" charset="0"/>
              </a:rPr>
              <a:t>cap </a:t>
            </a:r>
            <a:r>
              <a:rPr lang="en-US" sz="2000" dirty="0" smtClean="0">
                <a:latin typeface="Calibri" panose="020F0502020204030204" pitchFamily="34" charset="0"/>
                <a:cs typeface="Calibri" panose="020F0502020204030204" pitchFamily="34" charset="0"/>
              </a:rPr>
              <a:t>the IDC rate: BMC must apply the maximum rate allowed</a:t>
            </a:r>
            <a:endParaRPr lang="en-US" sz="1900" b="1" i="0" u="none" strike="noStrike" baseline="0" dirty="0" smtClean="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5148294"/>
      </p:ext>
    </p:extLst>
  </p:cSld>
  <p:clrMapOvr>
    <a:masterClrMapping/>
  </p:clrMapOvr>
  <mc:AlternateContent xmlns:mc="http://schemas.openxmlformats.org/markup-compatibility/2006" xmlns:p14="http://schemas.microsoft.com/office/powerpoint/2010/main">
    <mc:Choice Requires="p14">
      <p:transition spd="slow" p14:dur="2000" advTm="12762"/>
    </mc:Choice>
    <mc:Fallback xmlns="">
      <p:transition spd="slow" advTm="12762"/>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D6936-F9A7-41CA-9062-3B77E3C5DA81}"/>
              </a:ext>
            </a:extLst>
          </p:cNvPr>
          <p:cNvSpPr>
            <a:spLocks noGrp="1"/>
          </p:cNvSpPr>
          <p:nvPr>
            <p:ph type="title"/>
          </p:nvPr>
        </p:nvSpPr>
        <p:spPr>
          <a:xfrm>
            <a:off x="242297" y="114300"/>
            <a:ext cx="8749303" cy="854869"/>
          </a:xfrm>
        </p:spPr>
        <p:txBody>
          <a:bodyPr/>
          <a:lstStyle/>
          <a:p>
            <a:r>
              <a:rPr lang="en-US" sz="2400" dirty="0" smtClean="0"/>
              <a:t>IDC rate by site, activity, sponsor restriction</a:t>
            </a:r>
            <a:endParaRPr lang="en-US" sz="2400" dirty="0"/>
          </a:p>
        </p:txBody>
      </p:sp>
      <p:sp>
        <p:nvSpPr>
          <p:cNvPr id="8" name="Content Placeholder 7">
            <a:extLst>
              <a:ext uri="{FF2B5EF4-FFF2-40B4-BE49-F238E27FC236}">
                <a16:creationId xmlns:a16="http://schemas.microsoft.com/office/drawing/2014/main" id="{DD7A1528-322B-40C1-9055-67BBA793C9F4}"/>
              </a:ext>
            </a:extLst>
          </p:cNvPr>
          <p:cNvSpPr>
            <a:spLocks noGrp="1"/>
          </p:cNvSpPr>
          <p:nvPr>
            <p:ph sz="half" idx="2"/>
          </p:nvPr>
        </p:nvSpPr>
        <p:spPr>
          <a:xfrm>
            <a:off x="173736" y="1143000"/>
            <a:ext cx="8744839" cy="5052767"/>
          </a:xfrm>
        </p:spPr>
        <p:txBody>
          <a:bodyPr/>
          <a:lstStyle/>
          <a:p>
            <a:pPr marL="342900" lvl="1" indent="0">
              <a:buNone/>
            </a:pPr>
            <a:endParaRPr lang="en-US" sz="1000" b="1" dirty="0">
              <a:latin typeface="Calibri" panose="020F0502020204030204" pitchFamily="34" charset="0"/>
              <a:cs typeface="Calibri" panose="020F0502020204030204" pitchFamily="34" charset="0"/>
            </a:endParaRPr>
          </a:p>
          <a:p>
            <a:pPr marL="0" indent="0">
              <a:buNone/>
            </a:pPr>
            <a:r>
              <a:rPr lang="en-US" sz="2400" b="1" dirty="0">
                <a:solidFill>
                  <a:schemeClr val="tx1">
                    <a:lumMod val="75000"/>
                    <a:lumOff val="25000"/>
                  </a:schemeClr>
                </a:solidFill>
                <a:latin typeface="Calibri" panose="020F0502020204030204" pitchFamily="34" charset="0"/>
                <a:cs typeface="Calibri" panose="020F0502020204030204" pitchFamily="34" charset="0"/>
              </a:rPr>
              <a:t>IDC rate determination, based on:</a:t>
            </a:r>
          </a:p>
          <a:p>
            <a:r>
              <a:rPr lang="en-US" sz="2000" dirty="0" smtClean="0">
                <a:latin typeface="Calibri" panose="020F0502020204030204" pitchFamily="34" charset="0"/>
                <a:cs typeface="Calibri" panose="020F0502020204030204" pitchFamily="34" charset="0"/>
              </a:rPr>
              <a:t>type </a:t>
            </a:r>
            <a:r>
              <a:rPr lang="en-US" sz="2000" dirty="0">
                <a:latin typeface="Calibri" panose="020F0502020204030204" pitchFamily="34" charset="0"/>
                <a:cs typeface="Calibri" panose="020F0502020204030204" pitchFamily="34" charset="0"/>
              </a:rPr>
              <a:t>of </a:t>
            </a:r>
            <a:r>
              <a:rPr lang="en-US" sz="2000" b="1" dirty="0" smtClean="0">
                <a:solidFill>
                  <a:schemeClr val="accent6">
                    <a:lumMod val="75000"/>
                  </a:schemeClr>
                </a:solidFill>
                <a:latin typeface="Calibri" panose="020F0502020204030204" pitchFamily="34" charset="0"/>
                <a:cs typeface="Calibri" panose="020F0502020204030204" pitchFamily="34" charset="0"/>
              </a:rPr>
              <a:t>activity</a:t>
            </a:r>
            <a:r>
              <a:rPr lang="en-US" sz="2000" dirty="0" smtClean="0">
                <a:latin typeface="Calibri" panose="020F0502020204030204" pitchFamily="34" charset="0"/>
                <a:cs typeface="Calibri" panose="020F0502020204030204" pitchFamily="34" charset="0"/>
              </a:rPr>
              <a:t> </a:t>
            </a:r>
          </a:p>
          <a:p>
            <a:r>
              <a:rPr lang="en-US" sz="2000" b="1" dirty="0">
                <a:solidFill>
                  <a:schemeClr val="accent6">
                    <a:lumMod val="75000"/>
                  </a:schemeClr>
                </a:solidFill>
                <a:latin typeface="Calibri" panose="020F0502020204030204" pitchFamily="34" charset="0"/>
                <a:cs typeface="Calibri" panose="020F0502020204030204" pitchFamily="34" charset="0"/>
              </a:rPr>
              <a:t>location</a:t>
            </a:r>
            <a:r>
              <a:rPr lang="en-US" sz="2000" dirty="0" smtClean="0">
                <a:latin typeface="Calibri" panose="020F0502020204030204" pitchFamily="34" charset="0"/>
                <a:cs typeface="Calibri" panose="020F0502020204030204" pitchFamily="34" charset="0"/>
              </a:rPr>
              <a:t> of activity</a:t>
            </a:r>
          </a:p>
          <a:p>
            <a:r>
              <a:rPr lang="en-US" sz="2000" dirty="0" smtClean="0">
                <a:latin typeface="Calibri" panose="020F0502020204030204" pitchFamily="34" charset="0"/>
                <a:cs typeface="Calibri" panose="020F0502020204030204" pitchFamily="34" charset="0"/>
              </a:rPr>
              <a:t>sponsor’s </a:t>
            </a:r>
            <a:r>
              <a:rPr lang="en-US" sz="2000" b="1" dirty="0" smtClean="0">
                <a:solidFill>
                  <a:schemeClr val="accent6">
                    <a:lumMod val="75000"/>
                  </a:schemeClr>
                </a:solidFill>
                <a:latin typeface="Calibri" panose="020F0502020204030204" pitchFamily="34" charset="0"/>
                <a:cs typeface="Calibri" panose="020F0502020204030204" pitchFamily="34" charset="0"/>
              </a:rPr>
              <a:t>policy restrictions, when applicable</a:t>
            </a:r>
          </a:p>
          <a:p>
            <a:pPr marL="0" indent="0">
              <a:buNone/>
            </a:pPr>
            <a:endParaRPr lang="en-US" sz="2000" b="1" dirty="0">
              <a:solidFill>
                <a:schemeClr val="accent6">
                  <a:lumMod val="75000"/>
                </a:schemeClr>
              </a:solidFill>
              <a:latin typeface="Calibri" panose="020F0502020204030204" pitchFamily="34" charset="0"/>
              <a:cs typeface="Calibri" panose="020F0502020204030204" pitchFamily="34" charset="0"/>
            </a:endParaRPr>
          </a:p>
          <a:p>
            <a:pPr marL="0" indent="0">
              <a:buNone/>
            </a:pPr>
            <a:r>
              <a:rPr lang="en-US" sz="2400" b="1" dirty="0">
                <a:solidFill>
                  <a:schemeClr val="tx1">
                    <a:lumMod val="75000"/>
                    <a:lumOff val="25000"/>
                  </a:schemeClr>
                </a:solidFill>
                <a:latin typeface="Calibri" panose="020F0502020204030204" pitchFamily="34" charset="0"/>
                <a:cs typeface="Calibri" panose="020F0502020204030204" pitchFamily="34" charset="0"/>
              </a:rPr>
              <a:t>On-and Off-site rates apply</a:t>
            </a:r>
          </a:p>
          <a:p>
            <a:r>
              <a:rPr lang="en-US" sz="2000" dirty="0">
                <a:latin typeface="Calibri" panose="020F0502020204030204" pitchFamily="34" charset="0"/>
                <a:cs typeface="Calibri" panose="020F0502020204030204" pitchFamily="34" charset="0"/>
              </a:rPr>
              <a:t>where does </a:t>
            </a:r>
            <a:r>
              <a:rPr lang="en-US" sz="2000" b="1" dirty="0">
                <a:solidFill>
                  <a:schemeClr val="accent6">
                    <a:lumMod val="75000"/>
                  </a:schemeClr>
                </a:solidFill>
                <a:latin typeface="Calibri" panose="020F0502020204030204" pitchFamily="34" charset="0"/>
                <a:cs typeface="Calibri" panose="020F0502020204030204" pitchFamily="34" charset="0"/>
              </a:rPr>
              <a:t>majority of activity occur</a:t>
            </a:r>
            <a:r>
              <a:rPr lang="en-US" sz="2000" dirty="0" smtClean="0">
                <a:latin typeface="Calibri" panose="020F0502020204030204" pitchFamily="34" charset="0"/>
                <a:cs typeface="Calibri" panose="020F0502020204030204" pitchFamily="34" charset="0"/>
              </a:rPr>
              <a:t>?</a:t>
            </a:r>
            <a:endParaRPr lang="en-US" sz="1000" dirty="0" smtClean="0">
              <a:latin typeface="Calibri" panose="020F0502020204030204" pitchFamily="34" charset="0"/>
              <a:cs typeface="Calibri" panose="020F0502020204030204" pitchFamily="34" charset="0"/>
            </a:endParaRPr>
          </a:p>
          <a:p>
            <a:pPr marL="0" indent="0">
              <a:buNone/>
            </a:pPr>
            <a:endParaRPr lang="en-US" sz="1000" dirty="0" smtClean="0">
              <a:latin typeface="Calibri" panose="020F0502020204030204" pitchFamily="34" charset="0"/>
              <a:cs typeface="Calibri" panose="020F0502020204030204" pitchFamily="34" charset="0"/>
            </a:endParaRPr>
          </a:p>
          <a:p>
            <a:pPr marL="0" indent="0">
              <a:buNone/>
            </a:pPr>
            <a:r>
              <a:rPr lang="en-US" sz="2400" b="1" dirty="0" smtClean="0">
                <a:latin typeface="Calibri" panose="020F0502020204030204" pitchFamily="34" charset="0"/>
                <a:cs typeface="Calibri" panose="020F0502020204030204" pitchFamily="34" charset="0"/>
              </a:rPr>
              <a:t>In all cases, maximum allowable should be budgeted</a:t>
            </a:r>
            <a:endParaRPr lang="en-US" sz="2400" b="1" dirty="0" smtClean="0">
              <a:solidFill>
                <a:schemeClr val="tx1">
                  <a:lumMod val="75000"/>
                  <a:lumOff val="25000"/>
                </a:schemeClr>
              </a:solidFill>
              <a:latin typeface="Calibri" panose="020F0502020204030204" pitchFamily="34" charset="0"/>
              <a:cs typeface="Calibri" panose="020F0502020204030204" pitchFamily="34" charset="0"/>
            </a:endParaRPr>
          </a:p>
          <a:p>
            <a:r>
              <a:rPr lang="en-US" sz="2000" dirty="0" smtClean="0">
                <a:solidFill>
                  <a:srgbClr val="000000"/>
                </a:solidFill>
                <a:latin typeface="Calibri" panose="020F0502020204030204" pitchFamily="34" charset="0"/>
                <a:cs typeface="Calibri" panose="020F0502020204030204" pitchFamily="34" charset="0"/>
              </a:rPr>
              <a:t>Consult RO, Sponsored Programs Administration, when in doubt</a:t>
            </a:r>
            <a:endParaRPr lang="en-US" sz="1900" i="0" u="none" strike="noStrike" baseline="0" dirty="0" smtClean="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2620814"/>
      </p:ext>
    </p:extLst>
  </p:cSld>
  <p:clrMapOvr>
    <a:masterClrMapping/>
  </p:clrMapOvr>
  <mc:AlternateContent xmlns:mc="http://schemas.openxmlformats.org/markup-compatibility/2006" xmlns:p14="http://schemas.microsoft.com/office/powerpoint/2010/main">
    <mc:Choice Requires="p14">
      <p:transition spd="slow" p14:dur="2000" advTm="29168"/>
    </mc:Choice>
    <mc:Fallback xmlns="">
      <p:transition spd="slow" advTm="29168"/>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9FD73-73A8-4C42-827E-B0D385A7E5D9}"/>
              </a:ext>
            </a:extLst>
          </p:cNvPr>
          <p:cNvSpPr>
            <a:spLocks noGrp="1"/>
          </p:cNvSpPr>
          <p:nvPr>
            <p:ph type="title"/>
          </p:nvPr>
        </p:nvSpPr>
        <p:spPr/>
        <p:txBody>
          <a:bodyPr/>
          <a:lstStyle/>
          <a:p>
            <a:r>
              <a:rPr lang="en-US" sz="2400" dirty="0"/>
              <a:t>References </a:t>
            </a:r>
          </a:p>
        </p:txBody>
      </p:sp>
      <p:sp>
        <p:nvSpPr>
          <p:cNvPr id="3" name="Content Placeholder 2">
            <a:extLst>
              <a:ext uri="{FF2B5EF4-FFF2-40B4-BE49-F238E27FC236}">
                <a16:creationId xmlns:a16="http://schemas.microsoft.com/office/drawing/2014/main" id="{E9218476-AA63-40D4-A13A-A4D6377A45E2}"/>
              </a:ext>
            </a:extLst>
          </p:cNvPr>
          <p:cNvSpPr>
            <a:spLocks noGrp="1"/>
          </p:cNvSpPr>
          <p:nvPr>
            <p:ph sz="half" idx="1"/>
          </p:nvPr>
        </p:nvSpPr>
        <p:spPr>
          <a:xfrm>
            <a:off x="173736" y="1138238"/>
            <a:ext cx="8750808" cy="5180266"/>
          </a:xfrm>
        </p:spPr>
        <p:txBody>
          <a:bodyPr/>
          <a:lstStyle/>
          <a:p>
            <a:pPr marL="0" indent="0">
              <a:buNone/>
            </a:pPr>
            <a:r>
              <a:rPr lang="en-US" sz="2200" b="1" dirty="0" smtClean="0">
                <a:solidFill>
                  <a:schemeClr val="tx1">
                    <a:lumMod val="75000"/>
                    <a:lumOff val="25000"/>
                  </a:schemeClr>
                </a:solidFill>
                <a:latin typeface="Calibri" panose="020F0502020204030204" pitchFamily="34" charset="0"/>
                <a:cs typeface="Calibri" panose="020F0502020204030204" pitchFamily="34" charset="0"/>
              </a:rPr>
              <a:t>Indirect Cost Rate Policy</a:t>
            </a:r>
          </a:p>
          <a:p>
            <a:pPr marL="0" indent="0">
              <a:buNone/>
            </a:pPr>
            <a:r>
              <a:rPr lang="en-US" sz="2000" dirty="0">
                <a:latin typeface="Calibri" panose="020F0502020204030204" pitchFamily="34" charset="0"/>
                <a:cs typeface="Calibri" panose="020F0502020204030204" pitchFamily="34" charset="0"/>
                <a:hlinkClick r:id="rId3"/>
              </a:rPr>
              <a:t>https://bostonmedicalcenter.policytech.com/dotNet/documents/?</a:t>
            </a:r>
            <a:r>
              <a:rPr lang="en-US" sz="2000" dirty="0" smtClean="0">
                <a:latin typeface="Calibri" panose="020F0502020204030204" pitchFamily="34" charset="0"/>
                <a:cs typeface="Calibri" panose="020F0502020204030204" pitchFamily="34" charset="0"/>
                <a:hlinkClick r:id="rId3"/>
              </a:rPr>
              <a:t>docid=3691</a:t>
            </a:r>
            <a:endParaRPr lang="en-US" sz="2000" dirty="0" smtClean="0">
              <a:latin typeface="Calibri" panose="020F0502020204030204" pitchFamily="34" charset="0"/>
              <a:cs typeface="Calibri" panose="020F0502020204030204" pitchFamily="34" charset="0"/>
            </a:endParaRPr>
          </a:p>
          <a:p>
            <a:pPr marL="0" indent="0">
              <a:buNone/>
            </a:pPr>
            <a:endParaRPr lang="en-US" sz="1800" dirty="0"/>
          </a:p>
          <a:p>
            <a:pPr marL="0" indent="0">
              <a:buNone/>
            </a:pPr>
            <a:r>
              <a:rPr lang="en-US" sz="2200" b="1" dirty="0" smtClean="0">
                <a:solidFill>
                  <a:schemeClr val="tx1">
                    <a:lumMod val="75000"/>
                    <a:lumOff val="25000"/>
                  </a:schemeClr>
                </a:solidFill>
                <a:latin typeface="Calibri" panose="020F0502020204030204" pitchFamily="34" charset="0"/>
                <a:cs typeface="Calibri" panose="020F0502020204030204" pitchFamily="34" charset="0"/>
              </a:rPr>
              <a:t>Indirect Cost Rate Agreement</a:t>
            </a:r>
          </a:p>
          <a:p>
            <a:pPr marL="0" indent="0">
              <a:buNone/>
            </a:pPr>
            <a:r>
              <a:rPr lang="en-US" sz="2000" dirty="0">
                <a:latin typeface="Calibri" panose="020F0502020204030204" pitchFamily="34" charset="0"/>
                <a:cs typeface="Calibri" panose="020F0502020204030204" pitchFamily="34" charset="0"/>
                <a:hlinkClick r:id="rId4"/>
              </a:rPr>
              <a:t>https://</a:t>
            </a:r>
            <a:r>
              <a:rPr lang="en-US" sz="2000" dirty="0" smtClean="0">
                <a:latin typeface="Calibri" panose="020F0502020204030204" pitchFamily="34" charset="0"/>
                <a:cs typeface="Calibri" panose="020F0502020204030204" pitchFamily="34" charset="0"/>
                <a:hlinkClick r:id="rId4"/>
              </a:rPr>
              <a:t>www.bmc.org/sites/default/files/Research/Boston_Medical_Center_Signed_Rate_Agreement.pdf</a:t>
            </a:r>
            <a:endParaRPr lang="en-US" sz="2000" dirty="0" smtClean="0">
              <a:latin typeface="Calibri" panose="020F0502020204030204" pitchFamily="34" charset="0"/>
              <a:cs typeface="Calibri" panose="020F0502020204030204" pitchFamily="34" charset="0"/>
            </a:endParaRPr>
          </a:p>
          <a:p>
            <a:pPr marL="0" indent="0">
              <a:buNone/>
            </a:pPr>
            <a:endParaRPr lang="en-US" sz="1800" dirty="0"/>
          </a:p>
          <a:p>
            <a:pPr marL="0" indent="0">
              <a:buNone/>
            </a:pPr>
            <a:r>
              <a:rPr lang="en-US" sz="2200" b="1" dirty="0" smtClean="0">
                <a:solidFill>
                  <a:schemeClr val="tx1">
                    <a:lumMod val="75000"/>
                    <a:lumOff val="25000"/>
                  </a:schemeClr>
                </a:solidFill>
                <a:latin typeface="Calibri" panose="020F0502020204030204" pitchFamily="34" charset="0"/>
                <a:cs typeface="Calibri" panose="020F0502020204030204" pitchFamily="34" charset="0"/>
              </a:rPr>
              <a:t>Frequently Asked Questions</a:t>
            </a:r>
          </a:p>
          <a:p>
            <a:pPr marL="0" indent="0">
              <a:buNone/>
            </a:pPr>
            <a:r>
              <a:rPr lang="en-US" sz="2000" dirty="0" smtClean="0">
                <a:latin typeface="Calibri" panose="020F0502020204030204" pitchFamily="34" charset="0"/>
                <a:cs typeface="Calibri" panose="020F0502020204030204" pitchFamily="34" charset="0"/>
              </a:rPr>
              <a:t>(</a:t>
            </a:r>
            <a:r>
              <a:rPr lang="en-US" sz="2000" i="1" dirty="0" smtClean="0">
                <a:latin typeface="Calibri" panose="020F0502020204030204" pitchFamily="34" charset="0"/>
                <a:cs typeface="Calibri" panose="020F0502020204030204" pitchFamily="34" charset="0"/>
              </a:rPr>
              <a:t>coming soon</a:t>
            </a:r>
            <a:r>
              <a:rPr lang="en-US" sz="2000" dirty="0" smtClean="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8934110"/>
      </p:ext>
    </p:extLst>
  </p:cSld>
  <p:clrMapOvr>
    <a:masterClrMapping/>
  </p:clrMapOvr>
  <mc:AlternateContent xmlns:mc="http://schemas.openxmlformats.org/markup-compatibility/2006" xmlns:p14="http://schemas.microsoft.com/office/powerpoint/2010/main">
    <mc:Choice Requires="p14">
      <p:transition spd="slow" p14:dur="2000" advTm="22368"/>
    </mc:Choice>
    <mc:Fallback xmlns="">
      <p:transition spd="slow" advTm="22368"/>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78845" y="2852256"/>
            <a:ext cx="5698881" cy="2480140"/>
          </a:xfrm>
        </p:spPr>
        <p:txBody>
          <a:bodyPr/>
          <a:lstStyle/>
          <a:p>
            <a:pPr>
              <a:lnSpc>
                <a:spcPct val="110000"/>
              </a:lnSpc>
            </a:pPr>
            <a:r>
              <a:rPr lang="en-US" dirty="0" smtClean="0"/>
              <a:t>Clinical Trial Office</a:t>
            </a:r>
            <a:r>
              <a:rPr lang="en-US" dirty="0"/>
              <a:t/>
            </a:r>
            <a:br>
              <a:rPr lang="en-US" dirty="0"/>
            </a:br>
            <a:r>
              <a:rPr lang="en-US" sz="1800" dirty="0" smtClean="0"/>
              <a:t>Johanna </a:t>
            </a:r>
            <a:r>
              <a:rPr lang="en-US" sz="1800" dirty="0" err="1" smtClean="0"/>
              <a:t>Chesley</a:t>
            </a:r>
            <a:r>
              <a:rPr lang="en-US" sz="1800" dirty="0" smtClean="0"/>
              <a:t> &amp; Michael Porreca</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401088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Good Faith Estimates For Patients</a:t>
            </a:r>
            <a:endParaRPr lang="en-US" dirty="0"/>
          </a:p>
        </p:txBody>
      </p:sp>
      <p:sp>
        <p:nvSpPr>
          <p:cNvPr id="6" name="TextBox 5"/>
          <p:cNvSpPr txBox="1"/>
          <p:nvPr/>
        </p:nvSpPr>
        <p:spPr>
          <a:xfrm>
            <a:off x="290113" y="1188301"/>
            <a:ext cx="8520056" cy="5216813"/>
          </a:xfrm>
          <a:prstGeom prst="rect">
            <a:avLst/>
          </a:prstGeom>
          <a:noFill/>
        </p:spPr>
        <p:txBody>
          <a:bodyPr wrap="square" rtlCol="0">
            <a:spAutoFit/>
          </a:bodyPr>
          <a:lstStyle/>
          <a:p>
            <a:pPr>
              <a:lnSpc>
                <a:spcPct val="150000"/>
              </a:lnSpc>
            </a:pPr>
            <a:r>
              <a:rPr lang="en-US" sz="1400" b="1" dirty="0">
                <a:solidFill>
                  <a:schemeClr val="tx2"/>
                </a:solidFill>
                <a:latin typeface="Arial" panose="020B0604020202020204" pitchFamily="34" charset="0"/>
                <a:cs typeface="Arial" panose="020B0604020202020204" pitchFamily="34" charset="0"/>
              </a:rPr>
              <a:t>No Surprises Act - Good Faith Estimates for Uninsured (or Self-pay) Individuals, Requirements for Providers &amp; Facilities</a:t>
            </a:r>
          </a:p>
          <a:p>
            <a:pPr marL="514350" lvl="1" indent="-171450">
              <a:lnSpc>
                <a:spcPct val="150000"/>
              </a:lnSpc>
              <a:buFont typeface="Wingdings" panose="05000000000000000000" pitchFamily="2" charset="2"/>
              <a:buChar char="§"/>
            </a:pPr>
            <a:r>
              <a:rPr lang="en-US" sz="1400" dirty="0">
                <a:latin typeface="Arial" panose="020B0604020202020204" pitchFamily="34" charset="0"/>
                <a:cs typeface="Arial" panose="020B0604020202020204" pitchFamily="34" charset="0"/>
              </a:rPr>
              <a:t>Beginning January 1, 2022, health care providers &amp; facilities must provide a “</a:t>
            </a:r>
            <a:r>
              <a:rPr lang="en-US" sz="1400" b="1" dirty="0">
                <a:solidFill>
                  <a:schemeClr val="tx2"/>
                </a:solidFill>
                <a:latin typeface="Arial" panose="020B0604020202020204" pitchFamily="34" charset="0"/>
                <a:cs typeface="Arial" panose="020B0604020202020204" pitchFamily="34" charset="0"/>
              </a:rPr>
              <a:t>good faith estimate</a:t>
            </a:r>
            <a:r>
              <a:rPr lang="en-US" sz="1400" dirty="0">
                <a:latin typeface="Arial" panose="020B0604020202020204" pitchFamily="34" charset="0"/>
                <a:cs typeface="Arial" panose="020B0604020202020204" pitchFamily="34" charset="0"/>
              </a:rPr>
              <a:t>” of expected charges </a:t>
            </a:r>
            <a:r>
              <a:rPr lang="en-US" sz="1400" b="1" i="1" dirty="0">
                <a:solidFill>
                  <a:schemeClr val="tx2"/>
                </a:solidFill>
                <a:latin typeface="Arial" panose="020B0604020202020204" pitchFamily="34" charset="0"/>
                <a:cs typeface="Arial" panose="020B0604020202020204" pitchFamily="34" charset="0"/>
              </a:rPr>
              <a:t>prior</a:t>
            </a:r>
            <a:r>
              <a:rPr lang="en-US" sz="1400" dirty="0">
                <a:latin typeface="Arial" panose="020B0604020202020204" pitchFamily="34" charset="0"/>
                <a:cs typeface="Arial" panose="020B0604020202020204" pitchFamily="34" charset="0"/>
              </a:rPr>
              <a:t> to the patient receiving the item or service if the patient is uninsured or does not plan to submit their claim to a health plan</a:t>
            </a:r>
          </a:p>
          <a:p>
            <a:pPr marL="514350" lvl="1" indent="-171450">
              <a:lnSpc>
                <a:spcPct val="150000"/>
              </a:lnSpc>
              <a:buFont typeface="Wingdings" panose="05000000000000000000" pitchFamily="2" charset="2"/>
              <a:buChar char="§"/>
            </a:pPr>
            <a:r>
              <a:rPr lang="en-US" sz="1400" dirty="0">
                <a:latin typeface="Arial" panose="020B0604020202020204" pitchFamily="34" charset="0"/>
                <a:cs typeface="Arial" panose="020B0604020202020204" pitchFamily="34" charset="0"/>
              </a:rPr>
              <a:t>Providers &amp; facilities must also give a good faith estimate any time the patient requests for one, or when the patient schedules an item or service</a:t>
            </a:r>
          </a:p>
          <a:p>
            <a:pPr marL="514350" lvl="1" indent="-171450">
              <a:lnSpc>
                <a:spcPct val="150000"/>
              </a:lnSpc>
              <a:buFont typeface="Wingdings" panose="05000000000000000000" pitchFamily="2" charset="2"/>
              <a:buChar char="§"/>
            </a:pPr>
            <a:r>
              <a:rPr lang="en-US" sz="1400" dirty="0">
                <a:latin typeface="Arial" panose="020B0604020202020204" pitchFamily="34" charset="0"/>
                <a:cs typeface="Arial" panose="020B0604020202020204" pitchFamily="34" charset="0"/>
              </a:rPr>
              <a:t>Good faith estimate should include expected charges for the primary item or service the patient is receiving, plus any other </a:t>
            </a:r>
            <a:r>
              <a:rPr lang="en-US" sz="1400" dirty="0" smtClean="0">
                <a:latin typeface="Arial" panose="020B0604020202020204" pitchFamily="34" charset="0"/>
                <a:cs typeface="Arial" panose="020B0604020202020204" pitchFamily="34" charset="0"/>
              </a:rPr>
              <a:t>items or services </a:t>
            </a:r>
            <a:r>
              <a:rPr lang="en-US" sz="1400" dirty="0">
                <a:latin typeface="Arial" panose="020B0604020202020204" pitchFamily="34" charset="0"/>
                <a:cs typeface="Arial" panose="020B0604020202020204" pitchFamily="34" charset="0"/>
              </a:rPr>
              <a:t>provided as part of the same scheduled </a:t>
            </a:r>
            <a:r>
              <a:rPr lang="en-US" sz="1400" dirty="0" smtClean="0">
                <a:latin typeface="Arial" panose="020B0604020202020204" pitchFamily="34" charset="0"/>
                <a:cs typeface="Arial" panose="020B0604020202020204" pitchFamily="34" charset="0"/>
              </a:rPr>
              <a:t>encounter</a:t>
            </a:r>
          </a:p>
          <a:p>
            <a:pPr marL="514350" lvl="1" indent="-171450">
              <a:buFont typeface="Wingdings" panose="05000000000000000000" pitchFamily="2" charset="2"/>
              <a:buChar char="§"/>
            </a:pPr>
            <a:endParaRPr lang="en-US" sz="1200" dirty="0">
              <a:latin typeface="Arial" panose="020B0604020202020204" pitchFamily="34" charset="0"/>
              <a:cs typeface="Arial" panose="020B0604020202020204" pitchFamily="34" charset="0"/>
            </a:endParaRPr>
          </a:p>
          <a:p>
            <a:pPr marL="514350" lvl="1" indent="-171450">
              <a:buFont typeface="Wingdings" panose="05000000000000000000" pitchFamily="2" charset="2"/>
              <a:buChar char="§"/>
            </a:pPr>
            <a:endParaRPr lang="en-US" sz="1200" dirty="0" smtClean="0">
              <a:latin typeface="Arial" panose="020B0604020202020204" pitchFamily="34" charset="0"/>
              <a:cs typeface="Arial" panose="020B0604020202020204" pitchFamily="34" charset="0"/>
            </a:endParaRPr>
          </a:p>
          <a:p>
            <a:pPr marL="514350" lvl="1" indent="-171450">
              <a:buFont typeface="Wingdings" panose="05000000000000000000" pitchFamily="2" charset="2"/>
              <a:buChar char="§"/>
            </a:pPr>
            <a:endParaRPr lang="en-US" sz="1200" dirty="0">
              <a:latin typeface="Arial" panose="020B0604020202020204" pitchFamily="34" charset="0"/>
              <a:cs typeface="Arial" panose="020B0604020202020204" pitchFamily="34" charset="0"/>
            </a:endParaRPr>
          </a:p>
          <a:p>
            <a:pPr marL="514350" lvl="1" indent="-171450">
              <a:buFont typeface="Wingdings" panose="05000000000000000000" pitchFamily="2" charset="2"/>
              <a:buChar char="§"/>
            </a:pPr>
            <a:endParaRPr lang="en-US" sz="1200" dirty="0" smtClean="0">
              <a:latin typeface="Arial" panose="020B0604020202020204" pitchFamily="34" charset="0"/>
              <a:cs typeface="Arial" panose="020B0604020202020204" pitchFamily="34" charset="0"/>
            </a:endParaRPr>
          </a:p>
          <a:p>
            <a:pPr marL="342900" lvl="1"/>
            <a:endParaRPr lang="en-US" sz="1200" dirty="0">
              <a:latin typeface="Arial" panose="020B0604020202020204" pitchFamily="34" charset="0"/>
              <a:cs typeface="Arial" panose="020B0604020202020204" pitchFamily="34" charset="0"/>
            </a:endParaRPr>
          </a:p>
          <a:p>
            <a:pPr marL="342900" lvl="1"/>
            <a:endParaRPr lang="en-US" sz="1200" dirty="0" smtClean="0">
              <a:latin typeface="Arial" panose="020B0604020202020204" pitchFamily="34" charset="0"/>
              <a:cs typeface="Arial" panose="020B0604020202020204" pitchFamily="34" charset="0"/>
            </a:endParaRPr>
          </a:p>
          <a:p>
            <a:pPr marL="514350" lvl="1" indent="-171450">
              <a:buFont typeface="Wingdings" panose="05000000000000000000" pitchFamily="2" charset="2"/>
              <a:buChar char="§"/>
            </a:pPr>
            <a:endParaRPr lang="en-US"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endParaRPr lang="en-US"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200" dirty="0">
                <a:latin typeface="Arial" panose="020B0604020202020204" pitchFamily="34" charset="0"/>
                <a:cs typeface="Arial" panose="020B0604020202020204" pitchFamily="34" charset="0"/>
              </a:rPr>
              <a:t>For additional information, visit CMS.gov:</a:t>
            </a:r>
          </a:p>
          <a:p>
            <a:pPr marL="171450" indent="-171450">
              <a:buFont typeface="Wingdings" panose="05000000000000000000" pitchFamily="2" charset="2"/>
              <a:buChar char="§"/>
            </a:pPr>
            <a:r>
              <a:rPr lang="en-US" sz="1200" dirty="0">
                <a:latin typeface="Arial" panose="020B0604020202020204" pitchFamily="34" charset="0"/>
                <a:cs typeface="Arial" panose="020B0604020202020204" pitchFamily="34" charset="0"/>
                <a:hlinkClick r:id="rId2"/>
              </a:rPr>
              <a:t>https://www.cms.gov/newsroom/fact-sheets/requirements-related-surprise-billing-part-ii-interim-final-rule-comment-period</a:t>
            </a:r>
            <a:endParaRPr lang="en-US"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200" dirty="0">
                <a:latin typeface="Arial" panose="020B0604020202020204" pitchFamily="34" charset="0"/>
                <a:cs typeface="Arial" panose="020B0604020202020204" pitchFamily="34" charset="0"/>
                <a:hlinkClick r:id="rId3"/>
              </a:rPr>
              <a:t>https://www.cms.gov/nosurprises/consumers/new-protections-for-you</a:t>
            </a:r>
            <a:endParaRPr lang="en-US"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200" dirty="0">
                <a:latin typeface="Arial" panose="020B0604020202020204" pitchFamily="34" charset="0"/>
                <a:cs typeface="Arial" panose="020B0604020202020204" pitchFamily="34" charset="0"/>
                <a:hlinkClick r:id="rId4"/>
              </a:rPr>
              <a:t>https://www.cms.gov/nosurprises/consumers/understanding-costs-in-advance</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39063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831" y="1200749"/>
            <a:ext cx="4408928" cy="4803015"/>
          </a:xfrm>
        </p:spPr>
        <p:txBody>
          <a:bodyPr/>
          <a:lstStyle/>
          <a:p>
            <a:pPr marL="0" indent="0">
              <a:buNone/>
            </a:pPr>
            <a:r>
              <a:rPr lang="en-US" sz="1600" b="1" dirty="0">
                <a:solidFill>
                  <a:schemeClr val="tx2"/>
                </a:solidFill>
              </a:rPr>
              <a:t>How does this affect Research</a:t>
            </a:r>
            <a:r>
              <a:rPr lang="en-US" sz="1600" b="1" dirty="0" smtClean="0">
                <a:solidFill>
                  <a:schemeClr val="tx2"/>
                </a:solidFill>
              </a:rPr>
              <a:t>?</a:t>
            </a:r>
          </a:p>
          <a:p>
            <a:pPr marL="0" indent="0">
              <a:buNone/>
            </a:pPr>
            <a:endParaRPr lang="en-US" sz="500" b="1" dirty="0" smtClean="0">
              <a:solidFill>
                <a:schemeClr val="tx2"/>
              </a:solidFill>
            </a:endParaRPr>
          </a:p>
          <a:p>
            <a:pPr marL="171450" indent="-171450"/>
            <a:r>
              <a:rPr lang="en-US" sz="1400" dirty="0" smtClean="0"/>
              <a:t>January 2022, Revenue Cycle started sending good faith estimate letters to patients with upcoming visits at BMC</a:t>
            </a:r>
          </a:p>
          <a:p>
            <a:pPr marL="171450" indent="-171450"/>
            <a:r>
              <a:rPr lang="en-US" sz="1400" dirty="0" smtClean="0"/>
              <a:t>Some of the patients receiving these letters are research participants, whose visits may </a:t>
            </a:r>
            <a:r>
              <a:rPr lang="en-US" sz="1400" b="1" dirty="0" smtClean="0">
                <a:solidFill>
                  <a:schemeClr val="tx2"/>
                </a:solidFill>
              </a:rPr>
              <a:t>already be covered by research funds</a:t>
            </a:r>
          </a:p>
          <a:p>
            <a:pPr marL="171450" indent="-171450"/>
            <a:endParaRPr lang="en-US" sz="1400" dirty="0" smtClean="0"/>
          </a:p>
          <a:p>
            <a:pPr marL="171450" indent="-171450"/>
            <a:r>
              <a:rPr lang="en-US" sz="1400" dirty="0" smtClean="0"/>
              <a:t>CTO is working with Revenue Cycle to include additional language for research participants</a:t>
            </a:r>
          </a:p>
          <a:p>
            <a:pPr marL="171450" indent="-171450"/>
            <a:endParaRPr lang="en-US" sz="1400" dirty="0" smtClean="0"/>
          </a:p>
          <a:p>
            <a:pPr marL="171450" indent="-171450"/>
            <a:r>
              <a:rPr lang="en-US" sz="1400" dirty="0" smtClean="0"/>
              <a:t>Study teams should:</a:t>
            </a:r>
          </a:p>
          <a:p>
            <a:pPr marL="331292" lvl="1" indent="-171450"/>
            <a:r>
              <a:rPr lang="en-US" sz="1400" dirty="0" smtClean="0"/>
              <a:t>Be aware that their participants may receive these letters </a:t>
            </a:r>
          </a:p>
          <a:p>
            <a:pPr marL="331292" lvl="1" indent="-171450"/>
            <a:r>
              <a:rPr lang="en-US" sz="1400" dirty="0" smtClean="0"/>
              <a:t>Assure participants that the </a:t>
            </a:r>
            <a:r>
              <a:rPr lang="en-US" sz="1400" b="1" dirty="0" smtClean="0">
                <a:solidFill>
                  <a:schemeClr val="tx2"/>
                </a:solidFill>
              </a:rPr>
              <a:t>letters</a:t>
            </a:r>
            <a:r>
              <a:rPr lang="en-US" sz="1400" dirty="0" smtClean="0"/>
              <a:t> </a:t>
            </a:r>
            <a:r>
              <a:rPr lang="en-US" sz="1400" b="1" dirty="0" smtClean="0">
                <a:solidFill>
                  <a:schemeClr val="tx2"/>
                </a:solidFill>
              </a:rPr>
              <a:t>are not bills</a:t>
            </a:r>
            <a:r>
              <a:rPr lang="en-US" sz="1400" dirty="0" smtClean="0"/>
              <a:t>!</a:t>
            </a:r>
          </a:p>
          <a:p>
            <a:pPr marL="331292" lvl="1" indent="-171450"/>
            <a:r>
              <a:rPr lang="en-US" sz="1400" dirty="0" smtClean="0"/>
              <a:t>Assure participants the letters may not reflect the actual cost to them for the visit, especially if the visit is covered by research funds</a:t>
            </a:r>
          </a:p>
          <a:p>
            <a:endParaRPr lang="en-US" dirty="0"/>
          </a:p>
        </p:txBody>
      </p:sp>
      <p:sp>
        <p:nvSpPr>
          <p:cNvPr id="3" name="Title 2"/>
          <p:cNvSpPr>
            <a:spLocks noGrp="1"/>
          </p:cNvSpPr>
          <p:nvPr>
            <p:ph type="title"/>
          </p:nvPr>
        </p:nvSpPr>
        <p:spPr/>
        <p:txBody>
          <a:bodyPr/>
          <a:lstStyle/>
          <a:p>
            <a:r>
              <a:rPr lang="en-US" dirty="0"/>
              <a:t>Good Faith Estimates For </a:t>
            </a:r>
            <a:r>
              <a:rPr lang="en-US" dirty="0" smtClean="0"/>
              <a:t>Patients &amp; Research</a:t>
            </a:r>
            <a:endParaRPr lang="en-US" dirty="0"/>
          </a:p>
        </p:txBody>
      </p:sp>
      <p:pic>
        <p:nvPicPr>
          <p:cNvPr id="4" name="Picture 3"/>
          <p:cNvPicPr>
            <a:picLocks noChangeAspect="1"/>
          </p:cNvPicPr>
          <p:nvPr/>
        </p:nvPicPr>
        <p:blipFill>
          <a:blip r:embed="rId2"/>
          <a:stretch>
            <a:fillRect/>
          </a:stretch>
        </p:blipFill>
        <p:spPr>
          <a:xfrm>
            <a:off x="4896853" y="1302566"/>
            <a:ext cx="4029599" cy="4701199"/>
          </a:xfrm>
          <a:prstGeom prst="rect">
            <a:avLst/>
          </a:prstGeom>
          <a:ln>
            <a:solidFill>
              <a:schemeClr val="tx2"/>
            </a:solidFill>
          </a:ln>
        </p:spPr>
      </p:pic>
    </p:spTree>
    <p:extLst>
      <p:ext uri="{BB962C8B-B14F-4D97-AF65-F5344CB8AC3E}">
        <p14:creationId xmlns:p14="http://schemas.microsoft.com/office/powerpoint/2010/main" val="1880869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78845" y="2852256"/>
            <a:ext cx="5698881" cy="2480140"/>
          </a:xfrm>
        </p:spPr>
        <p:txBody>
          <a:bodyPr/>
          <a:lstStyle/>
          <a:p>
            <a:pPr algn="ctr">
              <a:lnSpc>
                <a:spcPct val="110000"/>
              </a:lnSpc>
            </a:pPr>
            <a:r>
              <a:rPr lang="en-US" dirty="0" smtClean="0"/>
              <a:t>Welcome!</a:t>
            </a: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951340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Smart Form Updates</a:t>
            </a:r>
            <a:endParaRPr lang="en-US" dirty="0"/>
          </a:p>
        </p:txBody>
      </p:sp>
      <p:graphicFrame>
        <p:nvGraphicFramePr>
          <p:cNvPr id="8" name="Table 7"/>
          <p:cNvGraphicFramePr>
            <a:graphicFrameLocks noGrp="1"/>
          </p:cNvGraphicFramePr>
          <p:nvPr>
            <p:extLst/>
          </p:nvPr>
        </p:nvGraphicFramePr>
        <p:xfrm>
          <a:off x="175785" y="1813153"/>
          <a:ext cx="8748712" cy="2177653"/>
        </p:xfrm>
        <a:graphic>
          <a:graphicData uri="http://schemas.openxmlformats.org/drawingml/2006/table">
            <a:tbl>
              <a:tblPr/>
              <a:tblGrid>
                <a:gridCol w="2335371">
                  <a:extLst>
                    <a:ext uri="{9D8B030D-6E8A-4147-A177-3AD203B41FA5}">
                      <a16:colId xmlns:a16="http://schemas.microsoft.com/office/drawing/2014/main" val="2225823134"/>
                    </a:ext>
                  </a:extLst>
                </a:gridCol>
                <a:gridCol w="1899720">
                  <a:extLst>
                    <a:ext uri="{9D8B030D-6E8A-4147-A177-3AD203B41FA5}">
                      <a16:colId xmlns:a16="http://schemas.microsoft.com/office/drawing/2014/main" val="2107417526"/>
                    </a:ext>
                  </a:extLst>
                </a:gridCol>
                <a:gridCol w="1885436">
                  <a:extLst>
                    <a:ext uri="{9D8B030D-6E8A-4147-A177-3AD203B41FA5}">
                      <a16:colId xmlns:a16="http://schemas.microsoft.com/office/drawing/2014/main" val="622373654"/>
                    </a:ext>
                  </a:extLst>
                </a:gridCol>
                <a:gridCol w="2628185">
                  <a:extLst>
                    <a:ext uri="{9D8B030D-6E8A-4147-A177-3AD203B41FA5}">
                      <a16:colId xmlns:a16="http://schemas.microsoft.com/office/drawing/2014/main" val="59952038"/>
                    </a:ext>
                  </a:extLst>
                </a:gridCol>
              </a:tblGrid>
              <a:tr h="178496">
                <a:tc gridSpan="4">
                  <a:txBody>
                    <a:bodyPr/>
                    <a:lstStyle/>
                    <a:p>
                      <a:pPr algn="ctr" fontAlgn="b"/>
                      <a:r>
                        <a:rPr lang="en-US" sz="1100" b="1" i="0" u="none" strike="noStrike">
                          <a:solidFill>
                            <a:srgbClr val="000000"/>
                          </a:solidFill>
                          <a:effectLst/>
                          <a:latin typeface="Calibri" panose="020F0502020204030204" pitchFamily="34" charset="0"/>
                        </a:rPr>
                        <a:t>Intake Forms</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4324332"/>
                  </a:ext>
                </a:extLst>
              </a:tr>
              <a:tr h="178496">
                <a:tc>
                  <a:txBody>
                    <a:bodyPr/>
                    <a:lstStyle/>
                    <a:p>
                      <a:pPr algn="l" fontAlgn="b"/>
                      <a:r>
                        <a:rPr lang="en-US" sz="1100" b="1" i="0" u="none" strike="noStrike">
                          <a:solidFill>
                            <a:srgbClr val="000000"/>
                          </a:solidFill>
                          <a:effectLst/>
                          <a:latin typeface="Calibri" panose="020F0502020204030204" pitchFamily="34" charset="0"/>
                        </a:rPr>
                        <a:t>Department</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effectLst/>
                          <a:latin typeface="Calibri" panose="020F0502020204030204" pitchFamily="34" charset="0"/>
                        </a:rPr>
                        <a:t>Status</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effectLst/>
                          <a:latin typeface="Calibri" panose="020F0502020204030204" pitchFamily="34" charset="0"/>
                        </a:rPr>
                        <a:t>Form Name</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a:solidFill>
                            <a:srgbClr val="000000"/>
                          </a:solidFill>
                          <a:effectLst/>
                          <a:latin typeface="Calibri" panose="020F0502020204030204" pitchFamily="34" charset="0"/>
                        </a:rPr>
                        <a:t>Link</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56065924"/>
                  </a:ext>
                </a:extLst>
              </a:tr>
              <a:tr h="178496">
                <a:tc>
                  <a:txBody>
                    <a:bodyPr/>
                    <a:lstStyle/>
                    <a:p>
                      <a:pPr algn="l" fontAlgn="b"/>
                      <a:r>
                        <a:rPr lang="en-US" sz="1100" b="1" i="0" u="none" strike="noStrike">
                          <a:solidFill>
                            <a:srgbClr val="000000"/>
                          </a:solidFill>
                          <a:effectLst/>
                          <a:latin typeface="Calibri" panose="020F0502020204030204" pitchFamily="34" charset="0"/>
                        </a:rPr>
                        <a:t>Clinical Trial Office</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Complete</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CTO Intake Form</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Calibri" panose="020F0502020204030204" pitchFamily="34" charset="0"/>
                          <a:hlinkClick r:id="rId2"/>
                        </a:rPr>
                        <a:t>https://bmc.tfaforms.net/46</a:t>
                      </a:r>
                      <a:endParaRPr lang="en-US" sz="800" b="0" i="0" u="sng" strike="noStrike">
                        <a:solidFill>
                          <a:srgbClr val="0563C1"/>
                        </a:solidFill>
                        <a:effectLst/>
                        <a:latin typeface="Calibri" panose="020F0502020204030204" pitchFamily="34" charset="0"/>
                      </a:endParaRP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4311518"/>
                  </a:ext>
                </a:extLst>
              </a:tr>
              <a:tr h="178496">
                <a:tc>
                  <a:txBody>
                    <a:bodyPr/>
                    <a:lstStyle/>
                    <a:p>
                      <a:pPr algn="l" fontAlgn="b"/>
                      <a:r>
                        <a:rPr lang="en-US" sz="1100" b="1" i="0" u="none" strike="noStrike">
                          <a:solidFill>
                            <a:srgbClr val="000000"/>
                          </a:solidFill>
                          <a:effectLst/>
                          <a:latin typeface="Calibri" panose="020F0502020204030204" pitchFamily="34" charset="0"/>
                        </a:rPr>
                        <a:t>Investigational Pharmacy Services (IPS)</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Complete</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IPS</a:t>
                      </a:r>
                      <a:r>
                        <a:rPr lang="en-US" sz="1100" b="0" i="0" u="none" strike="noStrike" baseline="0" dirty="0" smtClean="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Protocol </a:t>
                      </a:r>
                      <a:r>
                        <a:rPr lang="en-US" sz="1100" b="0" i="0" u="none" strike="noStrike" dirty="0">
                          <a:solidFill>
                            <a:srgbClr val="000000"/>
                          </a:solidFill>
                          <a:effectLst/>
                          <a:latin typeface="Calibri" panose="020F0502020204030204" pitchFamily="34" charset="0"/>
                        </a:rPr>
                        <a:t>Planning Worksheet</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Calibri" panose="020F0502020204030204" pitchFamily="34" charset="0"/>
                          <a:hlinkClick r:id="rId3"/>
                        </a:rPr>
                        <a:t>https://bmc.tfaforms.net/35</a:t>
                      </a:r>
                      <a:endParaRPr lang="en-US" sz="800" b="0" i="0" u="sng" strike="noStrike">
                        <a:solidFill>
                          <a:srgbClr val="0563C1"/>
                        </a:solidFill>
                        <a:effectLst/>
                        <a:latin typeface="Calibri" panose="020F0502020204030204" pitchFamily="34" charset="0"/>
                      </a:endParaRP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655718"/>
                  </a:ext>
                </a:extLst>
              </a:tr>
              <a:tr h="178496">
                <a:tc>
                  <a:txBody>
                    <a:bodyPr/>
                    <a:lstStyle/>
                    <a:p>
                      <a:pPr algn="l" fontAlgn="b"/>
                      <a:r>
                        <a:rPr lang="en-US" sz="1100" b="1" i="0" u="none" strike="noStrike">
                          <a:solidFill>
                            <a:srgbClr val="000000"/>
                          </a:solidFill>
                          <a:effectLst/>
                          <a:latin typeface="Calibri" panose="020F0502020204030204" pitchFamily="34" charset="0"/>
                        </a:rPr>
                        <a:t>Radiology</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Complete</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Radiology Research Study Form</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Calibri" panose="020F0502020204030204" pitchFamily="34" charset="0"/>
                          <a:hlinkClick r:id="rId4"/>
                        </a:rPr>
                        <a:t>https://bmc.tfaforms.net/33</a:t>
                      </a:r>
                      <a:endParaRPr lang="en-US" sz="800" b="0" i="0" u="sng" strike="noStrike">
                        <a:solidFill>
                          <a:srgbClr val="0563C1"/>
                        </a:solidFill>
                        <a:effectLst/>
                        <a:latin typeface="Calibri" panose="020F0502020204030204" pitchFamily="34" charset="0"/>
                      </a:endParaRP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0426705"/>
                  </a:ext>
                </a:extLst>
              </a:tr>
              <a:tr h="178496">
                <a:tc>
                  <a:txBody>
                    <a:bodyPr/>
                    <a:lstStyle/>
                    <a:p>
                      <a:pPr algn="l" fontAlgn="b"/>
                      <a:r>
                        <a:rPr lang="en-US" sz="1100" b="1" i="0" u="none" strike="noStrike">
                          <a:solidFill>
                            <a:srgbClr val="000000"/>
                          </a:solidFill>
                          <a:effectLst/>
                          <a:latin typeface="Calibri" panose="020F0502020204030204" pitchFamily="34" charset="0"/>
                        </a:rPr>
                        <a:t>Interpreter Services</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Draft In Testing</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Calibri" panose="020F0502020204030204" pitchFamily="34" charset="0"/>
                        </a:rPr>
                        <a:t> </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2681714"/>
                  </a:ext>
                </a:extLst>
              </a:tr>
              <a:tr h="178496">
                <a:tc>
                  <a:txBody>
                    <a:bodyPr/>
                    <a:lstStyle/>
                    <a:p>
                      <a:pPr algn="l" fontAlgn="b"/>
                      <a:r>
                        <a:rPr lang="en-US" sz="1100" b="1" i="0" u="none" strike="noStrike">
                          <a:solidFill>
                            <a:srgbClr val="000000"/>
                          </a:solidFill>
                          <a:effectLst/>
                          <a:latin typeface="Calibri" panose="020F0502020204030204" pitchFamily="34" charset="0"/>
                        </a:rPr>
                        <a:t>Pathology/Laboratory Medicine</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Pending Department - PDF Form</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Calibri" panose="020F0502020204030204" pitchFamily="34" charset="0"/>
                          <a:hlinkClick r:id="rId5"/>
                        </a:rPr>
                        <a:t>https://hub.bmc.org/doc/laboratory-study-request-form</a:t>
                      </a:r>
                      <a:endParaRPr lang="en-US" sz="800" b="0" i="0" u="sng" strike="noStrike">
                        <a:solidFill>
                          <a:srgbClr val="0563C1"/>
                        </a:solidFill>
                        <a:effectLst/>
                        <a:latin typeface="Calibri" panose="020F0502020204030204" pitchFamily="34" charset="0"/>
                      </a:endParaRP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471153"/>
                  </a:ext>
                </a:extLst>
              </a:tr>
              <a:tr h="178496">
                <a:tc>
                  <a:txBody>
                    <a:bodyPr/>
                    <a:lstStyle/>
                    <a:p>
                      <a:pPr algn="l" fontAlgn="b"/>
                      <a:r>
                        <a:rPr lang="en-US" sz="1100" b="1" i="0" u="none" strike="noStrike">
                          <a:solidFill>
                            <a:srgbClr val="000000"/>
                          </a:solidFill>
                          <a:effectLst/>
                          <a:latin typeface="Calibri" panose="020F0502020204030204" pitchFamily="34" charset="0"/>
                          <a:cs typeface="Calibri" panose="020F0502020204030204" pitchFamily="34" charset="0"/>
                        </a:rPr>
                        <a:t>Ophthalmology</a:t>
                      </a:r>
                      <a:endParaRPr lang="en-US" sz="1100" b="1" i="0" u="none" strike="noStrike">
                        <a:solidFill>
                          <a:srgbClr val="000000"/>
                        </a:solidFill>
                        <a:effectLst/>
                        <a:latin typeface="Calibri" panose="020F0502020204030204" pitchFamily="34" charset="0"/>
                      </a:endParaRP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Pending Department</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48339"/>
                  </a:ext>
                </a:extLst>
              </a:tr>
              <a:tr h="178496">
                <a:tc>
                  <a:txBody>
                    <a:bodyPr/>
                    <a:lstStyle/>
                    <a:p>
                      <a:pPr algn="l" fontAlgn="b"/>
                      <a:r>
                        <a:rPr lang="en-US" sz="1100" b="1" i="0" u="none" strike="noStrike">
                          <a:solidFill>
                            <a:srgbClr val="000000"/>
                          </a:solidFill>
                          <a:effectLst/>
                          <a:latin typeface="Calibri" panose="020F0502020204030204" pitchFamily="34" charset="0"/>
                          <a:cs typeface="Calibri" panose="020F0502020204030204" pitchFamily="34" charset="0"/>
                        </a:rPr>
                        <a:t>Marketing</a:t>
                      </a:r>
                      <a:endParaRPr lang="en-US" sz="1100" b="1" i="0" u="none" strike="noStrike">
                        <a:solidFill>
                          <a:srgbClr val="000000"/>
                        </a:solidFill>
                        <a:effectLst/>
                        <a:latin typeface="Calibri" panose="020F0502020204030204" pitchFamily="34" charset="0"/>
                      </a:endParaRP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Existing Web Form on Airtable</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Calibri" panose="020F0502020204030204" pitchFamily="34" charset="0"/>
                          <a:hlinkClick r:id="rId6"/>
                        </a:rPr>
                        <a:t>https://airtable.com/shrwoEWUWetzKLSI6</a:t>
                      </a:r>
                      <a:endParaRPr lang="en-US" sz="800" b="0" i="0" u="sng" strike="noStrike">
                        <a:solidFill>
                          <a:srgbClr val="0563C1"/>
                        </a:solidFill>
                        <a:effectLst/>
                        <a:latin typeface="Calibri" panose="020F0502020204030204" pitchFamily="34" charset="0"/>
                      </a:endParaRP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8561511"/>
                  </a:ext>
                </a:extLst>
              </a:tr>
              <a:tr h="571189">
                <a:tc>
                  <a:txBody>
                    <a:bodyPr/>
                    <a:lstStyle/>
                    <a:p>
                      <a:pPr algn="l" fontAlgn="ctr"/>
                      <a:r>
                        <a:rPr lang="en-US" sz="1100" b="1" i="0" u="none" strike="noStrike">
                          <a:solidFill>
                            <a:srgbClr val="000000"/>
                          </a:solidFill>
                          <a:effectLst/>
                          <a:latin typeface="Calibri" panose="020F0502020204030204" pitchFamily="34" charset="0"/>
                        </a:rPr>
                        <a:t>GCRU</a:t>
                      </a:r>
                    </a:p>
                  </a:txBody>
                  <a:tcPr marL="7140" marR="7140" marT="7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Existing Web Form on WebCamp</a:t>
                      </a:r>
                    </a:p>
                  </a:txBody>
                  <a:tcPr marL="7140" marR="7140" marT="7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7140" marR="7140" marT="7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sng" strike="noStrike" dirty="0">
                          <a:solidFill>
                            <a:srgbClr val="0563C1"/>
                          </a:solidFill>
                          <a:effectLst/>
                          <a:latin typeface="Calibri" panose="020F0502020204030204" pitchFamily="34" charset="0"/>
                          <a:hlinkClick r:id="rId7"/>
                        </a:rPr>
                        <a:t>https://webcamp.bumc.bu.edu/webcampv5/SourceCode/WebCAMP_Protocol/NoLogin/NotificationOfIntent.cfm?RFA=15&amp;DSN=1&amp;RootURL=https$$webcamp.bumc.bu.edu$webcampv5$SourceCode$</a:t>
                      </a:r>
                      <a:endParaRPr lang="en-US" sz="800" b="0" i="0" u="sng" strike="noStrike" dirty="0">
                        <a:solidFill>
                          <a:srgbClr val="0563C1"/>
                        </a:solidFill>
                        <a:effectLst/>
                        <a:latin typeface="Calibri" panose="020F0502020204030204" pitchFamily="34" charset="0"/>
                      </a:endParaRP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6855711"/>
                  </a:ext>
                </a:extLst>
              </a:tr>
            </a:tbl>
          </a:graphicData>
        </a:graphic>
      </p:graphicFrame>
    </p:spTree>
    <p:extLst>
      <p:ext uri="{BB962C8B-B14F-4D97-AF65-F5344CB8AC3E}">
        <p14:creationId xmlns:p14="http://schemas.microsoft.com/office/powerpoint/2010/main" val="3939211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78845" y="2852256"/>
            <a:ext cx="5698881" cy="2480140"/>
          </a:xfrm>
        </p:spPr>
        <p:txBody>
          <a:bodyPr/>
          <a:lstStyle/>
          <a:p>
            <a:pPr>
              <a:lnSpc>
                <a:spcPct val="110000"/>
              </a:lnSpc>
            </a:pPr>
            <a:r>
              <a:rPr lang="en-US" dirty="0" smtClean="0"/>
              <a:t>Research Information Systems</a:t>
            </a:r>
            <a:r>
              <a:rPr lang="en-US" dirty="0"/>
              <a:t/>
            </a:r>
            <a:br>
              <a:rPr lang="en-US" dirty="0"/>
            </a:br>
            <a:r>
              <a:rPr lang="en-US" sz="1800" dirty="0" smtClean="0"/>
              <a:t>Christopher Sullivan</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2436827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spect="1" noChangeArrowheads="1"/>
          </p:cNvSpPr>
          <p:nvPr>
            <p:ph idx="1"/>
          </p:nvPr>
        </p:nvSpPr>
        <p:spPr>
          <a:xfrm>
            <a:off x="230684" y="1552279"/>
            <a:ext cx="8637984" cy="4650878"/>
          </a:xfrm>
        </p:spPr>
        <p:txBody>
          <a:bodyPr rtlCol="0">
            <a:noAutofit/>
          </a:bodyPr>
          <a:lstStyle/>
          <a:p>
            <a:pPr defTabSz="900113">
              <a:defRPr/>
            </a:pPr>
            <a:r>
              <a:rPr lang="en-US" altLang="en-US" b="1" dirty="0" smtClean="0">
                <a:latin typeface="Calibri" panose="020F0502020204030204" pitchFamily="34" charset="0"/>
              </a:rPr>
              <a:t>Problem </a:t>
            </a:r>
            <a:r>
              <a:rPr lang="en-US" altLang="en-US" b="1" dirty="0">
                <a:latin typeface="Calibri" panose="020F0502020204030204" pitchFamily="34" charset="0"/>
              </a:rPr>
              <a:t>Statement </a:t>
            </a:r>
          </a:p>
          <a:p>
            <a:pPr marL="720328" lvl="1" indent="-267891" defTabSz="900113">
              <a:buFont typeface="Courier New" panose="02070309020205020404" pitchFamily="49" charset="0"/>
              <a:buChar char="o"/>
              <a:defRPr/>
            </a:pPr>
            <a:r>
              <a:rPr lang="en-US" altLang="en-US" dirty="0" smtClean="0">
                <a:latin typeface="Calibri" panose="020F0502020204030204" pitchFamily="34" charset="0"/>
              </a:rPr>
              <a:t>Manual emailing/printing of proposals documentation for review and approval; This makes pre-award phase of proposal development more challenging to track, hinders the ability to prepare for new proposals that are identified for development, and overall the process is less transparent to all stakeholders.</a:t>
            </a:r>
          </a:p>
          <a:p>
            <a:pPr marL="225028" lvl="1" indent="-225028" defTabSz="900113">
              <a:spcBef>
                <a:spcPts val="984"/>
              </a:spcBef>
              <a:buFont typeface="Wingdings" panose="05000000000000000000" pitchFamily="2" charset="2"/>
              <a:buChar char="§"/>
              <a:defRPr/>
            </a:pPr>
            <a:r>
              <a:rPr lang="en-US" altLang="en-US" b="1" dirty="0" smtClean="0">
                <a:latin typeface="Calibri" panose="020F0502020204030204" pitchFamily="34" charset="0"/>
              </a:rPr>
              <a:t>Proposed solution:</a:t>
            </a:r>
          </a:p>
          <a:p>
            <a:pPr marL="720328" lvl="1" indent="-267891" defTabSz="900113">
              <a:buFont typeface="Courier New" panose="02070309020205020404" pitchFamily="49" charset="0"/>
              <a:buChar char="o"/>
              <a:defRPr/>
            </a:pPr>
            <a:r>
              <a:rPr lang="en-US" altLang="en-US" dirty="0">
                <a:latin typeface="Calibri" panose="020F0502020204030204" pitchFamily="34" charset="0"/>
              </a:rPr>
              <a:t>Configure </a:t>
            </a:r>
            <a:r>
              <a:rPr lang="en-US" altLang="en-US" dirty="0" smtClean="0">
                <a:latin typeface="Calibri" panose="020F0502020204030204" pitchFamily="34" charset="0"/>
              </a:rPr>
              <a:t>the “Routing</a:t>
            </a:r>
            <a:r>
              <a:rPr lang="en-US" altLang="en-US" dirty="0">
                <a:latin typeface="Calibri" panose="020F0502020204030204" pitchFamily="34" charset="0"/>
              </a:rPr>
              <a:t>” functionality </a:t>
            </a:r>
            <a:r>
              <a:rPr lang="en-US" altLang="en-US" dirty="0" smtClean="0">
                <a:latin typeface="Calibri" panose="020F0502020204030204" pitchFamily="34" charset="0"/>
              </a:rPr>
              <a:t> in InfoEd:</a:t>
            </a:r>
            <a:endParaRPr lang="en-US" altLang="en-US" dirty="0">
              <a:latin typeface="Calibri" panose="020F0502020204030204" pitchFamily="34" charset="0"/>
            </a:endParaRPr>
          </a:p>
          <a:p>
            <a:pPr marL="1068884" lvl="4" indent="-225028" defTabSz="900113">
              <a:spcBef>
                <a:spcPts val="984"/>
              </a:spcBef>
              <a:defRPr/>
            </a:pPr>
            <a:r>
              <a:rPr lang="en-US" altLang="en-US" dirty="0" smtClean="0">
                <a:latin typeface="Calibri" panose="020F0502020204030204" pitchFamily="34" charset="0"/>
              </a:rPr>
              <a:t>Automate </a:t>
            </a:r>
            <a:r>
              <a:rPr lang="en-US" altLang="en-US" dirty="0">
                <a:latin typeface="Calibri" panose="020F0502020204030204" pitchFamily="34" charset="0"/>
              </a:rPr>
              <a:t>and streamline the proposal development </a:t>
            </a:r>
            <a:r>
              <a:rPr lang="en-US" altLang="en-US" dirty="0" smtClean="0">
                <a:latin typeface="Calibri" panose="020F0502020204030204" pitchFamily="34" charset="0"/>
              </a:rPr>
              <a:t>process;</a:t>
            </a:r>
            <a:endParaRPr lang="en-US" altLang="en-US" dirty="0">
              <a:latin typeface="Calibri" panose="020F0502020204030204" pitchFamily="34" charset="0"/>
            </a:endParaRPr>
          </a:p>
          <a:p>
            <a:pPr marL="1068884" lvl="4" indent="-225028" defTabSz="900113">
              <a:spcBef>
                <a:spcPts val="984"/>
              </a:spcBef>
              <a:defRPr/>
            </a:pPr>
            <a:r>
              <a:rPr lang="en-US" altLang="en-US" dirty="0" smtClean="0">
                <a:latin typeface="Calibri" panose="020F0502020204030204" pitchFamily="34" charset="0"/>
              </a:rPr>
              <a:t>Enable </a:t>
            </a:r>
            <a:r>
              <a:rPr lang="en-US" altLang="en-US" dirty="0">
                <a:latin typeface="Calibri" panose="020F0502020204030204" pitchFamily="34" charset="0"/>
              </a:rPr>
              <a:t>proactive monitoring of </a:t>
            </a:r>
            <a:r>
              <a:rPr lang="en-US" altLang="en-US" dirty="0" smtClean="0">
                <a:latin typeface="Calibri" panose="020F0502020204030204" pitchFamily="34" charset="0"/>
              </a:rPr>
              <a:t>compliance/review/approvals;</a:t>
            </a:r>
            <a:endParaRPr lang="en-US" altLang="en-US" dirty="0">
              <a:latin typeface="Calibri" panose="020F0502020204030204" pitchFamily="34" charset="0"/>
            </a:endParaRPr>
          </a:p>
          <a:p>
            <a:pPr marL="1068884" lvl="4" indent="-225028" defTabSz="900113">
              <a:spcBef>
                <a:spcPts val="984"/>
              </a:spcBef>
              <a:defRPr/>
            </a:pPr>
            <a:r>
              <a:rPr lang="en-US" altLang="en-US" dirty="0" smtClean="0">
                <a:latin typeface="Calibri" panose="020F0502020204030204" pitchFamily="34" charset="0"/>
              </a:rPr>
              <a:t>Provide </a:t>
            </a:r>
            <a:r>
              <a:rPr lang="en-US" altLang="en-US" dirty="0">
                <a:latin typeface="Calibri" panose="020F0502020204030204" pitchFamily="34" charset="0"/>
              </a:rPr>
              <a:t>an in-system audit trail of communications and approvals for proposal submissions</a:t>
            </a:r>
          </a:p>
          <a:p>
            <a:pPr marL="225028" indent="-225028" defTabSz="900113">
              <a:defRPr/>
            </a:pPr>
            <a:r>
              <a:rPr lang="en-US" altLang="en-US" b="1" dirty="0" smtClean="0">
                <a:latin typeface="Calibri" panose="020F0502020204030204" pitchFamily="34" charset="0"/>
              </a:rPr>
              <a:t>Business Owners: </a:t>
            </a:r>
            <a:r>
              <a:rPr lang="en-US" altLang="en-US" dirty="0" smtClean="0">
                <a:latin typeface="Calibri" panose="020F0502020204030204" pitchFamily="34" charset="0"/>
              </a:rPr>
              <a:t>Sponsored Programs Administration| </a:t>
            </a:r>
            <a:r>
              <a:rPr lang="en-US" altLang="en-US" b="1" dirty="0" smtClean="0">
                <a:latin typeface="Calibri" panose="020F0502020204030204" pitchFamily="34" charset="0"/>
              </a:rPr>
              <a:t>Collaborators: </a:t>
            </a:r>
            <a:r>
              <a:rPr lang="en-US" altLang="en-US" dirty="0" smtClean="0">
                <a:latin typeface="Calibri" panose="020F0502020204030204" pitchFamily="34" charset="0"/>
              </a:rPr>
              <a:t>Development/Psychiatry [pilot group]</a:t>
            </a:r>
          </a:p>
          <a:p>
            <a:pPr marL="225028" indent="-225028" defTabSz="900113">
              <a:defRPr/>
            </a:pPr>
            <a:r>
              <a:rPr lang="en-US" altLang="en-US" b="1" dirty="0" smtClean="0">
                <a:latin typeface="Calibri" panose="020F0502020204030204" pitchFamily="34" charset="0"/>
              </a:rPr>
              <a:t>Technical Owners/Collaborators</a:t>
            </a:r>
            <a:r>
              <a:rPr lang="en-US" altLang="en-US" b="1" dirty="0">
                <a:latin typeface="Calibri" panose="020F0502020204030204" pitchFamily="34" charset="0"/>
              </a:rPr>
              <a:t>: </a:t>
            </a:r>
            <a:r>
              <a:rPr lang="en-US" altLang="en-US" dirty="0" smtClean="0">
                <a:latin typeface="Calibri" panose="020F0502020204030204" pitchFamily="34" charset="0"/>
              </a:rPr>
              <a:t>Research Information Systems/InfoEd ITS</a:t>
            </a:r>
          </a:p>
          <a:p>
            <a:pPr marL="225028" indent="-225028" defTabSz="900113">
              <a:defRPr/>
            </a:pPr>
            <a:r>
              <a:rPr lang="en-US" altLang="en-US" b="1" dirty="0" smtClean="0">
                <a:latin typeface="Calibri" panose="020F0502020204030204" pitchFamily="34" charset="0"/>
              </a:rPr>
              <a:t>Method:</a:t>
            </a:r>
            <a:r>
              <a:rPr lang="en-US" altLang="en-US" dirty="0" smtClean="0">
                <a:latin typeface="Calibri" panose="020F0502020204030204" pitchFamily="34" charset="0"/>
              </a:rPr>
              <a:t> Pilot Approach - </a:t>
            </a:r>
            <a:r>
              <a:rPr lang="en-US" dirty="0" smtClean="0">
                <a:latin typeface="Calibri" panose="020F0502020204030204" pitchFamily="34" charset="0"/>
              </a:rPr>
              <a:t>Gradually </a:t>
            </a:r>
            <a:r>
              <a:rPr lang="en-US" dirty="0">
                <a:latin typeface="Calibri" panose="020F0502020204030204" pitchFamily="34" charset="0"/>
              </a:rPr>
              <a:t>implement </a:t>
            </a:r>
            <a:r>
              <a:rPr lang="en-US" dirty="0" smtClean="0">
                <a:latin typeface="Calibri" panose="020F0502020204030204" pitchFamily="34" charset="0"/>
              </a:rPr>
              <a:t>across </a:t>
            </a:r>
            <a:r>
              <a:rPr lang="en-US" dirty="0">
                <a:latin typeface="Calibri" panose="020F0502020204030204" pitchFamily="34" charset="0"/>
              </a:rPr>
              <a:t>all </a:t>
            </a:r>
            <a:r>
              <a:rPr lang="en-US" dirty="0" smtClean="0">
                <a:latin typeface="Calibri" panose="020F0502020204030204" pitchFamily="34" charset="0"/>
              </a:rPr>
              <a:t>departments and applicable users</a:t>
            </a:r>
          </a:p>
        </p:txBody>
      </p:sp>
      <p:sp>
        <p:nvSpPr>
          <p:cNvPr id="14339" name="Text Box 4"/>
          <p:cNvSpPr txBox="1">
            <a:spLocks noChangeArrowheads="1"/>
          </p:cNvSpPr>
          <p:nvPr/>
        </p:nvSpPr>
        <p:spPr bwMode="auto">
          <a:xfrm>
            <a:off x="336352" y="1070075"/>
            <a:ext cx="7685484" cy="352084"/>
          </a:xfrm>
          <a:prstGeom prst="rect">
            <a:avLst/>
          </a:prstGeom>
          <a:solidFill>
            <a:schemeClr val="bg1"/>
          </a:solidFill>
          <a:ln w="9525" algn="ctr">
            <a:solidFill>
              <a:schemeClr val="tx1"/>
            </a:solidFill>
            <a:miter lim="800000"/>
            <a:headEnd/>
            <a:tailEnd/>
          </a:ln>
          <a:effectLst>
            <a:outerShdw dist="35921" dir="2700000" algn="ctr" rotWithShape="0">
              <a:schemeClr val="bg2"/>
            </a:outerShdw>
          </a:effectLst>
        </p:spPr>
        <p:txBody>
          <a:bodyPr>
            <a:spAutoFit/>
          </a:bodyPr>
          <a:lstStyle>
            <a:lvl1pPr defTabSz="966788">
              <a:defRPr sz="2500">
                <a:solidFill>
                  <a:schemeClr val="bg1"/>
                </a:solidFill>
                <a:latin typeface="Arial" panose="020B0604020202020204" pitchFamily="34" charset="0"/>
              </a:defRPr>
            </a:lvl1pPr>
            <a:lvl2pPr marL="742950" indent="-285750" defTabSz="966788">
              <a:defRPr sz="2500">
                <a:solidFill>
                  <a:schemeClr val="bg1"/>
                </a:solidFill>
                <a:latin typeface="Arial" panose="020B0604020202020204" pitchFamily="34" charset="0"/>
              </a:defRPr>
            </a:lvl2pPr>
            <a:lvl3pPr marL="1143000" indent="-228600" defTabSz="966788">
              <a:defRPr sz="2500">
                <a:solidFill>
                  <a:schemeClr val="bg1"/>
                </a:solidFill>
                <a:latin typeface="Arial" panose="020B0604020202020204" pitchFamily="34" charset="0"/>
              </a:defRPr>
            </a:lvl3pPr>
            <a:lvl4pPr marL="1600200" indent="-228600" defTabSz="966788">
              <a:defRPr sz="2500">
                <a:solidFill>
                  <a:schemeClr val="bg1"/>
                </a:solidFill>
                <a:latin typeface="Arial" panose="020B0604020202020204" pitchFamily="34" charset="0"/>
              </a:defRPr>
            </a:lvl4pPr>
            <a:lvl5pPr marL="2057400" indent="-228600" defTabSz="966788">
              <a:defRPr sz="2500">
                <a:solidFill>
                  <a:schemeClr val="bg1"/>
                </a:solidFill>
                <a:latin typeface="Arial" panose="020B0604020202020204" pitchFamily="34" charset="0"/>
              </a:defRPr>
            </a:lvl5pPr>
            <a:lvl6pPr marL="2514600" indent="-228600" defTabSz="966788" eaLnBrk="0" fontAlgn="base" hangingPunct="0">
              <a:spcBef>
                <a:spcPct val="0"/>
              </a:spcBef>
              <a:spcAft>
                <a:spcPct val="0"/>
              </a:spcAft>
              <a:defRPr sz="2500">
                <a:solidFill>
                  <a:schemeClr val="bg1"/>
                </a:solidFill>
                <a:latin typeface="Arial" panose="020B0604020202020204" pitchFamily="34" charset="0"/>
              </a:defRPr>
            </a:lvl6pPr>
            <a:lvl7pPr marL="2971800" indent="-228600" defTabSz="966788" eaLnBrk="0" fontAlgn="base" hangingPunct="0">
              <a:spcBef>
                <a:spcPct val="0"/>
              </a:spcBef>
              <a:spcAft>
                <a:spcPct val="0"/>
              </a:spcAft>
              <a:defRPr sz="2500">
                <a:solidFill>
                  <a:schemeClr val="bg1"/>
                </a:solidFill>
                <a:latin typeface="Arial" panose="020B0604020202020204" pitchFamily="34" charset="0"/>
              </a:defRPr>
            </a:lvl7pPr>
            <a:lvl8pPr marL="3429000" indent="-228600" defTabSz="966788" eaLnBrk="0" fontAlgn="base" hangingPunct="0">
              <a:spcBef>
                <a:spcPct val="0"/>
              </a:spcBef>
              <a:spcAft>
                <a:spcPct val="0"/>
              </a:spcAft>
              <a:defRPr sz="2500">
                <a:solidFill>
                  <a:schemeClr val="bg1"/>
                </a:solidFill>
                <a:latin typeface="Arial" panose="020B0604020202020204" pitchFamily="34" charset="0"/>
              </a:defRPr>
            </a:lvl8pPr>
            <a:lvl9pPr marL="3886200" indent="-228600" defTabSz="966788" eaLnBrk="0" fontAlgn="base" hangingPunct="0">
              <a:spcBef>
                <a:spcPct val="0"/>
              </a:spcBef>
              <a:spcAft>
                <a:spcPct val="0"/>
              </a:spcAft>
              <a:defRPr sz="2500">
                <a:solidFill>
                  <a:schemeClr val="bg1"/>
                </a:solidFill>
                <a:latin typeface="Arial" panose="020B0604020202020204" pitchFamily="34" charset="0"/>
              </a:defRPr>
            </a:lvl9pPr>
          </a:lstStyle>
          <a:p>
            <a:pPr marL="0" marR="0" lvl="0" indent="0" algn="l" defTabSz="966788" rtl="0" eaLnBrk="1" fontAlgn="base" latinLnBrk="0" hangingPunct="1">
              <a:lnSpc>
                <a:spcPct val="100000"/>
              </a:lnSpc>
              <a:spcBef>
                <a:spcPct val="20000"/>
              </a:spcBef>
              <a:spcAft>
                <a:spcPct val="0"/>
              </a:spcAft>
              <a:buClr>
                <a:srgbClr val="000000"/>
              </a:buClr>
              <a:buSzPct val="100000"/>
              <a:buFontTx/>
              <a:buNone/>
              <a:tabLst/>
              <a:defRPr/>
            </a:pPr>
            <a:r>
              <a:rPr kumimoji="0" lang="en-US" altLang="en-US" sz="1688"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PROJECT  OVERVIEW –  CURRENT PHASE: Implementation</a:t>
            </a:r>
          </a:p>
        </p:txBody>
      </p:sp>
      <p:sp>
        <p:nvSpPr>
          <p:cNvPr id="14340" name="Flowchart: Direct Access Storage 1"/>
          <p:cNvSpPr>
            <a:spLocks noChangeArrowheads="1"/>
          </p:cNvSpPr>
          <p:nvPr/>
        </p:nvSpPr>
        <p:spPr bwMode="auto">
          <a:xfrm>
            <a:off x="989708" y="4921747"/>
            <a:ext cx="366960" cy="2631490"/>
          </a:xfrm>
          <a:prstGeom prst="flowChartMagneticDrum">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lvl1pPr defTabSz="966788">
              <a:defRPr sz="2500">
                <a:solidFill>
                  <a:schemeClr val="bg1"/>
                </a:solidFill>
                <a:latin typeface="Arial" panose="020B0604020202020204" pitchFamily="34" charset="0"/>
              </a:defRPr>
            </a:lvl1pPr>
            <a:lvl2pPr marL="742950" indent="-285750" defTabSz="966788">
              <a:defRPr sz="2500">
                <a:solidFill>
                  <a:schemeClr val="bg1"/>
                </a:solidFill>
                <a:latin typeface="Arial" panose="020B0604020202020204" pitchFamily="34" charset="0"/>
              </a:defRPr>
            </a:lvl2pPr>
            <a:lvl3pPr marL="1143000" indent="-228600" defTabSz="966788">
              <a:defRPr sz="2500">
                <a:solidFill>
                  <a:schemeClr val="bg1"/>
                </a:solidFill>
                <a:latin typeface="Arial" panose="020B0604020202020204" pitchFamily="34" charset="0"/>
              </a:defRPr>
            </a:lvl3pPr>
            <a:lvl4pPr marL="1600200" indent="-228600" defTabSz="966788">
              <a:defRPr sz="2500">
                <a:solidFill>
                  <a:schemeClr val="bg1"/>
                </a:solidFill>
                <a:latin typeface="Arial" panose="020B0604020202020204" pitchFamily="34" charset="0"/>
              </a:defRPr>
            </a:lvl4pPr>
            <a:lvl5pPr marL="2057400" indent="-228600" defTabSz="966788">
              <a:defRPr sz="2500">
                <a:solidFill>
                  <a:schemeClr val="bg1"/>
                </a:solidFill>
                <a:latin typeface="Arial" panose="020B0604020202020204" pitchFamily="34" charset="0"/>
              </a:defRPr>
            </a:lvl5pPr>
            <a:lvl6pPr marL="2514600" indent="-228600" defTabSz="966788" eaLnBrk="0" fontAlgn="base" hangingPunct="0">
              <a:spcBef>
                <a:spcPct val="0"/>
              </a:spcBef>
              <a:spcAft>
                <a:spcPct val="0"/>
              </a:spcAft>
              <a:defRPr sz="2500">
                <a:solidFill>
                  <a:schemeClr val="bg1"/>
                </a:solidFill>
                <a:latin typeface="Arial" panose="020B0604020202020204" pitchFamily="34" charset="0"/>
              </a:defRPr>
            </a:lvl6pPr>
            <a:lvl7pPr marL="2971800" indent="-228600" defTabSz="966788" eaLnBrk="0" fontAlgn="base" hangingPunct="0">
              <a:spcBef>
                <a:spcPct val="0"/>
              </a:spcBef>
              <a:spcAft>
                <a:spcPct val="0"/>
              </a:spcAft>
              <a:defRPr sz="2500">
                <a:solidFill>
                  <a:schemeClr val="bg1"/>
                </a:solidFill>
                <a:latin typeface="Arial" panose="020B0604020202020204" pitchFamily="34" charset="0"/>
              </a:defRPr>
            </a:lvl7pPr>
            <a:lvl8pPr marL="3429000" indent="-228600" defTabSz="966788" eaLnBrk="0" fontAlgn="base" hangingPunct="0">
              <a:spcBef>
                <a:spcPct val="0"/>
              </a:spcBef>
              <a:spcAft>
                <a:spcPct val="0"/>
              </a:spcAft>
              <a:defRPr sz="2500">
                <a:solidFill>
                  <a:schemeClr val="bg1"/>
                </a:solidFill>
                <a:latin typeface="Arial" panose="020B0604020202020204" pitchFamily="34" charset="0"/>
              </a:defRPr>
            </a:lvl8pPr>
            <a:lvl9pPr marL="3886200" indent="-228600" defTabSz="966788" eaLnBrk="0" fontAlgn="base" hangingPunct="0">
              <a:spcBef>
                <a:spcPct val="0"/>
              </a:spcBef>
              <a:spcAft>
                <a:spcPct val="0"/>
              </a:spcAft>
              <a:defRPr sz="2500">
                <a:solidFill>
                  <a:schemeClr val="bg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endParaRPr kumimoji="0" lang="en-US" altLang="en-US" sz="16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41" name="Oval 3"/>
          <p:cNvSpPr>
            <a:spLocks noChangeArrowheads="1"/>
          </p:cNvSpPr>
          <p:nvPr/>
        </p:nvSpPr>
        <p:spPr bwMode="auto">
          <a:xfrm>
            <a:off x="1631156" y="5345907"/>
            <a:ext cx="259766" cy="370037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lvl1pPr defTabSz="966788">
              <a:defRPr sz="2500">
                <a:solidFill>
                  <a:schemeClr val="bg1"/>
                </a:solidFill>
                <a:latin typeface="Arial" panose="020B0604020202020204" pitchFamily="34" charset="0"/>
              </a:defRPr>
            </a:lvl1pPr>
            <a:lvl2pPr marL="742950" indent="-285750" defTabSz="966788">
              <a:defRPr sz="2500">
                <a:solidFill>
                  <a:schemeClr val="bg1"/>
                </a:solidFill>
                <a:latin typeface="Arial" panose="020B0604020202020204" pitchFamily="34" charset="0"/>
              </a:defRPr>
            </a:lvl2pPr>
            <a:lvl3pPr marL="1143000" indent="-228600" defTabSz="966788">
              <a:defRPr sz="2500">
                <a:solidFill>
                  <a:schemeClr val="bg1"/>
                </a:solidFill>
                <a:latin typeface="Arial" panose="020B0604020202020204" pitchFamily="34" charset="0"/>
              </a:defRPr>
            </a:lvl3pPr>
            <a:lvl4pPr marL="1600200" indent="-228600" defTabSz="966788">
              <a:defRPr sz="2500">
                <a:solidFill>
                  <a:schemeClr val="bg1"/>
                </a:solidFill>
                <a:latin typeface="Arial" panose="020B0604020202020204" pitchFamily="34" charset="0"/>
              </a:defRPr>
            </a:lvl4pPr>
            <a:lvl5pPr marL="2057400" indent="-228600" defTabSz="966788">
              <a:defRPr sz="2500">
                <a:solidFill>
                  <a:schemeClr val="bg1"/>
                </a:solidFill>
                <a:latin typeface="Arial" panose="020B0604020202020204" pitchFamily="34" charset="0"/>
              </a:defRPr>
            </a:lvl5pPr>
            <a:lvl6pPr marL="2514600" indent="-228600" defTabSz="966788" eaLnBrk="0" fontAlgn="base" hangingPunct="0">
              <a:spcBef>
                <a:spcPct val="0"/>
              </a:spcBef>
              <a:spcAft>
                <a:spcPct val="0"/>
              </a:spcAft>
              <a:defRPr sz="2500">
                <a:solidFill>
                  <a:schemeClr val="bg1"/>
                </a:solidFill>
                <a:latin typeface="Arial" panose="020B0604020202020204" pitchFamily="34" charset="0"/>
              </a:defRPr>
            </a:lvl6pPr>
            <a:lvl7pPr marL="2971800" indent="-228600" defTabSz="966788" eaLnBrk="0" fontAlgn="base" hangingPunct="0">
              <a:spcBef>
                <a:spcPct val="0"/>
              </a:spcBef>
              <a:spcAft>
                <a:spcPct val="0"/>
              </a:spcAft>
              <a:defRPr sz="2500">
                <a:solidFill>
                  <a:schemeClr val="bg1"/>
                </a:solidFill>
                <a:latin typeface="Arial" panose="020B0604020202020204" pitchFamily="34" charset="0"/>
              </a:defRPr>
            </a:lvl7pPr>
            <a:lvl8pPr marL="3429000" indent="-228600" defTabSz="966788" eaLnBrk="0" fontAlgn="base" hangingPunct="0">
              <a:spcBef>
                <a:spcPct val="0"/>
              </a:spcBef>
              <a:spcAft>
                <a:spcPct val="0"/>
              </a:spcAft>
              <a:defRPr sz="2500">
                <a:solidFill>
                  <a:schemeClr val="bg1"/>
                </a:solidFill>
                <a:latin typeface="Arial" panose="020B0604020202020204" pitchFamily="34" charset="0"/>
              </a:defRPr>
            </a:lvl8pPr>
            <a:lvl9pPr marL="3886200" indent="-228600" defTabSz="966788" eaLnBrk="0" fontAlgn="base" hangingPunct="0">
              <a:spcBef>
                <a:spcPct val="0"/>
              </a:spcBef>
              <a:spcAft>
                <a:spcPct val="0"/>
              </a:spcAft>
              <a:defRPr sz="2500">
                <a:solidFill>
                  <a:schemeClr val="bg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endParaRPr kumimoji="0" lang="en-US" altLang="en-US" sz="16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42" name="Flowchart: Direct Access Storage 4"/>
          <p:cNvSpPr>
            <a:spLocks noChangeArrowheads="1"/>
          </p:cNvSpPr>
          <p:nvPr/>
        </p:nvSpPr>
        <p:spPr bwMode="auto">
          <a:xfrm>
            <a:off x="1988344" y="5619750"/>
            <a:ext cx="6393656" cy="2631490"/>
          </a:xfrm>
          <a:prstGeom prst="flowChartMagneticDrum">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defTabSz="966788">
              <a:defRPr sz="2500">
                <a:solidFill>
                  <a:schemeClr val="bg1"/>
                </a:solidFill>
                <a:latin typeface="Arial" panose="020B0604020202020204" pitchFamily="34" charset="0"/>
              </a:defRPr>
            </a:lvl1pPr>
            <a:lvl2pPr marL="742950" indent="-285750" defTabSz="966788">
              <a:defRPr sz="2500">
                <a:solidFill>
                  <a:schemeClr val="bg1"/>
                </a:solidFill>
                <a:latin typeface="Arial" panose="020B0604020202020204" pitchFamily="34" charset="0"/>
              </a:defRPr>
            </a:lvl2pPr>
            <a:lvl3pPr marL="1143000" indent="-228600" defTabSz="966788">
              <a:defRPr sz="2500">
                <a:solidFill>
                  <a:schemeClr val="bg1"/>
                </a:solidFill>
                <a:latin typeface="Arial" panose="020B0604020202020204" pitchFamily="34" charset="0"/>
              </a:defRPr>
            </a:lvl3pPr>
            <a:lvl4pPr marL="1600200" indent="-228600" defTabSz="966788">
              <a:defRPr sz="2500">
                <a:solidFill>
                  <a:schemeClr val="bg1"/>
                </a:solidFill>
                <a:latin typeface="Arial" panose="020B0604020202020204" pitchFamily="34" charset="0"/>
              </a:defRPr>
            </a:lvl4pPr>
            <a:lvl5pPr marL="2057400" indent="-228600" defTabSz="966788">
              <a:defRPr sz="2500">
                <a:solidFill>
                  <a:schemeClr val="bg1"/>
                </a:solidFill>
                <a:latin typeface="Arial" panose="020B0604020202020204" pitchFamily="34" charset="0"/>
              </a:defRPr>
            </a:lvl5pPr>
            <a:lvl6pPr marL="2514600" indent="-228600" defTabSz="966788" eaLnBrk="0" fontAlgn="base" hangingPunct="0">
              <a:spcBef>
                <a:spcPct val="0"/>
              </a:spcBef>
              <a:spcAft>
                <a:spcPct val="0"/>
              </a:spcAft>
              <a:defRPr sz="2500">
                <a:solidFill>
                  <a:schemeClr val="bg1"/>
                </a:solidFill>
                <a:latin typeface="Arial" panose="020B0604020202020204" pitchFamily="34" charset="0"/>
              </a:defRPr>
            </a:lvl6pPr>
            <a:lvl7pPr marL="2971800" indent="-228600" defTabSz="966788" eaLnBrk="0" fontAlgn="base" hangingPunct="0">
              <a:spcBef>
                <a:spcPct val="0"/>
              </a:spcBef>
              <a:spcAft>
                <a:spcPct val="0"/>
              </a:spcAft>
              <a:defRPr sz="2500">
                <a:solidFill>
                  <a:schemeClr val="bg1"/>
                </a:solidFill>
                <a:latin typeface="Arial" panose="020B0604020202020204" pitchFamily="34" charset="0"/>
              </a:defRPr>
            </a:lvl7pPr>
            <a:lvl8pPr marL="3429000" indent="-228600" defTabSz="966788" eaLnBrk="0" fontAlgn="base" hangingPunct="0">
              <a:spcBef>
                <a:spcPct val="0"/>
              </a:spcBef>
              <a:spcAft>
                <a:spcPct val="0"/>
              </a:spcAft>
              <a:defRPr sz="2500">
                <a:solidFill>
                  <a:schemeClr val="bg1"/>
                </a:solidFill>
                <a:latin typeface="Arial" panose="020B0604020202020204" pitchFamily="34" charset="0"/>
              </a:defRPr>
            </a:lvl8pPr>
            <a:lvl9pPr marL="3886200" indent="-228600" defTabSz="966788" eaLnBrk="0" fontAlgn="base" hangingPunct="0">
              <a:spcBef>
                <a:spcPct val="0"/>
              </a:spcBef>
              <a:spcAft>
                <a:spcPct val="0"/>
              </a:spcAft>
              <a:defRPr sz="2500">
                <a:solidFill>
                  <a:schemeClr val="bg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endParaRPr kumimoji="0" lang="en-US" altLang="en-US" sz="16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43" name="Rectangle 1"/>
          <p:cNvSpPr>
            <a:spLocks noChangeArrowheads="1"/>
          </p:cNvSpPr>
          <p:nvPr/>
        </p:nvSpPr>
        <p:spPr bwMode="auto">
          <a:xfrm>
            <a:off x="230684" y="416719"/>
            <a:ext cx="6334125" cy="29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bg1"/>
                </a:solidFill>
                <a:latin typeface="Arial" panose="020B0604020202020204" pitchFamily="34" charset="0"/>
              </a:defRPr>
            </a:lvl1pPr>
            <a:lvl2pPr marL="742950" indent="-285750">
              <a:defRPr sz="2500">
                <a:solidFill>
                  <a:schemeClr val="bg1"/>
                </a:solidFill>
                <a:latin typeface="Arial" panose="020B0604020202020204" pitchFamily="34" charset="0"/>
              </a:defRPr>
            </a:lvl2pPr>
            <a:lvl3pPr marL="1143000" indent="-228600">
              <a:defRPr sz="2500">
                <a:solidFill>
                  <a:schemeClr val="bg1"/>
                </a:solidFill>
                <a:latin typeface="Arial" panose="020B0604020202020204" pitchFamily="34" charset="0"/>
              </a:defRPr>
            </a:lvl3pPr>
            <a:lvl4pPr marL="1600200" indent="-228600">
              <a:defRPr sz="2500">
                <a:solidFill>
                  <a:schemeClr val="bg1"/>
                </a:solidFill>
                <a:latin typeface="Arial" panose="020B0604020202020204" pitchFamily="34" charset="0"/>
              </a:defRPr>
            </a:lvl4pPr>
            <a:lvl5pPr marL="2057400" indent="-228600">
              <a:defRPr sz="2500">
                <a:solidFill>
                  <a:schemeClr val="bg1"/>
                </a:solidFill>
                <a:latin typeface="Arial" panose="020B0604020202020204" pitchFamily="34" charset="0"/>
              </a:defRPr>
            </a:lvl5pPr>
            <a:lvl6pPr marL="2514600" indent="-228600" eaLnBrk="0" fontAlgn="base" hangingPunct="0">
              <a:spcBef>
                <a:spcPct val="0"/>
              </a:spcBef>
              <a:spcAft>
                <a:spcPct val="0"/>
              </a:spcAft>
              <a:defRPr sz="2500">
                <a:solidFill>
                  <a:schemeClr val="bg1"/>
                </a:solidFill>
                <a:latin typeface="Arial" panose="020B0604020202020204" pitchFamily="34" charset="0"/>
              </a:defRPr>
            </a:lvl6pPr>
            <a:lvl7pPr marL="2971800" indent="-228600" eaLnBrk="0" fontAlgn="base" hangingPunct="0">
              <a:spcBef>
                <a:spcPct val="0"/>
              </a:spcBef>
              <a:spcAft>
                <a:spcPct val="0"/>
              </a:spcAft>
              <a:defRPr sz="2500">
                <a:solidFill>
                  <a:schemeClr val="bg1"/>
                </a:solidFill>
                <a:latin typeface="Arial" panose="020B0604020202020204" pitchFamily="34" charset="0"/>
              </a:defRPr>
            </a:lvl7pPr>
            <a:lvl8pPr marL="3429000" indent="-228600" eaLnBrk="0" fontAlgn="base" hangingPunct="0">
              <a:spcBef>
                <a:spcPct val="0"/>
              </a:spcBef>
              <a:spcAft>
                <a:spcPct val="0"/>
              </a:spcAft>
              <a:defRPr sz="2500">
                <a:solidFill>
                  <a:schemeClr val="bg1"/>
                </a:solidFill>
                <a:latin typeface="Arial" panose="020B0604020202020204" pitchFamily="34" charset="0"/>
              </a:defRPr>
            </a:lvl8pPr>
            <a:lvl9pPr marL="3886200" indent="-228600" eaLnBrk="0" fontAlgn="base" hangingPunct="0">
              <a:spcBef>
                <a:spcPct val="0"/>
              </a:spcBef>
              <a:spcAft>
                <a:spcPct val="0"/>
              </a:spcAft>
              <a:defRPr sz="25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13" b="1" i="0" u="none" strike="noStrike" kern="1200" cap="none" spc="0" normalizeH="0" baseline="0" noProof="0">
                <a:ln>
                  <a:noFill/>
                </a:ln>
                <a:solidFill>
                  <a:srgbClr val="00437B"/>
                </a:solidFill>
                <a:effectLst/>
                <a:uLnTx/>
                <a:uFillTx/>
                <a:latin typeface="Arial" panose="020B0604020202020204" pitchFamily="34" charset="0"/>
                <a:ea typeface="+mn-ea"/>
                <a:cs typeface="Calibri" panose="020F0502020204030204" pitchFamily="34" charset="0"/>
              </a:rPr>
              <a:t>InfoEd Routing Pilot </a:t>
            </a:r>
            <a:endParaRPr kumimoji="0" lang="en-US" altLang="en-US" sz="1313"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600955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44079" y="336184"/>
            <a:ext cx="8612684" cy="274178"/>
          </a:xfrm>
        </p:spPr>
        <p:txBody>
          <a:bodyPr rtlCol="0">
            <a:spAutoFit/>
          </a:bodyPr>
          <a:lstStyle/>
          <a:p>
            <a:pPr defTabSz="900113">
              <a:defRPr/>
            </a:pPr>
            <a:r>
              <a:rPr lang="en-US" altLang="en-US" sz="1313" dirty="0">
                <a:ea typeface="Calibri" panose="020F0502020204030204" pitchFamily="34" charset="0"/>
                <a:cs typeface="Calibri" panose="020F0502020204030204" pitchFamily="34" charset="0"/>
              </a:rPr>
              <a:t>InfoEd Routing Pilot </a:t>
            </a:r>
            <a:endParaRPr lang="en-US" sz="1313" dirty="0">
              <a:latin typeface="+mn-lt"/>
            </a:endParaRPr>
          </a:p>
        </p:txBody>
      </p:sp>
      <p:sp>
        <p:nvSpPr>
          <p:cNvPr id="16387" name="Text Box 4"/>
          <p:cNvSpPr txBox="1">
            <a:spLocks noChangeArrowheads="1"/>
          </p:cNvSpPr>
          <p:nvPr/>
        </p:nvSpPr>
        <p:spPr bwMode="auto">
          <a:xfrm>
            <a:off x="351235" y="1084957"/>
            <a:ext cx="7777758" cy="352084"/>
          </a:xfrm>
          <a:prstGeom prst="rect">
            <a:avLst/>
          </a:prstGeom>
          <a:solidFill>
            <a:schemeClr val="bg1"/>
          </a:solidFill>
          <a:ln w="9525" algn="ctr">
            <a:solidFill>
              <a:schemeClr val="tx1"/>
            </a:solidFill>
            <a:miter lim="800000"/>
            <a:headEnd/>
            <a:tailEnd/>
          </a:ln>
          <a:effectLst>
            <a:outerShdw dist="35921" dir="2700000" algn="ctr" rotWithShape="0">
              <a:schemeClr val="bg2"/>
            </a:outerShdw>
          </a:effectLst>
        </p:spPr>
        <p:txBody>
          <a:bodyPr>
            <a:spAutoFit/>
          </a:bodyPr>
          <a:lstStyle>
            <a:lvl1pPr defTabSz="966788">
              <a:defRPr sz="2500">
                <a:solidFill>
                  <a:schemeClr val="bg1"/>
                </a:solidFill>
                <a:latin typeface="Arial" panose="020B0604020202020204" pitchFamily="34" charset="0"/>
              </a:defRPr>
            </a:lvl1pPr>
            <a:lvl2pPr marL="742950" indent="-285750" defTabSz="966788">
              <a:defRPr sz="2500">
                <a:solidFill>
                  <a:schemeClr val="bg1"/>
                </a:solidFill>
                <a:latin typeface="Arial" panose="020B0604020202020204" pitchFamily="34" charset="0"/>
              </a:defRPr>
            </a:lvl2pPr>
            <a:lvl3pPr marL="1143000" indent="-228600" defTabSz="966788">
              <a:defRPr sz="2500">
                <a:solidFill>
                  <a:schemeClr val="bg1"/>
                </a:solidFill>
                <a:latin typeface="Arial" panose="020B0604020202020204" pitchFamily="34" charset="0"/>
              </a:defRPr>
            </a:lvl3pPr>
            <a:lvl4pPr marL="1600200" indent="-228600" defTabSz="966788">
              <a:defRPr sz="2500">
                <a:solidFill>
                  <a:schemeClr val="bg1"/>
                </a:solidFill>
                <a:latin typeface="Arial" panose="020B0604020202020204" pitchFamily="34" charset="0"/>
              </a:defRPr>
            </a:lvl4pPr>
            <a:lvl5pPr marL="2057400" indent="-228600" defTabSz="966788">
              <a:defRPr sz="2500">
                <a:solidFill>
                  <a:schemeClr val="bg1"/>
                </a:solidFill>
                <a:latin typeface="Arial" panose="020B0604020202020204" pitchFamily="34" charset="0"/>
              </a:defRPr>
            </a:lvl5pPr>
            <a:lvl6pPr marL="2514600" indent="-228600" defTabSz="966788" eaLnBrk="0" fontAlgn="base" hangingPunct="0">
              <a:spcBef>
                <a:spcPct val="0"/>
              </a:spcBef>
              <a:spcAft>
                <a:spcPct val="0"/>
              </a:spcAft>
              <a:defRPr sz="2500">
                <a:solidFill>
                  <a:schemeClr val="bg1"/>
                </a:solidFill>
                <a:latin typeface="Arial" panose="020B0604020202020204" pitchFamily="34" charset="0"/>
              </a:defRPr>
            </a:lvl6pPr>
            <a:lvl7pPr marL="2971800" indent="-228600" defTabSz="966788" eaLnBrk="0" fontAlgn="base" hangingPunct="0">
              <a:spcBef>
                <a:spcPct val="0"/>
              </a:spcBef>
              <a:spcAft>
                <a:spcPct val="0"/>
              </a:spcAft>
              <a:defRPr sz="2500">
                <a:solidFill>
                  <a:schemeClr val="bg1"/>
                </a:solidFill>
                <a:latin typeface="Arial" panose="020B0604020202020204" pitchFamily="34" charset="0"/>
              </a:defRPr>
            </a:lvl7pPr>
            <a:lvl8pPr marL="3429000" indent="-228600" defTabSz="966788" eaLnBrk="0" fontAlgn="base" hangingPunct="0">
              <a:spcBef>
                <a:spcPct val="0"/>
              </a:spcBef>
              <a:spcAft>
                <a:spcPct val="0"/>
              </a:spcAft>
              <a:defRPr sz="2500">
                <a:solidFill>
                  <a:schemeClr val="bg1"/>
                </a:solidFill>
                <a:latin typeface="Arial" panose="020B0604020202020204" pitchFamily="34" charset="0"/>
              </a:defRPr>
            </a:lvl8pPr>
            <a:lvl9pPr marL="3886200" indent="-228600" defTabSz="966788" eaLnBrk="0" fontAlgn="base" hangingPunct="0">
              <a:spcBef>
                <a:spcPct val="0"/>
              </a:spcBef>
              <a:spcAft>
                <a:spcPct val="0"/>
              </a:spcAft>
              <a:defRPr sz="2500">
                <a:solidFill>
                  <a:schemeClr val="bg1"/>
                </a:solidFill>
                <a:latin typeface="Arial" panose="020B0604020202020204" pitchFamily="34" charset="0"/>
              </a:defRPr>
            </a:lvl9pPr>
          </a:lstStyle>
          <a:p>
            <a:pPr marL="0" marR="0" lvl="0" indent="0" algn="l" defTabSz="966788" rtl="0" eaLnBrk="1" fontAlgn="base" latinLnBrk="0" hangingPunct="1">
              <a:lnSpc>
                <a:spcPct val="100000"/>
              </a:lnSpc>
              <a:spcBef>
                <a:spcPct val="20000"/>
              </a:spcBef>
              <a:spcAft>
                <a:spcPct val="0"/>
              </a:spcAft>
              <a:buClr>
                <a:srgbClr val="000000"/>
              </a:buClr>
              <a:buSzPct val="100000"/>
              <a:buFontTx/>
              <a:buNone/>
              <a:tabLst/>
              <a:defRPr/>
            </a:pPr>
            <a:r>
              <a:rPr kumimoji="0" lang="en-US" altLang="en-US" sz="1688"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SCOPE:</a:t>
            </a:r>
          </a:p>
        </p:txBody>
      </p:sp>
      <p:sp>
        <p:nvSpPr>
          <p:cNvPr id="16388" name="Rectangle 3"/>
          <p:cNvSpPr>
            <a:spLocks noChangeAspect="1" noChangeArrowheads="1"/>
          </p:cNvSpPr>
          <p:nvPr/>
        </p:nvSpPr>
        <p:spPr bwMode="auto">
          <a:xfrm>
            <a:off x="351235" y="1467446"/>
            <a:ext cx="7777758" cy="4324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612" tIns="45306" rIns="90612" bIns="45306"/>
          <a:lstStyle>
            <a:lvl1pPr marL="361950" indent="-361950" defTabSz="966788">
              <a:defRPr sz="2500">
                <a:solidFill>
                  <a:schemeClr val="bg1"/>
                </a:solidFill>
                <a:latin typeface="Arial" panose="020B0604020202020204" pitchFamily="34" charset="0"/>
              </a:defRPr>
            </a:lvl1pPr>
            <a:lvl2pPr marL="482600" defTabSz="966788">
              <a:defRPr sz="2500">
                <a:solidFill>
                  <a:schemeClr val="bg1"/>
                </a:solidFill>
                <a:latin typeface="Arial" panose="020B0604020202020204" pitchFamily="34" charset="0"/>
              </a:defRPr>
            </a:lvl2pPr>
            <a:lvl3pPr marL="1143000" indent="-228600" defTabSz="966788">
              <a:defRPr sz="2500">
                <a:solidFill>
                  <a:schemeClr val="bg1"/>
                </a:solidFill>
                <a:latin typeface="Arial" panose="020B0604020202020204" pitchFamily="34" charset="0"/>
              </a:defRPr>
            </a:lvl3pPr>
            <a:lvl4pPr marL="1600200" indent="-228600" defTabSz="966788">
              <a:defRPr sz="2500">
                <a:solidFill>
                  <a:schemeClr val="bg1"/>
                </a:solidFill>
                <a:latin typeface="Arial" panose="020B0604020202020204" pitchFamily="34" charset="0"/>
              </a:defRPr>
            </a:lvl4pPr>
            <a:lvl5pPr marL="1139825" indent="-239713" defTabSz="966788">
              <a:defRPr sz="2500">
                <a:solidFill>
                  <a:schemeClr val="bg1"/>
                </a:solidFill>
                <a:latin typeface="Arial" panose="020B0604020202020204" pitchFamily="34" charset="0"/>
              </a:defRPr>
            </a:lvl5pPr>
            <a:lvl6pPr marL="1597025" indent="-239713" defTabSz="966788" eaLnBrk="0" fontAlgn="base" hangingPunct="0">
              <a:spcBef>
                <a:spcPct val="0"/>
              </a:spcBef>
              <a:spcAft>
                <a:spcPct val="0"/>
              </a:spcAft>
              <a:defRPr sz="2500">
                <a:solidFill>
                  <a:schemeClr val="bg1"/>
                </a:solidFill>
                <a:latin typeface="Arial" panose="020B0604020202020204" pitchFamily="34" charset="0"/>
              </a:defRPr>
            </a:lvl6pPr>
            <a:lvl7pPr marL="2054225" indent="-239713" defTabSz="966788" eaLnBrk="0" fontAlgn="base" hangingPunct="0">
              <a:spcBef>
                <a:spcPct val="0"/>
              </a:spcBef>
              <a:spcAft>
                <a:spcPct val="0"/>
              </a:spcAft>
              <a:defRPr sz="2500">
                <a:solidFill>
                  <a:schemeClr val="bg1"/>
                </a:solidFill>
                <a:latin typeface="Arial" panose="020B0604020202020204" pitchFamily="34" charset="0"/>
              </a:defRPr>
            </a:lvl7pPr>
            <a:lvl8pPr marL="2511425" indent="-239713" defTabSz="966788" eaLnBrk="0" fontAlgn="base" hangingPunct="0">
              <a:spcBef>
                <a:spcPct val="0"/>
              </a:spcBef>
              <a:spcAft>
                <a:spcPct val="0"/>
              </a:spcAft>
              <a:defRPr sz="2500">
                <a:solidFill>
                  <a:schemeClr val="bg1"/>
                </a:solidFill>
                <a:latin typeface="Arial" panose="020B0604020202020204" pitchFamily="34" charset="0"/>
              </a:defRPr>
            </a:lvl8pPr>
            <a:lvl9pPr marL="2968625" indent="-239713" defTabSz="966788" eaLnBrk="0" fontAlgn="base" hangingPunct="0">
              <a:spcBef>
                <a:spcPct val="0"/>
              </a:spcBef>
              <a:spcAft>
                <a:spcPct val="0"/>
              </a:spcAft>
              <a:defRPr sz="2500">
                <a:solidFill>
                  <a:schemeClr val="bg1"/>
                </a:solidFill>
                <a:latin typeface="Arial" panose="020B0604020202020204" pitchFamily="34" charset="0"/>
              </a:defRPr>
            </a:lvl9pPr>
          </a:lstStyle>
          <a:p>
            <a:pPr marL="361950" marR="0" lvl="0" indent="-361950" algn="l" defTabSz="966788" rtl="0" eaLnBrk="1" fontAlgn="base" latinLnBrk="0" hangingPunct="1">
              <a:lnSpc>
                <a:spcPct val="100000"/>
              </a:lnSpc>
              <a:spcBef>
                <a:spcPct val="20000"/>
              </a:spcBef>
              <a:spcAft>
                <a:spcPct val="0"/>
              </a:spcAft>
              <a:buClr>
                <a:srgbClr val="000000"/>
              </a:buClr>
              <a:buSzPct val="100000"/>
              <a:buFontTx/>
              <a:buNone/>
              <a:tabLst/>
              <a:defRPr/>
            </a:pPr>
            <a:r>
              <a:rPr kumimoji="0" lang="en-US" altLang="en-US" sz="150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Key areas of the project: </a:t>
            </a:r>
          </a:p>
          <a:p>
            <a:pPr marL="361950" marR="0" lvl="0" indent="-361950" algn="l" defTabSz="966788" rtl="0" eaLnBrk="1" fontAlgn="base" latinLnBrk="0" hangingPunct="1">
              <a:lnSpc>
                <a:spcPct val="90000"/>
              </a:lnSpc>
              <a:spcBef>
                <a:spcPts val="984"/>
              </a:spcBef>
              <a:spcAft>
                <a:spcPct val="0"/>
              </a:spcAft>
              <a:buClr>
                <a:srgbClr val="00437B"/>
              </a:buClr>
              <a:buSzPct val="80000"/>
              <a:buFont typeface="Wingdings" panose="05000000000000000000" pitchFamily="2" charset="2"/>
              <a:buChar char="§"/>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Design electronic workflows within InfoEd to route pathways and elements of progression</a:t>
            </a:r>
          </a:p>
          <a:p>
            <a:pPr marL="361950" marR="0" lvl="0" indent="-361950" algn="l" defTabSz="966788" rtl="0" eaLnBrk="1" fontAlgn="base" latinLnBrk="0" hangingPunct="1">
              <a:lnSpc>
                <a:spcPct val="90000"/>
              </a:lnSpc>
              <a:spcBef>
                <a:spcPts val="984"/>
              </a:spcBef>
              <a:spcAft>
                <a:spcPct val="0"/>
              </a:spcAft>
              <a:buClr>
                <a:srgbClr val="00437B"/>
              </a:buClr>
              <a:buSzPct val="80000"/>
              <a:buFont typeface="Wingdings" panose="05000000000000000000" pitchFamily="2" charset="2"/>
              <a:buChar char="§"/>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Automate communication:</a:t>
            </a:r>
          </a:p>
          <a:p>
            <a:pPr marL="1139825" marR="0" lvl="4" indent="-239713" algn="l" defTabSz="966788" rtl="0" eaLnBrk="1" fontAlgn="base" latinLnBrk="0" hangingPunct="1">
              <a:lnSpc>
                <a:spcPct val="90000"/>
              </a:lnSpc>
              <a:spcBef>
                <a:spcPts val="984"/>
              </a:spcBef>
              <a:spcAft>
                <a:spcPct val="0"/>
              </a:spcAft>
              <a:buClr>
                <a:srgbClr val="00437B"/>
              </a:buClr>
              <a:buSzPct val="80000"/>
              <a:buFont typeface="Arial" panose="020B0604020202020204" pitchFamily="34" charset="0"/>
              <a:buChar char="̶"/>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Email and via ‘Messages’ in system to identified users when a proposal is created/approved/revised in the system </a:t>
            </a:r>
          </a:p>
          <a:p>
            <a:pPr marL="1139825" marR="0" lvl="4" indent="-239713" algn="l" defTabSz="966788" rtl="0" eaLnBrk="1" fontAlgn="base" latinLnBrk="0" hangingPunct="1">
              <a:lnSpc>
                <a:spcPct val="90000"/>
              </a:lnSpc>
              <a:spcBef>
                <a:spcPts val="984"/>
              </a:spcBef>
              <a:spcAft>
                <a:spcPct val="0"/>
              </a:spcAft>
              <a:buClr>
                <a:srgbClr val="00437B"/>
              </a:buClr>
              <a:buSzPct val="80000"/>
              <a:buFont typeface="Arial" panose="020B0604020202020204" pitchFamily="34" charset="0"/>
              <a:buChar char="̶"/>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Defining reminder schedules/rollover rules</a:t>
            </a:r>
          </a:p>
          <a:p>
            <a:pPr marL="1139825" marR="0" lvl="4" indent="-239713" algn="l" defTabSz="966788" rtl="0" eaLnBrk="1" fontAlgn="base" latinLnBrk="0" hangingPunct="1">
              <a:lnSpc>
                <a:spcPct val="90000"/>
              </a:lnSpc>
              <a:spcBef>
                <a:spcPts val="984"/>
              </a:spcBef>
              <a:spcAft>
                <a:spcPct val="0"/>
              </a:spcAft>
              <a:buClr>
                <a:srgbClr val="00437B"/>
              </a:buClr>
              <a:buSzPct val="80000"/>
              <a:buFont typeface="Arial" panose="020B0604020202020204" pitchFamily="34" charset="0"/>
              <a:buChar char="̶"/>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Defining email message templates </a:t>
            </a:r>
          </a:p>
          <a:p>
            <a:pPr marL="1139825" marR="0" lvl="4" indent="-239713" algn="l" defTabSz="966788" rtl="0" eaLnBrk="1" fontAlgn="base" latinLnBrk="0" hangingPunct="1">
              <a:lnSpc>
                <a:spcPct val="90000"/>
              </a:lnSpc>
              <a:spcBef>
                <a:spcPts val="984"/>
              </a:spcBef>
              <a:spcAft>
                <a:spcPct val="0"/>
              </a:spcAft>
              <a:buClr>
                <a:srgbClr val="00437B"/>
              </a:buClr>
              <a:buSzPct val="80000"/>
              <a:buFont typeface="Arial" panose="020B0604020202020204" pitchFamily="34" charset="0"/>
              <a:buChar char="̶"/>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Defining certification text</a:t>
            </a:r>
          </a:p>
          <a:p>
            <a:pPr marL="361950" marR="0" lvl="0" indent="-361950" algn="l" defTabSz="966788" rtl="0" eaLnBrk="1" fontAlgn="base" latinLnBrk="0" hangingPunct="1">
              <a:lnSpc>
                <a:spcPct val="90000"/>
              </a:lnSpc>
              <a:spcBef>
                <a:spcPts val="984"/>
              </a:spcBef>
              <a:spcAft>
                <a:spcPct val="0"/>
              </a:spcAft>
              <a:buClr>
                <a:srgbClr val="00437B"/>
              </a:buClr>
              <a:buSzPct val="80000"/>
              <a:buFont typeface="Wingdings" panose="05000000000000000000" pitchFamily="2" charset="2"/>
              <a:buChar char="§"/>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Restructure existing User Security privileges, roles, and setup to integrate with Routing Workflow roles and improve overall end-user experience and security within InfoEd.</a:t>
            </a:r>
          </a:p>
          <a:p>
            <a:pPr marL="361950" marR="0" lvl="0" indent="-361950" algn="l" defTabSz="966788" rtl="0" eaLnBrk="1" fontAlgn="base" latinLnBrk="0" hangingPunct="1">
              <a:lnSpc>
                <a:spcPct val="90000"/>
              </a:lnSpc>
              <a:spcBef>
                <a:spcPts val="984"/>
              </a:spcBef>
              <a:spcAft>
                <a:spcPct val="0"/>
              </a:spcAft>
              <a:buClr>
                <a:srgbClr val="00437B"/>
              </a:buClr>
              <a:buSzPct val="80000"/>
              <a:buFont typeface="Wingdings" panose="05000000000000000000" pitchFamily="2" charset="2"/>
              <a:buChar char="§"/>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Configure “Review Dashboard”</a:t>
            </a:r>
          </a:p>
          <a:p>
            <a:pPr marL="361950" marR="0" lvl="0" indent="-361950" algn="l" defTabSz="966788" rtl="0" eaLnBrk="1" fontAlgn="base" latinLnBrk="0" hangingPunct="1">
              <a:lnSpc>
                <a:spcPct val="90000"/>
              </a:lnSpc>
              <a:spcBef>
                <a:spcPts val="984"/>
              </a:spcBef>
              <a:spcAft>
                <a:spcPct val="0"/>
              </a:spcAft>
              <a:buClr>
                <a:srgbClr val="00437B"/>
              </a:buClr>
              <a:buSzPct val="80000"/>
              <a:buFont typeface="Wingdings" panose="05000000000000000000" pitchFamily="2" charset="2"/>
              <a:buChar char="§"/>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Develop new Security Input Form needed to capture routing needs and user security access</a:t>
            </a:r>
          </a:p>
          <a:p>
            <a:pPr marL="361950" marR="0" lvl="0" indent="-361950" algn="l" defTabSz="966788" rtl="0" eaLnBrk="1" fontAlgn="base" latinLnBrk="0" hangingPunct="1">
              <a:lnSpc>
                <a:spcPct val="90000"/>
              </a:lnSpc>
              <a:spcBef>
                <a:spcPts val="984"/>
              </a:spcBef>
              <a:spcAft>
                <a:spcPct val="0"/>
              </a:spcAft>
              <a:buClr>
                <a:srgbClr val="00437B"/>
              </a:buClr>
              <a:buSzPct val="80000"/>
              <a:buFont typeface="Wingdings" panose="05000000000000000000" pitchFamily="2" charset="2"/>
              <a:buChar char="§"/>
              <a:tabLst/>
              <a:defRPr/>
            </a:pPr>
            <a:r>
              <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Training</a:t>
            </a:r>
          </a:p>
          <a:p>
            <a:pPr marL="1600200" marR="0" lvl="3" indent="-228600" algn="l" defTabSz="966788" rtl="0" eaLnBrk="1" fontAlgn="base" latinLnBrk="0" hangingPunct="1">
              <a:lnSpc>
                <a:spcPct val="100000"/>
              </a:lnSpc>
              <a:spcBef>
                <a:spcPct val="20000"/>
              </a:spcBef>
              <a:spcAft>
                <a:spcPct val="0"/>
              </a:spcAft>
              <a:buClr>
                <a:srgbClr val="000000"/>
              </a:buClr>
              <a:buSzPct val="80000"/>
              <a:buFont typeface="Arial" panose="020B0604020202020204" pitchFamily="34" charset="0"/>
              <a:buChar char="•"/>
              <a:tabLst/>
              <a:defRPr/>
            </a:pPr>
            <a:endPar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a:p>
            <a:pPr marL="482600" marR="0" lvl="1" indent="0" algn="l" defTabSz="966788" rtl="0" eaLnBrk="1" fontAlgn="base" latinLnBrk="0" hangingPunct="1">
              <a:lnSpc>
                <a:spcPct val="90000"/>
              </a:lnSpc>
              <a:spcBef>
                <a:spcPct val="20000"/>
              </a:spcBef>
              <a:spcAft>
                <a:spcPct val="0"/>
              </a:spcAft>
              <a:buClrTx/>
              <a:buSzTx/>
              <a:buFontTx/>
              <a:buChar char="•"/>
              <a:tabLst/>
              <a:defRPr/>
            </a:pPr>
            <a:endPar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a:p>
            <a:pPr marL="482600" marR="0" lvl="1" indent="0" algn="l" defTabSz="966788" rtl="0" eaLnBrk="1" fontAlgn="base" latinLnBrk="0" hangingPunct="1">
              <a:lnSpc>
                <a:spcPct val="90000"/>
              </a:lnSpc>
              <a:spcBef>
                <a:spcPct val="20000"/>
              </a:spcBef>
              <a:spcAft>
                <a:spcPct val="0"/>
              </a:spcAft>
              <a:buClrTx/>
              <a:buSzTx/>
              <a:buFontTx/>
              <a:buChar char="•"/>
              <a:tabLst/>
              <a:defRPr/>
            </a:pPr>
            <a:endParaRPr kumimoji="0" lang="en-US" alt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a:p>
            <a:pPr marL="361950" marR="0" lvl="0" indent="-361950" algn="l" defTabSz="966788" rtl="0" eaLnBrk="1" fontAlgn="base" latinLnBrk="0" hangingPunct="1">
              <a:lnSpc>
                <a:spcPct val="90000"/>
              </a:lnSpc>
              <a:spcBef>
                <a:spcPct val="20000"/>
              </a:spcBef>
              <a:spcAft>
                <a:spcPct val="0"/>
              </a:spcAft>
              <a:buClr>
                <a:srgbClr val="000000"/>
              </a:buClr>
              <a:buSzPct val="100000"/>
              <a:buFontTx/>
              <a:buNone/>
              <a:tabLst/>
              <a:defRPr/>
            </a:pPr>
            <a:endParaRPr kumimoji="0" lang="en-US" altLang="en-US" sz="150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a:p>
            <a:pPr marL="361950" marR="0" lvl="0" indent="-361950" algn="l" defTabSz="966788" rtl="0" eaLnBrk="1" fontAlgn="base" latinLnBrk="0" hangingPunct="1">
              <a:lnSpc>
                <a:spcPct val="90000"/>
              </a:lnSpc>
              <a:spcBef>
                <a:spcPct val="20000"/>
              </a:spcBef>
              <a:spcAft>
                <a:spcPct val="0"/>
              </a:spcAft>
              <a:buClr>
                <a:srgbClr val="000000"/>
              </a:buClr>
              <a:buSzPct val="100000"/>
              <a:buFontTx/>
              <a:buNone/>
              <a:tabLst/>
              <a:defRPr/>
            </a:pPr>
            <a:endParaRPr kumimoji="0" lang="en-US" altLang="en-US" sz="150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endParaRPr>
          </a:p>
        </p:txBody>
      </p:sp>
    </p:spTree>
    <p:extLst>
      <p:ext uri="{BB962C8B-B14F-4D97-AF65-F5344CB8AC3E}">
        <p14:creationId xmlns:p14="http://schemas.microsoft.com/office/powerpoint/2010/main" val="17734035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468810" y="1105794"/>
            <a:ext cx="7776269" cy="326115"/>
          </a:xfrm>
          <a:prstGeom prst="rect">
            <a:avLst/>
          </a:prstGeom>
          <a:solidFill>
            <a:schemeClr val="bg1"/>
          </a:solidFill>
          <a:ln w="9525" algn="ctr">
            <a:solidFill>
              <a:schemeClr val="tx1"/>
            </a:solidFill>
            <a:miter lim="800000"/>
            <a:headEnd/>
            <a:tailEnd/>
          </a:ln>
          <a:effectLst>
            <a:outerShdw dist="35921" dir="2700000" algn="ctr" rotWithShape="0">
              <a:schemeClr val="bg2"/>
            </a:outerShdw>
          </a:effectLst>
        </p:spPr>
        <p:txBody>
          <a:bodyPr>
            <a:spAutoFit/>
          </a:bodyPr>
          <a:lstStyle>
            <a:lvl1pPr defTabSz="966788">
              <a:defRPr sz="2500">
                <a:solidFill>
                  <a:schemeClr val="bg1"/>
                </a:solidFill>
                <a:latin typeface="Arial" panose="020B0604020202020204" pitchFamily="34" charset="0"/>
              </a:defRPr>
            </a:lvl1pPr>
            <a:lvl2pPr marL="742950" indent="-285750" defTabSz="966788">
              <a:defRPr sz="2500">
                <a:solidFill>
                  <a:schemeClr val="bg1"/>
                </a:solidFill>
                <a:latin typeface="Arial" panose="020B0604020202020204" pitchFamily="34" charset="0"/>
              </a:defRPr>
            </a:lvl2pPr>
            <a:lvl3pPr marL="1143000" indent="-228600" defTabSz="966788">
              <a:defRPr sz="2500">
                <a:solidFill>
                  <a:schemeClr val="bg1"/>
                </a:solidFill>
                <a:latin typeface="Arial" panose="020B0604020202020204" pitchFamily="34" charset="0"/>
              </a:defRPr>
            </a:lvl3pPr>
            <a:lvl4pPr marL="1600200" indent="-228600" defTabSz="966788">
              <a:defRPr sz="2500">
                <a:solidFill>
                  <a:schemeClr val="bg1"/>
                </a:solidFill>
                <a:latin typeface="Arial" panose="020B0604020202020204" pitchFamily="34" charset="0"/>
              </a:defRPr>
            </a:lvl4pPr>
            <a:lvl5pPr marL="2057400" indent="-228600" defTabSz="966788">
              <a:defRPr sz="2500">
                <a:solidFill>
                  <a:schemeClr val="bg1"/>
                </a:solidFill>
                <a:latin typeface="Arial" panose="020B0604020202020204" pitchFamily="34" charset="0"/>
              </a:defRPr>
            </a:lvl5pPr>
            <a:lvl6pPr marL="2514600" indent="-228600" defTabSz="966788" eaLnBrk="0" fontAlgn="base" hangingPunct="0">
              <a:spcBef>
                <a:spcPct val="0"/>
              </a:spcBef>
              <a:spcAft>
                <a:spcPct val="0"/>
              </a:spcAft>
              <a:defRPr sz="2500">
                <a:solidFill>
                  <a:schemeClr val="bg1"/>
                </a:solidFill>
                <a:latin typeface="Arial" panose="020B0604020202020204" pitchFamily="34" charset="0"/>
              </a:defRPr>
            </a:lvl6pPr>
            <a:lvl7pPr marL="2971800" indent="-228600" defTabSz="966788" eaLnBrk="0" fontAlgn="base" hangingPunct="0">
              <a:spcBef>
                <a:spcPct val="0"/>
              </a:spcBef>
              <a:spcAft>
                <a:spcPct val="0"/>
              </a:spcAft>
              <a:defRPr sz="2500">
                <a:solidFill>
                  <a:schemeClr val="bg1"/>
                </a:solidFill>
                <a:latin typeface="Arial" panose="020B0604020202020204" pitchFamily="34" charset="0"/>
              </a:defRPr>
            </a:lvl7pPr>
            <a:lvl8pPr marL="3429000" indent="-228600" defTabSz="966788" eaLnBrk="0" fontAlgn="base" hangingPunct="0">
              <a:spcBef>
                <a:spcPct val="0"/>
              </a:spcBef>
              <a:spcAft>
                <a:spcPct val="0"/>
              </a:spcAft>
              <a:defRPr sz="2500">
                <a:solidFill>
                  <a:schemeClr val="bg1"/>
                </a:solidFill>
                <a:latin typeface="Arial" panose="020B0604020202020204" pitchFamily="34" charset="0"/>
              </a:defRPr>
            </a:lvl8pPr>
            <a:lvl9pPr marL="3886200" indent="-228600" defTabSz="966788" eaLnBrk="0" fontAlgn="base" hangingPunct="0">
              <a:spcBef>
                <a:spcPct val="0"/>
              </a:spcBef>
              <a:spcAft>
                <a:spcPct val="0"/>
              </a:spcAft>
              <a:defRPr sz="2500">
                <a:solidFill>
                  <a:schemeClr val="bg1"/>
                </a:solidFill>
                <a:latin typeface="Arial" panose="020B0604020202020204" pitchFamily="34" charset="0"/>
              </a:defRPr>
            </a:lvl9pPr>
          </a:lstStyle>
          <a:p>
            <a:pPr marL="0" marR="0" lvl="0" indent="0" algn="l" defTabSz="966788" rtl="0" eaLnBrk="1" fontAlgn="base" latinLnBrk="0" hangingPunct="1">
              <a:lnSpc>
                <a:spcPct val="90000"/>
              </a:lnSpc>
              <a:spcBef>
                <a:spcPct val="20000"/>
              </a:spcBef>
              <a:spcAft>
                <a:spcPct val="0"/>
              </a:spcAft>
              <a:buClr>
                <a:srgbClr val="000000"/>
              </a:buClr>
              <a:buSzPct val="100000"/>
              <a:buFontTx/>
              <a:buNone/>
              <a:tabLst/>
              <a:defRPr/>
            </a:pPr>
            <a:r>
              <a:rPr kumimoji="0" lang="en-US" altLang="en-US" sz="1688"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TIMELINE:</a:t>
            </a:r>
            <a:endParaRPr kumimoji="0" lang="en-US" altLang="en-US" sz="1406"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itle 12"/>
          <p:cNvSpPr>
            <a:spLocks noGrp="1"/>
          </p:cNvSpPr>
          <p:nvPr>
            <p:ph type="title"/>
          </p:nvPr>
        </p:nvSpPr>
        <p:spPr>
          <a:xfrm>
            <a:off x="244079" y="336184"/>
            <a:ext cx="8612684" cy="274178"/>
          </a:xfrm>
        </p:spPr>
        <p:txBody>
          <a:bodyPr rtlCol="0">
            <a:spAutoFit/>
          </a:bodyPr>
          <a:lstStyle/>
          <a:p>
            <a:pPr defTabSz="900113">
              <a:defRPr/>
            </a:pPr>
            <a:r>
              <a:rPr lang="en-US" altLang="en-US" sz="1313" dirty="0">
                <a:ea typeface="Calibri" panose="020F0502020204030204" pitchFamily="34" charset="0"/>
                <a:cs typeface="Calibri" panose="020F0502020204030204" pitchFamily="34" charset="0"/>
              </a:rPr>
              <a:t>InfoEd Routing Pilot </a:t>
            </a:r>
            <a:endParaRPr lang="en-US" sz="1313" dirty="0">
              <a:latin typeface="+mn-lt"/>
            </a:endParaRPr>
          </a:p>
        </p:txBody>
      </p:sp>
      <p:graphicFrame>
        <p:nvGraphicFramePr>
          <p:cNvPr id="16" name="Chart 15"/>
          <p:cNvGraphicFramePr>
            <a:graphicFrameLocks/>
          </p:cNvGraphicFramePr>
          <p:nvPr/>
        </p:nvGraphicFramePr>
        <p:xfrm>
          <a:off x="13396" y="1754682"/>
          <a:ext cx="8843367" cy="4229423"/>
        </p:xfrm>
        <a:graphic>
          <a:graphicData uri="http://schemas.openxmlformats.org/drawingml/2006/chart">
            <c:chart xmlns:c="http://schemas.openxmlformats.org/drawingml/2006/chart" xmlns:r="http://schemas.openxmlformats.org/officeDocument/2006/relationships" r:id="rId3"/>
          </a:graphicData>
        </a:graphic>
      </p:graphicFrame>
      <p:sp>
        <p:nvSpPr>
          <p:cNvPr id="17" name="Rounded Rectangle 16"/>
          <p:cNvSpPr/>
          <p:nvPr/>
        </p:nvSpPr>
        <p:spPr>
          <a:xfrm>
            <a:off x="601813" y="4373315"/>
            <a:ext cx="1888628" cy="224730"/>
          </a:xfrm>
          <a:prstGeom prst="round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31" b="0" i="0" u="none" strike="noStrike" kern="1200" cap="none" spc="0" normalizeH="0" baseline="0" noProof="0">
              <a:ln>
                <a:noFill/>
              </a:ln>
              <a:solidFill>
                <a:srgbClr val="FFFFFF"/>
              </a:solidFill>
              <a:effectLst/>
              <a:uLnTx/>
              <a:uFillTx/>
              <a:latin typeface="Arial"/>
              <a:ea typeface="+mn-ea"/>
              <a:cs typeface="+mn-cs"/>
            </a:endParaRPr>
          </a:p>
        </p:txBody>
      </p:sp>
      <p:sp>
        <p:nvSpPr>
          <p:cNvPr id="18" name="5-Point Star 17"/>
          <p:cNvSpPr/>
          <p:nvPr/>
        </p:nvSpPr>
        <p:spPr>
          <a:xfrm>
            <a:off x="6532068" y="4318992"/>
            <a:ext cx="181570" cy="166688"/>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5-Point Star 18"/>
          <p:cNvSpPr/>
          <p:nvPr/>
        </p:nvSpPr>
        <p:spPr>
          <a:xfrm>
            <a:off x="244078" y="6137672"/>
            <a:ext cx="166688" cy="17115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8440" name="Rectangle 19"/>
          <p:cNvSpPr>
            <a:spLocks noChangeArrowheads="1"/>
          </p:cNvSpPr>
          <p:nvPr/>
        </p:nvSpPr>
        <p:spPr bwMode="auto">
          <a:xfrm>
            <a:off x="327422" y="6081117"/>
            <a:ext cx="1500188"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9713" indent="-239713" defTabSz="958850">
              <a:lnSpc>
                <a:spcPct val="90000"/>
              </a:lnSpc>
              <a:spcBef>
                <a:spcPts val="1050"/>
              </a:spcBef>
              <a:buClr>
                <a:schemeClr val="tx2"/>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defTabSz="958850">
              <a:lnSpc>
                <a:spcPct val="90000"/>
              </a:lnSpc>
              <a:spcBef>
                <a:spcPts val="525"/>
              </a:spcBef>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defTabSz="958850">
              <a:lnSpc>
                <a:spcPct val="90000"/>
              </a:lnSpc>
              <a:spcBef>
                <a:spcPts val="525"/>
              </a:spcBef>
              <a:buClr>
                <a:schemeClr val="tx2"/>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defTabSz="958850">
              <a:lnSpc>
                <a:spcPct val="90000"/>
              </a:lnSpc>
              <a:spcBef>
                <a:spcPts val="525"/>
              </a:spcBef>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defTabSz="958850">
              <a:lnSpc>
                <a:spcPct val="90000"/>
              </a:lnSpc>
              <a:spcBef>
                <a:spcPts val="525"/>
              </a:spcBef>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958850" eaLnBrk="0" fontAlgn="base" hangingPunct="0">
              <a:lnSpc>
                <a:spcPct val="90000"/>
              </a:lnSpc>
              <a:spcBef>
                <a:spcPts val="525"/>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958850" eaLnBrk="0" fontAlgn="base" hangingPunct="0">
              <a:lnSpc>
                <a:spcPct val="90000"/>
              </a:lnSpc>
              <a:spcBef>
                <a:spcPts val="525"/>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958850" eaLnBrk="0" fontAlgn="base" hangingPunct="0">
              <a:lnSpc>
                <a:spcPct val="90000"/>
              </a:lnSpc>
              <a:spcBef>
                <a:spcPts val="525"/>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958850" eaLnBrk="0" fontAlgn="base" hangingPunct="0">
              <a:lnSpc>
                <a:spcPct val="90000"/>
              </a:lnSpc>
              <a:spcBef>
                <a:spcPts val="525"/>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239713" marR="0" lvl="0" indent="-239713" algn="l" defTabSz="958850" rtl="0" eaLnBrk="1" fontAlgn="base" latinLnBrk="0" hangingPunct="1">
              <a:lnSpc>
                <a:spcPct val="100000"/>
              </a:lnSpc>
              <a:spcBef>
                <a:spcPct val="0"/>
              </a:spcBef>
              <a:spcAft>
                <a:spcPct val="0"/>
              </a:spcAft>
              <a:buClrTx/>
              <a:buSzTx/>
              <a:buFontTx/>
              <a:buNone/>
              <a:tabLst/>
              <a:defRPr/>
            </a:pPr>
            <a:r>
              <a:rPr kumimoji="0" lang="en-US" altLang="en-US" sz="1406"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 Current Phase</a:t>
            </a:r>
          </a:p>
        </p:txBody>
      </p:sp>
    </p:spTree>
    <p:extLst>
      <p:ext uri="{BB962C8B-B14F-4D97-AF65-F5344CB8AC3E}">
        <p14:creationId xmlns:p14="http://schemas.microsoft.com/office/powerpoint/2010/main" val="21319239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spect="1" noChangeArrowheads="1"/>
          </p:cNvSpPr>
          <p:nvPr>
            <p:ph idx="1"/>
          </p:nvPr>
        </p:nvSpPr>
        <p:spPr>
          <a:xfrm>
            <a:off x="334864" y="1385591"/>
            <a:ext cx="8637984" cy="5234285"/>
          </a:xfrm>
        </p:spPr>
        <p:txBody>
          <a:bodyPr rtlCol="0">
            <a:noAutofit/>
          </a:bodyPr>
          <a:lstStyle/>
          <a:p>
            <a:pPr defTabSz="900113">
              <a:defRPr/>
            </a:pPr>
            <a:r>
              <a:rPr lang="en-US" altLang="en-US" sz="1406" b="1" dirty="0">
                <a:latin typeface="Calibri" panose="020F0502020204030204" pitchFamily="34" charset="0"/>
              </a:rPr>
              <a:t>VelosCT: </a:t>
            </a:r>
            <a:r>
              <a:rPr lang="en-US" altLang="en-US" sz="1406" dirty="0">
                <a:latin typeface="Calibri" panose="020F0502020204030204" pitchFamily="34" charset="0"/>
              </a:rPr>
              <a:t>Clinical Trial Management System used to manage financial, administrative and clinical research activities for many aspects of clinical research including study start-up timelines, tracking and reporting of protocol information and accrual data, and patient billing compliance. </a:t>
            </a:r>
          </a:p>
          <a:p>
            <a:pPr defTabSz="900113">
              <a:defRPr/>
            </a:pPr>
            <a:r>
              <a:rPr lang="en-US" altLang="en-US" sz="1406" b="1" dirty="0">
                <a:latin typeface="Calibri" panose="020F0502020204030204" pitchFamily="34" charset="0"/>
              </a:rPr>
              <a:t>Three Upgrades:</a:t>
            </a:r>
          </a:p>
          <a:p>
            <a:pPr marL="720328" lvl="1" indent="-267891" defTabSz="900113">
              <a:buFont typeface="Courier New" panose="02070309020205020404" pitchFamily="49" charset="0"/>
              <a:buChar char="o"/>
              <a:defRPr/>
            </a:pPr>
            <a:r>
              <a:rPr lang="en-US" altLang="en-US" sz="1406" i="1" dirty="0">
                <a:latin typeface="Calibri" panose="020F0502020204030204" pitchFamily="34" charset="0"/>
              </a:rPr>
              <a:t>Amazon Web Services: </a:t>
            </a:r>
            <a:r>
              <a:rPr lang="en-US" altLang="en-US" sz="1406" dirty="0">
                <a:latin typeface="Calibri" panose="020F0502020204030204" pitchFamily="34" charset="0"/>
              </a:rPr>
              <a:t>Provides more flexibility and easier management of the hardware resources therefore providing improved overall application performance.</a:t>
            </a:r>
          </a:p>
          <a:p>
            <a:pPr marL="720328" lvl="1" indent="-267891" defTabSz="900113">
              <a:buFont typeface="Courier New" panose="02070309020205020404" pitchFamily="49" charset="0"/>
              <a:buChar char="o"/>
              <a:defRPr/>
            </a:pPr>
            <a:r>
              <a:rPr lang="en-US" altLang="en-US" sz="1406" i="1" dirty="0">
                <a:latin typeface="Calibri" panose="020F0502020204030204" pitchFamily="34" charset="0"/>
              </a:rPr>
              <a:t>VelosCT application version 12</a:t>
            </a:r>
            <a:r>
              <a:rPr lang="en-US" altLang="en-US" sz="1406" dirty="0">
                <a:latin typeface="Calibri" panose="020F0502020204030204" pitchFamily="34" charset="0"/>
              </a:rPr>
              <a:t>. High-Level Improvements include:</a:t>
            </a:r>
          </a:p>
          <a:p>
            <a:pPr marL="1068884" lvl="4" indent="-225028" defTabSz="900113">
              <a:spcBef>
                <a:spcPts val="984"/>
              </a:spcBef>
              <a:buSzPct val="80000"/>
              <a:defRPr/>
            </a:pPr>
            <a:r>
              <a:rPr lang="en-US" altLang="en-US" sz="1406" dirty="0">
                <a:latin typeface="Calibri" panose="020F0502020204030204" pitchFamily="34" charset="0"/>
              </a:rPr>
              <a:t>Budgeting and tracking revenue/costs within Velos</a:t>
            </a:r>
          </a:p>
          <a:p>
            <a:pPr marL="1068884" lvl="4" indent="-225028" defTabSz="900113">
              <a:spcBef>
                <a:spcPts val="984"/>
              </a:spcBef>
              <a:buSzPct val="80000"/>
              <a:defRPr/>
            </a:pPr>
            <a:r>
              <a:rPr lang="en-US" altLang="en-US" sz="1406" dirty="0">
                <a:latin typeface="Calibri" panose="020F0502020204030204" pitchFamily="34" charset="0"/>
              </a:rPr>
              <a:t>Tracking study setup, post-award progress and revenue</a:t>
            </a:r>
          </a:p>
          <a:p>
            <a:pPr marL="1068884" lvl="4" indent="-225028" defTabSz="900113">
              <a:spcBef>
                <a:spcPts val="984"/>
              </a:spcBef>
              <a:buSzPct val="80000"/>
              <a:defRPr/>
            </a:pPr>
            <a:r>
              <a:rPr lang="en-US" altLang="en-US" sz="1406" dirty="0">
                <a:latin typeface="Calibri" panose="020F0502020204030204" pitchFamily="34" charset="0"/>
              </a:rPr>
              <a:t>User friendly interface and visual improvements</a:t>
            </a:r>
          </a:p>
          <a:p>
            <a:pPr marL="1068884" lvl="4" indent="-225028" defTabSz="900113">
              <a:spcBef>
                <a:spcPts val="984"/>
              </a:spcBef>
              <a:buSzPct val="80000"/>
              <a:defRPr/>
            </a:pPr>
            <a:r>
              <a:rPr lang="en-US" altLang="en-US" sz="1406" dirty="0">
                <a:latin typeface="Calibri" panose="020F0502020204030204" pitchFamily="34" charset="0"/>
              </a:rPr>
              <a:t>Additional enrollment controls</a:t>
            </a:r>
          </a:p>
          <a:p>
            <a:pPr marL="1068884" lvl="4" indent="-225028" defTabSz="900113">
              <a:spcBef>
                <a:spcPts val="984"/>
              </a:spcBef>
              <a:buSzPct val="80000"/>
              <a:defRPr/>
            </a:pPr>
            <a:r>
              <a:rPr lang="en-US" altLang="en-US" sz="1406" dirty="0">
                <a:latin typeface="Calibri" panose="020F0502020204030204" pitchFamily="34" charset="0"/>
              </a:rPr>
              <a:t>Enabling potential Integrations with ClinCard</a:t>
            </a:r>
          </a:p>
          <a:p>
            <a:pPr marL="1068884" lvl="4" indent="-225028" defTabSz="900113">
              <a:spcBef>
                <a:spcPts val="984"/>
              </a:spcBef>
              <a:buSzPct val="80000"/>
              <a:defRPr/>
            </a:pPr>
            <a:r>
              <a:rPr lang="en-US" altLang="en-US" sz="1406" dirty="0">
                <a:latin typeface="Calibri" panose="020F0502020204030204" pitchFamily="34" charset="0"/>
              </a:rPr>
              <a:t>Key defects addressed</a:t>
            </a:r>
          </a:p>
          <a:p>
            <a:pPr marL="720328" lvl="1" indent="-267891" defTabSz="900113">
              <a:buFont typeface="Courier New" panose="02070309020205020404" pitchFamily="49" charset="0"/>
              <a:buChar char="o"/>
              <a:defRPr/>
            </a:pPr>
            <a:r>
              <a:rPr lang="en-US" altLang="en-US" sz="1406" i="1" dirty="0">
                <a:latin typeface="Calibri" panose="020F0502020204030204" pitchFamily="34" charset="0"/>
              </a:rPr>
              <a:t>eTools application version 7: </a:t>
            </a:r>
            <a:r>
              <a:rPr lang="en-US" altLang="en-US" sz="1406" dirty="0">
                <a:latin typeface="Calibri" panose="020F0502020204030204" pitchFamily="34" charset="0"/>
              </a:rPr>
              <a:t>Enabling stronger system administration controls, back-end reporting, and improved data migration features for RIS and CTO</a:t>
            </a:r>
          </a:p>
          <a:p>
            <a:pPr marL="225028" indent="-225028" defTabSz="900113">
              <a:defRPr/>
            </a:pPr>
            <a:r>
              <a:rPr lang="en-US" altLang="en-US" sz="1406" b="1" dirty="0">
                <a:latin typeface="Calibri" panose="020F0502020204030204" pitchFamily="34" charset="0"/>
              </a:rPr>
              <a:t>Business Owners: </a:t>
            </a:r>
            <a:r>
              <a:rPr lang="en-US" altLang="en-US" sz="1406" dirty="0">
                <a:latin typeface="Calibri" panose="020F0502020204030204" pitchFamily="34" charset="0"/>
              </a:rPr>
              <a:t>Clinical Trials Office</a:t>
            </a:r>
          </a:p>
          <a:p>
            <a:pPr marL="225028" indent="-225028" defTabSz="900113">
              <a:defRPr/>
            </a:pPr>
            <a:r>
              <a:rPr lang="en-US" altLang="en-US" sz="1406" b="1" dirty="0">
                <a:latin typeface="Calibri" panose="020F0502020204030204" pitchFamily="34" charset="0"/>
              </a:rPr>
              <a:t>Technical Owners &amp; Collaborators: </a:t>
            </a:r>
            <a:r>
              <a:rPr lang="en-US" altLang="en-US" sz="1406" dirty="0">
                <a:latin typeface="Calibri" panose="020F0502020204030204" pitchFamily="34" charset="0"/>
              </a:rPr>
              <a:t>Research Information Systems &amp; BMC Information Technology Services</a:t>
            </a:r>
          </a:p>
          <a:p>
            <a:pPr marL="225028" indent="-225028" defTabSz="900113">
              <a:defRPr/>
            </a:pPr>
            <a:r>
              <a:rPr lang="en-US" altLang="en-US" sz="1406" b="1" dirty="0">
                <a:latin typeface="Calibri" panose="020F0502020204030204" pitchFamily="34" charset="0"/>
              </a:rPr>
              <a:t>Method: </a:t>
            </a:r>
            <a:r>
              <a:rPr lang="en-US" altLang="en-US" sz="1406" dirty="0">
                <a:latin typeface="Calibri" panose="020F0502020204030204" pitchFamily="34" charset="0"/>
              </a:rPr>
              <a:t>Direct Cutover from Old Application version to New; TEST to PROD</a:t>
            </a:r>
            <a:endParaRPr lang="en-US" sz="1406" dirty="0">
              <a:latin typeface="Calibri" panose="020F0502020204030204" pitchFamily="34" charset="0"/>
            </a:endParaRPr>
          </a:p>
        </p:txBody>
      </p:sp>
      <p:sp>
        <p:nvSpPr>
          <p:cNvPr id="20483" name="Text Box 4"/>
          <p:cNvSpPr txBox="1">
            <a:spLocks noChangeArrowheads="1"/>
          </p:cNvSpPr>
          <p:nvPr/>
        </p:nvSpPr>
        <p:spPr bwMode="auto">
          <a:xfrm>
            <a:off x="336352" y="1001614"/>
            <a:ext cx="7685484" cy="352084"/>
          </a:xfrm>
          <a:prstGeom prst="rect">
            <a:avLst/>
          </a:prstGeom>
          <a:solidFill>
            <a:schemeClr val="bg1"/>
          </a:solidFill>
          <a:ln w="9525" algn="ctr">
            <a:solidFill>
              <a:schemeClr val="tx1"/>
            </a:solidFill>
            <a:miter lim="800000"/>
            <a:headEnd/>
            <a:tailEnd/>
          </a:ln>
          <a:effectLst>
            <a:outerShdw dist="35921" dir="2700000" algn="ctr" rotWithShape="0">
              <a:schemeClr val="bg2"/>
            </a:outerShdw>
          </a:effectLst>
        </p:spPr>
        <p:txBody>
          <a:bodyPr>
            <a:spAutoFit/>
          </a:bodyPr>
          <a:lstStyle>
            <a:lvl1pPr defTabSz="966788">
              <a:defRPr sz="2500">
                <a:solidFill>
                  <a:schemeClr val="bg1"/>
                </a:solidFill>
                <a:latin typeface="Arial" panose="020B0604020202020204" pitchFamily="34" charset="0"/>
              </a:defRPr>
            </a:lvl1pPr>
            <a:lvl2pPr marL="742950" indent="-285750" defTabSz="966788">
              <a:defRPr sz="2500">
                <a:solidFill>
                  <a:schemeClr val="bg1"/>
                </a:solidFill>
                <a:latin typeface="Arial" panose="020B0604020202020204" pitchFamily="34" charset="0"/>
              </a:defRPr>
            </a:lvl2pPr>
            <a:lvl3pPr marL="1143000" indent="-228600" defTabSz="966788">
              <a:defRPr sz="2500">
                <a:solidFill>
                  <a:schemeClr val="bg1"/>
                </a:solidFill>
                <a:latin typeface="Arial" panose="020B0604020202020204" pitchFamily="34" charset="0"/>
              </a:defRPr>
            </a:lvl3pPr>
            <a:lvl4pPr marL="1600200" indent="-228600" defTabSz="966788">
              <a:defRPr sz="2500">
                <a:solidFill>
                  <a:schemeClr val="bg1"/>
                </a:solidFill>
                <a:latin typeface="Arial" panose="020B0604020202020204" pitchFamily="34" charset="0"/>
              </a:defRPr>
            </a:lvl4pPr>
            <a:lvl5pPr marL="2057400" indent="-228600" defTabSz="966788">
              <a:defRPr sz="2500">
                <a:solidFill>
                  <a:schemeClr val="bg1"/>
                </a:solidFill>
                <a:latin typeface="Arial" panose="020B0604020202020204" pitchFamily="34" charset="0"/>
              </a:defRPr>
            </a:lvl5pPr>
            <a:lvl6pPr marL="2514600" indent="-228600" defTabSz="966788" eaLnBrk="0" fontAlgn="base" hangingPunct="0">
              <a:spcBef>
                <a:spcPct val="0"/>
              </a:spcBef>
              <a:spcAft>
                <a:spcPct val="0"/>
              </a:spcAft>
              <a:defRPr sz="2500">
                <a:solidFill>
                  <a:schemeClr val="bg1"/>
                </a:solidFill>
                <a:latin typeface="Arial" panose="020B0604020202020204" pitchFamily="34" charset="0"/>
              </a:defRPr>
            </a:lvl6pPr>
            <a:lvl7pPr marL="2971800" indent="-228600" defTabSz="966788" eaLnBrk="0" fontAlgn="base" hangingPunct="0">
              <a:spcBef>
                <a:spcPct val="0"/>
              </a:spcBef>
              <a:spcAft>
                <a:spcPct val="0"/>
              </a:spcAft>
              <a:defRPr sz="2500">
                <a:solidFill>
                  <a:schemeClr val="bg1"/>
                </a:solidFill>
                <a:latin typeface="Arial" panose="020B0604020202020204" pitchFamily="34" charset="0"/>
              </a:defRPr>
            </a:lvl7pPr>
            <a:lvl8pPr marL="3429000" indent="-228600" defTabSz="966788" eaLnBrk="0" fontAlgn="base" hangingPunct="0">
              <a:spcBef>
                <a:spcPct val="0"/>
              </a:spcBef>
              <a:spcAft>
                <a:spcPct val="0"/>
              </a:spcAft>
              <a:defRPr sz="2500">
                <a:solidFill>
                  <a:schemeClr val="bg1"/>
                </a:solidFill>
                <a:latin typeface="Arial" panose="020B0604020202020204" pitchFamily="34" charset="0"/>
              </a:defRPr>
            </a:lvl8pPr>
            <a:lvl9pPr marL="3886200" indent="-228600" defTabSz="966788" eaLnBrk="0" fontAlgn="base" hangingPunct="0">
              <a:spcBef>
                <a:spcPct val="0"/>
              </a:spcBef>
              <a:spcAft>
                <a:spcPct val="0"/>
              </a:spcAft>
              <a:defRPr sz="2500">
                <a:solidFill>
                  <a:schemeClr val="bg1"/>
                </a:solidFill>
                <a:latin typeface="Arial" panose="020B0604020202020204" pitchFamily="34" charset="0"/>
              </a:defRPr>
            </a:lvl9pPr>
          </a:lstStyle>
          <a:p>
            <a:pPr marL="0" marR="0" lvl="0" indent="0" algn="l" defTabSz="966788" rtl="0" eaLnBrk="1" fontAlgn="base" latinLnBrk="0" hangingPunct="1">
              <a:lnSpc>
                <a:spcPct val="100000"/>
              </a:lnSpc>
              <a:spcBef>
                <a:spcPct val="20000"/>
              </a:spcBef>
              <a:spcAft>
                <a:spcPct val="0"/>
              </a:spcAft>
              <a:buClr>
                <a:srgbClr val="000000"/>
              </a:buClr>
              <a:buSzPct val="100000"/>
              <a:buFontTx/>
              <a:buNone/>
              <a:tabLst/>
              <a:defRPr/>
            </a:pPr>
            <a:r>
              <a:rPr kumimoji="0" lang="en-US" altLang="en-US" sz="1688"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PROJECT  OVERVIEW –  CURRENT PHASE: Implementation</a:t>
            </a:r>
          </a:p>
        </p:txBody>
      </p:sp>
      <p:sp>
        <p:nvSpPr>
          <p:cNvPr id="20484" name="Flowchart: Direct Access Storage 1"/>
          <p:cNvSpPr>
            <a:spLocks noChangeArrowheads="1"/>
          </p:cNvSpPr>
          <p:nvPr/>
        </p:nvSpPr>
        <p:spPr bwMode="auto">
          <a:xfrm>
            <a:off x="989708" y="4921747"/>
            <a:ext cx="366960" cy="2631490"/>
          </a:xfrm>
          <a:prstGeom prst="flowChartMagneticDrum">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lvl1pPr defTabSz="966788">
              <a:defRPr sz="2500">
                <a:solidFill>
                  <a:schemeClr val="bg1"/>
                </a:solidFill>
                <a:latin typeface="Arial" panose="020B0604020202020204" pitchFamily="34" charset="0"/>
              </a:defRPr>
            </a:lvl1pPr>
            <a:lvl2pPr marL="742950" indent="-285750" defTabSz="966788">
              <a:defRPr sz="2500">
                <a:solidFill>
                  <a:schemeClr val="bg1"/>
                </a:solidFill>
                <a:latin typeface="Arial" panose="020B0604020202020204" pitchFamily="34" charset="0"/>
              </a:defRPr>
            </a:lvl2pPr>
            <a:lvl3pPr marL="1143000" indent="-228600" defTabSz="966788">
              <a:defRPr sz="2500">
                <a:solidFill>
                  <a:schemeClr val="bg1"/>
                </a:solidFill>
                <a:latin typeface="Arial" panose="020B0604020202020204" pitchFamily="34" charset="0"/>
              </a:defRPr>
            </a:lvl3pPr>
            <a:lvl4pPr marL="1600200" indent="-228600" defTabSz="966788">
              <a:defRPr sz="2500">
                <a:solidFill>
                  <a:schemeClr val="bg1"/>
                </a:solidFill>
                <a:latin typeface="Arial" panose="020B0604020202020204" pitchFamily="34" charset="0"/>
              </a:defRPr>
            </a:lvl4pPr>
            <a:lvl5pPr marL="2057400" indent="-228600" defTabSz="966788">
              <a:defRPr sz="2500">
                <a:solidFill>
                  <a:schemeClr val="bg1"/>
                </a:solidFill>
                <a:latin typeface="Arial" panose="020B0604020202020204" pitchFamily="34" charset="0"/>
              </a:defRPr>
            </a:lvl5pPr>
            <a:lvl6pPr marL="2514600" indent="-228600" defTabSz="966788" eaLnBrk="0" fontAlgn="base" hangingPunct="0">
              <a:spcBef>
                <a:spcPct val="0"/>
              </a:spcBef>
              <a:spcAft>
                <a:spcPct val="0"/>
              </a:spcAft>
              <a:defRPr sz="2500">
                <a:solidFill>
                  <a:schemeClr val="bg1"/>
                </a:solidFill>
                <a:latin typeface="Arial" panose="020B0604020202020204" pitchFamily="34" charset="0"/>
              </a:defRPr>
            </a:lvl6pPr>
            <a:lvl7pPr marL="2971800" indent="-228600" defTabSz="966788" eaLnBrk="0" fontAlgn="base" hangingPunct="0">
              <a:spcBef>
                <a:spcPct val="0"/>
              </a:spcBef>
              <a:spcAft>
                <a:spcPct val="0"/>
              </a:spcAft>
              <a:defRPr sz="2500">
                <a:solidFill>
                  <a:schemeClr val="bg1"/>
                </a:solidFill>
                <a:latin typeface="Arial" panose="020B0604020202020204" pitchFamily="34" charset="0"/>
              </a:defRPr>
            </a:lvl7pPr>
            <a:lvl8pPr marL="3429000" indent="-228600" defTabSz="966788" eaLnBrk="0" fontAlgn="base" hangingPunct="0">
              <a:spcBef>
                <a:spcPct val="0"/>
              </a:spcBef>
              <a:spcAft>
                <a:spcPct val="0"/>
              </a:spcAft>
              <a:defRPr sz="2500">
                <a:solidFill>
                  <a:schemeClr val="bg1"/>
                </a:solidFill>
                <a:latin typeface="Arial" panose="020B0604020202020204" pitchFamily="34" charset="0"/>
              </a:defRPr>
            </a:lvl8pPr>
            <a:lvl9pPr marL="3886200" indent="-228600" defTabSz="966788" eaLnBrk="0" fontAlgn="base" hangingPunct="0">
              <a:spcBef>
                <a:spcPct val="0"/>
              </a:spcBef>
              <a:spcAft>
                <a:spcPct val="0"/>
              </a:spcAft>
              <a:defRPr sz="2500">
                <a:solidFill>
                  <a:schemeClr val="bg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endParaRPr kumimoji="0" lang="en-US" altLang="en-US" sz="16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485" name="Oval 3"/>
          <p:cNvSpPr>
            <a:spLocks noChangeArrowheads="1"/>
          </p:cNvSpPr>
          <p:nvPr/>
        </p:nvSpPr>
        <p:spPr bwMode="auto">
          <a:xfrm>
            <a:off x="1631156" y="5345907"/>
            <a:ext cx="259766" cy="370037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lvl1pPr defTabSz="966788">
              <a:defRPr sz="2500">
                <a:solidFill>
                  <a:schemeClr val="bg1"/>
                </a:solidFill>
                <a:latin typeface="Arial" panose="020B0604020202020204" pitchFamily="34" charset="0"/>
              </a:defRPr>
            </a:lvl1pPr>
            <a:lvl2pPr marL="742950" indent="-285750" defTabSz="966788">
              <a:defRPr sz="2500">
                <a:solidFill>
                  <a:schemeClr val="bg1"/>
                </a:solidFill>
                <a:latin typeface="Arial" panose="020B0604020202020204" pitchFamily="34" charset="0"/>
              </a:defRPr>
            </a:lvl2pPr>
            <a:lvl3pPr marL="1143000" indent="-228600" defTabSz="966788">
              <a:defRPr sz="2500">
                <a:solidFill>
                  <a:schemeClr val="bg1"/>
                </a:solidFill>
                <a:latin typeface="Arial" panose="020B0604020202020204" pitchFamily="34" charset="0"/>
              </a:defRPr>
            </a:lvl3pPr>
            <a:lvl4pPr marL="1600200" indent="-228600" defTabSz="966788">
              <a:defRPr sz="2500">
                <a:solidFill>
                  <a:schemeClr val="bg1"/>
                </a:solidFill>
                <a:latin typeface="Arial" panose="020B0604020202020204" pitchFamily="34" charset="0"/>
              </a:defRPr>
            </a:lvl4pPr>
            <a:lvl5pPr marL="2057400" indent="-228600" defTabSz="966788">
              <a:defRPr sz="2500">
                <a:solidFill>
                  <a:schemeClr val="bg1"/>
                </a:solidFill>
                <a:latin typeface="Arial" panose="020B0604020202020204" pitchFamily="34" charset="0"/>
              </a:defRPr>
            </a:lvl5pPr>
            <a:lvl6pPr marL="2514600" indent="-228600" defTabSz="966788" eaLnBrk="0" fontAlgn="base" hangingPunct="0">
              <a:spcBef>
                <a:spcPct val="0"/>
              </a:spcBef>
              <a:spcAft>
                <a:spcPct val="0"/>
              </a:spcAft>
              <a:defRPr sz="2500">
                <a:solidFill>
                  <a:schemeClr val="bg1"/>
                </a:solidFill>
                <a:latin typeface="Arial" panose="020B0604020202020204" pitchFamily="34" charset="0"/>
              </a:defRPr>
            </a:lvl6pPr>
            <a:lvl7pPr marL="2971800" indent="-228600" defTabSz="966788" eaLnBrk="0" fontAlgn="base" hangingPunct="0">
              <a:spcBef>
                <a:spcPct val="0"/>
              </a:spcBef>
              <a:spcAft>
                <a:spcPct val="0"/>
              </a:spcAft>
              <a:defRPr sz="2500">
                <a:solidFill>
                  <a:schemeClr val="bg1"/>
                </a:solidFill>
                <a:latin typeface="Arial" panose="020B0604020202020204" pitchFamily="34" charset="0"/>
              </a:defRPr>
            </a:lvl7pPr>
            <a:lvl8pPr marL="3429000" indent="-228600" defTabSz="966788" eaLnBrk="0" fontAlgn="base" hangingPunct="0">
              <a:spcBef>
                <a:spcPct val="0"/>
              </a:spcBef>
              <a:spcAft>
                <a:spcPct val="0"/>
              </a:spcAft>
              <a:defRPr sz="2500">
                <a:solidFill>
                  <a:schemeClr val="bg1"/>
                </a:solidFill>
                <a:latin typeface="Arial" panose="020B0604020202020204" pitchFamily="34" charset="0"/>
              </a:defRPr>
            </a:lvl8pPr>
            <a:lvl9pPr marL="3886200" indent="-228600" defTabSz="966788" eaLnBrk="0" fontAlgn="base" hangingPunct="0">
              <a:spcBef>
                <a:spcPct val="0"/>
              </a:spcBef>
              <a:spcAft>
                <a:spcPct val="0"/>
              </a:spcAft>
              <a:defRPr sz="2500">
                <a:solidFill>
                  <a:schemeClr val="bg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endParaRPr kumimoji="0" lang="en-US" altLang="en-US" sz="16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486" name="Flowchart: Direct Access Storage 4"/>
          <p:cNvSpPr>
            <a:spLocks noChangeArrowheads="1"/>
          </p:cNvSpPr>
          <p:nvPr/>
        </p:nvSpPr>
        <p:spPr bwMode="auto">
          <a:xfrm>
            <a:off x="1988344" y="5619750"/>
            <a:ext cx="6393656" cy="2631490"/>
          </a:xfrm>
          <a:prstGeom prst="flowChartMagneticDrum">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defTabSz="966788">
              <a:defRPr sz="2500">
                <a:solidFill>
                  <a:schemeClr val="bg1"/>
                </a:solidFill>
                <a:latin typeface="Arial" panose="020B0604020202020204" pitchFamily="34" charset="0"/>
              </a:defRPr>
            </a:lvl1pPr>
            <a:lvl2pPr marL="742950" indent="-285750" defTabSz="966788">
              <a:defRPr sz="2500">
                <a:solidFill>
                  <a:schemeClr val="bg1"/>
                </a:solidFill>
                <a:latin typeface="Arial" panose="020B0604020202020204" pitchFamily="34" charset="0"/>
              </a:defRPr>
            </a:lvl2pPr>
            <a:lvl3pPr marL="1143000" indent="-228600" defTabSz="966788">
              <a:defRPr sz="2500">
                <a:solidFill>
                  <a:schemeClr val="bg1"/>
                </a:solidFill>
                <a:latin typeface="Arial" panose="020B0604020202020204" pitchFamily="34" charset="0"/>
              </a:defRPr>
            </a:lvl3pPr>
            <a:lvl4pPr marL="1600200" indent="-228600" defTabSz="966788">
              <a:defRPr sz="2500">
                <a:solidFill>
                  <a:schemeClr val="bg1"/>
                </a:solidFill>
                <a:latin typeface="Arial" panose="020B0604020202020204" pitchFamily="34" charset="0"/>
              </a:defRPr>
            </a:lvl4pPr>
            <a:lvl5pPr marL="2057400" indent="-228600" defTabSz="966788">
              <a:defRPr sz="2500">
                <a:solidFill>
                  <a:schemeClr val="bg1"/>
                </a:solidFill>
                <a:latin typeface="Arial" panose="020B0604020202020204" pitchFamily="34" charset="0"/>
              </a:defRPr>
            </a:lvl5pPr>
            <a:lvl6pPr marL="2514600" indent="-228600" defTabSz="966788" eaLnBrk="0" fontAlgn="base" hangingPunct="0">
              <a:spcBef>
                <a:spcPct val="0"/>
              </a:spcBef>
              <a:spcAft>
                <a:spcPct val="0"/>
              </a:spcAft>
              <a:defRPr sz="2500">
                <a:solidFill>
                  <a:schemeClr val="bg1"/>
                </a:solidFill>
                <a:latin typeface="Arial" panose="020B0604020202020204" pitchFamily="34" charset="0"/>
              </a:defRPr>
            </a:lvl6pPr>
            <a:lvl7pPr marL="2971800" indent="-228600" defTabSz="966788" eaLnBrk="0" fontAlgn="base" hangingPunct="0">
              <a:spcBef>
                <a:spcPct val="0"/>
              </a:spcBef>
              <a:spcAft>
                <a:spcPct val="0"/>
              </a:spcAft>
              <a:defRPr sz="2500">
                <a:solidFill>
                  <a:schemeClr val="bg1"/>
                </a:solidFill>
                <a:latin typeface="Arial" panose="020B0604020202020204" pitchFamily="34" charset="0"/>
              </a:defRPr>
            </a:lvl7pPr>
            <a:lvl8pPr marL="3429000" indent="-228600" defTabSz="966788" eaLnBrk="0" fontAlgn="base" hangingPunct="0">
              <a:spcBef>
                <a:spcPct val="0"/>
              </a:spcBef>
              <a:spcAft>
                <a:spcPct val="0"/>
              </a:spcAft>
              <a:defRPr sz="2500">
                <a:solidFill>
                  <a:schemeClr val="bg1"/>
                </a:solidFill>
                <a:latin typeface="Arial" panose="020B0604020202020204" pitchFamily="34" charset="0"/>
              </a:defRPr>
            </a:lvl8pPr>
            <a:lvl9pPr marL="3886200" indent="-228600" defTabSz="966788" eaLnBrk="0" fontAlgn="base" hangingPunct="0">
              <a:spcBef>
                <a:spcPct val="0"/>
              </a:spcBef>
              <a:spcAft>
                <a:spcPct val="0"/>
              </a:spcAft>
              <a:defRPr sz="2500">
                <a:solidFill>
                  <a:schemeClr val="bg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endParaRPr kumimoji="0" lang="en-US" altLang="en-US" sz="16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487" name="Rectangle 1"/>
          <p:cNvSpPr>
            <a:spLocks noChangeArrowheads="1"/>
          </p:cNvSpPr>
          <p:nvPr/>
        </p:nvSpPr>
        <p:spPr bwMode="auto">
          <a:xfrm>
            <a:off x="230684" y="416719"/>
            <a:ext cx="6334125" cy="29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bg1"/>
                </a:solidFill>
                <a:latin typeface="Arial" panose="020B0604020202020204" pitchFamily="34" charset="0"/>
              </a:defRPr>
            </a:lvl1pPr>
            <a:lvl2pPr marL="742950" indent="-285750">
              <a:defRPr sz="2500">
                <a:solidFill>
                  <a:schemeClr val="bg1"/>
                </a:solidFill>
                <a:latin typeface="Arial" panose="020B0604020202020204" pitchFamily="34" charset="0"/>
              </a:defRPr>
            </a:lvl2pPr>
            <a:lvl3pPr marL="1143000" indent="-228600">
              <a:defRPr sz="2500">
                <a:solidFill>
                  <a:schemeClr val="bg1"/>
                </a:solidFill>
                <a:latin typeface="Arial" panose="020B0604020202020204" pitchFamily="34" charset="0"/>
              </a:defRPr>
            </a:lvl3pPr>
            <a:lvl4pPr marL="1600200" indent="-228600">
              <a:defRPr sz="2500">
                <a:solidFill>
                  <a:schemeClr val="bg1"/>
                </a:solidFill>
                <a:latin typeface="Arial" panose="020B0604020202020204" pitchFamily="34" charset="0"/>
              </a:defRPr>
            </a:lvl4pPr>
            <a:lvl5pPr marL="2057400" indent="-228600">
              <a:defRPr sz="2500">
                <a:solidFill>
                  <a:schemeClr val="bg1"/>
                </a:solidFill>
                <a:latin typeface="Arial" panose="020B0604020202020204" pitchFamily="34" charset="0"/>
              </a:defRPr>
            </a:lvl5pPr>
            <a:lvl6pPr marL="2514600" indent="-228600" eaLnBrk="0" fontAlgn="base" hangingPunct="0">
              <a:spcBef>
                <a:spcPct val="0"/>
              </a:spcBef>
              <a:spcAft>
                <a:spcPct val="0"/>
              </a:spcAft>
              <a:defRPr sz="2500">
                <a:solidFill>
                  <a:schemeClr val="bg1"/>
                </a:solidFill>
                <a:latin typeface="Arial" panose="020B0604020202020204" pitchFamily="34" charset="0"/>
              </a:defRPr>
            </a:lvl6pPr>
            <a:lvl7pPr marL="2971800" indent="-228600" eaLnBrk="0" fontAlgn="base" hangingPunct="0">
              <a:spcBef>
                <a:spcPct val="0"/>
              </a:spcBef>
              <a:spcAft>
                <a:spcPct val="0"/>
              </a:spcAft>
              <a:defRPr sz="2500">
                <a:solidFill>
                  <a:schemeClr val="bg1"/>
                </a:solidFill>
                <a:latin typeface="Arial" panose="020B0604020202020204" pitchFamily="34" charset="0"/>
              </a:defRPr>
            </a:lvl7pPr>
            <a:lvl8pPr marL="3429000" indent="-228600" eaLnBrk="0" fontAlgn="base" hangingPunct="0">
              <a:spcBef>
                <a:spcPct val="0"/>
              </a:spcBef>
              <a:spcAft>
                <a:spcPct val="0"/>
              </a:spcAft>
              <a:defRPr sz="2500">
                <a:solidFill>
                  <a:schemeClr val="bg1"/>
                </a:solidFill>
                <a:latin typeface="Arial" panose="020B0604020202020204" pitchFamily="34" charset="0"/>
              </a:defRPr>
            </a:lvl8pPr>
            <a:lvl9pPr marL="3886200" indent="-228600" eaLnBrk="0" fontAlgn="base" hangingPunct="0">
              <a:spcBef>
                <a:spcPct val="0"/>
              </a:spcBef>
              <a:spcAft>
                <a:spcPct val="0"/>
              </a:spcAft>
              <a:defRPr sz="25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13" b="1" i="0" u="none" strike="noStrike" kern="1200" cap="none" spc="0" normalizeH="0" baseline="0" noProof="0">
                <a:ln>
                  <a:noFill/>
                </a:ln>
                <a:solidFill>
                  <a:srgbClr val="00437B"/>
                </a:solidFill>
                <a:effectLst/>
                <a:uLnTx/>
                <a:uFillTx/>
                <a:latin typeface="Arial" panose="020B0604020202020204" pitchFamily="34" charset="0"/>
                <a:ea typeface="+mn-ea"/>
                <a:cs typeface="Calibri" panose="020F0502020204030204" pitchFamily="34" charset="0"/>
              </a:rPr>
              <a:t>VelosCT Upgrades</a:t>
            </a:r>
            <a:endParaRPr kumimoji="0" lang="en-US" altLang="en-US" sz="1313"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183317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468809" y="1105794"/>
            <a:ext cx="7777758" cy="326115"/>
          </a:xfrm>
          <a:prstGeom prst="rect">
            <a:avLst/>
          </a:prstGeom>
          <a:solidFill>
            <a:schemeClr val="bg1"/>
          </a:solidFill>
          <a:ln w="9525" algn="ctr">
            <a:solidFill>
              <a:schemeClr val="tx1"/>
            </a:solidFill>
            <a:miter lim="800000"/>
            <a:headEnd/>
            <a:tailEnd/>
          </a:ln>
          <a:effectLst>
            <a:outerShdw dist="35921" dir="2700000" algn="ctr" rotWithShape="0">
              <a:schemeClr val="bg2"/>
            </a:outerShdw>
          </a:effectLst>
        </p:spPr>
        <p:txBody>
          <a:bodyPr>
            <a:spAutoFit/>
          </a:bodyPr>
          <a:lstStyle>
            <a:lvl1pPr defTabSz="966788">
              <a:defRPr sz="2500">
                <a:solidFill>
                  <a:schemeClr val="bg1"/>
                </a:solidFill>
                <a:latin typeface="Arial" panose="020B0604020202020204" pitchFamily="34" charset="0"/>
              </a:defRPr>
            </a:lvl1pPr>
            <a:lvl2pPr marL="742950" indent="-285750" defTabSz="966788">
              <a:defRPr sz="2500">
                <a:solidFill>
                  <a:schemeClr val="bg1"/>
                </a:solidFill>
                <a:latin typeface="Arial" panose="020B0604020202020204" pitchFamily="34" charset="0"/>
              </a:defRPr>
            </a:lvl2pPr>
            <a:lvl3pPr marL="1143000" indent="-228600" defTabSz="966788">
              <a:defRPr sz="2500">
                <a:solidFill>
                  <a:schemeClr val="bg1"/>
                </a:solidFill>
                <a:latin typeface="Arial" panose="020B0604020202020204" pitchFamily="34" charset="0"/>
              </a:defRPr>
            </a:lvl3pPr>
            <a:lvl4pPr marL="1600200" indent="-228600" defTabSz="966788">
              <a:defRPr sz="2500">
                <a:solidFill>
                  <a:schemeClr val="bg1"/>
                </a:solidFill>
                <a:latin typeface="Arial" panose="020B0604020202020204" pitchFamily="34" charset="0"/>
              </a:defRPr>
            </a:lvl4pPr>
            <a:lvl5pPr marL="2057400" indent="-228600" defTabSz="966788">
              <a:defRPr sz="2500">
                <a:solidFill>
                  <a:schemeClr val="bg1"/>
                </a:solidFill>
                <a:latin typeface="Arial" panose="020B0604020202020204" pitchFamily="34" charset="0"/>
              </a:defRPr>
            </a:lvl5pPr>
            <a:lvl6pPr marL="2514600" indent="-228600" defTabSz="966788" eaLnBrk="0" fontAlgn="base" hangingPunct="0">
              <a:spcBef>
                <a:spcPct val="0"/>
              </a:spcBef>
              <a:spcAft>
                <a:spcPct val="0"/>
              </a:spcAft>
              <a:defRPr sz="2500">
                <a:solidFill>
                  <a:schemeClr val="bg1"/>
                </a:solidFill>
                <a:latin typeface="Arial" panose="020B0604020202020204" pitchFamily="34" charset="0"/>
              </a:defRPr>
            </a:lvl6pPr>
            <a:lvl7pPr marL="2971800" indent="-228600" defTabSz="966788" eaLnBrk="0" fontAlgn="base" hangingPunct="0">
              <a:spcBef>
                <a:spcPct val="0"/>
              </a:spcBef>
              <a:spcAft>
                <a:spcPct val="0"/>
              </a:spcAft>
              <a:defRPr sz="2500">
                <a:solidFill>
                  <a:schemeClr val="bg1"/>
                </a:solidFill>
                <a:latin typeface="Arial" panose="020B0604020202020204" pitchFamily="34" charset="0"/>
              </a:defRPr>
            </a:lvl7pPr>
            <a:lvl8pPr marL="3429000" indent="-228600" defTabSz="966788" eaLnBrk="0" fontAlgn="base" hangingPunct="0">
              <a:spcBef>
                <a:spcPct val="0"/>
              </a:spcBef>
              <a:spcAft>
                <a:spcPct val="0"/>
              </a:spcAft>
              <a:defRPr sz="2500">
                <a:solidFill>
                  <a:schemeClr val="bg1"/>
                </a:solidFill>
                <a:latin typeface="Arial" panose="020B0604020202020204" pitchFamily="34" charset="0"/>
              </a:defRPr>
            </a:lvl8pPr>
            <a:lvl9pPr marL="3886200" indent="-228600" defTabSz="966788" eaLnBrk="0" fontAlgn="base" hangingPunct="0">
              <a:spcBef>
                <a:spcPct val="0"/>
              </a:spcBef>
              <a:spcAft>
                <a:spcPct val="0"/>
              </a:spcAft>
              <a:defRPr sz="2500">
                <a:solidFill>
                  <a:schemeClr val="bg1"/>
                </a:solidFill>
                <a:latin typeface="Arial" panose="020B0604020202020204" pitchFamily="34" charset="0"/>
              </a:defRPr>
            </a:lvl9pPr>
          </a:lstStyle>
          <a:p>
            <a:pPr marL="0" marR="0" lvl="0" indent="0" algn="l" defTabSz="966788" rtl="0" eaLnBrk="1" fontAlgn="base" latinLnBrk="0" hangingPunct="1">
              <a:lnSpc>
                <a:spcPct val="90000"/>
              </a:lnSpc>
              <a:spcBef>
                <a:spcPct val="20000"/>
              </a:spcBef>
              <a:spcAft>
                <a:spcPct val="0"/>
              </a:spcAft>
              <a:buClr>
                <a:srgbClr val="000000"/>
              </a:buClr>
              <a:buSzPct val="100000"/>
              <a:buFontTx/>
              <a:buNone/>
              <a:tabLst/>
              <a:defRPr/>
            </a:pPr>
            <a:r>
              <a:rPr kumimoji="0" lang="en-US" altLang="en-US" sz="1688"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TIMELINE:</a:t>
            </a:r>
            <a:endParaRPr kumimoji="0" lang="en-US" altLang="en-US" sz="1406"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itle 12"/>
          <p:cNvSpPr>
            <a:spLocks noGrp="1"/>
          </p:cNvSpPr>
          <p:nvPr>
            <p:ph type="title"/>
          </p:nvPr>
        </p:nvSpPr>
        <p:spPr>
          <a:xfrm>
            <a:off x="244079" y="326085"/>
            <a:ext cx="8612684" cy="294376"/>
          </a:xfrm>
        </p:spPr>
        <p:txBody>
          <a:bodyPr rtlCol="0">
            <a:spAutoFit/>
          </a:bodyPr>
          <a:lstStyle/>
          <a:p>
            <a:pPr defTabSz="857250">
              <a:lnSpc>
                <a:spcPct val="100000"/>
              </a:lnSpc>
              <a:defRPr/>
            </a:pPr>
            <a:r>
              <a:rPr lang="en-US" altLang="en-US" sz="1313" dirty="0">
                <a:solidFill>
                  <a:srgbClr val="00437B"/>
                </a:solidFill>
                <a:ea typeface="Calibri" panose="020F0502020204030204" pitchFamily="34" charset="0"/>
                <a:cs typeface="Calibri" panose="020F0502020204030204" pitchFamily="34" charset="0"/>
              </a:rPr>
              <a:t>VelosCT Upgrades</a:t>
            </a:r>
            <a:endParaRPr lang="en-US" altLang="en-US" sz="1313" dirty="0">
              <a:solidFill>
                <a:srgbClr val="000000"/>
              </a:solidFill>
              <a:ea typeface="+mn-ea"/>
            </a:endParaRPr>
          </a:p>
        </p:txBody>
      </p:sp>
      <p:graphicFrame>
        <p:nvGraphicFramePr>
          <p:cNvPr id="8" name="Chart 7"/>
          <p:cNvGraphicFramePr>
            <a:graphicFrameLocks/>
          </p:cNvGraphicFramePr>
          <p:nvPr>
            <p:extLst/>
          </p:nvPr>
        </p:nvGraphicFramePr>
        <p:xfrm>
          <a:off x="468591" y="1571297"/>
          <a:ext cx="8388171" cy="4387839"/>
        </p:xfrm>
        <a:graphic>
          <a:graphicData uri="http://schemas.openxmlformats.org/drawingml/2006/chart">
            <c:chart xmlns:c="http://schemas.openxmlformats.org/drawingml/2006/chart" xmlns:r="http://schemas.openxmlformats.org/officeDocument/2006/relationships" r:id="rId3"/>
          </a:graphicData>
        </a:graphic>
      </p:graphicFrame>
      <p:sp>
        <p:nvSpPr>
          <p:cNvPr id="12" name="5-Point Star 11"/>
          <p:cNvSpPr/>
          <p:nvPr/>
        </p:nvSpPr>
        <p:spPr>
          <a:xfrm>
            <a:off x="6048376" y="3737074"/>
            <a:ext cx="181570" cy="166688"/>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5-Point Star 12"/>
          <p:cNvSpPr/>
          <p:nvPr/>
        </p:nvSpPr>
        <p:spPr>
          <a:xfrm>
            <a:off x="552153" y="6154043"/>
            <a:ext cx="166688" cy="17115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535" name="Rectangle 3"/>
          <p:cNvSpPr>
            <a:spLocks noChangeArrowheads="1"/>
          </p:cNvSpPr>
          <p:nvPr/>
        </p:nvSpPr>
        <p:spPr bwMode="auto">
          <a:xfrm>
            <a:off x="635496" y="6097489"/>
            <a:ext cx="1500188"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9713" indent="-239713" defTabSz="958850">
              <a:lnSpc>
                <a:spcPct val="90000"/>
              </a:lnSpc>
              <a:spcBef>
                <a:spcPts val="1050"/>
              </a:spcBef>
              <a:buClr>
                <a:schemeClr val="tx2"/>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defTabSz="958850">
              <a:lnSpc>
                <a:spcPct val="90000"/>
              </a:lnSpc>
              <a:spcBef>
                <a:spcPts val="525"/>
              </a:spcBef>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defTabSz="958850">
              <a:lnSpc>
                <a:spcPct val="90000"/>
              </a:lnSpc>
              <a:spcBef>
                <a:spcPts val="525"/>
              </a:spcBef>
              <a:buClr>
                <a:schemeClr val="tx2"/>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defTabSz="958850">
              <a:lnSpc>
                <a:spcPct val="90000"/>
              </a:lnSpc>
              <a:spcBef>
                <a:spcPts val="525"/>
              </a:spcBef>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defTabSz="958850">
              <a:lnSpc>
                <a:spcPct val="90000"/>
              </a:lnSpc>
              <a:spcBef>
                <a:spcPts val="525"/>
              </a:spcBef>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958850" eaLnBrk="0" fontAlgn="base" hangingPunct="0">
              <a:lnSpc>
                <a:spcPct val="90000"/>
              </a:lnSpc>
              <a:spcBef>
                <a:spcPts val="525"/>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958850" eaLnBrk="0" fontAlgn="base" hangingPunct="0">
              <a:lnSpc>
                <a:spcPct val="90000"/>
              </a:lnSpc>
              <a:spcBef>
                <a:spcPts val="525"/>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958850" eaLnBrk="0" fontAlgn="base" hangingPunct="0">
              <a:lnSpc>
                <a:spcPct val="90000"/>
              </a:lnSpc>
              <a:spcBef>
                <a:spcPts val="525"/>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958850" eaLnBrk="0" fontAlgn="base" hangingPunct="0">
              <a:lnSpc>
                <a:spcPct val="90000"/>
              </a:lnSpc>
              <a:spcBef>
                <a:spcPts val="525"/>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239713" marR="0" lvl="0" indent="-239713" algn="l" defTabSz="958850" rtl="0" eaLnBrk="1" fontAlgn="base" latinLnBrk="0" hangingPunct="1">
              <a:lnSpc>
                <a:spcPct val="100000"/>
              </a:lnSpc>
              <a:spcBef>
                <a:spcPct val="0"/>
              </a:spcBef>
              <a:spcAft>
                <a:spcPct val="0"/>
              </a:spcAft>
              <a:buClrTx/>
              <a:buSzTx/>
              <a:buFontTx/>
              <a:buNone/>
              <a:tabLst/>
              <a:defRPr/>
            </a:pPr>
            <a:r>
              <a:rPr kumimoji="0" lang="en-US" altLang="en-US" sz="1406"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 Current Phase</a:t>
            </a:r>
          </a:p>
        </p:txBody>
      </p:sp>
    </p:spTree>
    <p:extLst>
      <p:ext uri="{BB962C8B-B14F-4D97-AF65-F5344CB8AC3E}">
        <p14:creationId xmlns:p14="http://schemas.microsoft.com/office/powerpoint/2010/main" val="40325538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spect="1" noChangeArrowheads="1"/>
          </p:cNvSpPr>
          <p:nvPr>
            <p:ph idx="1"/>
          </p:nvPr>
        </p:nvSpPr>
        <p:spPr>
          <a:xfrm>
            <a:off x="230684" y="979289"/>
            <a:ext cx="8637984" cy="5234286"/>
          </a:xfrm>
        </p:spPr>
        <p:txBody>
          <a:bodyPr/>
          <a:lstStyle/>
          <a:p>
            <a:pPr eaLnBrk="1" hangingPunct="1"/>
            <a:r>
              <a:rPr lang="en-US" altLang="en-US" sz="1875" b="1">
                <a:latin typeface="Calibri" panose="020F0502020204030204" pitchFamily="34" charset="0"/>
              </a:rPr>
              <a:t>Please contact us at </a:t>
            </a:r>
            <a:r>
              <a:rPr lang="en-US" altLang="en-US" sz="1875" b="1">
                <a:latin typeface="Calibri" panose="020F0502020204030204" pitchFamily="34" charset="0"/>
                <a:hlinkClick r:id="rId3"/>
              </a:rPr>
              <a:t>RIS@BMC.org</a:t>
            </a:r>
            <a:r>
              <a:rPr lang="en-US" altLang="en-US" sz="1875" b="1">
                <a:latin typeface="Calibri" panose="020F0502020204030204" pitchFamily="34" charset="0"/>
              </a:rPr>
              <a:t> for questions/feedback.</a:t>
            </a:r>
            <a:endParaRPr lang="en-US" altLang="en-US" sz="1875">
              <a:latin typeface="Calibri" panose="020F0502020204030204" pitchFamily="34" charset="0"/>
            </a:endParaRPr>
          </a:p>
        </p:txBody>
      </p:sp>
      <p:sp>
        <p:nvSpPr>
          <p:cNvPr id="24579" name="Flowchart: Direct Access Storage 1"/>
          <p:cNvSpPr>
            <a:spLocks noChangeArrowheads="1"/>
          </p:cNvSpPr>
          <p:nvPr/>
        </p:nvSpPr>
        <p:spPr bwMode="auto">
          <a:xfrm>
            <a:off x="989708" y="4921747"/>
            <a:ext cx="366960" cy="2631490"/>
          </a:xfrm>
          <a:prstGeom prst="flowChartMagneticDrum">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lvl1pPr defTabSz="966788">
              <a:defRPr sz="2500">
                <a:solidFill>
                  <a:schemeClr val="bg1"/>
                </a:solidFill>
                <a:latin typeface="Arial" panose="020B0604020202020204" pitchFamily="34" charset="0"/>
              </a:defRPr>
            </a:lvl1pPr>
            <a:lvl2pPr marL="742950" indent="-285750" defTabSz="966788">
              <a:defRPr sz="2500">
                <a:solidFill>
                  <a:schemeClr val="bg1"/>
                </a:solidFill>
                <a:latin typeface="Arial" panose="020B0604020202020204" pitchFamily="34" charset="0"/>
              </a:defRPr>
            </a:lvl2pPr>
            <a:lvl3pPr marL="1143000" indent="-228600" defTabSz="966788">
              <a:defRPr sz="2500">
                <a:solidFill>
                  <a:schemeClr val="bg1"/>
                </a:solidFill>
                <a:latin typeface="Arial" panose="020B0604020202020204" pitchFamily="34" charset="0"/>
              </a:defRPr>
            </a:lvl3pPr>
            <a:lvl4pPr marL="1600200" indent="-228600" defTabSz="966788">
              <a:defRPr sz="2500">
                <a:solidFill>
                  <a:schemeClr val="bg1"/>
                </a:solidFill>
                <a:latin typeface="Arial" panose="020B0604020202020204" pitchFamily="34" charset="0"/>
              </a:defRPr>
            </a:lvl4pPr>
            <a:lvl5pPr marL="2057400" indent="-228600" defTabSz="966788">
              <a:defRPr sz="2500">
                <a:solidFill>
                  <a:schemeClr val="bg1"/>
                </a:solidFill>
                <a:latin typeface="Arial" panose="020B0604020202020204" pitchFamily="34" charset="0"/>
              </a:defRPr>
            </a:lvl5pPr>
            <a:lvl6pPr marL="2514600" indent="-228600" defTabSz="966788" eaLnBrk="0" fontAlgn="base" hangingPunct="0">
              <a:spcBef>
                <a:spcPct val="0"/>
              </a:spcBef>
              <a:spcAft>
                <a:spcPct val="0"/>
              </a:spcAft>
              <a:defRPr sz="2500">
                <a:solidFill>
                  <a:schemeClr val="bg1"/>
                </a:solidFill>
                <a:latin typeface="Arial" panose="020B0604020202020204" pitchFamily="34" charset="0"/>
              </a:defRPr>
            </a:lvl6pPr>
            <a:lvl7pPr marL="2971800" indent="-228600" defTabSz="966788" eaLnBrk="0" fontAlgn="base" hangingPunct="0">
              <a:spcBef>
                <a:spcPct val="0"/>
              </a:spcBef>
              <a:spcAft>
                <a:spcPct val="0"/>
              </a:spcAft>
              <a:defRPr sz="2500">
                <a:solidFill>
                  <a:schemeClr val="bg1"/>
                </a:solidFill>
                <a:latin typeface="Arial" panose="020B0604020202020204" pitchFamily="34" charset="0"/>
              </a:defRPr>
            </a:lvl7pPr>
            <a:lvl8pPr marL="3429000" indent="-228600" defTabSz="966788" eaLnBrk="0" fontAlgn="base" hangingPunct="0">
              <a:spcBef>
                <a:spcPct val="0"/>
              </a:spcBef>
              <a:spcAft>
                <a:spcPct val="0"/>
              </a:spcAft>
              <a:defRPr sz="2500">
                <a:solidFill>
                  <a:schemeClr val="bg1"/>
                </a:solidFill>
                <a:latin typeface="Arial" panose="020B0604020202020204" pitchFamily="34" charset="0"/>
              </a:defRPr>
            </a:lvl8pPr>
            <a:lvl9pPr marL="3886200" indent="-228600" defTabSz="966788" eaLnBrk="0" fontAlgn="base" hangingPunct="0">
              <a:spcBef>
                <a:spcPct val="0"/>
              </a:spcBef>
              <a:spcAft>
                <a:spcPct val="0"/>
              </a:spcAft>
              <a:defRPr sz="2500">
                <a:solidFill>
                  <a:schemeClr val="bg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endParaRPr kumimoji="0" lang="en-US" altLang="en-US" sz="16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80" name="Oval 3"/>
          <p:cNvSpPr>
            <a:spLocks noChangeArrowheads="1"/>
          </p:cNvSpPr>
          <p:nvPr/>
        </p:nvSpPr>
        <p:spPr bwMode="auto">
          <a:xfrm>
            <a:off x="1631156" y="5345907"/>
            <a:ext cx="259766" cy="370037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lvl1pPr defTabSz="966788">
              <a:defRPr sz="2500">
                <a:solidFill>
                  <a:schemeClr val="bg1"/>
                </a:solidFill>
                <a:latin typeface="Arial" panose="020B0604020202020204" pitchFamily="34" charset="0"/>
              </a:defRPr>
            </a:lvl1pPr>
            <a:lvl2pPr marL="742950" indent="-285750" defTabSz="966788">
              <a:defRPr sz="2500">
                <a:solidFill>
                  <a:schemeClr val="bg1"/>
                </a:solidFill>
                <a:latin typeface="Arial" panose="020B0604020202020204" pitchFamily="34" charset="0"/>
              </a:defRPr>
            </a:lvl2pPr>
            <a:lvl3pPr marL="1143000" indent="-228600" defTabSz="966788">
              <a:defRPr sz="2500">
                <a:solidFill>
                  <a:schemeClr val="bg1"/>
                </a:solidFill>
                <a:latin typeface="Arial" panose="020B0604020202020204" pitchFamily="34" charset="0"/>
              </a:defRPr>
            </a:lvl3pPr>
            <a:lvl4pPr marL="1600200" indent="-228600" defTabSz="966788">
              <a:defRPr sz="2500">
                <a:solidFill>
                  <a:schemeClr val="bg1"/>
                </a:solidFill>
                <a:latin typeface="Arial" panose="020B0604020202020204" pitchFamily="34" charset="0"/>
              </a:defRPr>
            </a:lvl4pPr>
            <a:lvl5pPr marL="2057400" indent="-228600" defTabSz="966788">
              <a:defRPr sz="2500">
                <a:solidFill>
                  <a:schemeClr val="bg1"/>
                </a:solidFill>
                <a:latin typeface="Arial" panose="020B0604020202020204" pitchFamily="34" charset="0"/>
              </a:defRPr>
            </a:lvl5pPr>
            <a:lvl6pPr marL="2514600" indent="-228600" defTabSz="966788" eaLnBrk="0" fontAlgn="base" hangingPunct="0">
              <a:spcBef>
                <a:spcPct val="0"/>
              </a:spcBef>
              <a:spcAft>
                <a:spcPct val="0"/>
              </a:spcAft>
              <a:defRPr sz="2500">
                <a:solidFill>
                  <a:schemeClr val="bg1"/>
                </a:solidFill>
                <a:latin typeface="Arial" panose="020B0604020202020204" pitchFamily="34" charset="0"/>
              </a:defRPr>
            </a:lvl6pPr>
            <a:lvl7pPr marL="2971800" indent="-228600" defTabSz="966788" eaLnBrk="0" fontAlgn="base" hangingPunct="0">
              <a:spcBef>
                <a:spcPct val="0"/>
              </a:spcBef>
              <a:spcAft>
                <a:spcPct val="0"/>
              </a:spcAft>
              <a:defRPr sz="2500">
                <a:solidFill>
                  <a:schemeClr val="bg1"/>
                </a:solidFill>
                <a:latin typeface="Arial" panose="020B0604020202020204" pitchFamily="34" charset="0"/>
              </a:defRPr>
            </a:lvl7pPr>
            <a:lvl8pPr marL="3429000" indent="-228600" defTabSz="966788" eaLnBrk="0" fontAlgn="base" hangingPunct="0">
              <a:spcBef>
                <a:spcPct val="0"/>
              </a:spcBef>
              <a:spcAft>
                <a:spcPct val="0"/>
              </a:spcAft>
              <a:defRPr sz="2500">
                <a:solidFill>
                  <a:schemeClr val="bg1"/>
                </a:solidFill>
                <a:latin typeface="Arial" panose="020B0604020202020204" pitchFamily="34" charset="0"/>
              </a:defRPr>
            </a:lvl8pPr>
            <a:lvl9pPr marL="3886200" indent="-228600" defTabSz="966788" eaLnBrk="0" fontAlgn="base" hangingPunct="0">
              <a:spcBef>
                <a:spcPct val="0"/>
              </a:spcBef>
              <a:spcAft>
                <a:spcPct val="0"/>
              </a:spcAft>
              <a:defRPr sz="2500">
                <a:solidFill>
                  <a:schemeClr val="bg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endParaRPr kumimoji="0" lang="en-US" altLang="en-US" sz="16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81" name="Flowchart: Direct Access Storage 4"/>
          <p:cNvSpPr>
            <a:spLocks noChangeArrowheads="1"/>
          </p:cNvSpPr>
          <p:nvPr/>
        </p:nvSpPr>
        <p:spPr bwMode="auto">
          <a:xfrm>
            <a:off x="1988344" y="5619750"/>
            <a:ext cx="6393656" cy="2631490"/>
          </a:xfrm>
          <a:prstGeom prst="flowChartMagneticDrum">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defTabSz="966788">
              <a:defRPr sz="2500">
                <a:solidFill>
                  <a:schemeClr val="bg1"/>
                </a:solidFill>
                <a:latin typeface="Arial" panose="020B0604020202020204" pitchFamily="34" charset="0"/>
              </a:defRPr>
            </a:lvl1pPr>
            <a:lvl2pPr marL="742950" indent="-285750" defTabSz="966788">
              <a:defRPr sz="2500">
                <a:solidFill>
                  <a:schemeClr val="bg1"/>
                </a:solidFill>
                <a:latin typeface="Arial" panose="020B0604020202020204" pitchFamily="34" charset="0"/>
              </a:defRPr>
            </a:lvl2pPr>
            <a:lvl3pPr marL="1143000" indent="-228600" defTabSz="966788">
              <a:defRPr sz="2500">
                <a:solidFill>
                  <a:schemeClr val="bg1"/>
                </a:solidFill>
                <a:latin typeface="Arial" panose="020B0604020202020204" pitchFamily="34" charset="0"/>
              </a:defRPr>
            </a:lvl3pPr>
            <a:lvl4pPr marL="1600200" indent="-228600" defTabSz="966788">
              <a:defRPr sz="2500">
                <a:solidFill>
                  <a:schemeClr val="bg1"/>
                </a:solidFill>
                <a:latin typeface="Arial" panose="020B0604020202020204" pitchFamily="34" charset="0"/>
              </a:defRPr>
            </a:lvl4pPr>
            <a:lvl5pPr marL="2057400" indent="-228600" defTabSz="966788">
              <a:defRPr sz="2500">
                <a:solidFill>
                  <a:schemeClr val="bg1"/>
                </a:solidFill>
                <a:latin typeface="Arial" panose="020B0604020202020204" pitchFamily="34" charset="0"/>
              </a:defRPr>
            </a:lvl5pPr>
            <a:lvl6pPr marL="2514600" indent="-228600" defTabSz="966788" eaLnBrk="0" fontAlgn="base" hangingPunct="0">
              <a:spcBef>
                <a:spcPct val="0"/>
              </a:spcBef>
              <a:spcAft>
                <a:spcPct val="0"/>
              </a:spcAft>
              <a:defRPr sz="2500">
                <a:solidFill>
                  <a:schemeClr val="bg1"/>
                </a:solidFill>
                <a:latin typeface="Arial" panose="020B0604020202020204" pitchFamily="34" charset="0"/>
              </a:defRPr>
            </a:lvl6pPr>
            <a:lvl7pPr marL="2971800" indent="-228600" defTabSz="966788" eaLnBrk="0" fontAlgn="base" hangingPunct="0">
              <a:spcBef>
                <a:spcPct val="0"/>
              </a:spcBef>
              <a:spcAft>
                <a:spcPct val="0"/>
              </a:spcAft>
              <a:defRPr sz="2500">
                <a:solidFill>
                  <a:schemeClr val="bg1"/>
                </a:solidFill>
                <a:latin typeface="Arial" panose="020B0604020202020204" pitchFamily="34" charset="0"/>
              </a:defRPr>
            </a:lvl7pPr>
            <a:lvl8pPr marL="3429000" indent="-228600" defTabSz="966788" eaLnBrk="0" fontAlgn="base" hangingPunct="0">
              <a:spcBef>
                <a:spcPct val="0"/>
              </a:spcBef>
              <a:spcAft>
                <a:spcPct val="0"/>
              </a:spcAft>
              <a:defRPr sz="2500">
                <a:solidFill>
                  <a:schemeClr val="bg1"/>
                </a:solidFill>
                <a:latin typeface="Arial" panose="020B0604020202020204" pitchFamily="34" charset="0"/>
              </a:defRPr>
            </a:lvl8pPr>
            <a:lvl9pPr marL="3886200" indent="-228600" defTabSz="966788" eaLnBrk="0" fontAlgn="base" hangingPunct="0">
              <a:spcBef>
                <a:spcPct val="0"/>
              </a:spcBef>
              <a:spcAft>
                <a:spcPct val="0"/>
              </a:spcAft>
              <a:defRPr sz="2500">
                <a:solidFill>
                  <a:schemeClr val="bg1"/>
                </a:solidFill>
                <a:latin typeface="Arial" panose="020B0604020202020204" pitchFamily="34" charset="0"/>
              </a:defRPr>
            </a:lvl9pPr>
          </a:lstStyle>
          <a:p>
            <a:pPr marL="0" marR="0" lvl="0" indent="0" algn="l" defTabSz="966788" rtl="0" eaLnBrk="1" fontAlgn="base" latinLnBrk="0" hangingPunct="1">
              <a:lnSpc>
                <a:spcPct val="100000"/>
              </a:lnSpc>
              <a:spcBef>
                <a:spcPct val="0"/>
              </a:spcBef>
              <a:spcAft>
                <a:spcPct val="0"/>
              </a:spcAft>
              <a:buClrTx/>
              <a:buSzTx/>
              <a:buFontTx/>
              <a:buNone/>
              <a:tabLst/>
              <a:defRPr/>
            </a:pPr>
            <a:endParaRPr kumimoji="0" lang="en-US" altLang="en-US" sz="16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82" name="Rectangle 1"/>
          <p:cNvSpPr>
            <a:spLocks noChangeArrowheads="1"/>
          </p:cNvSpPr>
          <p:nvPr/>
        </p:nvSpPr>
        <p:spPr bwMode="auto">
          <a:xfrm>
            <a:off x="230684" y="416719"/>
            <a:ext cx="6334125" cy="29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bg1"/>
                </a:solidFill>
                <a:latin typeface="Arial" panose="020B0604020202020204" pitchFamily="34" charset="0"/>
              </a:defRPr>
            </a:lvl1pPr>
            <a:lvl2pPr marL="742950" indent="-285750">
              <a:defRPr sz="2500">
                <a:solidFill>
                  <a:schemeClr val="bg1"/>
                </a:solidFill>
                <a:latin typeface="Arial" panose="020B0604020202020204" pitchFamily="34" charset="0"/>
              </a:defRPr>
            </a:lvl2pPr>
            <a:lvl3pPr marL="1143000" indent="-228600">
              <a:defRPr sz="2500">
                <a:solidFill>
                  <a:schemeClr val="bg1"/>
                </a:solidFill>
                <a:latin typeface="Arial" panose="020B0604020202020204" pitchFamily="34" charset="0"/>
              </a:defRPr>
            </a:lvl3pPr>
            <a:lvl4pPr marL="1600200" indent="-228600">
              <a:defRPr sz="2500">
                <a:solidFill>
                  <a:schemeClr val="bg1"/>
                </a:solidFill>
                <a:latin typeface="Arial" panose="020B0604020202020204" pitchFamily="34" charset="0"/>
              </a:defRPr>
            </a:lvl4pPr>
            <a:lvl5pPr marL="2057400" indent="-228600">
              <a:defRPr sz="2500">
                <a:solidFill>
                  <a:schemeClr val="bg1"/>
                </a:solidFill>
                <a:latin typeface="Arial" panose="020B0604020202020204" pitchFamily="34" charset="0"/>
              </a:defRPr>
            </a:lvl5pPr>
            <a:lvl6pPr marL="2514600" indent="-228600" eaLnBrk="0" fontAlgn="base" hangingPunct="0">
              <a:spcBef>
                <a:spcPct val="0"/>
              </a:spcBef>
              <a:spcAft>
                <a:spcPct val="0"/>
              </a:spcAft>
              <a:defRPr sz="2500">
                <a:solidFill>
                  <a:schemeClr val="bg1"/>
                </a:solidFill>
                <a:latin typeface="Arial" panose="020B0604020202020204" pitchFamily="34" charset="0"/>
              </a:defRPr>
            </a:lvl6pPr>
            <a:lvl7pPr marL="2971800" indent="-228600" eaLnBrk="0" fontAlgn="base" hangingPunct="0">
              <a:spcBef>
                <a:spcPct val="0"/>
              </a:spcBef>
              <a:spcAft>
                <a:spcPct val="0"/>
              </a:spcAft>
              <a:defRPr sz="2500">
                <a:solidFill>
                  <a:schemeClr val="bg1"/>
                </a:solidFill>
                <a:latin typeface="Arial" panose="020B0604020202020204" pitchFamily="34" charset="0"/>
              </a:defRPr>
            </a:lvl7pPr>
            <a:lvl8pPr marL="3429000" indent="-228600" eaLnBrk="0" fontAlgn="base" hangingPunct="0">
              <a:spcBef>
                <a:spcPct val="0"/>
              </a:spcBef>
              <a:spcAft>
                <a:spcPct val="0"/>
              </a:spcAft>
              <a:defRPr sz="2500">
                <a:solidFill>
                  <a:schemeClr val="bg1"/>
                </a:solidFill>
                <a:latin typeface="Arial" panose="020B0604020202020204" pitchFamily="34" charset="0"/>
              </a:defRPr>
            </a:lvl8pPr>
            <a:lvl9pPr marL="3886200" indent="-228600" eaLnBrk="0" fontAlgn="base" hangingPunct="0">
              <a:spcBef>
                <a:spcPct val="0"/>
              </a:spcBef>
              <a:spcAft>
                <a:spcPct val="0"/>
              </a:spcAft>
              <a:defRPr sz="25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13" b="1" i="0" u="none" strike="noStrike" kern="1200" cap="none" spc="0" normalizeH="0" baseline="0" noProof="0">
                <a:ln>
                  <a:noFill/>
                </a:ln>
                <a:solidFill>
                  <a:srgbClr val="00437B"/>
                </a:solidFill>
                <a:effectLst/>
                <a:uLnTx/>
                <a:uFillTx/>
                <a:latin typeface="Arial" panose="020B0604020202020204" pitchFamily="34" charset="0"/>
                <a:ea typeface="+mn-ea"/>
                <a:cs typeface="Calibri" panose="020F0502020204030204" pitchFamily="34" charset="0"/>
              </a:rPr>
              <a:t>Contact</a:t>
            </a:r>
            <a:endParaRPr kumimoji="0" lang="en-US" altLang="en-US" sz="1313"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810092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78845" y="2852256"/>
            <a:ext cx="5698881" cy="2480140"/>
          </a:xfrm>
        </p:spPr>
        <p:txBody>
          <a:bodyPr/>
          <a:lstStyle/>
          <a:p>
            <a:pPr>
              <a:lnSpc>
                <a:spcPct val="110000"/>
              </a:lnSpc>
            </a:pPr>
            <a:r>
              <a:rPr lang="en-US" dirty="0" smtClean="0"/>
              <a:t>Research Technology Program</a:t>
            </a:r>
            <a:r>
              <a:rPr lang="en-US" dirty="0"/>
              <a:t/>
            </a:r>
            <a:br>
              <a:rPr lang="en-US" dirty="0"/>
            </a:br>
            <a:r>
              <a:rPr lang="en-US" sz="1800" dirty="0" smtClean="0"/>
              <a:t>Caitlin </a:t>
            </a:r>
            <a:r>
              <a:rPr lang="en-US" sz="1800" dirty="0" err="1" smtClean="0"/>
              <a:t>Gaudreau</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0596141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43E152-D3ED-49A8-B6E6-C5AA077800F3}"/>
              </a:ext>
            </a:extLst>
          </p:cNvPr>
          <p:cNvSpPr>
            <a:spLocks noGrp="1"/>
          </p:cNvSpPr>
          <p:nvPr>
            <p:ph idx="1"/>
          </p:nvPr>
        </p:nvSpPr>
        <p:spPr>
          <a:ln>
            <a:noFill/>
          </a:ln>
        </p:spPr>
        <p:txBody>
          <a:bodyPr/>
          <a:lstStyle/>
          <a:p>
            <a:pPr marL="0" indent="0">
              <a:buNone/>
            </a:pPr>
            <a:r>
              <a:rPr lang="en-US" sz="1800" b="1" dirty="0">
                <a:solidFill>
                  <a:schemeClr val="tx2"/>
                </a:solidFill>
                <a:ea typeface="+mj-ea"/>
              </a:rPr>
              <a:t>To find out more information about RTP, please visit our website on the HUB: </a:t>
            </a:r>
          </a:p>
          <a:p>
            <a:pPr marL="0" indent="0">
              <a:buNone/>
            </a:pPr>
            <a:endParaRPr lang="en-US" sz="600" b="1" dirty="0">
              <a:solidFill>
                <a:schemeClr val="accent6"/>
              </a:solidFill>
              <a:ea typeface="+mj-ea"/>
              <a:hlinkClick r:id="rId2">
                <a:extLst>
                  <a:ext uri="{A12FA001-AC4F-418D-AE19-62706E023703}">
                    <ahyp:hlinkClr xmlns="" xmlns:ahyp="http://schemas.microsoft.com/office/drawing/2018/hyperlinkcolor" val="tx"/>
                  </a:ext>
                </a:extLst>
              </a:hlinkClick>
            </a:endParaRPr>
          </a:p>
          <a:p>
            <a:pPr marL="0" indent="0">
              <a:buNone/>
            </a:pPr>
            <a:r>
              <a:rPr lang="en-US" sz="1800" b="1" dirty="0">
                <a:solidFill>
                  <a:schemeClr val="accent6"/>
                </a:solidFill>
                <a:ea typeface="+mj-ea"/>
                <a:hlinkClick r:id="rId2">
                  <a:extLst>
                    <a:ext uri="{A12FA001-AC4F-418D-AE19-62706E023703}">
                      <ahyp:hlinkClr xmlns="" xmlns:ahyp="http://schemas.microsoft.com/office/drawing/2018/hyperlinkcolor" val="tx"/>
                    </a:ext>
                  </a:extLst>
                </a:hlinkClick>
              </a:rPr>
              <a:t>Research Technology Program (RTP)</a:t>
            </a:r>
            <a:r>
              <a:rPr lang="en-US" sz="1800" dirty="0">
                <a:solidFill>
                  <a:schemeClr val="accent6"/>
                </a:solidFill>
                <a:ea typeface="+mj-ea"/>
              </a:rPr>
              <a:t> - </a:t>
            </a:r>
            <a:r>
              <a:rPr lang="en-US" sz="1800" dirty="0">
                <a:solidFill>
                  <a:schemeClr val="tx2"/>
                </a:solidFill>
                <a:ea typeface="+mj-ea"/>
              </a:rPr>
              <a:t>Our Homepage</a:t>
            </a:r>
            <a:endParaRPr lang="en-US" sz="1800" dirty="0">
              <a:solidFill>
                <a:schemeClr val="tx2"/>
              </a:solidFill>
              <a:ea typeface="+mj-ea"/>
              <a:hlinkClick r:id="rId3">
                <a:extLst>
                  <a:ext uri="{A12FA001-AC4F-418D-AE19-62706E023703}">
                    <ahyp:hlinkClr xmlns="" xmlns:ahyp="http://schemas.microsoft.com/office/drawing/2018/hyperlinkcolor" val="tx"/>
                  </a:ext>
                </a:extLst>
              </a:hlinkClick>
            </a:endParaRPr>
          </a:p>
          <a:p>
            <a:pPr marL="0" indent="0">
              <a:buNone/>
            </a:pPr>
            <a:endParaRPr lang="en-US" sz="100" b="1" dirty="0">
              <a:solidFill>
                <a:schemeClr val="accent6"/>
              </a:solidFill>
              <a:ea typeface="+mj-ea"/>
              <a:hlinkClick r:id="rId3">
                <a:extLst>
                  <a:ext uri="{A12FA001-AC4F-418D-AE19-62706E023703}">
                    <ahyp:hlinkClr xmlns="" xmlns:ahyp="http://schemas.microsoft.com/office/drawing/2018/hyperlinkcolor" val="tx"/>
                  </a:ext>
                </a:extLst>
              </a:hlinkClick>
            </a:endParaRPr>
          </a:p>
          <a:p>
            <a:pPr marL="0" indent="0">
              <a:buNone/>
            </a:pPr>
            <a:r>
              <a:rPr lang="en-US" sz="1800" b="1" dirty="0">
                <a:solidFill>
                  <a:schemeClr val="accent6"/>
                </a:solidFill>
                <a:ea typeface="+mj-ea"/>
                <a:hlinkClick r:id="rId3">
                  <a:extLst>
                    <a:ext uri="{A12FA001-AC4F-418D-AE19-62706E023703}">
                      <ahyp:hlinkClr xmlns="" xmlns:ahyp="http://schemas.microsoft.com/office/drawing/2018/hyperlinkcolor" val="tx"/>
                    </a:ext>
                  </a:extLst>
                </a:hlinkClick>
              </a:rPr>
              <a:t>RTP Request Guidance</a:t>
            </a:r>
            <a:r>
              <a:rPr lang="en-US" sz="1800" b="1" dirty="0">
                <a:solidFill>
                  <a:schemeClr val="accent6"/>
                </a:solidFill>
                <a:ea typeface="+mj-ea"/>
              </a:rPr>
              <a:t> </a:t>
            </a:r>
            <a:r>
              <a:rPr lang="en-US" sz="1800" dirty="0">
                <a:solidFill>
                  <a:schemeClr val="tx2"/>
                </a:solidFill>
                <a:ea typeface="+mj-ea"/>
              </a:rPr>
              <a:t>– More information about how RTP can help and how to request help.</a:t>
            </a:r>
          </a:p>
          <a:p>
            <a:pPr marL="0" indent="0">
              <a:buNone/>
            </a:pPr>
            <a:endParaRPr lang="en-US" sz="100" b="1" dirty="0">
              <a:solidFill>
                <a:schemeClr val="accent6"/>
              </a:solidFill>
              <a:ea typeface="+mj-ea"/>
            </a:endParaRPr>
          </a:p>
          <a:p>
            <a:pPr marL="0" indent="0">
              <a:buNone/>
            </a:pPr>
            <a:r>
              <a:rPr lang="en-US" sz="1800" b="1" dirty="0">
                <a:solidFill>
                  <a:schemeClr val="accent6"/>
                </a:solidFill>
                <a:ea typeface="+mj-ea"/>
                <a:hlinkClick r:id="rId4"/>
              </a:rPr>
              <a:t>RTP Resource Page</a:t>
            </a:r>
            <a:r>
              <a:rPr lang="en-US" sz="1800" b="1" dirty="0">
                <a:solidFill>
                  <a:schemeClr val="accent6"/>
                </a:solidFill>
                <a:ea typeface="+mj-ea"/>
              </a:rPr>
              <a:t> </a:t>
            </a:r>
            <a:r>
              <a:rPr lang="en-US" sz="1800" dirty="0">
                <a:solidFill>
                  <a:schemeClr val="tx2"/>
                </a:solidFill>
                <a:ea typeface="+mj-ea"/>
              </a:rPr>
              <a:t>– More information about software resources. Including downloads, tip sheets, etc.</a:t>
            </a:r>
          </a:p>
          <a:p>
            <a:pPr marL="0" indent="0">
              <a:buNone/>
            </a:pPr>
            <a:endParaRPr lang="en-US" sz="100" b="1" dirty="0">
              <a:solidFill>
                <a:schemeClr val="accent6"/>
              </a:solidFill>
              <a:ea typeface="+mj-ea"/>
            </a:endParaRPr>
          </a:p>
          <a:p>
            <a:pPr marL="0" indent="0">
              <a:buNone/>
            </a:pPr>
            <a:r>
              <a:rPr lang="en-US" sz="1800" b="1" dirty="0">
                <a:solidFill>
                  <a:schemeClr val="accent6"/>
                </a:solidFill>
                <a:ea typeface="+mj-ea"/>
                <a:hlinkClick r:id="rId5"/>
              </a:rPr>
              <a:t>RTP Equipment Overview</a:t>
            </a:r>
            <a:r>
              <a:rPr lang="en-US" sz="1800" b="1" dirty="0">
                <a:solidFill>
                  <a:schemeClr val="accent6"/>
                </a:solidFill>
                <a:ea typeface="+mj-ea"/>
              </a:rPr>
              <a:t> </a:t>
            </a:r>
            <a:r>
              <a:rPr lang="en-US" sz="1800" dirty="0">
                <a:solidFill>
                  <a:schemeClr val="tx2"/>
                </a:solidFill>
                <a:ea typeface="+mj-ea"/>
              </a:rPr>
              <a:t>-  Research equipment purchasing </a:t>
            </a:r>
            <a:r>
              <a:rPr lang="en-US" sz="1800">
                <a:solidFill>
                  <a:schemeClr val="tx2"/>
                </a:solidFill>
                <a:ea typeface="+mj-ea"/>
              </a:rPr>
              <a:t>process flow and </a:t>
            </a:r>
            <a:r>
              <a:rPr lang="en-US" sz="1800" dirty="0">
                <a:solidFill>
                  <a:schemeClr val="tx2"/>
                </a:solidFill>
                <a:ea typeface="+mj-ea"/>
              </a:rPr>
              <a:t>specifications for available BMC supported hardware</a:t>
            </a:r>
          </a:p>
          <a:p>
            <a:pPr marL="0" indent="0">
              <a:buNone/>
            </a:pPr>
            <a:endParaRPr lang="en-US" sz="1800" dirty="0">
              <a:solidFill>
                <a:schemeClr val="accent6"/>
              </a:solidFill>
              <a:ea typeface="+mj-ea"/>
            </a:endParaRPr>
          </a:p>
          <a:p>
            <a:pPr marL="0" indent="0">
              <a:buNone/>
            </a:pPr>
            <a:r>
              <a:rPr lang="en-US" sz="1800" b="1" dirty="0">
                <a:solidFill>
                  <a:schemeClr val="tx2"/>
                </a:solidFill>
                <a:ea typeface="+mj-ea"/>
              </a:rPr>
              <a:t>Upcoming website updates: </a:t>
            </a:r>
          </a:p>
          <a:p>
            <a:r>
              <a:rPr lang="en-US" sz="1800" b="1" dirty="0">
                <a:solidFill>
                  <a:schemeClr val="accent6"/>
                </a:solidFill>
                <a:ea typeface="+mj-ea"/>
              </a:rPr>
              <a:t>IT Approved Software list</a:t>
            </a:r>
          </a:p>
          <a:p>
            <a:pPr marL="0" indent="0">
              <a:buNone/>
            </a:pPr>
            <a:endParaRPr lang="en-US" sz="1800" b="1" dirty="0">
              <a:solidFill>
                <a:schemeClr val="accent6"/>
              </a:solidFill>
              <a:ea typeface="+mj-ea"/>
            </a:endParaRPr>
          </a:p>
        </p:txBody>
      </p:sp>
      <p:sp>
        <p:nvSpPr>
          <p:cNvPr id="8" name="Text Placeholder 7"/>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11854F6C-0F51-4049-9BE0-1FF301ECA62E}"/>
              </a:ext>
            </a:extLst>
          </p:cNvPr>
          <p:cNvSpPr>
            <a:spLocks noGrp="1"/>
          </p:cNvSpPr>
          <p:nvPr>
            <p:ph type="title"/>
          </p:nvPr>
        </p:nvSpPr>
        <p:spPr/>
        <p:txBody>
          <a:bodyPr/>
          <a:lstStyle/>
          <a:p>
            <a:r>
              <a:rPr lang="en-US" dirty="0"/>
              <a:t>Research Technology Program Website Updates</a:t>
            </a:r>
          </a:p>
        </p:txBody>
      </p:sp>
    </p:spTree>
    <p:extLst>
      <p:ext uri="{BB962C8B-B14F-4D97-AF65-F5344CB8AC3E}">
        <p14:creationId xmlns:p14="http://schemas.microsoft.com/office/powerpoint/2010/main" val="3083797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78845" y="2852256"/>
            <a:ext cx="5698881" cy="2480140"/>
          </a:xfrm>
        </p:spPr>
        <p:txBody>
          <a:bodyPr/>
          <a:lstStyle/>
          <a:p>
            <a:pPr algn="ctr">
              <a:lnSpc>
                <a:spcPct val="110000"/>
              </a:lnSpc>
            </a:pPr>
            <a:r>
              <a:rPr lang="en-US" dirty="0"/>
              <a:t>Research Operations Updates</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2283500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78845" y="2852256"/>
            <a:ext cx="5698881" cy="2480140"/>
          </a:xfrm>
        </p:spPr>
        <p:txBody>
          <a:bodyPr/>
          <a:lstStyle/>
          <a:p>
            <a:pPr>
              <a:lnSpc>
                <a:spcPct val="110000"/>
              </a:lnSpc>
            </a:pPr>
            <a:r>
              <a:rPr lang="en-US" dirty="0" smtClean="0"/>
              <a:t>Research Newsletter</a:t>
            </a:r>
            <a:r>
              <a:rPr lang="en-US" dirty="0"/>
              <a:t/>
            </a:r>
            <a:br>
              <a:rPr lang="en-US" dirty="0"/>
            </a:br>
            <a:r>
              <a:rPr lang="en-US" sz="1800" dirty="0" smtClean="0"/>
              <a:t>Elizabeth Ragan</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8284572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Monthly e-newsletter, target launch date for first issue: </a:t>
            </a:r>
            <a:r>
              <a:rPr lang="en-US" i="1" dirty="0" smtClean="0"/>
              <a:t>mid-July 2022</a:t>
            </a:r>
          </a:p>
          <a:p>
            <a:r>
              <a:rPr lang="en-US" dirty="0" smtClean="0"/>
              <a:t>Target audience: research investigators, research administrative staff, research support staff</a:t>
            </a:r>
          </a:p>
          <a:p>
            <a:r>
              <a:rPr lang="en-US" dirty="0" smtClean="0"/>
              <a:t>Content:</a:t>
            </a:r>
          </a:p>
          <a:p>
            <a:pPr lvl="1"/>
            <a:r>
              <a:rPr lang="en-US" dirty="0" smtClean="0"/>
              <a:t>Research news and announcements</a:t>
            </a:r>
          </a:p>
          <a:p>
            <a:pPr lvl="2"/>
            <a:r>
              <a:rPr lang="en-US" dirty="0" smtClean="0"/>
              <a:t>Internal (e.g., new internal policies or updates) and external (e.g., sponsor)</a:t>
            </a:r>
          </a:p>
          <a:p>
            <a:pPr lvl="1"/>
            <a:r>
              <a:rPr lang="en-US" dirty="0" smtClean="0"/>
              <a:t>Feature article</a:t>
            </a:r>
          </a:p>
          <a:p>
            <a:pPr lvl="2"/>
            <a:r>
              <a:rPr lang="en-US" dirty="0" smtClean="0"/>
              <a:t>Introductions and interviews with members of Research Operations; spotlights on resources available to the community</a:t>
            </a:r>
          </a:p>
          <a:p>
            <a:pPr lvl="1"/>
            <a:r>
              <a:rPr lang="en-US" dirty="0" smtClean="0"/>
              <a:t>Other research resources</a:t>
            </a:r>
          </a:p>
          <a:p>
            <a:pPr lvl="2"/>
            <a:r>
              <a:rPr lang="en-US" dirty="0" smtClean="0"/>
              <a:t>Upcoming events and trainings (internal and external)</a:t>
            </a:r>
          </a:p>
          <a:p>
            <a:pPr lvl="2"/>
            <a:r>
              <a:rPr lang="en-US" dirty="0" smtClean="0"/>
              <a:t>Other resources to aid in research administration and implementation</a:t>
            </a:r>
          </a:p>
          <a:p>
            <a:pPr lvl="1"/>
            <a:r>
              <a:rPr lang="en-US" dirty="0" smtClean="0"/>
              <a:t>Upcoming funding opportunities </a:t>
            </a:r>
          </a:p>
          <a:p>
            <a:pPr lvl="2"/>
            <a:r>
              <a:rPr lang="en-US" dirty="0" smtClean="0"/>
              <a:t>Funding opportunities of special interest</a:t>
            </a:r>
          </a:p>
          <a:p>
            <a:pPr lvl="2"/>
            <a:r>
              <a:rPr lang="en-US" dirty="0" smtClean="0"/>
              <a:t>Internal, limited opportunities, opportunities for early career investigators, etc.</a:t>
            </a:r>
          </a:p>
          <a:p>
            <a:pPr marL="520700" lvl="2" indent="0">
              <a:buNone/>
            </a:pPr>
            <a:endParaRPr lang="en-US" dirty="0"/>
          </a:p>
          <a:p>
            <a:pPr marL="520700" lvl="2" indent="0" algn="ctr">
              <a:buNone/>
            </a:pPr>
            <a:r>
              <a:rPr lang="en-US" sz="2800" b="1" i="1" dirty="0" smtClean="0">
                <a:solidFill>
                  <a:srgbClr val="F8BF56"/>
                </a:solidFill>
              </a:rPr>
              <a:t>HELP US NAME OUR NEWSLETTER!</a:t>
            </a:r>
          </a:p>
        </p:txBody>
      </p:sp>
      <p:sp>
        <p:nvSpPr>
          <p:cNvPr id="3" name="Title 2"/>
          <p:cNvSpPr>
            <a:spLocks noGrp="1"/>
          </p:cNvSpPr>
          <p:nvPr>
            <p:ph type="title"/>
          </p:nvPr>
        </p:nvSpPr>
        <p:spPr/>
        <p:txBody>
          <a:bodyPr/>
          <a:lstStyle/>
          <a:p>
            <a:r>
              <a:rPr lang="en-US" dirty="0" smtClean="0"/>
              <a:t>Research Operations soon to launch a monthly e-newsletter </a:t>
            </a:r>
            <a:r>
              <a:rPr lang="en-US" smtClean="0"/>
              <a:t>for BMC’s </a:t>
            </a:r>
            <a:r>
              <a:rPr lang="en-US" dirty="0" smtClean="0"/>
              <a:t>research community</a:t>
            </a:r>
            <a:endParaRPr lang="en-US" dirty="0"/>
          </a:p>
        </p:txBody>
      </p:sp>
    </p:spTree>
    <p:extLst>
      <p:ext uri="{BB962C8B-B14F-4D97-AF65-F5344CB8AC3E}">
        <p14:creationId xmlns:p14="http://schemas.microsoft.com/office/powerpoint/2010/main" val="34377757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78845" y="2852256"/>
            <a:ext cx="5698881" cy="2480140"/>
          </a:xfrm>
        </p:spPr>
        <p:txBody>
          <a:bodyPr/>
          <a:lstStyle/>
          <a:p>
            <a:pPr>
              <a:lnSpc>
                <a:spcPct val="110000"/>
              </a:lnSpc>
            </a:pPr>
            <a:r>
              <a:rPr lang="en-US" dirty="0" smtClean="0"/>
              <a:t>Introduction to Research SOPs</a:t>
            </a:r>
            <a:r>
              <a:rPr lang="en-US" dirty="0"/>
              <a:t/>
            </a:r>
            <a:br>
              <a:rPr lang="en-US" dirty="0"/>
            </a:br>
            <a:r>
              <a:rPr lang="en-US" sz="1800" dirty="0" smtClean="0"/>
              <a:t>Ryan Schroeder</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6280129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0FEB10-70E6-4E5C-BE13-00FBBD5A3529}"/>
              </a:ext>
            </a:extLst>
          </p:cNvPr>
          <p:cNvSpPr>
            <a:spLocks noGrp="1"/>
          </p:cNvSpPr>
          <p:nvPr>
            <p:ph type="title"/>
          </p:nvPr>
        </p:nvSpPr>
        <p:spPr/>
        <p:txBody>
          <a:bodyPr/>
          <a:lstStyle/>
          <a:p>
            <a:r>
              <a:rPr lang="en-US" dirty="0"/>
              <a:t>INTRODUCTIONS – Clinical Research Network</a:t>
            </a:r>
          </a:p>
        </p:txBody>
      </p:sp>
      <p:sp>
        <p:nvSpPr>
          <p:cNvPr id="5" name="Content Placeholder 4">
            <a:extLst>
              <a:ext uri="{FF2B5EF4-FFF2-40B4-BE49-F238E27FC236}">
                <a16:creationId xmlns:a16="http://schemas.microsoft.com/office/drawing/2014/main" id="{9EED17DC-8A36-4B88-A90E-C5CA9CB9CA17}"/>
              </a:ext>
            </a:extLst>
          </p:cNvPr>
          <p:cNvSpPr>
            <a:spLocks noGrp="1"/>
          </p:cNvSpPr>
          <p:nvPr>
            <p:ph idx="1"/>
          </p:nvPr>
        </p:nvSpPr>
        <p:spPr/>
        <p:txBody>
          <a:bodyPr/>
          <a:lstStyle/>
          <a:p>
            <a:pPr marL="0" indent="0">
              <a:buNone/>
            </a:pPr>
            <a:endParaRPr lang="en-US" dirty="0"/>
          </a:p>
          <a:p>
            <a:pPr marL="0" indent="0">
              <a:buNone/>
            </a:pPr>
            <a:r>
              <a:rPr lang="en-US" b="1" dirty="0"/>
              <a:t>QUINNEIL SIMMONS </a:t>
            </a:r>
            <a:r>
              <a:rPr lang="en-US" dirty="0"/>
              <a:t>– CRN Program Manager (Start Date 4/18)</a:t>
            </a:r>
          </a:p>
          <a:p>
            <a:pPr marL="0" indent="0">
              <a:buNone/>
            </a:pPr>
            <a:endParaRPr lang="en-US" dirty="0"/>
          </a:p>
          <a:p>
            <a:pPr marL="0" indent="0">
              <a:buNone/>
            </a:pPr>
            <a:r>
              <a:rPr lang="en-US" b="1" dirty="0"/>
              <a:t>DUNCAN SCHULTE </a:t>
            </a:r>
            <a:r>
              <a:rPr lang="en-US" dirty="0"/>
              <a:t>– CRN Regulatory Project Manager (Start Date 6/20)</a:t>
            </a:r>
          </a:p>
        </p:txBody>
      </p:sp>
      <p:sp>
        <p:nvSpPr>
          <p:cNvPr id="6" name="Text Placeholder 5">
            <a:extLst>
              <a:ext uri="{FF2B5EF4-FFF2-40B4-BE49-F238E27FC236}">
                <a16:creationId xmlns:a16="http://schemas.microsoft.com/office/drawing/2014/main" id="{AF533050-FCCA-46DE-B61D-B311C640D61E}"/>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62916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C424FC-6D57-49DE-A853-FB622E375533}"/>
              </a:ext>
            </a:extLst>
          </p:cNvPr>
          <p:cNvSpPr>
            <a:spLocks noGrp="1"/>
          </p:cNvSpPr>
          <p:nvPr>
            <p:ph type="title"/>
          </p:nvPr>
        </p:nvSpPr>
        <p:spPr/>
        <p:txBody>
          <a:bodyPr/>
          <a:lstStyle/>
          <a:p>
            <a:r>
              <a:rPr lang="en-US" sz="2000" dirty="0"/>
              <a:t>CLINICAL RESEARCH SOPs</a:t>
            </a:r>
          </a:p>
        </p:txBody>
      </p:sp>
      <p:sp>
        <p:nvSpPr>
          <p:cNvPr id="5" name="Content Placeholder 4">
            <a:extLst>
              <a:ext uri="{FF2B5EF4-FFF2-40B4-BE49-F238E27FC236}">
                <a16:creationId xmlns:a16="http://schemas.microsoft.com/office/drawing/2014/main" id="{D37345D3-E83F-4D32-AE0D-B9A1C42E848A}"/>
              </a:ext>
            </a:extLst>
          </p:cNvPr>
          <p:cNvSpPr>
            <a:spLocks noGrp="1"/>
          </p:cNvSpPr>
          <p:nvPr>
            <p:ph idx="1"/>
          </p:nvPr>
        </p:nvSpPr>
        <p:spPr/>
        <p:txBody>
          <a:bodyPr/>
          <a:lstStyle/>
          <a:p>
            <a:pPr marL="0" indent="0">
              <a:spcBef>
                <a:spcPts val="1200"/>
              </a:spcBef>
              <a:spcAft>
                <a:spcPts val="1200"/>
              </a:spcAft>
              <a:buNone/>
            </a:pPr>
            <a:r>
              <a:rPr lang="en-US" sz="2400" b="1" dirty="0">
                <a:latin typeface="+mn-lt"/>
                <a:ea typeface="Calibri" panose="020F0502020204030204" pitchFamily="34" charset="0"/>
                <a:cs typeface="Calibri" panose="020F0502020204030204" pitchFamily="34" charset="0"/>
              </a:rPr>
              <a:t>External Auditors Noted Findings in the following areas:</a:t>
            </a:r>
            <a:endParaRPr lang="en-US" sz="2400" b="1" dirty="0">
              <a:effectLst/>
              <a:latin typeface="+mn-lt"/>
              <a:ea typeface="Calibri" panose="020F0502020204030204" pitchFamily="34" charset="0"/>
              <a:cs typeface="Calibri" panose="020F0502020204030204" pitchFamily="34" charset="0"/>
            </a:endParaRPr>
          </a:p>
          <a:p>
            <a:pPr>
              <a:spcBef>
                <a:spcPts val="1200"/>
              </a:spcBef>
              <a:spcAft>
                <a:spcPts val="1200"/>
              </a:spcAft>
              <a:buClrTx/>
              <a:buFont typeface="Arial" panose="020B0604020202020204" pitchFamily="34" charset="0"/>
              <a:buChar char="•"/>
            </a:pPr>
            <a:r>
              <a:rPr lang="en-US" sz="2400" dirty="0">
                <a:effectLst/>
                <a:latin typeface="+mn-lt"/>
                <a:ea typeface="Calibri" panose="020F0502020204030204" pitchFamily="34" charset="0"/>
                <a:cs typeface="Calibri" panose="020F0502020204030204" pitchFamily="34" charset="0"/>
              </a:rPr>
              <a:t>Site SOPs and Document Control</a:t>
            </a:r>
            <a:endParaRPr lang="en-US" sz="2400" dirty="0">
              <a:latin typeface="+mn-lt"/>
              <a:ea typeface="Calibri" panose="020F0502020204030204" pitchFamily="34" charset="0"/>
            </a:endParaRPr>
          </a:p>
          <a:p>
            <a:pPr>
              <a:spcBef>
                <a:spcPts val="1200"/>
              </a:spcBef>
              <a:spcAft>
                <a:spcPts val="1200"/>
              </a:spcAft>
              <a:buClrTx/>
              <a:buFont typeface="Arial" panose="020B0604020202020204" pitchFamily="34" charset="0"/>
              <a:buChar char="•"/>
            </a:pPr>
            <a:r>
              <a:rPr lang="en-US" sz="2400" dirty="0">
                <a:effectLst/>
                <a:latin typeface="+mn-lt"/>
                <a:ea typeface="Calibri" panose="020F0502020204030204" pitchFamily="34" charset="0"/>
                <a:cs typeface="Calibri" panose="020F0502020204030204" pitchFamily="34" charset="0"/>
              </a:rPr>
              <a:t>SOP development, </a:t>
            </a:r>
            <a:r>
              <a:rPr lang="en-US" sz="2400" dirty="0">
                <a:latin typeface="+mn-lt"/>
                <a:ea typeface="Calibri" panose="020F0502020204030204" pitchFamily="34" charset="0"/>
                <a:cs typeface="Calibri" panose="020F0502020204030204" pitchFamily="34" charset="0"/>
              </a:rPr>
              <a:t>r</a:t>
            </a:r>
            <a:r>
              <a:rPr lang="en-US" sz="2400" dirty="0">
                <a:effectLst/>
                <a:latin typeface="+mn-lt"/>
                <a:ea typeface="Calibri" panose="020F0502020204030204" pitchFamily="34" charset="0"/>
                <a:cs typeface="Calibri" panose="020F0502020204030204" pitchFamily="34" charset="0"/>
              </a:rPr>
              <a:t>eview and approval process to ensure compliance with requirements of study protocols and ICH GCP standards</a:t>
            </a:r>
          </a:p>
          <a:p>
            <a:pPr>
              <a:spcBef>
                <a:spcPts val="1200"/>
              </a:spcBef>
              <a:spcAft>
                <a:spcPts val="1200"/>
              </a:spcAft>
              <a:buClrTx/>
              <a:buFont typeface="Arial" panose="020B0604020202020204" pitchFamily="34" charset="0"/>
              <a:buChar char="•"/>
            </a:pPr>
            <a:r>
              <a:rPr lang="en-US" sz="2400" dirty="0">
                <a:effectLst/>
                <a:latin typeface="+mn-lt"/>
                <a:ea typeface="Calibri" panose="020F0502020204030204" pitchFamily="34" charset="0"/>
                <a:cs typeface="Calibri" panose="020F0502020204030204" pitchFamily="34" charset="0"/>
              </a:rPr>
              <a:t>Integral GCP procedures/policies</a:t>
            </a:r>
            <a:endParaRPr lang="en-US" sz="2400" dirty="0">
              <a:effectLst/>
              <a:latin typeface="+mn-lt"/>
              <a:ea typeface="Calibri" panose="020F0502020204030204" pitchFamily="34" charset="0"/>
            </a:endParaRPr>
          </a:p>
          <a:p>
            <a:pPr>
              <a:spcBef>
                <a:spcPts val="1200"/>
              </a:spcBef>
              <a:spcAft>
                <a:spcPts val="1200"/>
              </a:spcAft>
              <a:buClrTx/>
              <a:buFont typeface="Arial" panose="020B0604020202020204" pitchFamily="34" charset="0"/>
              <a:buChar char="•"/>
            </a:pPr>
            <a:r>
              <a:rPr lang="en-US" sz="2400" dirty="0">
                <a:latin typeface="+mn-lt"/>
                <a:ea typeface="Calibri" panose="020F0502020204030204" pitchFamily="34" charset="0"/>
                <a:cs typeface="Calibri" panose="020F0502020204030204" pitchFamily="34" charset="0"/>
              </a:rPr>
              <a:t>M</a:t>
            </a:r>
            <a:r>
              <a:rPr lang="en-US" sz="2400" dirty="0">
                <a:effectLst/>
                <a:latin typeface="+mn-lt"/>
                <a:ea typeface="Calibri" panose="020F0502020204030204" pitchFamily="34" charset="0"/>
                <a:cs typeface="Calibri" panose="020F0502020204030204" pitchFamily="34" charset="0"/>
              </a:rPr>
              <a:t>anagement of essential regulatory documentation</a:t>
            </a:r>
          </a:p>
          <a:p>
            <a:pPr>
              <a:spcBef>
                <a:spcPts val="1200"/>
              </a:spcBef>
              <a:spcAft>
                <a:spcPts val="1200"/>
              </a:spcAft>
              <a:buClrTx/>
              <a:buFont typeface="Arial" panose="020B0604020202020204" pitchFamily="34" charset="0"/>
              <a:buChar char="•"/>
            </a:pPr>
            <a:r>
              <a:rPr lang="en-US" sz="2400" dirty="0">
                <a:effectLst/>
                <a:latin typeface="+mn-lt"/>
                <a:ea typeface="Calibri" panose="020F0502020204030204" pitchFamily="34" charset="0"/>
                <a:cs typeface="Calibri" panose="020F0502020204030204" pitchFamily="34" charset="0"/>
              </a:rPr>
              <a:t>Training inconsistencies and management of training documentation</a:t>
            </a:r>
          </a:p>
          <a:p>
            <a:pPr marL="0" indent="0">
              <a:buNone/>
            </a:pPr>
            <a:endParaRPr lang="en-US" sz="1800" dirty="0">
              <a:effectLst/>
              <a:latin typeface="Calibri" panose="020F0502020204030204" pitchFamily="34" charset="0"/>
              <a:ea typeface="Calibri" panose="020F0502020204030204" pitchFamily="34" charset="0"/>
            </a:endParaRPr>
          </a:p>
          <a:p>
            <a:pPr marL="342900" indent="-342900">
              <a:buFont typeface="+mj-lt"/>
              <a:buAutoNum type="arabicPeriod"/>
            </a:pPr>
            <a:endParaRPr lang="en-US" dirty="0"/>
          </a:p>
        </p:txBody>
      </p:sp>
      <p:sp>
        <p:nvSpPr>
          <p:cNvPr id="6" name="Text Placeholder 5">
            <a:extLst>
              <a:ext uri="{FF2B5EF4-FFF2-40B4-BE49-F238E27FC236}">
                <a16:creationId xmlns:a16="http://schemas.microsoft.com/office/drawing/2014/main" id="{ECFC2108-4BBA-4249-BE8D-FFEF361ABF6B}"/>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2694876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6148AF5A-5FE9-4380-AABD-4CD0029852C7}"/>
              </a:ext>
            </a:extLst>
          </p:cNvPr>
          <p:cNvGraphicFramePr>
            <a:graphicFrameLocks noGrp="1"/>
          </p:cNvGraphicFramePr>
          <p:nvPr>
            <p:ph idx="1"/>
            <p:extLst/>
          </p:nvPr>
        </p:nvGraphicFramePr>
        <p:xfrm>
          <a:off x="150748" y="982260"/>
          <a:ext cx="8775702" cy="5349240"/>
        </p:xfrm>
        <a:graphic>
          <a:graphicData uri="http://schemas.openxmlformats.org/drawingml/2006/table">
            <a:tbl>
              <a:tblPr firstRow="1" bandRow="1">
                <a:tableStyleId>{F5AB1C69-6EDB-4FF4-983F-18BD219EF322}</a:tableStyleId>
              </a:tblPr>
              <a:tblGrid>
                <a:gridCol w="3811652">
                  <a:extLst>
                    <a:ext uri="{9D8B030D-6E8A-4147-A177-3AD203B41FA5}">
                      <a16:colId xmlns:a16="http://schemas.microsoft.com/office/drawing/2014/main" val="2887935920"/>
                    </a:ext>
                  </a:extLst>
                </a:gridCol>
                <a:gridCol w="4964050">
                  <a:extLst>
                    <a:ext uri="{9D8B030D-6E8A-4147-A177-3AD203B41FA5}">
                      <a16:colId xmlns:a16="http://schemas.microsoft.com/office/drawing/2014/main" val="268935154"/>
                    </a:ext>
                  </a:extLst>
                </a:gridCol>
              </a:tblGrid>
              <a:tr h="5156015">
                <a:tc>
                  <a:txBody>
                    <a:bodyPr/>
                    <a:lstStyle/>
                    <a:p>
                      <a:pPr lvl="0" algn="l"/>
                      <a:r>
                        <a:rPr lang="en-US" sz="2000" b="1" kern="1200" dirty="0">
                          <a:solidFill>
                            <a:srgbClr val="00B0F0"/>
                          </a:solidFill>
                          <a:effectLst/>
                        </a:rPr>
                        <a:t>Steering Committee</a:t>
                      </a:r>
                    </a:p>
                    <a:p>
                      <a:pPr lvl="0">
                        <a:spcBef>
                          <a:spcPts val="600"/>
                        </a:spcBef>
                        <a:spcAft>
                          <a:spcPts val="600"/>
                        </a:spcAft>
                      </a:pPr>
                      <a:r>
                        <a:rPr lang="en-US" sz="1200" b="1" kern="1200" dirty="0">
                          <a:solidFill>
                            <a:schemeClr val="tx1"/>
                          </a:solidFill>
                          <a:effectLst/>
                        </a:rPr>
                        <a:t>Executive Leadership</a:t>
                      </a:r>
                      <a:r>
                        <a:rPr lang="en-US" sz="1200" b="0" kern="1200" dirty="0">
                          <a:solidFill>
                            <a:schemeClr val="tx1"/>
                          </a:solidFill>
                          <a:effectLst/>
                        </a:rPr>
                        <a:t>:  </a:t>
                      </a:r>
                    </a:p>
                    <a:p>
                      <a:pPr marL="174625" lvl="0" indent="0">
                        <a:spcBef>
                          <a:spcPts val="600"/>
                        </a:spcBef>
                        <a:spcAft>
                          <a:spcPts val="600"/>
                        </a:spcAft>
                      </a:pPr>
                      <a:r>
                        <a:rPr lang="en-US" sz="1200" b="0" kern="1200" dirty="0">
                          <a:solidFill>
                            <a:schemeClr val="tx1"/>
                          </a:solidFill>
                          <a:effectLst/>
                        </a:rPr>
                        <a:t>Ravin Davidoff, David Center</a:t>
                      </a:r>
                    </a:p>
                    <a:p>
                      <a:pPr marL="0" lvl="0" indent="0">
                        <a:spcBef>
                          <a:spcPts val="600"/>
                        </a:spcBef>
                        <a:spcAft>
                          <a:spcPts val="600"/>
                        </a:spcAft>
                      </a:pPr>
                      <a:r>
                        <a:rPr lang="en-US" sz="1200" b="1" kern="1200" dirty="0">
                          <a:solidFill>
                            <a:schemeClr val="tx1"/>
                          </a:solidFill>
                          <a:effectLst/>
                        </a:rPr>
                        <a:t>Co-Chairs</a:t>
                      </a:r>
                    </a:p>
                    <a:p>
                      <a:pPr marL="169863" lvl="0" indent="0">
                        <a:spcBef>
                          <a:spcPts val="600"/>
                        </a:spcBef>
                        <a:spcAft>
                          <a:spcPts val="600"/>
                        </a:spcAft>
                      </a:pPr>
                      <a:r>
                        <a:rPr lang="en-US" sz="1200" b="0" kern="1200" dirty="0">
                          <a:solidFill>
                            <a:schemeClr val="tx1"/>
                          </a:solidFill>
                          <a:effectLst/>
                        </a:rPr>
                        <a:t>CRN, Ryan Schroeder, CRRO, Mary-Tara Roth</a:t>
                      </a:r>
                    </a:p>
                    <a:p>
                      <a:pPr lvl="0">
                        <a:spcBef>
                          <a:spcPts val="600"/>
                        </a:spcBef>
                        <a:spcAft>
                          <a:spcPts val="600"/>
                        </a:spcAft>
                      </a:pPr>
                      <a:r>
                        <a:rPr lang="en-US" sz="1200" b="1" kern="1200" dirty="0">
                          <a:solidFill>
                            <a:schemeClr val="tx1"/>
                          </a:solidFill>
                          <a:effectLst/>
                        </a:rPr>
                        <a:t>Research Operations</a:t>
                      </a:r>
                      <a:r>
                        <a:rPr lang="en-US" sz="1200" b="0" kern="1200" dirty="0">
                          <a:solidFill>
                            <a:schemeClr val="tx1"/>
                          </a:solidFill>
                          <a:effectLst/>
                        </a:rPr>
                        <a:t>: </a:t>
                      </a:r>
                    </a:p>
                    <a:p>
                      <a:pPr marL="174625" lvl="1" indent="0">
                        <a:spcBef>
                          <a:spcPts val="600"/>
                        </a:spcBef>
                        <a:spcAft>
                          <a:spcPts val="600"/>
                        </a:spcAft>
                      </a:pPr>
                      <a:r>
                        <a:rPr lang="en-US" sz="1200" b="0" kern="1200" dirty="0">
                          <a:solidFill>
                            <a:schemeClr val="tx1"/>
                          </a:solidFill>
                          <a:effectLst/>
                        </a:rPr>
                        <a:t>Executive Director, Tina Dasilva</a:t>
                      </a:r>
                    </a:p>
                    <a:p>
                      <a:pPr marL="174625" lvl="1" indent="0" algn="l" defTabSz="914400" rtl="0" eaLnBrk="1" latinLnBrk="0" hangingPunct="1">
                        <a:spcBef>
                          <a:spcPts val="600"/>
                        </a:spcBef>
                        <a:spcAft>
                          <a:spcPts val="600"/>
                        </a:spcAft>
                      </a:pPr>
                      <a:r>
                        <a:rPr lang="en-US" sz="1200" b="0" kern="1200" dirty="0">
                          <a:solidFill>
                            <a:schemeClr val="tx1"/>
                          </a:solidFill>
                          <a:effectLst/>
                        </a:rPr>
                        <a:t>CTO: Johanna Chesley</a:t>
                      </a:r>
                    </a:p>
                    <a:p>
                      <a:pPr marL="0" lvl="0" algn="l" defTabSz="914400" rtl="0" eaLnBrk="1" latinLnBrk="0" hangingPunct="1">
                        <a:spcBef>
                          <a:spcPts val="600"/>
                        </a:spcBef>
                        <a:spcAft>
                          <a:spcPts val="600"/>
                        </a:spcAft>
                      </a:pPr>
                      <a:r>
                        <a:rPr lang="en-US" sz="1200" b="1" kern="1200" dirty="0">
                          <a:solidFill>
                            <a:schemeClr val="tx1"/>
                          </a:solidFill>
                          <a:effectLst/>
                        </a:rPr>
                        <a:t>Research Compliance, Education &amp; Training</a:t>
                      </a:r>
                      <a:r>
                        <a:rPr lang="en-US" sz="1200" b="0" kern="1200" dirty="0">
                          <a:solidFill>
                            <a:schemeClr val="tx1"/>
                          </a:solidFill>
                          <a:effectLst/>
                        </a:rPr>
                        <a:t>: </a:t>
                      </a:r>
                    </a:p>
                    <a:p>
                      <a:pPr marL="174625" lvl="0" indent="0" algn="l" defTabSz="914400" rtl="0" eaLnBrk="1" latinLnBrk="0" hangingPunct="1">
                        <a:spcBef>
                          <a:spcPts val="600"/>
                        </a:spcBef>
                        <a:spcAft>
                          <a:spcPts val="600"/>
                        </a:spcAft>
                      </a:pPr>
                      <a:r>
                        <a:rPr lang="en-US" sz="1200" b="0" kern="1200" dirty="0">
                          <a:solidFill>
                            <a:schemeClr val="tx1"/>
                          </a:solidFill>
                          <a:effectLst/>
                        </a:rPr>
                        <a:t>CRRO: Mary-Tara Roth</a:t>
                      </a:r>
                    </a:p>
                    <a:p>
                      <a:pPr marL="174625" lvl="0" indent="0" algn="l" defTabSz="914400" rtl="0" eaLnBrk="1" latinLnBrk="0" hangingPunct="1">
                        <a:spcBef>
                          <a:spcPts val="600"/>
                        </a:spcBef>
                        <a:spcAft>
                          <a:spcPts val="600"/>
                        </a:spcAft>
                      </a:pPr>
                      <a:r>
                        <a:rPr lang="en-US" sz="1200" b="0" kern="1200" dirty="0">
                          <a:solidFill>
                            <a:schemeClr val="tx1"/>
                          </a:solidFill>
                          <a:effectLst/>
                        </a:rPr>
                        <a:t>Research Operations: Kaye Mottola</a:t>
                      </a:r>
                    </a:p>
                    <a:p>
                      <a:pPr lvl="0">
                        <a:spcBef>
                          <a:spcPts val="600"/>
                        </a:spcBef>
                        <a:spcAft>
                          <a:spcPts val="600"/>
                        </a:spcAft>
                      </a:pPr>
                      <a:r>
                        <a:rPr lang="en-US" sz="1200" b="1" kern="1200" dirty="0">
                          <a:solidFill>
                            <a:schemeClr val="tx1"/>
                          </a:solidFill>
                          <a:effectLst/>
                        </a:rPr>
                        <a:t>BMC Research Compliance</a:t>
                      </a:r>
                      <a:r>
                        <a:rPr lang="en-US" sz="1200" b="0" kern="1200" dirty="0">
                          <a:solidFill>
                            <a:schemeClr val="tx1"/>
                          </a:solidFill>
                          <a:effectLst/>
                        </a:rPr>
                        <a:t>: </a:t>
                      </a:r>
                    </a:p>
                    <a:p>
                      <a:pPr marL="174625" lvl="0" indent="0">
                        <a:spcBef>
                          <a:spcPts val="600"/>
                        </a:spcBef>
                        <a:spcAft>
                          <a:spcPts val="600"/>
                        </a:spcAft>
                      </a:pPr>
                      <a:r>
                        <a:rPr lang="en-US" sz="1200" b="0" kern="1200" dirty="0">
                          <a:solidFill>
                            <a:schemeClr val="tx1"/>
                          </a:solidFill>
                          <a:effectLst/>
                        </a:rPr>
                        <a:t>Craig Bennett, Jami Wood</a:t>
                      </a:r>
                    </a:p>
                    <a:p>
                      <a:pPr lvl="0">
                        <a:spcBef>
                          <a:spcPts val="600"/>
                        </a:spcBef>
                        <a:spcAft>
                          <a:spcPts val="600"/>
                        </a:spcAft>
                      </a:pPr>
                      <a:r>
                        <a:rPr lang="en-US" sz="1200" b="1" kern="1200" dirty="0">
                          <a:solidFill>
                            <a:schemeClr val="tx1"/>
                          </a:solidFill>
                          <a:effectLst/>
                        </a:rPr>
                        <a:t>CTSI/GCRU</a:t>
                      </a:r>
                      <a:r>
                        <a:rPr lang="en-US" sz="1200" b="0" kern="1200" dirty="0">
                          <a:solidFill>
                            <a:schemeClr val="tx1"/>
                          </a:solidFill>
                          <a:effectLst/>
                        </a:rPr>
                        <a:t>: </a:t>
                      </a:r>
                    </a:p>
                    <a:p>
                      <a:pPr lvl="0">
                        <a:spcBef>
                          <a:spcPts val="600"/>
                        </a:spcBef>
                        <a:spcAft>
                          <a:spcPts val="600"/>
                        </a:spcAft>
                      </a:pPr>
                      <a:r>
                        <a:rPr lang="en-US" sz="1200" b="0" kern="1200" dirty="0">
                          <a:solidFill>
                            <a:schemeClr val="tx1"/>
                          </a:solidFill>
                          <a:effectLst/>
                        </a:rPr>
                        <a:t>George O’Connor, Helia Morris, Ridiane Denis</a:t>
                      </a:r>
                    </a:p>
                    <a:p>
                      <a:pPr lvl="0">
                        <a:spcBef>
                          <a:spcPts val="600"/>
                        </a:spcBef>
                        <a:spcAft>
                          <a:spcPts val="600"/>
                        </a:spcAft>
                      </a:pPr>
                      <a:r>
                        <a:rPr lang="en-US" sz="1200" b="1" kern="1200" dirty="0">
                          <a:solidFill>
                            <a:schemeClr val="tx1"/>
                          </a:solidFill>
                          <a:effectLst/>
                        </a:rPr>
                        <a:t>IRB</a:t>
                      </a:r>
                      <a:r>
                        <a:rPr lang="en-US" sz="1200" b="0" kern="1200" dirty="0">
                          <a:solidFill>
                            <a:schemeClr val="tx1"/>
                          </a:solidFill>
                          <a:effectLst/>
                        </a:rPr>
                        <a:t>: Matt Ogrodnik, Jamie Merrill</a:t>
                      </a:r>
                    </a:p>
                  </a:txBody>
                  <a:tcPr/>
                </a:tc>
                <a:tc>
                  <a:txBody>
                    <a:bodyPr/>
                    <a:lstStyle/>
                    <a:p>
                      <a:pPr marL="744538" marR="0" lvl="0" indent="0" algn="l" defTabSz="914400" rtl="0" eaLnBrk="1" fontAlgn="auto" latinLnBrk="0" hangingPunct="1">
                        <a:lnSpc>
                          <a:spcPct val="100000"/>
                        </a:lnSpc>
                        <a:spcBef>
                          <a:spcPts val="600"/>
                        </a:spcBef>
                        <a:spcAft>
                          <a:spcPts val="600"/>
                        </a:spcAft>
                        <a:buClrTx/>
                        <a:buSzTx/>
                        <a:buFontTx/>
                        <a:buNone/>
                        <a:tabLst/>
                        <a:defRPr/>
                      </a:pPr>
                      <a:r>
                        <a:rPr lang="en-US" sz="2000" b="1" kern="1200" dirty="0">
                          <a:solidFill>
                            <a:srgbClr val="00B0F0"/>
                          </a:solidFill>
                          <a:effectLst/>
                          <a:latin typeface="+mn-lt"/>
                          <a:ea typeface="+mn-ea"/>
                          <a:cs typeface="+mn-cs"/>
                        </a:rPr>
                        <a:t>Research Department Representation</a:t>
                      </a:r>
                    </a:p>
                    <a:p>
                      <a:pPr marL="915988"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600" b="0" kern="1200" dirty="0">
                          <a:solidFill>
                            <a:schemeClr val="tx1"/>
                          </a:solidFill>
                          <a:effectLst/>
                          <a:latin typeface="+mn-lt"/>
                          <a:ea typeface="+mn-ea"/>
                          <a:cs typeface="+mn-cs"/>
                        </a:rPr>
                        <a:t>Invitations will go out to research departments within the medical campus with</a:t>
                      </a:r>
                    </a:p>
                    <a:p>
                      <a:pPr marL="915988"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600" b="0" kern="1200" dirty="0">
                          <a:solidFill>
                            <a:schemeClr val="tx1"/>
                          </a:solidFill>
                          <a:effectLst/>
                          <a:latin typeface="+mn-lt"/>
                          <a:ea typeface="+mn-ea"/>
                          <a:cs typeface="+mn-cs"/>
                        </a:rPr>
                        <a:t>Researcher and administration representation</a:t>
                      </a:r>
                    </a:p>
                    <a:p>
                      <a:pPr marL="915988"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600" b="0" kern="1200" dirty="0">
                          <a:solidFill>
                            <a:schemeClr val="tx1"/>
                          </a:solidFill>
                          <a:effectLst/>
                          <a:latin typeface="+mn-lt"/>
                          <a:ea typeface="+mn-ea"/>
                          <a:cs typeface="+mn-cs"/>
                        </a:rPr>
                        <a:t>Representatives will be invited to review SOPs</a:t>
                      </a:r>
                    </a:p>
                  </a:txBody>
                  <a:tcPr/>
                </a:tc>
                <a:extLst>
                  <a:ext uri="{0D108BD9-81ED-4DB2-BD59-A6C34878D82A}">
                    <a16:rowId xmlns:a16="http://schemas.microsoft.com/office/drawing/2014/main" val="2469127497"/>
                  </a:ext>
                </a:extLst>
              </a:tr>
            </a:tbl>
          </a:graphicData>
        </a:graphic>
      </p:graphicFrame>
      <p:sp>
        <p:nvSpPr>
          <p:cNvPr id="4" name="Title 3">
            <a:extLst>
              <a:ext uri="{FF2B5EF4-FFF2-40B4-BE49-F238E27FC236}">
                <a16:creationId xmlns:a16="http://schemas.microsoft.com/office/drawing/2014/main" id="{29510272-F853-4C9C-8E63-8D7EF3B8878C}"/>
              </a:ext>
            </a:extLst>
          </p:cNvPr>
          <p:cNvSpPr>
            <a:spLocks noGrp="1"/>
          </p:cNvSpPr>
          <p:nvPr>
            <p:ph type="title"/>
          </p:nvPr>
        </p:nvSpPr>
        <p:spPr/>
        <p:txBody>
          <a:bodyPr/>
          <a:lstStyle/>
          <a:p>
            <a:r>
              <a:rPr lang="en-US" dirty="0"/>
              <a:t>SOP STEERING COMMITTEE &amp; RESEARCH DEPARTMENT REPS</a:t>
            </a:r>
          </a:p>
        </p:txBody>
      </p:sp>
    </p:spTree>
    <p:extLst>
      <p:ext uri="{BB962C8B-B14F-4D97-AF65-F5344CB8AC3E}">
        <p14:creationId xmlns:p14="http://schemas.microsoft.com/office/powerpoint/2010/main" val="2588404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156C6C-0458-4F30-996D-ED535E5E999F}"/>
              </a:ext>
            </a:extLst>
          </p:cNvPr>
          <p:cNvSpPr>
            <a:spLocks noGrp="1"/>
          </p:cNvSpPr>
          <p:nvPr>
            <p:ph idx="1"/>
          </p:nvPr>
        </p:nvSpPr>
        <p:spPr/>
        <p:txBody>
          <a:bodyPr/>
          <a:lstStyle/>
          <a:p>
            <a:pPr>
              <a:lnSpc>
                <a:spcPct val="100000"/>
              </a:lnSpc>
              <a:spcBef>
                <a:spcPts val="1200"/>
              </a:spcBef>
              <a:spcAft>
                <a:spcPts val="1200"/>
              </a:spcAft>
              <a:buClrTx/>
              <a:buFont typeface="Arial" panose="020B0604020202020204" pitchFamily="34" charset="0"/>
              <a:buChar char="•"/>
            </a:pPr>
            <a:r>
              <a:rPr lang="en-US" sz="2000" dirty="0">
                <a:latin typeface="+mn-lt"/>
                <a:ea typeface="Calibri" panose="020F0502020204030204" pitchFamily="34" charset="0"/>
              </a:rPr>
              <a:t>Ensure the trust and </a:t>
            </a:r>
            <a:r>
              <a:rPr lang="en-US" sz="2000" dirty="0">
                <a:effectLst/>
                <a:latin typeface="+mn-lt"/>
                <a:ea typeface="Calibri" panose="020F0502020204030204" pitchFamily="34" charset="0"/>
              </a:rPr>
              <a:t>safety of our patients who volunteer to participate in research</a:t>
            </a:r>
          </a:p>
          <a:p>
            <a:pPr>
              <a:lnSpc>
                <a:spcPct val="100000"/>
              </a:lnSpc>
              <a:spcBef>
                <a:spcPts val="1200"/>
              </a:spcBef>
              <a:spcAft>
                <a:spcPts val="1200"/>
              </a:spcAft>
              <a:buClrTx/>
              <a:buFont typeface="Arial" panose="020B0604020202020204" pitchFamily="34" charset="0"/>
              <a:buChar char="•"/>
            </a:pPr>
            <a:r>
              <a:rPr lang="en-US" sz="2000" dirty="0">
                <a:effectLst/>
                <a:latin typeface="+mn-lt"/>
                <a:ea typeface="Calibri" panose="020F0502020204030204" pitchFamily="34" charset="0"/>
              </a:rPr>
              <a:t>Ensure </a:t>
            </a:r>
            <a:r>
              <a:rPr lang="en-US" sz="2000" dirty="0">
                <a:latin typeface="+mn-lt"/>
                <a:ea typeface="Calibri" panose="020F0502020204030204" pitchFamily="34" charset="0"/>
              </a:rPr>
              <a:t>the quality of </a:t>
            </a:r>
            <a:r>
              <a:rPr lang="en-US" sz="2000" dirty="0">
                <a:effectLst/>
                <a:latin typeface="+mn-lt"/>
                <a:ea typeface="Calibri" panose="020F0502020204030204" pitchFamily="34" charset="0"/>
              </a:rPr>
              <a:t>research conducted at BMC to the highest standards</a:t>
            </a:r>
          </a:p>
          <a:p>
            <a:pPr>
              <a:lnSpc>
                <a:spcPct val="100000"/>
              </a:lnSpc>
              <a:spcBef>
                <a:spcPts val="1200"/>
              </a:spcBef>
              <a:spcAft>
                <a:spcPts val="1200"/>
              </a:spcAft>
              <a:buClrTx/>
              <a:buFont typeface="Arial" panose="020B0604020202020204" pitchFamily="34" charset="0"/>
              <a:buChar char="•"/>
            </a:pPr>
            <a:r>
              <a:rPr lang="en-US" sz="2000" dirty="0">
                <a:effectLst/>
                <a:latin typeface="+mn-lt"/>
                <a:ea typeface="Calibri" panose="020F0502020204030204" pitchFamily="34" charset="0"/>
              </a:rPr>
              <a:t>Provide our</a:t>
            </a:r>
            <a:r>
              <a:rPr lang="en-US" sz="2000" dirty="0">
                <a:latin typeface="+mn-lt"/>
                <a:ea typeface="Calibri" panose="020F0502020204030204" pitchFamily="34" charset="0"/>
              </a:rPr>
              <a:t> physicians and staff with the tools and training to perform their roles with standards of excellence </a:t>
            </a:r>
          </a:p>
          <a:p>
            <a:pPr>
              <a:lnSpc>
                <a:spcPct val="100000"/>
              </a:lnSpc>
              <a:spcBef>
                <a:spcPts val="1200"/>
              </a:spcBef>
              <a:spcAft>
                <a:spcPts val="1200"/>
              </a:spcAft>
              <a:buClrTx/>
              <a:buFont typeface="Arial" panose="020B0604020202020204" pitchFamily="34" charset="0"/>
              <a:buChar char="•"/>
            </a:pPr>
            <a:r>
              <a:rPr lang="en-US" sz="2000" dirty="0">
                <a:effectLst/>
                <a:latin typeface="+mn-lt"/>
                <a:ea typeface="Calibri" panose="020F0502020204030204" pitchFamily="34" charset="0"/>
              </a:rPr>
              <a:t>Create a set of unified standards for the con</a:t>
            </a:r>
            <a:r>
              <a:rPr lang="en-US" sz="2000" dirty="0">
                <a:latin typeface="+mn-lt"/>
                <a:ea typeface="Calibri" panose="020F0502020204030204" pitchFamily="34" charset="0"/>
              </a:rPr>
              <a:t>duct of clinical research at BMC regardless of BU or BMC affiliation</a:t>
            </a:r>
          </a:p>
          <a:p>
            <a:pPr>
              <a:lnSpc>
                <a:spcPct val="100000"/>
              </a:lnSpc>
              <a:spcBef>
                <a:spcPts val="1200"/>
              </a:spcBef>
              <a:spcAft>
                <a:spcPts val="1200"/>
              </a:spcAft>
              <a:buClrTx/>
              <a:buFont typeface="Arial" panose="020B0604020202020204" pitchFamily="34" charset="0"/>
              <a:buChar char="•"/>
            </a:pPr>
            <a:r>
              <a:rPr lang="en-US" sz="2000" dirty="0">
                <a:latin typeface="+mn-lt"/>
                <a:ea typeface="Calibri" panose="020F0502020204030204" pitchFamily="34" charset="0"/>
              </a:rPr>
              <a:t>Create a long-standing stainable structure that supports development and maintenance of SOPs that will guide research conducted at BMC</a:t>
            </a:r>
          </a:p>
          <a:p>
            <a:pPr>
              <a:lnSpc>
                <a:spcPct val="100000"/>
              </a:lnSpc>
              <a:spcBef>
                <a:spcPts val="1200"/>
              </a:spcBef>
              <a:spcAft>
                <a:spcPts val="1200"/>
              </a:spcAft>
              <a:buClrTx/>
              <a:buFont typeface="Arial" panose="020B0604020202020204" pitchFamily="34" charset="0"/>
              <a:buChar char="•"/>
            </a:pPr>
            <a:r>
              <a:rPr lang="en-US" sz="2000" dirty="0">
                <a:effectLst/>
                <a:latin typeface="+mn-lt"/>
                <a:ea typeface="Calibri" panose="020F0502020204030204" pitchFamily="34" charset="0"/>
              </a:rPr>
              <a:t>Successfully carry out our audit resolution plan </a:t>
            </a:r>
            <a:r>
              <a:rPr lang="en-US" sz="2000" dirty="0">
                <a:latin typeface="+mn-lt"/>
                <a:ea typeface="Calibri" panose="020F0502020204030204" pitchFamily="34" charset="0"/>
              </a:rPr>
              <a:t>as detailed in our ACTIV 1 audit response</a:t>
            </a:r>
            <a:endParaRPr lang="en-US" sz="2000" dirty="0">
              <a:effectLst/>
              <a:latin typeface="+mn-lt"/>
              <a:ea typeface="Calibri" panose="020F0502020204030204" pitchFamily="34" charset="0"/>
            </a:endParaRPr>
          </a:p>
          <a:p>
            <a:pPr>
              <a:spcBef>
                <a:spcPts val="0"/>
              </a:spcBef>
              <a:buFont typeface="Arial" panose="020B0604020202020204" pitchFamily="34" charset="0"/>
              <a:buChar char="‒"/>
            </a:pPr>
            <a:endParaRPr lang="en-US" sz="1800" dirty="0">
              <a:solidFill>
                <a:srgbClr val="1F497D"/>
              </a:solidFill>
              <a:latin typeface="Calibri" panose="020F0502020204030204" pitchFamily="34" charset="0"/>
              <a:ea typeface="Calibri" panose="020F0502020204030204" pitchFamily="34" charset="0"/>
            </a:endParaRPr>
          </a:p>
          <a:p>
            <a:pPr marL="0" indent="0">
              <a:buNone/>
            </a:pPr>
            <a:endParaRPr lang="en-US" dirty="0"/>
          </a:p>
        </p:txBody>
      </p:sp>
      <p:sp>
        <p:nvSpPr>
          <p:cNvPr id="3" name="Text Placeholder 2">
            <a:extLst>
              <a:ext uri="{FF2B5EF4-FFF2-40B4-BE49-F238E27FC236}">
                <a16:creationId xmlns:a16="http://schemas.microsoft.com/office/drawing/2014/main" id="{04A7AAC8-C641-4E73-9CFA-803743B6BC00}"/>
              </a:ext>
            </a:extLst>
          </p:cNvPr>
          <p:cNvSpPr>
            <a:spLocks noGrp="1"/>
          </p:cNvSpPr>
          <p:nvPr>
            <p:ph type="body" sz="quarter" idx="11"/>
          </p:nvPr>
        </p:nvSpPr>
        <p:spPr/>
        <p:txBody>
          <a:bodyPr/>
          <a:lstStyle/>
          <a:p>
            <a:endParaRPr lang="en-US" dirty="0"/>
          </a:p>
        </p:txBody>
      </p:sp>
      <p:sp>
        <p:nvSpPr>
          <p:cNvPr id="4" name="Title 3">
            <a:extLst>
              <a:ext uri="{FF2B5EF4-FFF2-40B4-BE49-F238E27FC236}">
                <a16:creationId xmlns:a16="http://schemas.microsoft.com/office/drawing/2014/main" id="{35398DCC-346B-40CD-8D47-34AD2836B60B}"/>
              </a:ext>
            </a:extLst>
          </p:cNvPr>
          <p:cNvSpPr>
            <a:spLocks noGrp="1"/>
          </p:cNvSpPr>
          <p:nvPr>
            <p:ph type="title"/>
          </p:nvPr>
        </p:nvSpPr>
        <p:spPr/>
        <p:txBody>
          <a:bodyPr/>
          <a:lstStyle/>
          <a:p>
            <a:r>
              <a:rPr lang="en-US" dirty="0"/>
              <a:t>HIGH LEVEL GOALS FOR SOP STEERING COMMITTEE </a:t>
            </a:r>
          </a:p>
        </p:txBody>
      </p:sp>
    </p:spTree>
    <p:extLst>
      <p:ext uri="{BB962C8B-B14F-4D97-AF65-F5344CB8AC3E}">
        <p14:creationId xmlns:p14="http://schemas.microsoft.com/office/powerpoint/2010/main" val="8820490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1CD72-C67F-4DAE-A883-3532C2E07B3F}"/>
              </a:ext>
            </a:extLst>
          </p:cNvPr>
          <p:cNvSpPr>
            <a:spLocks noGrp="1"/>
          </p:cNvSpPr>
          <p:nvPr>
            <p:ph type="title"/>
          </p:nvPr>
        </p:nvSpPr>
        <p:spPr/>
        <p:txBody>
          <a:bodyPr/>
          <a:lstStyle/>
          <a:p>
            <a:r>
              <a:rPr lang="en-US" dirty="0"/>
              <a:t>CURRENT LIST OF SOPs – Phase I</a:t>
            </a:r>
          </a:p>
        </p:txBody>
      </p:sp>
      <p:graphicFrame>
        <p:nvGraphicFramePr>
          <p:cNvPr id="5" name="Table 5">
            <a:extLst>
              <a:ext uri="{FF2B5EF4-FFF2-40B4-BE49-F238E27FC236}">
                <a16:creationId xmlns:a16="http://schemas.microsoft.com/office/drawing/2014/main" id="{D3B62409-C745-4241-9422-E93589AD7940}"/>
              </a:ext>
            </a:extLst>
          </p:cNvPr>
          <p:cNvGraphicFramePr>
            <a:graphicFrameLocks noGrp="1"/>
          </p:cNvGraphicFramePr>
          <p:nvPr>
            <p:extLst/>
          </p:nvPr>
        </p:nvGraphicFramePr>
        <p:xfrm>
          <a:off x="543211" y="1357178"/>
          <a:ext cx="8317150" cy="4846320"/>
        </p:xfrm>
        <a:graphic>
          <a:graphicData uri="http://schemas.openxmlformats.org/drawingml/2006/table">
            <a:tbl>
              <a:tblPr firstRow="1" bandRow="1">
                <a:tableStyleId>{F5AB1C69-6EDB-4FF4-983F-18BD219EF322}</a:tableStyleId>
              </a:tblPr>
              <a:tblGrid>
                <a:gridCol w="4153164">
                  <a:extLst>
                    <a:ext uri="{9D8B030D-6E8A-4147-A177-3AD203B41FA5}">
                      <a16:colId xmlns:a16="http://schemas.microsoft.com/office/drawing/2014/main" val="101037263"/>
                    </a:ext>
                  </a:extLst>
                </a:gridCol>
                <a:gridCol w="4163986">
                  <a:extLst>
                    <a:ext uri="{9D8B030D-6E8A-4147-A177-3AD203B41FA5}">
                      <a16:colId xmlns:a16="http://schemas.microsoft.com/office/drawing/2014/main" val="712569386"/>
                    </a:ext>
                  </a:extLst>
                </a:gridCol>
              </a:tblGrid>
              <a:tr h="4683761">
                <a:tc>
                  <a:txBody>
                    <a:bodyPr/>
                    <a:lstStyle/>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sz="1800" b="0" kern="1200" dirty="0">
                          <a:solidFill>
                            <a:schemeClr val="tx1"/>
                          </a:solidFill>
                          <a:effectLst/>
                        </a:rPr>
                        <a:t>IRB Submissions </a:t>
                      </a: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sz="1800" b="0" kern="1200" dirty="0">
                          <a:solidFill>
                            <a:schemeClr val="tx1"/>
                          </a:solidFill>
                          <a:effectLst/>
                        </a:rPr>
                        <a:t>Delegation of Authority and Responsibilities</a:t>
                      </a:r>
                      <a:endParaRPr lang="en-US" sz="1800" b="0" kern="1200" dirty="0">
                        <a:solidFill>
                          <a:srgbClr val="64B9FF"/>
                        </a:solidFill>
                        <a:effectLst/>
                      </a:endParaRP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sz="1800" b="0" kern="1200" dirty="0">
                          <a:solidFill>
                            <a:schemeClr val="tx1"/>
                          </a:solidFill>
                          <a:effectLst/>
                        </a:rPr>
                        <a:t>Subject Recruitment </a:t>
                      </a: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sz="1800" b="0" kern="1200" dirty="0">
                          <a:solidFill>
                            <a:schemeClr val="tx1"/>
                          </a:solidFill>
                          <a:effectLst/>
                        </a:rPr>
                        <a:t>HIPAA &amp; Patient Privacy</a:t>
                      </a:r>
                      <a:endParaRPr lang="en-US" sz="1800" b="0" kern="1200" dirty="0">
                        <a:solidFill>
                          <a:srgbClr val="64B9FF"/>
                        </a:solidFill>
                        <a:effectLst/>
                      </a:endParaRP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sz="1800" b="0" dirty="0">
                          <a:solidFill>
                            <a:schemeClr val="tx1"/>
                          </a:solidFill>
                        </a:rPr>
                        <a:t>Informed Consent and Process Documentation</a:t>
                      </a:r>
                      <a:endParaRPr lang="en-US" sz="1800" b="0" dirty="0">
                        <a:solidFill>
                          <a:srgbClr val="64B9FF"/>
                        </a:solidFill>
                      </a:endParaRP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sz="1800" b="0" kern="1200" dirty="0">
                          <a:solidFill>
                            <a:schemeClr val="tx1"/>
                          </a:solidFill>
                          <a:effectLst/>
                        </a:rPr>
                        <a:t>Case Report Form Completion</a:t>
                      </a:r>
                      <a:endParaRPr lang="en-US" sz="1800" b="0" kern="1200" dirty="0">
                        <a:solidFill>
                          <a:srgbClr val="64B9FF"/>
                        </a:solidFill>
                        <a:effectLst/>
                      </a:endParaRPr>
                    </a:p>
                    <a:p>
                      <a:pPr marL="285750" lvl="0" indent="-285750">
                        <a:spcBef>
                          <a:spcPts val="1200"/>
                        </a:spcBef>
                        <a:spcAft>
                          <a:spcPts val="1200"/>
                        </a:spcAft>
                        <a:buFont typeface="Arial" panose="020B0604020202020204" pitchFamily="34" charset="0"/>
                        <a:buChar char="•"/>
                      </a:pPr>
                      <a:r>
                        <a:rPr lang="en-US" sz="1800" b="0" kern="1200" dirty="0">
                          <a:solidFill>
                            <a:schemeClr val="tx1"/>
                          </a:solidFill>
                          <a:effectLst/>
                        </a:rPr>
                        <a:t>AE and SAE Reporting Management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sz="1800" b="0" kern="1200" dirty="0">
                          <a:solidFill>
                            <a:schemeClr val="tx1"/>
                          </a:solidFill>
                          <a:effectLst/>
                        </a:rPr>
                        <a:t>Protocol Deviations</a:t>
                      </a:r>
                      <a:endParaRPr lang="en-US" sz="1800" b="0" kern="1200" dirty="0">
                        <a:solidFill>
                          <a:srgbClr val="64B9FF"/>
                        </a:solidFill>
                        <a:effectLst/>
                      </a:endParaRP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sz="1800" b="0" kern="1200" dirty="0">
                          <a:solidFill>
                            <a:schemeClr val="tx1"/>
                          </a:solidFill>
                          <a:effectLst/>
                        </a:rPr>
                        <a:t>Essential Research Documents</a:t>
                      </a:r>
                      <a:endParaRPr lang="en-US" sz="1800" b="0" kern="1200" dirty="0">
                        <a:solidFill>
                          <a:srgbClr val="64B9FF"/>
                        </a:solidFill>
                        <a:effectLst/>
                      </a:endParaRP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sz="1800" b="0" kern="1200" dirty="0">
                          <a:solidFill>
                            <a:schemeClr val="tx1"/>
                          </a:solidFill>
                          <a:effectLst/>
                        </a:rPr>
                        <a:t>Site Monitoring Visits</a:t>
                      </a: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sz="1800" b="0" kern="1200" dirty="0">
                          <a:solidFill>
                            <a:schemeClr val="tx1"/>
                          </a:solidFill>
                          <a:effectLst/>
                        </a:rPr>
                        <a:t>Audit Preparation</a:t>
                      </a:r>
                    </a:p>
                    <a:p>
                      <a:pPr marL="285750" lvl="0" indent="-285750">
                        <a:spcBef>
                          <a:spcPts val="1200"/>
                        </a:spcBef>
                        <a:spcAft>
                          <a:spcPts val="1200"/>
                        </a:spcAft>
                        <a:buFont typeface="Arial" panose="020B0604020202020204" pitchFamily="34" charset="0"/>
                        <a:buChar char="•"/>
                      </a:pPr>
                      <a:r>
                        <a:rPr lang="en-US" sz="1800" b="0" kern="1200" dirty="0">
                          <a:solidFill>
                            <a:schemeClr val="tx1"/>
                          </a:solidFill>
                          <a:effectLst/>
                        </a:rPr>
                        <a:t>Learner Assessment </a:t>
                      </a:r>
                    </a:p>
                    <a:p>
                      <a:pPr marL="285750" lvl="0" indent="-285750">
                        <a:spcBef>
                          <a:spcPts val="1200"/>
                        </a:spcBef>
                        <a:spcAft>
                          <a:spcPts val="1200"/>
                        </a:spcAft>
                        <a:buFont typeface="Arial" panose="020B0604020202020204" pitchFamily="34" charset="0"/>
                        <a:buChar char="•"/>
                      </a:pPr>
                      <a:r>
                        <a:rPr lang="en-US" sz="1800" b="0" kern="1200" dirty="0">
                          <a:solidFill>
                            <a:schemeClr val="tx1"/>
                          </a:solidFill>
                          <a:effectLst/>
                        </a:rPr>
                        <a:t>Subject Withdrawal</a:t>
                      </a:r>
                      <a:endParaRPr lang="en-US" sz="1800" b="0" kern="1200" dirty="0">
                        <a:solidFill>
                          <a:srgbClr val="64B9FF"/>
                        </a:solidFill>
                        <a:effectLst/>
                      </a:endParaRP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sz="1800" b="0" kern="1200" dirty="0">
                          <a:solidFill>
                            <a:schemeClr val="tx1"/>
                          </a:solidFill>
                          <a:effectLst/>
                        </a:rPr>
                        <a:t>Clinical Research Training </a:t>
                      </a:r>
                    </a:p>
                    <a:p>
                      <a:pPr marL="285750" lvl="0" indent="-285750">
                        <a:spcBef>
                          <a:spcPts val="1200"/>
                        </a:spcBef>
                        <a:spcAft>
                          <a:spcPts val="1200"/>
                        </a:spcAft>
                        <a:buFont typeface="Arial" panose="020B0604020202020204" pitchFamily="34" charset="0"/>
                        <a:buChar char="•"/>
                      </a:pPr>
                      <a:r>
                        <a:rPr lang="en-US" sz="1800" b="0" kern="1200" dirty="0">
                          <a:solidFill>
                            <a:schemeClr val="tx1"/>
                          </a:solidFill>
                          <a:effectLst/>
                        </a:rPr>
                        <a:t>SOP Development/Maintenance</a:t>
                      </a:r>
                    </a:p>
                    <a:p>
                      <a:endParaRPr lang="en-US"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0639882"/>
                  </a:ext>
                </a:extLst>
              </a:tr>
            </a:tbl>
          </a:graphicData>
        </a:graphic>
      </p:graphicFrame>
    </p:spTree>
    <p:extLst>
      <p:ext uri="{BB962C8B-B14F-4D97-AF65-F5344CB8AC3E}">
        <p14:creationId xmlns:p14="http://schemas.microsoft.com/office/powerpoint/2010/main" val="22866844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sz="2000" dirty="0"/>
              <a:t>SOP DEVELOPMENT PLAN &amp; AUDIT RESPONSE</a:t>
            </a:r>
          </a:p>
        </p:txBody>
      </p:sp>
      <p:graphicFrame>
        <p:nvGraphicFramePr>
          <p:cNvPr id="8" name="Diagram 7">
            <a:extLst>
              <a:ext uri="{FF2B5EF4-FFF2-40B4-BE49-F238E27FC236}">
                <a16:creationId xmlns:a16="http://schemas.microsoft.com/office/drawing/2014/main" id="{D9249C62-06DE-4F1E-A8F1-37C1D4139FD8}"/>
              </a:ext>
            </a:extLst>
          </p:cNvPr>
          <p:cNvGraphicFramePr/>
          <p:nvPr>
            <p:extLst/>
          </p:nvPr>
        </p:nvGraphicFramePr>
        <p:xfrm>
          <a:off x="209552" y="1173803"/>
          <a:ext cx="8662074" cy="4631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a:extLst>
              <a:ext uri="{FF2B5EF4-FFF2-40B4-BE49-F238E27FC236}">
                <a16:creationId xmlns:a16="http://schemas.microsoft.com/office/drawing/2014/main" id="{971DCB59-4866-4541-9FB1-09FE69147A17}"/>
              </a:ext>
            </a:extLst>
          </p:cNvPr>
          <p:cNvSpPr txBox="1"/>
          <p:nvPr/>
        </p:nvSpPr>
        <p:spPr>
          <a:xfrm>
            <a:off x="336263" y="3784351"/>
            <a:ext cx="855406"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6/1/22</a:t>
            </a:r>
          </a:p>
        </p:txBody>
      </p:sp>
      <p:sp>
        <p:nvSpPr>
          <p:cNvPr id="21" name="TextBox 20">
            <a:extLst>
              <a:ext uri="{FF2B5EF4-FFF2-40B4-BE49-F238E27FC236}">
                <a16:creationId xmlns:a16="http://schemas.microsoft.com/office/drawing/2014/main" id="{61DE93EC-0776-457C-8321-C948A20BC98C}"/>
              </a:ext>
            </a:extLst>
          </p:cNvPr>
          <p:cNvSpPr txBox="1"/>
          <p:nvPr/>
        </p:nvSpPr>
        <p:spPr>
          <a:xfrm>
            <a:off x="1668534" y="3220614"/>
            <a:ext cx="855406"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7/1/22</a:t>
            </a:r>
          </a:p>
        </p:txBody>
      </p:sp>
      <p:sp>
        <p:nvSpPr>
          <p:cNvPr id="22" name="TextBox 21">
            <a:extLst>
              <a:ext uri="{FF2B5EF4-FFF2-40B4-BE49-F238E27FC236}">
                <a16:creationId xmlns:a16="http://schemas.microsoft.com/office/drawing/2014/main" id="{F4A8C0EE-CEE5-4FCD-B28A-FDE1BB421473}"/>
              </a:ext>
            </a:extLst>
          </p:cNvPr>
          <p:cNvSpPr txBox="1"/>
          <p:nvPr/>
        </p:nvSpPr>
        <p:spPr>
          <a:xfrm>
            <a:off x="4190505" y="2414058"/>
            <a:ext cx="855406"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9/1/22</a:t>
            </a:r>
          </a:p>
        </p:txBody>
      </p:sp>
      <p:sp>
        <p:nvSpPr>
          <p:cNvPr id="23" name="TextBox 22">
            <a:extLst>
              <a:ext uri="{FF2B5EF4-FFF2-40B4-BE49-F238E27FC236}">
                <a16:creationId xmlns:a16="http://schemas.microsoft.com/office/drawing/2014/main" id="{FA59AAB0-8CFB-4EB3-A9F7-EF2FE47BBCD8}"/>
              </a:ext>
            </a:extLst>
          </p:cNvPr>
          <p:cNvSpPr txBox="1"/>
          <p:nvPr/>
        </p:nvSpPr>
        <p:spPr>
          <a:xfrm>
            <a:off x="6583686" y="1769132"/>
            <a:ext cx="855406"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11/1/22</a:t>
            </a:r>
          </a:p>
        </p:txBody>
      </p:sp>
      <p:sp>
        <p:nvSpPr>
          <p:cNvPr id="24" name="TextBox 23">
            <a:extLst>
              <a:ext uri="{FF2B5EF4-FFF2-40B4-BE49-F238E27FC236}">
                <a16:creationId xmlns:a16="http://schemas.microsoft.com/office/drawing/2014/main" id="{4F8B8630-5051-445A-B802-A1EC37F5A960}"/>
              </a:ext>
            </a:extLst>
          </p:cNvPr>
          <p:cNvSpPr txBox="1"/>
          <p:nvPr/>
        </p:nvSpPr>
        <p:spPr>
          <a:xfrm>
            <a:off x="5303520" y="2075504"/>
            <a:ext cx="939966"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10/1/22</a:t>
            </a:r>
          </a:p>
        </p:txBody>
      </p:sp>
      <p:sp>
        <p:nvSpPr>
          <p:cNvPr id="25" name="TextBox 24">
            <a:extLst>
              <a:ext uri="{FF2B5EF4-FFF2-40B4-BE49-F238E27FC236}">
                <a16:creationId xmlns:a16="http://schemas.microsoft.com/office/drawing/2014/main" id="{08D8DEA7-4DDD-445C-A4C7-E1F64EB602B3}"/>
              </a:ext>
            </a:extLst>
          </p:cNvPr>
          <p:cNvSpPr txBox="1"/>
          <p:nvPr/>
        </p:nvSpPr>
        <p:spPr>
          <a:xfrm>
            <a:off x="7823527" y="1504259"/>
            <a:ext cx="855406"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1/1/23</a:t>
            </a:r>
          </a:p>
        </p:txBody>
      </p:sp>
      <p:sp>
        <p:nvSpPr>
          <p:cNvPr id="26" name="TextBox 25">
            <a:extLst>
              <a:ext uri="{FF2B5EF4-FFF2-40B4-BE49-F238E27FC236}">
                <a16:creationId xmlns:a16="http://schemas.microsoft.com/office/drawing/2014/main" id="{32FA0D39-0053-4AC4-80E3-FA48D82A44BB}"/>
              </a:ext>
            </a:extLst>
          </p:cNvPr>
          <p:cNvSpPr txBox="1"/>
          <p:nvPr/>
        </p:nvSpPr>
        <p:spPr>
          <a:xfrm>
            <a:off x="112086" y="1058081"/>
            <a:ext cx="7327006"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437B"/>
                </a:solidFill>
                <a:effectLst/>
                <a:uLnTx/>
                <a:uFillTx/>
                <a:latin typeface="Arial" charset="0"/>
                <a:ea typeface="+mn-ea"/>
                <a:cs typeface="Arial" charset="0"/>
              </a:rPr>
              <a:t>SOP Development &amp; Training - Milestones</a:t>
            </a:r>
            <a:endParaRPr kumimoji="0" lang="en-US" sz="2800" b="1" i="0" u="none" strike="noStrike" kern="1200" cap="none" spc="0" normalizeH="0" baseline="0" noProof="0" dirty="0">
              <a:ln>
                <a:noFill/>
              </a:ln>
              <a:solidFill>
                <a:srgbClr val="00437B"/>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5FEEF203-922B-4DE9-9455-7D33BD53CF20}"/>
              </a:ext>
            </a:extLst>
          </p:cNvPr>
          <p:cNvSpPr txBox="1"/>
          <p:nvPr/>
        </p:nvSpPr>
        <p:spPr>
          <a:xfrm>
            <a:off x="2889110" y="2659708"/>
            <a:ext cx="855406"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8/1/22</a:t>
            </a:r>
          </a:p>
        </p:txBody>
      </p:sp>
    </p:spTree>
    <p:extLst>
      <p:ext uri="{BB962C8B-B14F-4D97-AF65-F5344CB8AC3E}">
        <p14:creationId xmlns:p14="http://schemas.microsoft.com/office/powerpoint/2010/main" val="30918413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4054" y="2693233"/>
            <a:ext cx="6383579" cy="502445"/>
          </a:xfrm>
        </p:spPr>
        <p:txBody>
          <a:bodyPr/>
          <a:lstStyle/>
          <a:p>
            <a:r>
              <a:rPr lang="en-US" dirty="0"/>
              <a:t>Open Discussion and Questions</a:t>
            </a:r>
          </a:p>
        </p:txBody>
      </p:sp>
      <p:sp>
        <p:nvSpPr>
          <p:cNvPr id="3" name="Subtitle 2"/>
          <p:cNvSpPr>
            <a:spLocks noGrp="1"/>
          </p:cNvSpPr>
          <p:nvPr>
            <p:ph type="subTitle" idx="1"/>
          </p:nvPr>
        </p:nvSpPr>
        <p:spPr>
          <a:xfrm>
            <a:off x="2374054" y="3337346"/>
            <a:ext cx="5280784" cy="369332"/>
          </a:xfrm>
        </p:spPr>
        <p:txBody>
          <a:bodyPr/>
          <a:lstStyle/>
          <a:p>
            <a:r>
              <a:rPr lang="en-US" dirty="0"/>
              <a:t>Thank-you for attending today’s meeting!</a:t>
            </a:r>
          </a:p>
        </p:txBody>
      </p:sp>
    </p:spTree>
    <p:extLst>
      <p:ext uri="{BB962C8B-B14F-4D97-AF65-F5344CB8AC3E}">
        <p14:creationId xmlns:p14="http://schemas.microsoft.com/office/powerpoint/2010/main" val="3157174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0774" y="1061884"/>
            <a:ext cx="7609722" cy="5598272"/>
          </a:xfrm>
        </p:spPr>
        <p:txBody>
          <a:bodyPr/>
          <a:lstStyle/>
          <a:p>
            <a:pPr marL="0" indent="0">
              <a:buNone/>
            </a:pPr>
            <a:r>
              <a:rPr lang="en-US" sz="1800" b="1" dirty="0" smtClean="0">
                <a:solidFill>
                  <a:schemeClr val="accent5">
                    <a:lumMod val="25000"/>
                  </a:schemeClr>
                </a:solidFill>
              </a:rPr>
              <a:t>FY22 DHHS agreement </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endParaRPr lang="en-US" dirty="0" smtClean="0"/>
          </a:p>
          <a:p>
            <a:r>
              <a:rPr lang="en-US" dirty="0" smtClean="0"/>
              <a:t>Advisory committee to Exec Director </a:t>
            </a:r>
            <a:endParaRPr lang="en-US" dirty="0"/>
          </a:p>
        </p:txBody>
      </p:sp>
      <p:sp>
        <p:nvSpPr>
          <p:cNvPr id="3" name="Text Placeholder 2"/>
          <p:cNvSpPr>
            <a:spLocks noGrp="1"/>
          </p:cNvSpPr>
          <p:nvPr>
            <p:ph type="body" sz="quarter" idx="11"/>
          </p:nvPr>
        </p:nvSpPr>
        <p:spPr/>
        <p:txBody>
          <a:bodyPr/>
          <a:lstStyle/>
          <a:p>
            <a:endParaRPr lang="en-US"/>
          </a:p>
        </p:txBody>
      </p:sp>
      <p:sp>
        <p:nvSpPr>
          <p:cNvPr id="5" name="Rectangle 4"/>
          <p:cNvSpPr/>
          <p:nvPr/>
        </p:nvSpPr>
        <p:spPr>
          <a:xfrm>
            <a:off x="540774" y="1366684"/>
            <a:ext cx="8357420" cy="5355312"/>
          </a:xfrm>
          <a:prstGeom prst="rect">
            <a:avLst/>
          </a:prstGeom>
        </p:spPr>
        <p:txBody>
          <a:bodyPr wrap="square">
            <a:spAutoFit/>
          </a:bodyPr>
          <a:lstStyle/>
          <a:p>
            <a:pPr marL="342900" marR="0" lvl="0" indent="-34290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charset="0"/>
              </a:rPr>
              <a:t>Proposed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charset="0"/>
              </a:rPr>
              <a:t>full direct and indirect costs</a:t>
            </a:r>
          </a:p>
          <a:p>
            <a:pPr marL="342900" marR="0" lvl="0" indent="-34290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charset="0"/>
              </a:rPr>
              <a:t>Better utilization of sponsored funding</a:t>
            </a:r>
          </a:p>
          <a:p>
            <a:pPr marL="342900" marR="0" lvl="0" indent="-34290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charset="0"/>
              </a:rPr>
              <a:t>Metrics and performance </a:t>
            </a: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charset="0"/>
              </a:rPr>
              <a:t>standards</a:t>
            </a:r>
          </a:p>
          <a:p>
            <a:pPr marL="342900" marR="0" lvl="0" indent="-34290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charset="0"/>
              </a:rPr>
              <a:t>Annual Space Survey </a:t>
            </a:r>
          </a:p>
          <a:p>
            <a:pPr marL="342900" marR="0" lvl="0" indent="-34290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charset="0"/>
              </a:rPr>
              <a:t>Uniform Guidance Audit </a:t>
            </a:r>
          </a:p>
          <a:p>
            <a:pPr marL="342900" marR="0" lvl="0" indent="-34290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B3E0FF">
                    <a:lumMod val="25000"/>
                  </a:srgbClr>
                </a:solidFill>
                <a:effectLst/>
                <a:uLnTx/>
                <a:uFillTx/>
                <a:latin typeface="Calibri" panose="020F0502020204030204" pitchFamily="34" charset="0"/>
                <a:ea typeface="Calibri" panose="020F0502020204030204" pitchFamily="34" charset="0"/>
                <a:cs typeface="Arial" charset="0"/>
              </a:rPr>
              <a:t>Communications</a:t>
            </a:r>
            <a:endParaRPr kumimoji="0" lang="en-US" sz="1800" b="1" i="0" u="none" strike="noStrike" kern="1200" cap="none" spc="0" normalizeH="0" baseline="0" noProof="0" dirty="0">
              <a:ln>
                <a:noFill/>
              </a:ln>
              <a:solidFill>
                <a:srgbClr val="B3E0FF">
                  <a:lumMod val="25000"/>
                </a:srgbClr>
              </a:solidFill>
              <a:effectLst/>
              <a:uLnTx/>
              <a:uFillTx/>
              <a:latin typeface="Calibri" panose="020F0502020204030204" pitchFamily="34" charset="0"/>
              <a:ea typeface="Calibri" panose="020F0502020204030204" pitchFamily="34" charset="0"/>
              <a:cs typeface="Arial" charset="0"/>
            </a:endParaRPr>
          </a:p>
          <a:p>
            <a:pPr marL="342900" marR="0" lvl="0" indent="-34290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charset="0"/>
              </a:rPr>
              <a:t>Website redo</a:t>
            </a:r>
          </a:p>
          <a:p>
            <a:pPr marL="342900" marR="0" lvl="0" indent="-34290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charset="0"/>
              </a:rPr>
              <a:t>Res Ops </a:t>
            </a: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charset="0"/>
              </a:rPr>
              <a:t>newsletter</a:t>
            </a:r>
          </a:p>
          <a:p>
            <a:pPr marL="342900" marR="0" lvl="0" indent="-34290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B3E0FF">
                    <a:lumMod val="25000"/>
                  </a:srgbClr>
                </a:solidFill>
                <a:effectLst/>
                <a:uLnTx/>
                <a:uFillTx/>
                <a:latin typeface="Calibri" panose="020F0502020204030204" pitchFamily="34" charset="0"/>
                <a:ea typeface="Calibri" panose="020F0502020204030204" pitchFamily="34" charset="0"/>
                <a:cs typeface="Arial" charset="0"/>
              </a:rPr>
              <a:t>CTO/CRN</a:t>
            </a:r>
          </a:p>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charset="0"/>
              </a:rPr>
              <a:t>Clinical Research SOP Steering Committee</a:t>
            </a:r>
            <a:r>
              <a:rPr kumimoji="0" lang="en-US" sz="1800" b="0" i="0" u="none" strike="noStrike" kern="1200" cap="none" spc="0" normalizeH="0" baseline="0" noProof="0" dirty="0" smtClean="0">
                <a:ln>
                  <a:noFill/>
                </a:ln>
                <a:solidFill>
                  <a:srgbClr val="00437B"/>
                </a:solidFill>
                <a:effectLst/>
                <a:uLnTx/>
                <a:uFillTx/>
                <a:latin typeface="Calibri" panose="020F0502020204030204" pitchFamily="34" charset="0"/>
                <a:ea typeface="Calibri" panose="020F0502020204030204" pitchFamily="34" charset="0"/>
                <a:cs typeface="Arial" charset="0"/>
              </a:rPr>
              <a:t> </a:t>
            </a:r>
          </a:p>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Arial"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437B"/>
                </a:solidFill>
                <a:effectLst/>
                <a:uLnTx/>
                <a:uFillTx/>
                <a:latin typeface="Calibri" panose="020F0502020204030204" pitchFamily="34" charset="0"/>
                <a:ea typeface="Calibri" panose="020F0502020204030204" pitchFamily="34" charset="0"/>
                <a:cs typeface="Arial" charset="0"/>
              </a:rPr>
              <a:t>Other</a:t>
            </a:r>
          </a:p>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dirty="0" smtClean="0">
                <a:ln>
                  <a:noFill/>
                </a:ln>
                <a:solidFill>
                  <a:srgbClr val="00437B"/>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Reposition BMC Research enterprise with </a:t>
            </a: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sustainability to support today’s research and future growth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1" i="0" u="none" strike="noStrike" kern="1200" cap="none" spc="0" normalizeH="0" baseline="0" noProof="0" dirty="0">
              <a:ln>
                <a:noFill/>
              </a:ln>
              <a:solidFill>
                <a:srgbClr val="00437B"/>
              </a:solidFill>
              <a:effectLst/>
              <a:uLnTx/>
              <a:uFillTx/>
              <a:latin typeface="Calibri" panose="020F0502020204030204" pitchFamily="34" charset="0"/>
              <a:ea typeface="Calibri" panose="020F0502020204030204" pitchFamily="34" charset="0"/>
              <a:cs typeface="Arial" charset="0"/>
            </a:endParaRPr>
          </a:p>
        </p:txBody>
      </p:sp>
      <p:sp>
        <p:nvSpPr>
          <p:cNvPr id="6" name="TextBox 5"/>
          <p:cNvSpPr txBox="1"/>
          <p:nvPr/>
        </p:nvSpPr>
        <p:spPr>
          <a:xfrm>
            <a:off x="381212" y="447224"/>
            <a:ext cx="7678993" cy="3847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900" b="1" i="0" u="none" strike="noStrike" kern="1200" cap="none" spc="0" normalizeH="0" baseline="0" noProof="0" dirty="0" smtClean="0">
                <a:ln>
                  <a:noFill/>
                </a:ln>
                <a:solidFill>
                  <a:schemeClr val="tx2"/>
                </a:solidFill>
                <a:effectLst/>
                <a:uLnTx/>
                <a:uFillTx/>
                <a:latin typeface="Arial" panose="020B0604020202020204" pitchFamily="34" charset="0"/>
                <a:ea typeface="+mn-ea"/>
                <a:cs typeface="Arial" panose="020B0604020202020204" pitchFamily="34" charset="0"/>
              </a:rPr>
              <a:t>Research Operations Updates </a:t>
            </a:r>
          </a:p>
        </p:txBody>
      </p:sp>
    </p:spTree>
    <p:extLst>
      <p:ext uri="{BB962C8B-B14F-4D97-AF65-F5344CB8AC3E}">
        <p14:creationId xmlns:p14="http://schemas.microsoft.com/office/powerpoint/2010/main" val="2037906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4110" y="1405824"/>
            <a:ext cx="7676386" cy="5254332"/>
          </a:xfrm>
        </p:spPr>
        <p:txBody>
          <a:bodyPr/>
          <a:lstStyle/>
          <a:p>
            <a:pPr>
              <a:buFont typeface="Wingdings" panose="05000000000000000000" pitchFamily="2" charset="2"/>
              <a:buChar char="Ø"/>
            </a:pPr>
            <a:r>
              <a:rPr lang="en-US" dirty="0" smtClean="0"/>
              <a:t>Optimize </a:t>
            </a:r>
            <a:r>
              <a:rPr lang="en-US" dirty="0"/>
              <a:t>most important resource </a:t>
            </a:r>
            <a:endParaRPr lang="en-US" dirty="0" smtClean="0"/>
          </a:p>
          <a:p>
            <a:pPr>
              <a:buFont typeface="Wingdings" panose="05000000000000000000" pitchFamily="2" charset="2"/>
              <a:buChar char="Ø"/>
            </a:pPr>
            <a:r>
              <a:rPr lang="en-US" dirty="0" smtClean="0"/>
              <a:t>Re-branding </a:t>
            </a:r>
            <a:endParaRPr lang="en-US" dirty="0"/>
          </a:p>
          <a:p>
            <a:pPr lvl="0">
              <a:buFont typeface="Wingdings" panose="05000000000000000000" pitchFamily="2" charset="2"/>
              <a:buChar char="Ø"/>
            </a:pPr>
            <a:r>
              <a:rPr lang="en-US" dirty="0"/>
              <a:t>Org structure </a:t>
            </a:r>
            <a:endParaRPr lang="en-US" dirty="0" smtClean="0"/>
          </a:p>
          <a:p>
            <a:pPr lvl="0">
              <a:buFont typeface="Wingdings" panose="05000000000000000000" pitchFamily="2" charset="2"/>
              <a:buChar char="Ø"/>
            </a:pPr>
            <a:r>
              <a:rPr lang="en-US" dirty="0" smtClean="0"/>
              <a:t>Update and refine role and responsibilities</a:t>
            </a:r>
            <a:endParaRPr lang="en-US" dirty="0"/>
          </a:p>
          <a:p>
            <a:pPr lvl="0">
              <a:buFont typeface="Wingdings" panose="05000000000000000000" pitchFamily="2" charset="2"/>
              <a:buChar char="Ø"/>
            </a:pPr>
            <a:r>
              <a:rPr lang="en-US" dirty="0" smtClean="0"/>
              <a:t>Onboard New </a:t>
            </a:r>
            <a:r>
              <a:rPr lang="en-US" dirty="0"/>
              <a:t>staff, </a:t>
            </a:r>
            <a:r>
              <a:rPr lang="en-US" dirty="0" smtClean="0"/>
              <a:t>Manage open </a:t>
            </a:r>
            <a:r>
              <a:rPr lang="en-US" dirty="0"/>
              <a:t>recruitments</a:t>
            </a:r>
          </a:p>
          <a:p>
            <a:endParaRPr lang="en-US" dirty="0"/>
          </a:p>
          <a:p>
            <a:pPr>
              <a:buFontTx/>
              <a:buChar char="-"/>
            </a:pPr>
            <a:endParaRPr lang="en-US" dirty="0"/>
          </a:p>
        </p:txBody>
      </p:sp>
      <p:sp>
        <p:nvSpPr>
          <p:cNvPr id="3" name="Text Placeholder 2"/>
          <p:cNvSpPr>
            <a:spLocks noGrp="1"/>
          </p:cNvSpPr>
          <p:nvPr>
            <p:ph type="body" sz="quarter" idx="11"/>
          </p:nvPr>
        </p:nvSpPr>
        <p:spPr/>
        <p:txBody>
          <a:bodyPr/>
          <a:lstStyle/>
          <a:p>
            <a:endParaRPr lang="en-US"/>
          </a:p>
        </p:txBody>
      </p:sp>
      <p:sp>
        <p:nvSpPr>
          <p:cNvPr id="6" name="TextBox 5"/>
          <p:cNvSpPr txBox="1"/>
          <p:nvPr/>
        </p:nvSpPr>
        <p:spPr>
          <a:xfrm>
            <a:off x="474110" y="449678"/>
            <a:ext cx="8161890" cy="3847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900" b="1" i="0" u="none" strike="noStrike" kern="1200" cap="none" spc="0" normalizeH="0" baseline="0" noProof="0" dirty="0" smtClean="0">
                <a:ln>
                  <a:noFill/>
                </a:ln>
                <a:solidFill>
                  <a:schemeClr val="tx2"/>
                </a:solidFill>
                <a:effectLst/>
                <a:uLnTx/>
                <a:uFillTx/>
                <a:latin typeface="Arial" panose="020B0604020202020204" pitchFamily="34" charset="0"/>
                <a:ea typeface="+mn-ea"/>
                <a:cs typeface="Arial" panose="020B0604020202020204" pitchFamily="34" charset="0"/>
              </a:rPr>
              <a:t>Reorganization of Research Operations </a:t>
            </a:r>
          </a:p>
        </p:txBody>
      </p:sp>
    </p:spTree>
    <p:extLst>
      <p:ext uri="{BB962C8B-B14F-4D97-AF65-F5344CB8AC3E}">
        <p14:creationId xmlns:p14="http://schemas.microsoft.com/office/powerpoint/2010/main" val="3314639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a:xfrm>
            <a:off x="209552" y="290358"/>
            <a:ext cx="8752621" cy="634999"/>
          </a:xfrm>
        </p:spPr>
        <p:txBody>
          <a:bodyPr/>
          <a:lstStyle/>
          <a:p>
            <a:r>
              <a:rPr lang="en-US" dirty="0" smtClean="0"/>
              <a:t>Sponsored Programs Administration</a:t>
            </a:r>
            <a:endParaRPr lang="en-US" dirty="0"/>
          </a:p>
        </p:txBody>
      </p:sp>
      <p:pic>
        <p:nvPicPr>
          <p:cNvPr id="5" name="Picture 4"/>
          <p:cNvPicPr>
            <a:picLocks noChangeAspect="1"/>
          </p:cNvPicPr>
          <p:nvPr/>
        </p:nvPicPr>
        <p:blipFill>
          <a:blip r:embed="rId2"/>
          <a:stretch>
            <a:fillRect/>
          </a:stretch>
        </p:blipFill>
        <p:spPr>
          <a:xfrm>
            <a:off x="997313" y="1096669"/>
            <a:ext cx="7105652" cy="5220864"/>
          </a:xfrm>
          <a:prstGeom prst="rect">
            <a:avLst/>
          </a:prstGeom>
        </p:spPr>
      </p:pic>
    </p:spTree>
    <p:extLst>
      <p:ext uri="{BB962C8B-B14F-4D97-AF65-F5344CB8AC3E}">
        <p14:creationId xmlns:p14="http://schemas.microsoft.com/office/powerpoint/2010/main" val="2531923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6" name="TextBox 5"/>
          <p:cNvSpPr txBox="1"/>
          <p:nvPr/>
        </p:nvSpPr>
        <p:spPr>
          <a:xfrm>
            <a:off x="369455" y="314036"/>
            <a:ext cx="74168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Research Operations FY 22 Priorities  </a:t>
            </a:r>
          </a:p>
        </p:txBody>
      </p:sp>
      <p:sp>
        <p:nvSpPr>
          <p:cNvPr id="9" name="object 14">
            <a:extLst>
              <a:ext uri="{FF2B5EF4-FFF2-40B4-BE49-F238E27FC236}">
                <a16:creationId xmlns:a16="http://schemas.microsoft.com/office/drawing/2014/main" id="{320FDF66-669A-411E-A3E1-E30B71AA7D8E}"/>
              </a:ext>
            </a:extLst>
          </p:cNvPr>
          <p:cNvSpPr/>
          <p:nvPr/>
        </p:nvSpPr>
        <p:spPr>
          <a:xfrm>
            <a:off x="683492" y="1647692"/>
            <a:ext cx="1777835" cy="1421194"/>
          </a:xfrm>
          <a:custGeom>
            <a:avLst/>
            <a:gdLst/>
            <a:ahLst/>
            <a:cxnLst/>
            <a:rect l="l" t="t" r="r" b="b"/>
            <a:pathLst>
              <a:path w="1495425" h="1243964">
                <a:moveTo>
                  <a:pt x="0" y="1243584"/>
                </a:moveTo>
                <a:lnTo>
                  <a:pt x="1495044" y="1243584"/>
                </a:lnTo>
                <a:lnTo>
                  <a:pt x="1495044" y="0"/>
                </a:lnTo>
                <a:lnTo>
                  <a:pt x="0" y="0"/>
                </a:lnTo>
                <a:lnTo>
                  <a:pt x="0" y="1243584"/>
                </a:lnTo>
                <a:close/>
              </a:path>
            </a:pathLst>
          </a:custGeom>
          <a:solidFill>
            <a:schemeClr val="accent1">
              <a:lumMod val="75000"/>
            </a:schemeClr>
          </a:solidFill>
          <a:ln w="28956">
            <a:solidFill>
              <a:srgbClr val="F8BF56">
                <a:alpha val="97000"/>
              </a:srgbClr>
            </a:solidFill>
          </a:ln>
          <a:effectLst/>
        </p:spPr>
        <p:txBody>
          <a:bodyPr wrap="square" lIns="0" tIns="457200" rIns="0" bIns="0" rtlCol="0" anchor="t"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Trebuchet MS Regular" charset="0"/>
                <a:ea typeface="+mn-ea"/>
                <a:cs typeface="Trebuchet MS Regular" charset="0"/>
              </a:rPr>
              <a:t>  </a:t>
            </a:r>
            <a:r>
              <a:rPr kumimoji="0" lang="en-US" sz="1400" b="1" i="0" u="none" strike="noStrike" kern="1200" cap="none" spc="0" normalizeH="0" baseline="0" noProof="0" dirty="0" smtClean="0">
                <a:ln>
                  <a:noFill/>
                </a:ln>
                <a:solidFill>
                  <a:srgbClr val="FFFFFF"/>
                </a:solidFill>
                <a:effectLst/>
                <a:uLnTx/>
                <a:uFillTx/>
                <a:latin typeface="Trebuchet MS Regular" charset="0"/>
                <a:ea typeface="+mn-ea"/>
                <a:cs typeface="Trebuchet MS Regular" charset="0"/>
              </a:rPr>
              <a:t>Recruitment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Trebuchet MS Regular" charset="0"/>
                <a:ea typeface="+mn-ea"/>
                <a:cs typeface="Trebuchet MS Regular" charset="0"/>
              </a:rPr>
              <a:t> and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Trebuchet MS Regular" charset="0"/>
                <a:ea typeface="+mn-ea"/>
                <a:cs typeface="Trebuchet MS Regular" charset="0"/>
              </a:rPr>
              <a:t> Onboarding </a:t>
            </a:r>
            <a:endParaRPr kumimoji="0" lang="en-US" sz="1400" b="1" i="0" u="none" strike="noStrike" kern="1200" cap="none" spc="0" normalizeH="0" baseline="0" noProof="0" dirty="0">
              <a:ln>
                <a:noFill/>
              </a:ln>
              <a:solidFill>
                <a:srgbClr val="FFFFFF"/>
              </a:solidFill>
              <a:effectLst/>
              <a:uLnTx/>
              <a:uFillTx/>
              <a:latin typeface="Trebuchet MS Regular" charset="0"/>
              <a:ea typeface="+mn-ea"/>
              <a:cs typeface="Trebuchet MS Regular" charset="0"/>
            </a:endParaRPr>
          </a:p>
        </p:txBody>
      </p:sp>
      <p:sp>
        <p:nvSpPr>
          <p:cNvPr id="10" name="object 18">
            <a:extLst>
              <a:ext uri="{FF2B5EF4-FFF2-40B4-BE49-F238E27FC236}">
                <a16:creationId xmlns:a16="http://schemas.microsoft.com/office/drawing/2014/main" id="{A122E401-7D22-4AA5-9C12-ABF326A0C6A3}"/>
              </a:ext>
            </a:extLst>
          </p:cNvPr>
          <p:cNvSpPr/>
          <p:nvPr/>
        </p:nvSpPr>
        <p:spPr>
          <a:xfrm>
            <a:off x="3658194" y="1647692"/>
            <a:ext cx="1777834" cy="1421194"/>
          </a:xfrm>
          <a:custGeom>
            <a:avLst/>
            <a:gdLst/>
            <a:ahLst/>
            <a:cxnLst/>
            <a:rect l="l" t="t" r="r" b="b"/>
            <a:pathLst>
              <a:path w="1495425" h="1243964">
                <a:moveTo>
                  <a:pt x="0" y="1243584"/>
                </a:moveTo>
                <a:lnTo>
                  <a:pt x="1495044" y="1243584"/>
                </a:lnTo>
                <a:lnTo>
                  <a:pt x="1495044" y="0"/>
                </a:lnTo>
                <a:lnTo>
                  <a:pt x="0" y="0"/>
                </a:lnTo>
                <a:lnTo>
                  <a:pt x="0" y="1243584"/>
                </a:lnTo>
                <a:close/>
              </a:path>
            </a:pathLst>
          </a:custGeom>
          <a:solidFill>
            <a:schemeClr val="accent1">
              <a:lumMod val="75000"/>
            </a:schemeClr>
          </a:solidFill>
          <a:ln w="28956">
            <a:solidFill>
              <a:srgbClr val="F8BF56"/>
            </a:solidFill>
          </a:ln>
        </p:spPr>
        <p:txBody>
          <a:bodyPr wrap="square" lIns="0" tIns="457200" rIns="0" bIns="0" rtlCol="0" anchor="t" anchorCtr="1"/>
          <a:lstStyle/>
          <a:p>
            <a:pPr marL="0" marR="5080" lvl="0" indent="0" algn="ctr" defTabSz="914400" rtl="0" eaLnBrk="1" fontAlgn="base" latinLnBrk="0" hangingPunct="1">
              <a:lnSpc>
                <a:spcPct val="100000"/>
              </a:lnSpc>
              <a:spcBef>
                <a:spcPts val="100"/>
              </a:spcBef>
              <a:spcAft>
                <a:spcPct val="0"/>
              </a:spcAft>
              <a:buClrTx/>
              <a:buSzTx/>
              <a:buFontTx/>
              <a:buNone/>
              <a:tabLst/>
              <a:defRPr/>
            </a:pPr>
            <a:r>
              <a:rPr kumimoji="0" lang="en-US" sz="1400" b="0" i="0" u="none" strike="noStrike" kern="1200" cap="none" spc="0" normalizeH="0" baseline="0" noProof="0" dirty="0" smtClean="0">
                <a:ln>
                  <a:solidFill>
                    <a:srgbClr val="FFFFFF"/>
                  </a:solidFill>
                </a:ln>
                <a:solidFill>
                  <a:srgbClr val="FFFFFF"/>
                </a:solidFill>
                <a:effectLst/>
                <a:uLnTx/>
                <a:uFillTx/>
                <a:latin typeface="Trebuchet MS Regular" charset="0"/>
                <a:ea typeface="+mn-ea"/>
                <a:cs typeface="Trebuchet MS Regular" charset="0"/>
              </a:rPr>
              <a:t>Systems</a:t>
            </a:r>
          </a:p>
          <a:p>
            <a:pPr marL="0" marR="5080" lvl="0" indent="0" algn="ctr" defTabSz="914400" rtl="0" eaLnBrk="1" fontAlgn="base" latinLnBrk="0" hangingPunct="1">
              <a:lnSpc>
                <a:spcPct val="100000"/>
              </a:lnSpc>
              <a:spcBef>
                <a:spcPts val="100"/>
              </a:spcBef>
              <a:spcAft>
                <a:spcPct val="0"/>
              </a:spcAft>
              <a:buClrTx/>
              <a:buSzTx/>
              <a:buFontTx/>
              <a:buNone/>
              <a:tabLst/>
              <a:defRPr/>
            </a:pPr>
            <a:r>
              <a:rPr kumimoji="0" lang="en-US" sz="1400" b="0" i="0" u="none" strike="noStrike" kern="1200" cap="none" spc="0" normalizeH="0" baseline="0" noProof="0" dirty="0" smtClean="0">
                <a:ln>
                  <a:solidFill>
                    <a:srgbClr val="FFFFFF"/>
                  </a:solidFill>
                </a:ln>
                <a:solidFill>
                  <a:srgbClr val="FFFFFF"/>
                </a:solidFill>
                <a:effectLst/>
                <a:uLnTx/>
                <a:uFillTx/>
                <a:latin typeface="Trebuchet MS Regular" charset="0"/>
                <a:ea typeface="+mn-ea"/>
                <a:cs typeface="Trebuchet MS Regular" charset="0"/>
              </a:rPr>
              <a:t> Optimization </a:t>
            </a:r>
            <a:endParaRPr kumimoji="0" lang="en-US" sz="1400" b="0" i="0" u="none" strike="noStrike" kern="1200" cap="none" spc="0" normalizeH="0" baseline="0" noProof="0" dirty="0">
              <a:ln>
                <a:solidFill>
                  <a:srgbClr val="FFFFFF"/>
                </a:solidFill>
              </a:ln>
              <a:solidFill>
                <a:srgbClr val="FFFFFF"/>
              </a:solidFill>
              <a:effectLst/>
              <a:uLnTx/>
              <a:uFillTx/>
              <a:latin typeface="Trebuchet MS Regular" charset="0"/>
              <a:ea typeface="+mn-ea"/>
              <a:cs typeface="Trebuchet MS Regular" charset="0"/>
            </a:endParaRPr>
          </a:p>
        </p:txBody>
      </p:sp>
      <p:sp>
        <p:nvSpPr>
          <p:cNvPr id="11" name="object 18">
            <a:extLst>
              <a:ext uri="{FF2B5EF4-FFF2-40B4-BE49-F238E27FC236}">
                <a16:creationId xmlns:a16="http://schemas.microsoft.com/office/drawing/2014/main" id="{84B507E5-34D5-43C9-B372-BB036FE81052}"/>
              </a:ext>
            </a:extLst>
          </p:cNvPr>
          <p:cNvSpPr/>
          <p:nvPr/>
        </p:nvSpPr>
        <p:spPr>
          <a:xfrm>
            <a:off x="6632895" y="1647692"/>
            <a:ext cx="1918790" cy="1421194"/>
          </a:xfrm>
          <a:custGeom>
            <a:avLst/>
            <a:gdLst/>
            <a:ahLst/>
            <a:cxnLst/>
            <a:rect l="l" t="t" r="r" b="b"/>
            <a:pathLst>
              <a:path w="1495425" h="1243964">
                <a:moveTo>
                  <a:pt x="0" y="1243584"/>
                </a:moveTo>
                <a:lnTo>
                  <a:pt x="1495044" y="1243584"/>
                </a:lnTo>
                <a:lnTo>
                  <a:pt x="1495044" y="0"/>
                </a:lnTo>
                <a:lnTo>
                  <a:pt x="0" y="0"/>
                </a:lnTo>
                <a:lnTo>
                  <a:pt x="0" y="1243584"/>
                </a:lnTo>
                <a:close/>
              </a:path>
            </a:pathLst>
          </a:custGeom>
          <a:solidFill>
            <a:schemeClr val="accent1">
              <a:lumMod val="75000"/>
            </a:schemeClr>
          </a:solidFill>
          <a:ln w="28956">
            <a:solidFill>
              <a:srgbClr val="F8BF56"/>
            </a:solidFill>
          </a:ln>
        </p:spPr>
        <p:txBody>
          <a:bodyPr wrap="square" lIns="0" tIns="457200" rIns="0" bIns="0" rtlCol="0" anchor="t"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rebuchet MS Regular" charset="0"/>
                <a:ea typeface="+mn-ea"/>
                <a:cs typeface="Trebuchet MS Regular" charset="0"/>
              </a:rPr>
              <a:t> </a:t>
            </a:r>
            <a:r>
              <a:rPr kumimoji="0" lang="en-US" sz="1400" b="1" i="0" u="none" strike="noStrike" kern="1200" cap="none" spc="0" normalizeH="0" baseline="0" noProof="0" dirty="0" smtClean="0">
                <a:ln>
                  <a:noFill/>
                </a:ln>
                <a:solidFill>
                  <a:srgbClr val="FFFFFF"/>
                </a:solidFill>
                <a:effectLst/>
                <a:uLnTx/>
                <a:uFillTx/>
                <a:latin typeface="Trebuchet MS Regular" charset="0"/>
                <a:ea typeface="+mn-ea"/>
                <a:cs typeface="Trebuchet MS Regular" charset="0"/>
              </a:rPr>
              <a:t>Process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Trebuchet MS Regular" charset="0"/>
                <a:ea typeface="+mn-ea"/>
                <a:cs typeface="Trebuchet MS Regular" charset="0"/>
              </a:rPr>
              <a:t> Improvement</a:t>
            </a:r>
            <a:r>
              <a:rPr kumimoji="0" lang="en-US" sz="1400" b="0" i="0" u="none" strike="noStrike" kern="1200" cap="none" spc="-5" normalizeH="0" baseline="0" noProof="0" dirty="0" smtClean="0">
                <a:ln>
                  <a:noFill/>
                </a:ln>
                <a:solidFill>
                  <a:srgbClr val="FFFFFF"/>
                </a:solidFill>
                <a:effectLst/>
                <a:uLnTx/>
                <a:uFillTx/>
                <a:latin typeface="Trebuchet MS Regular" charset="0"/>
                <a:ea typeface="+mn-ea"/>
                <a:cs typeface="Trebuchet MS Regular" charset="0"/>
              </a:rPr>
              <a:t/>
            </a:r>
            <a:br>
              <a:rPr kumimoji="0" lang="en-US" sz="1400" b="0" i="0" u="none" strike="noStrike" kern="1200" cap="none" spc="-5" normalizeH="0" baseline="0" noProof="0" dirty="0" smtClean="0">
                <a:ln>
                  <a:noFill/>
                </a:ln>
                <a:solidFill>
                  <a:srgbClr val="FFFFFF"/>
                </a:solidFill>
                <a:effectLst/>
                <a:uLnTx/>
                <a:uFillTx/>
                <a:latin typeface="Trebuchet MS Regular" charset="0"/>
                <a:ea typeface="+mn-ea"/>
                <a:cs typeface="Trebuchet MS Regular" charset="0"/>
              </a:rPr>
            </a:br>
            <a:endParaRPr kumimoji="0" lang="en-US" sz="1400" b="0" i="0" u="none" strike="noStrike" kern="1200" cap="none" spc="0" normalizeH="0" baseline="0" noProof="0" dirty="0">
              <a:ln>
                <a:noFill/>
              </a:ln>
              <a:solidFill>
                <a:srgbClr val="FFFFFF"/>
              </a:solidFill>
              <a:effectLst/>
              <a:uLnTx/>
              <a:uFillTx/>
              <a:latin typeface="Trebuchet MS Regular" charset="0"/>
              <a:ea typeface="+mn-ea"/>
              <a:cs typeface="Trebuchet MS Regular" charset="0"/>
            </a:endParaRPr>
          </a:p>
        </p:txBody>
      </p:sp>
      <p:sp>
        <p:nvSpPr>
          <p:cNvPr id="12" name="object 2">
            <a:extLst>
              <a:ext uri="{FF2B5EF4-FFF2-40B4-BE49-F238E27FC236}">
                <a16:creationId xmlns:a16="http://schemas.microsoft.com/office/drawing/2014/main" id="{1CB7FCBE-6DE7-4F9F-BA2E-646AA67A8916}"/>
              </a:ext>
            </a:extLst>
          </p:cNvPr>
          <p:cNvSpPr txBox="1"/>
          <p:nvPr/>
        </p:nvSpPr>
        <p:spPr>
          <a:xfrm>
            <a:off x="1347775" y="1254558"/>
            <a:ext cx="475992" cy="623663"/>
          </a:xfrm>
          <a:prstGeom prst="ellipse">
            <a:avLst/>
          </a:prstGeom>
          <a:solidFill>
            <a:schemeClr val="accent4"/>
          </a:solidFill>
          <a:ln w="28575">
            <a:solidFill>
              <a:schemeClr val="accent1">
                <a:lumMod val="75000"/>
              </a:schemeClr>
            </a:solidFill>
          </a:ln>
        </p:spPr>
        <p:txBody>
          <a:bodyPr vert="horz" wrap="none" lIns="0" tIns="0" rIns="0" bIns="0" rtlCol="0" anchor="ctr" anchorCtr="0">
            <a:noAutofit/>
          </a:bodyPr>
          <a:lstStyle/>
          <a:p>
            <a:pPr marL="12700" marR="0" lvl="0" indent="-6350" algn="ctr" defTabSz="914400" rtl="0" eaLnBrk="1" fontAlgn="base" latinLnBrk="0" hangingPunct="1">
              <a:lnSpc>
                <a:spcPct val="100000"/>
              </a:lnSpc>
              <a:spcBef>
                <a:spcPts val="105"/>
              </a:spcBef>
              <a:spcAft>
                <a:spcPct val="0"/>
              </a:spcAft>
              <a:buClrTx/>
              <a:buSzTx/>
              <a:buFontTx/>
              <a:buNone/>
              <a:tabLst/>
              <a:defRPr/>
            </a:pPr>
            <a:r>
              <a:rPr kumimoji="0" lang="en-US" sz="2400" b="0" i="0" u="none" strike="noStrike" kern="1200" cap="none" spc="0" normalizeH="0" baseline="0" noProof="0" dirty="0" smtClean="0">
                <a:ln>
                  <a:solidFill>
                    <a:srgbClr val="FFFFFF"/>
                  </a:solidFill>
                </a:ln>
                <a:solidFill>
                  <a:srgbClr val="FFFFFF"/>
                </a:solidFill>
                <a:effectLst/>
                <a:uLnTx/>
                <a:uFillTx/>
                <a:latin typeface="Trebuchet MS Regular" charset="0"/>
                <a:ea typeface="+mn-ea"/>
                <a:cs typeface="Trebuchet MS Regular" charset="0"/>
              </a:rPr>
              <a:t>1</a:t>
            </a:r>
            <a:endParaRPr kumimoji="0" sz="2400" b="0" i="0" u="none" strike="noStrike" kern="1200" cap="none" spc="0" normalizeH="0" baseline="0" noProof="0" dirty="0">
              <a:ln>
                <a:solidFill>
                  <a:srgbClr val="FFFFFF"/>
                </a:solidFill>
              </a:ln>
              <a:solidFill>
                <a:srgbClr val="FFFFFF"/>
              </a:solidFill>
              <a:effectLst/>
              <a:uLnTx/>
              <a:uFillTx/>
              <a:latin typeface="Trebuchet MS Regular" charset="0"/>
              <a:ea typeface="+mn-ea"/>
              <a:cs typeface="Trebuchet MS Regular" charset="0"/>
            </a:endParaRPr>
          </a:p>
        </p:txBody>
      </p:sp>
      <p:sp>
        <p:nvSpPr>
          <p:cNvPr id="14" name="object 2">
            <a:extLst>
              <a:ext uri="{FF2B5EF4-FFF2-40B4-BE49-F238E27FC236}">
                <a16:creationId xmlns:a16="http://schemas.microsoft.com/office/drawing/2014/main" id="{1CB7FCBE-6DE7-4F9F-BA2E-646AA67A8916}"/>
              </a:ext>
            </a:extLst>
          </p:cNvPr>
          <p:cNvSpPr txBox="1"/>
          <p:nvPr/>
        </p:nvSpPr>
        <p:spPr>
          <a:xfrm>
            <a:off x="4322476" y="1335860"/>
            <a:ext cx="475992" cy="623663"/>
          </a:xfrm>
          <a:prstGeom prst="ellipse">
            <a:avLst/>
          </a:prstGeom>
          <a:solidFill>
            <a:schemeClr val="accent4"/>
          </a:solidFill>
          <a:ln w="28575">
            <a:solidFill>
              <a:schemeClr val="accent1">
                <a:lumMod val="75000"/>
              </a:schemeClr>
            </a:solidFill>
          </a:ln>
        </p:spPr>
        <p:txBody>
          <a:bodyPr vert="horz" wrap="none" lIns="0" tIns="0" rIns="0" bIns="0" rtlCol="0" anchor="ctr" anchorCtr="0">
            <a:noAutofit/>
          </a:bodyPr>
          <a:lstStyle/>
          <a:p>
            <a:pPr marL="12700" marR="0" lvl="0" indent="-6350" algn="ctr" defTabSz="914400" rtl="0" eaLnBrk="1" fontAlgn="base" latinLnBrk="0" hangingPunct="1">
              <a:lnSpc>
                <a:spcPct val="100000"/>
              </a:lnSpc>
              <a:spcBef>
                <a:spcPts val="105"/>
              </a:spcBef>
              <a:spcAft>
                <a:spcPct val="0"/>
              </a:spcAft>
              <a:buClrTx/>
              <a:buSzTx/>
              <a:buFontTx/>
              <a:buNone/>
              <a:tabLst/>
              <a:defRPr/>
            </a:pPr>
            <a:r>
              <a:rPr kumimoji="0" lang="en-US" sz="2400" b="0" i="0" u="none" strike="noStrike" kern="1200" cap="none" spc="0" normalizeH="0" baseline="0" noProof="0" dirty="0" smtClean="0">
                <a:ln>
                  <a:solidFill>
                    <a:srgbClr val="FFFFFF"/>
                  </a:solidFill>
                </a:ln>
                <a:solidFill>
                  <a:srgbClr val="FFFFFF"/>
                </a:solidFill>
                <a:effectLst/>
                <a:uLnTx/>
                <a:uFillTx/>
                <a:latin typeface="Trebuchet MS Regular" charset="0"/>
                <a:ea typeface="+mn-ea"/>
                <a:cs typeface="Trebuchet MS Regular" charset="0"/>
              </a:rPr>
              <a:t>2</a:t>
            </a:r>
            <a:endParaRPr kumimoji="0" sz="2400" b="0" i="0" u="none" strike="noStrike" kern="1200" cap="none" spc="0" normalizeH="0" baseline="0" noProof="0" dirty="0">
              <a:ln>
                <a:solidFill>
                  <a:srgbClr val="FFFFFF"/>
                </a:solidFill>
              </a:ln>
              <a:solidFill>
                <a:srgbClr val="FFFFFF"/>
              </a:solidFill>
              <a:effectLst/>
              <a:uLnTx/>
              <a:uFillTx/>
              <a:latin typeface="Trebuchet MS Regular" charset="0"/>
              <a:ea typeface="+mn-ea"/>
              <a:cs typeface="Trebuchet MS Regular" charset="0"/>
            </a:endParaRPr>
          </a:p>
        </p:txBody>
      </p:sp>
      <p:sp>
        <p:nvSpPr>
          <p:cNvPr id="15" name="Rectangle 14"/>
          <p:cNvSpPr/>
          <p:nvPr/>
        </p:nvSpPr>
        <p:spPr>
          <a:xfrm>
            <a:off x="3259847" y="1209159"/>
            <a:ext cx="312906"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solidFill>
                    <a:srgbClr val="FFFFFF"/>
                  </a:solidFill>
                </a:ln>
                <a:solidFill>
                  <a:srgbClr val="FFFFFF"/>
                </a:solidFill>
                <a:effectLst/>
                <a:uLnTx/>
                <a:uFillTx/>
                <a:latin typeface="Trebuchet MS Regular" charset="0"/>
                <a:ea typeface="+mn-ea"/>
                <a:cs typeface="Trebuchet MS Regular" charset="0"/>
              </a:rPr>
              <a:t>1</a:t>
            </a: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6" name="object 2">
            <a:extLst>
              <a:ext uri="{FF2B5EF4-FFF2-40B4-BE49-F238E27FC236}">
                <a16:creationId xmlns:a16="http://schemas.microsoft.com/office/drawing/2014/main" id="{1CB7FCBE-6DE7-4F9F-BA2E-646AA67A8916}"/>
              </a:ext>
            </a:extLst>
          </p:cNvPr>
          <p:cNvSpPr txBox="1"/>
          <p:nvPr/>
        </p:nvSpPr>
        <p:spPr>
          <a:xfrm>
            <a:off x="7354294" y="1325903"/>
            <a:ext cx="475992" cy="623663"/>
          </a:xfrm>
          <a:prstGeom prst="ellipse">
            <a:avLst/>
          </a:prstGeom>
          <a:solidFill>
            <a:schemeClr val="accent4"/>
          </a:solidFill>
          <a:ln w="28575">
            <a:solidFill>
              <a:schemeClr val="accent1">
                <a:lumMod val="75000"/>
              </a:schemeClr>
            </a:solidFill>
          </a:ln>
        </p:spPr>
        <p:txBody>
          <a:bodyPr vert="horz" wrap="none" lIns="0" tIns="0" rIns="0" bIns="0" rtlCol="0" anchor="ctr" anchorCtr="0">
            <a:noAutofit/>
          </a:bodyPr>
          <a:lstStyle/>
          <a:p>
            <a:pPr marL="12700" marR="0" lvl="0" indent="-6350" algn="ctr" defTabSz="914400" rtl="0" eaLnBrk="1" fontAlgn="base" latinLnBrk="0" hangingPunct="1">
              <a:lnSpc>
                <a:spcPct val="100000"/>
              </a:lnSpc>
              <a:spcBef>
                <a:spcPts val="105"/>
              </a:spcBef>
              <a:spcAft>
                <a:spcPct val="0"/>
              </a:spcAft>
              <a:buClrTx/>
              <a:buSzTx/>
              <a:buFontTx/>
              <a:buNone/>
              <a:tabLst/>
              <a:defRPr/>
            </a:pPr>
            <a:r>
              <a:rPr kumimoji="0" lang="en-US" sz="2400" b="0" i="0" u="none" strike="noStrike" kern="1200" cap="none" spc="0" normalizeH="0" baseline="0" noProof="0" dirty="0" smtClean="0">
                <a:ln>
                  <a:solidFill>
                    <a:srgbClr val="FFFFFF"/>
                  </a:solidFill>
                </a:ln>
                <a:solidFill>
                  <a:srgbClr val="FFFFFF"/>
                </a:solidFill>
                <a:effectLst/>
                <a:uLnTx/>
                <a:uFillTx/>
                <a:latin typeface="Trebuchet MS Regular" charset="0"/>
                <a:ea typeface="+mn-ea"/>
                <a:cs typeface="Trebuchet MS Regular" charset="0"/>
              </a:rPr>
              <a:t>3</a:t>
            </a:r>
            <a:endParaRPr kumimoji="0" sz="2400" b="0" i="0" u="none" strike="noStrike" kern="1200" cap="none" spc="0" normalizeH="0" baseline="0" noProof="0" dirty="0">
              <a:ln>
                <a:solidFill>
                  <a:srgbClr val="FFFFFF"/>
                </a:solidFill>
              </a:ln>
              <a:solidFill>
                <a:srgbClr val="FFFFFF"/>
              </a:solidFill>
              <a:effectLst/>
              <a:uLnTx/>
              <a:uFillTx/>
              <a:latin typeface="Trebuchet MS Regular" charset="0"/>
              <a:ea typeface="+mn-ea"/>
              <a:cs typeface="Trebuchet MS Regular" charset="0"/>
            </a:endParaRPr>
          </a:p>
        </p:txBody>
      </p:sp>
      <p:sp>
        <p:nvSpPr>
          <p:cNvPr id="17" name="Rectangle 16"/>
          <p:cNvSpPr/>
          <p:nvPr/>
        </p:nvSpPr>
        <p:spPr>
          <a:xfrm>
            <a:off x="2862972" y="1061522"/>
            <a:ext cx="312906"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solidFill>
                    <a:srgbClr val="FFFFFF"/>
                  </a:solidFill>
                </a:ln>
                <a:solidFill>
                  <a:srgbClr val="FFFFFF"/>
                </a:solidFill>
                <a:effectLst/>
                <a:uLnTx/>
                <a:uFillTx/>
                <a:latin typeface="Trebuchet MS Regular" charset="0"/>
                <a:ea typeface="+mn-ea"/>
                <a:cs typeface="Trebuchet MS Regular" charset="0"/>
              </a:rPr>
              <a:t>1</a:t>
            </a: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0" name="TextBox 19"/>
          <p:cNvSpPr txBox="1"/>
          <p:nvPr/>
        </p:nvSpPr>
        <p:spPr>
          <a:xfrm>
            <a:off x="544945" y="3288145"/>
            <a:ext cx="2780145" cy="3129062"/>
          </a:xfrm>
          <a:prstGeom prst="rect">
            <a:avLst/>
          </a:prstGeom>
          <a:noFill/>
        </p:spPr>
        <p:txBody>
          <a:bodyPr wrap="square" rtlCol="0">
            <a:spAutoFit/>
          </a:bodyPr>
          <a:lstStyle/>
          <a:p>
            <a:pPr marL="377190" marR="0" lvl="0" indent="-285750" algn="l" defTabSz="914400" rtl="0" eaLnBrk="1" fontAlgn="base" latinLnBrk="0" hangingPunct="1">
              <a:lnSpc>
                <a:spcPct val="150000"/>
              </a:lnSpc>
              <a:spcBef>
                <a:spcPts val="400"/>
              </a:spcBef>
              <a:spcAft>
                <a:spcPct val="0"/>
              </a:spcAft>
              <a:buClr>
                <a:srgbClr val="D4E2F8">
                  <a:lumMod val="75000"/>
                </a:srgbClr>
              </a:buClr>
              <a:buSzTx/>
              <a:buFont typeface="Wingdings" panose="05000000000000000000" pitchFamily="2" charset="2"/>
              <a:buChar char="Ø"/>
              <a:tabLst>
                <a:tab pos="298450" algn="l"/>
              </a:tabLst>
              <a:defRPr/>
            </a:pPr>
            <a:r>
              <a:rPr kumimoji="0" lang="en-US" sz="1400" b="0" i="0" u="none" strike="noStrike" kern="1200" cap="none" spc="0" normalizeH="0" baseline="0" noProof="0" dirty="0" smtClean="0">
                <a:ln>
                  <a:noFill/>
                </a:ln>
                <a:solidFill>
                  <a:srgbClr val="000000"/>
                </a:solidFill>
                <a:effectLst/>
                <a:uLnTx/>
                <a:uFillTx/>
                <a:latin typeface="Trebuchet MS Regular" charset="0"/>
                <a:ea typeface="+mn-ea"/>
                <a:cs typeface="Arial" charset="0"/>
              </a:rPr>
              <a:t>Align recruitment with needs assessment </a:t>
            </a:r>
          </a:p>
          <a:p>
            <a:pPr marL="377190" marR="0" lvl="0" indent="-285750" algn="l" defTabSz="914400" rtl="0" eaLnBrk="1" fontAlgn="base" latinLnBrk="0" hangingPunct="1">
              <a:lnSpc>
                <a:spcPct val="150000"/>
              </a:lnSpc>
              <a:spcBef>
                <a:spcPts val="400"/>
              </a:spcBef>
              <a:spcAft>
                <a:spcPct val="0"/>
              </a:spcAft>
              <a:buClr>
                <a:srgbClr val="D4E2F8">
                  <a:lumMod val="75000"/>
                </a:srgbClr>
              </a:buClr>
              <a:buSzTx/>
              <a:buFont typeface="Wingdings" panose="05000000000000000000" pitchFamily="2" charset="2"/>
              <a:buChar char="Ø"/>
              <a:tabLst>
                <a:tab pos="298450" algn="l"/>
              </a:tabLst>
              <a:defRPr/>
            </a:pPr>
            <a:r>
              <a:rPr kumimoji="0" lang="en-US" sz="1400" b="0" i="0" u="none" strike="noStrike" kern="1200" cap="none" spc="0" normalizeH="0" baseline="0" noProof="0" dirty="0" smtClean="0">
                <a:ln>
                  <a:noFill/>
                </a:ln>
                <a:solidFill>
                  <a:srgbClr val="000000"/>
                </a:solidFill>
                <a:effectLst/>
                <a:uLnTx/>
                <a:uFillTx/>
                <a:latin typeface="Trebuchet MS Regular" charset="0"/>
                <a:ea typeface="+mn-ea"/>
                <a:cs typeface="Arial" charset="0"/>
              </a:rPr>
              <a:t>Invest in training and retention </a:t>
            </a:r>
          </a:p>
          <a:p>
            <a:pPr marL="377190" marR="0" lvl="0" indent="-285750" algn="l" defTabSz="914400" rtl="0" eaLnBrk="1" fontAlgn="base" latinLnBrk="0" hangingPunct="1">
              <a:lnSpc>
                <a:spcPct val="150000"/>
              </a:lnSpc>
              <a:spcBef>
                <a:spcPts val="400"/>
              </a:spcBef>
              <a:spcAft>
                <a:spcPct val="0"/>
              </a:spcAft>
              <a:buClr>
                <a:srgbClr val="D4E2F8">
                  <a:lumMod val="75000"/>
                </a:srgbClr>
              </a:buClr>
              <a:buSzTx/>
              <a:buFont typeface="Wingdings" panose="05000000000000000000" pitchFamily="2" charset="2"/>
              <a:buChar char="Ø"/>
              <a:tabLst>
                <a:tab pos="298450" algn="l"/>
              </a:tabLst>
              <a:defRPr/>
            </a:pPr>
            <a:r>
              <a:rPr kumimoji="0" lang="en-US" sz="1400" b="0" i="0" u="none" strike="noStrike" kern="1200" cap="none" spc="0" normalizeH="0" baseline="0" noProof="0" dirty="0" smtClean="0">
                <a:ln>
                  <a:noFill/>
                </a:ln>
                <a:solidFill>
                  <a:srgbClr val="000000"/>
                </a:solidFill>
                <a:effectLst/>
                <a:uLnTx/>
                <a:uFillTx/>
                <a:latin typeface="Trebuchet MS Regular" charset="0"/>
                <a:ea typeface="+mn-ea"/>
                <a:cs typeface="Arial" charset="0"/>
              </a:rPr>
              <a:t>Knowledge Transfer </a:t>
            </a:r>
          </a:p>
          <a:p>
            <a:pPr marL="377190" marR="0" lvl="0" indent="-285750" algn="l" defTabSz="914400" rtl="0" eaLnBrk="1" fontAlgn="base" latinLnBrk="0" hangingPunct="1">
              <a:lnSpc>
                <a:spcPct val="150000"/>
              </a:lnSpc>
              <a:spcBef>
                <a:spcPts val="400"/>
              </a:spcBef>
              <a:spcAft>
                <a:spcPct val="0"/>
              </a:spcAft>
              <a:buClr>
                <a:srgbClr val="D4E2F8">
                  <a:lumMod val="75000"/>
                </a:srgbClr>
              </a:buClr>
              <a:buSzTx/>
              <a:buFont typeface="Wingdings" panose="05000000000000000000" pitchFamily="2" charset="2"/>
              <a:buChar char="Ø"/>
              <a:tabLst>
                <a:tab pos="298450" algn="l"/>
              </a:tabLst>
              <a:defRPr/>
            </a:pPr>
            <a:r>
              <a:rPr kumimoji="0" lang="en-US" sz="1400" b="0" i="0" u="none" strike="noStrike" kern="1200" cap="none" spc="0" normalizeH="0" baseline="0" noProof="0" dirty="0" smtClean="0">
                <a:ln>
                  <a:noFill/>
                </a:ln>
                <a:solidFill>
                  <a:srgbClr val="000000"/>
                </a:solidFill>
                <a:effectLst/>
                <a:uLnTx/>
                <a:uFillTx/>
                <a:latin typeface="Trebuchet MS Regular" charset="0"/>
                <a:ea typeface="+mn-ea"/>
                <a:cs typeface="Arial" charset="0"/>
              </a:rPr>
              <a:t>Strengthen onboarding process</a:t>
            </a:r>
          </a:p>
          <a:p>
            <a:pPr marL="377190" marR="0" lvl="0" indent="-285750" algn="l" defTabSz="914400" rtl="0" eaLnBrk="1" fontAlgn="base" latinLnBrk="0" hangingPunct="1">
              <a:lnSpc>
                <a:spcPct val="150000"/>
              </a:lnSpc>
              <a:spcBef>
                <a:spcPts val="400"/>
              </a:spcBef>
              <a:spcAft>
                <a:spcPct val="0"/>
              </a:spcAft>
              <a:buClr>
                <a:srgbClr val="D4E2F8">
                  <a:lumMod val="75000"/>
                </a:srgbClr>
              </a:buClr>
              <a:buSzTx/>
              <a:buFont typeface="Wingdings" panose="05000000000000000000" pitchFamily="2" charset="2"/>
              <a:buChar char="Ø"/>
              <a:tabLst>
                <a:tab pos="298450" algn="l"/>
              </a:tabLst>
              <a:defRPr/>
            </a:pPr>
            <a:r>
              <a:rPr kumimoji="0" lang="en-US" sz="1400" b="0" i="0" u="none" strike="noStrike" kern="1200" cap="none" spc="0" normalizeH="0" baseline="0" noProof="0" dirty="0" smtClean="0">
                <a:ln>
                  <a:noFill/>
                </a:ln>
                <a:solidFill>
                  <a:srgbClr val="000000"/>
                </a:solidFill>
                <a:effectLst/>
                <a:uLnTx/>
                <a:uFillTx/>
                <a:latin typeface="Trebuchet MS Regular" charset="0"/>
                <a:ea typeface="+mn-ea"/>
                <a:cs typeface="Arial" charset="0"/>
              </a:rPr>
              <a:t>Leverage technology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16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3325090" y="3288145"/>
            <a:ext cx="3307805" cy="2287806"/>
          </a:xfrm>
          <a:prstGeom prst="rect">
            <a:avLst/>
          </a:prstGeom>
        </p:spPr>
        <p:txBody>
          <a:bodyPr wrap="square">
            <a:spAutoFit/>
          </a:bodyPr>
          <a:lstStyle/>
          <a:p>
            <a:pPr marL="377190" marR="0" lvl="0" indent="-285750" algn="l" defTabSz="914400" rtl="0" eaLnBrk="1" fontAlgn="base" latinLnBrk="0" hangingPunct="1">
              <a:lnSpc>
                <a:spcPct val="150000"/>
              </a:lnSpc>
              <a:spcBef>
                <a:spcPts val="400"/>
              </a:spcBef>
              <a:spcAft>
                <a:spcPct val="0"/>
              </a:spcAft>
              <a:buClr>
                <a:srgbClr val="D4E2F8">
                  <a:lumMod val="75000"/>
                </a:srgbClr>
              </a:buClr>
              <a:buSzTx/>
              <a:buFont typeface="Wingdings" panose="05000000000000000000" pitchFamily="2" charset="2"/>
              <a:buChar char="Ø"/>
              <a:tabLst>
                <a:tab pos="298450" algn="l"/>
              </a:tabLst>
              <a:defRPr/>
            </a:pPr>
            <a:r>
              <a:rPr kumimoji="0" lang="en-US" sz="1400" b="0" i="0" u="none" strike="noStrike" kern="1200" cap="none" spc="0" normalizeH="0" baseline="0" noProof="0" dirty="0" smtClean="0">
                <a:ln>
                  <a:noFill/>
                </a:ln>
                <a:solidFill>
                  <a:srgbClr val="000000"/>
                </a:solidFill>
                <a:effectLst/>
                <a:uLnTx/>
                <a:uFillTx/>
                <a:latin typeface="Trebuchet MS Regular" charset="0"/>
                <a:ea typeface="+mn-ea"/>
                <a:cs typeface="Arial" charset="0"/>
              </a:rPr>
              <a:t>Leverage Systems Capabilities</a:t>
            </a:r>
          </a:p>
          <a:p>
            <a:pPr marL="377190" marR="0" lvl="0" indent="-285750" algn="l" defTabSz="914400" rtl="0" eaLnBrk="1" fontAlgn="base" latinLnBrk="0" hangingPunct="1">
              <a:lnSpc>
                <a:spcPct val="150000"/>
              </a:lnSpc>
              <a:spcBef>
                <a:spcPts val="400"/>
              </a:spcBef>
              <a:spcAft>
                <a:spcPct val="0"/>
              </a:spcAft>
              <a:buClr>
                <a:srgbClr val="D4E2F8">
                  <a:lumMod val="75000"/>
                </a:srgbClr>
              </a:buClr>
              <a:buSzTx/>
              <a:buFont typeface="Wingdings" panose="05000000000000000000" pitchFamily="2" charset="2"/>
              <a:buChar char="Ø"/>
              <a:tabLst>
                <a:tab pos="298450" algn="l"/>
              </a:tabLst>
              <a:defRPr/>
            </a:pPr>
            <a:r>
              <a:rPr kumimoji="0" lang="en-US" sz="1400" b="0" i="0" u="none" strike="noStrike" kern="1200" cap="none" spc="0" normalizeH="0" baseline="0" noProof="0" dirty="0" err="1" smtClean="0">
                <a:ln>
                  <a:noFill/>
                </a:ln>
                <a:solidFill>
                  <a:srgbClr val="000000"/>
                </a:solidFill>
                <a:effectLst/>
                <a:uLnTx/>
                <a:uFillTx/>
                <a:latin typeface="Trebuchet MS Regular" charset="0"/>
                <a:ea typeface="+mn-ea"/>
                <a:cs typeface="Arial" charset="0"/>
              </a:rPr>
              <a:t>InfoEd</a:t>
            </a:r>
            <a:r>
              <a:rPr kumimoji="0" lang="en-US" sz="1400" b="0" i="0" u="none" strike="noStrike" kern="1200" cap="none" spc="0" normalizeH="0" baseline="0" noProof="0" dirty="0" smtClean="0">
                <a:ln>
                  <a:noFill/>
                </a:ln>
                <a:solidFill>
                  <a:srgbClr val="000000"/>
                </a:solidFill>
                <a:effectLst/>
                <a:uLnTx/>
                <a:uFillTx/>
                <a:latin typeface="Trebuchet MS Regular" charset="0"/>
                <a:ea typeface="+mn-ea"/>
                <a:cs typeface="Arial" charset="0"/>
              </a:rPr>
              <a:t> Application Approval Route</a:t>
            </a:r>
          </a:p>
          <a:p>
            <a:pPr marL="377190" marR="0" lvl="0" indent="-285750" algn="l" defTabSz="914400" rtl="0" eaLnBrk="1" fontAlgn="base" latinLnBrk="0" hangingPunct="1">
              <a:lnSpc>
                <a:spcPct val="150000"/>
              </a:lnSpc>
              <a:spcBef>
                <a:spcPts val="400"/>
              </a:spcBef>
              <a:spcAft>
                <a:spcPct val="0"/>
              </a:spcAft>
              <a:buClr>
                <a:srgbClr val="D4E2F8">
                  <a:lumMod val="75000"/>
                </a:srgbClr>
              </a:buClr>
              <a:buSzTx/>
              <a:buFont typeface="Wingdings" panose="05000000000000000000" pitchFamily="2" charset="2"/>
              <a:buChar char="Ø"/>
              <a:tabLst>
                <a:tab pos="298450" algn="l"/>
              </a:tabLst>
              <a:defRPr/>
            </a:pPr>
            <a:r>
              <a:rPr kumimoji="0" lang="en-US" sz="1400" b="0" i="0" u="none" strike="noStrike" kern="1200" cap="none" spc="0" normalizeH="0" baseline="0" noProof="0" dirty="0" smtClean="0">
                <a:ln>
                  <a:noFill/>
                </a:ln>
                <a:solidFill>
                  <a:srgbClr val="000000"/>
                </a:solidFill>
                <a:effectLst/>
                <a:uLnTx/>
                <a:uFillTx/>
                <a:latin typeface="Trebuchet MS Regular" charset="0"/>
                <a:ea typeface="+mn-ea"/>
                <a:cs typeface="Arial" charset="0"/>
              </a:rPr>
              <a:t> Agreements Module</a:t>
            </a:r>
          </a:p>
          <a:p>
            <a:pPr marL="377190" marR="0" lvl="0" indent="-285750" algn="l" defTabSz="914400" rtl="0" eaLnBrk="1" fontAlgn="base" latinLnBrk="0" hangingPunct="1">
              <a:lnSpc>
                <a:spcPct val="150000"/>
              </a:lnSpc>
              <a:spcBef>
                <a:spcPts val="400"/>
              </a:spcBef>
              <a:spcAft>
                <a:spcPct val="0"/>
              </a:spcAft>
              <a:buClr>
                <a:srgbClr val="D4E2F8">
                  <a:lumMod val="75000"/>
                </a:srgbClr>
              </a:buClr>
              <a:buSzTx/>
              <a:buFont typeface="Wingdings" panose="05000000000000000000" pitchFamily="2" charset="2"/>
              <a:buChar char="Ø"/>
              <a:tabLst>
                <a:tab pos="298450" algn="l"/>
              </a:tabLst>
              <a:defRPr/>
            </a:pPr>
            <a:r>
              <a:rPr kumimoji="0" lang="en-US" sz="1400" b="0" i="0" u="none" strike="noStrike" kern="1200" cap="none" spc="0" normalizeH="0" baseline="0" noProof="0" dirty="0" err="1" smtClean="0">
                <a:ln>
                  <a:noFill/>
                </a:ln>
                <a:solidFill>
                  <a:srgbClr val="000000"/>
                </a:solidFill>
                <a:effectLst/>
                <a:uLnTx/>
                <a:uFillTx/>
                <a:latin typeface="Trebuchet MS Regular" charset="0"/>
                <a:ea typeface="+mn-ea"/>
                <a:cs typeface="Arial" charset="0"/>
              </a:rPr>
              <a:t>Velos</a:t>
            </a:r>
            <a:r>
              <a:rPr kumimoji="0" lang="en-US" sz="1400" b="0" i="0" u="none" strike="noStrike" kern="1200" cap="none" spc="0" normalizeH="0" baseline="0" noProof="0" dirty="0" smtClean="0">
                <a:ln>
                  <a:noFill/>
                </a:ln>
                <a:solidFill>
                  <a:srgbClr val="000000"/>
                </a:solidFill>
                <a:effectLst/>
                <a:uLnTx/>
                <a:uFillTx/>
                <a:latin typeface="Trebuchet MS Regular" charset="0"/>
                <a:ea typeface="+mn-ea"/>
                <a:cs typeface="Arial" charset="0"/>
              </a:rPr>
              <a:t> upgrade</a:t>
            </a:r>
          </a:p>
          <a:p>
            <a:pPr marL="377190" marR="0" lvl="0" indent="-285750" algn="l" defTabSz="914400" rtl="0" eaLnBrk="1" fontAlgn="base" latinLnBrk="0" hangingPunct="1">
              <a:lnSpc>
                <a:spcPct val="150000"/>
              </a:lnSpc>
              <a:spcBef>
                <a:spcPts val="400"/>
              </a:spcBef>
              <a:spcAft>
                <a:spcPct val="0"/>
              </a:spcAft>
              <a:buClr>
                <a:srgbClr val="D4E2F8">
                  <a:lumMod val="75000"/>
                </a:srgbClr>
              </a:buClr>
              <a:buSzTx/>
              <a:buFont typeface="Wingdings" panose="05000000000000000000" pitchFamily="2" charset="2"/>
              <a:buChar char="Ø"/>
              <a:tabLst>
                <a:tab pos="298450" algn="l"/>
              </a:tabLst>
              <a:defRPr/>
            </a:pPr>
            <a:r>
              <a:rPr kumimoji="0" lang="en-US" sz="1400" b="0" i="0" u="none" strike="noStrike" kern="1200" cap="none" spc="0" normalizeH="0" baseline="0" noProof="0" dirty="0" smtClean="0">
                <a:ln>
                  <a:noFill/>
                </a:ln>
                <a:solidFill>
                  <a:srgbClr val="000000"/>
                </a:solidFill>
                <a:effectLst/>
                <a:uLnTx/>
                <a:uFillTx/>
                <a:latin typeface="Trebuchet MS Regular" charset="0"/>
                <a:ea typeface="+mn-ea"/>
                <a:cs typeface="Arial" charset="0"/>
              </a:rPr>
              <a:t>Research Metrics Dashboard </a:t>
            </a:r>
          </a:p>
          <a:p>
            <a:pPr marL="377190" marR="0" lvl="0" indent="-285750" algn="l" defTabSz="914400" rtl="0" eaLnBrk="1" fontAlgn="base" latinLnBrk="0" hangingPunct="1">
              <a:lnSpc>
                <a:spcPct val="150000"/>
              </a:lnSpc>
              <a:spcBef>
                <a:spcPts val="400"/>
              </a:spcBef>
              <a:spcAft>
                <a:spcPct val="0"/>
              </a:spcAft>
              <a:buClr>
                <a:srgbClr val="D4E2F8">
                  <a:lumMod val="75000"/>
                </a:srgbClr>
              </a:buClr>
              <a:buSzTx/>
              <a:buFont typeface="Wingdings" panose="05000000000000000000" pitchFamily="2" charset="2"/>
              <a:buChar char="Ø"/>
              <a:tabLst>
                <a:tab pos="298450" algn="l"/>
              </a:tabLst>
              <a:defRPr/>
            </a:pPr>
            <a:r>
              <a:rPr kumimoji="0" lang="en-US" sz="1400" b="0" i="0" u="none" strike="noStrike" kern="1200" cap="none" spc="0" normalizeH="0" baseline="0" noProof="0" dirty="0" smtClean="0">
                <a:ln>
                  <a:noFill/>
                </a:ln>
                <a:solidFill>
                  <a:srgbClr val="000000"/>
                </a:solidFill>
                <a:effectLst/>
                <a:uLnTx/>
                <a:uFillTx/>
                <a:latin typeface="Trebuchet MS Regular" charset="0"/>
                <a:ea typeface="+mn-ea"/>
                <a:cs typeface="Arial" charset="0"/>
              </a:rPr>
              <a:t>Tracking and Reporting </a:t>
            </a:r>
            <a:endParaRPr kumimoji="0" lang="en-US" sz="1400" b="0" i="0" u="none" strike="noStrike" kern="1200" cap="none" spc="0" normalizeH="0" baseline="0" noProof="0" dirty="0">
              <a:ln>
                <a:noFill/>
              </a:ln>
              <a:solidFill>
                <a:srgbClr val="000000"/>
              </a:solidFill>
              <a:effectLst/>
              <a:uLnTx/>
              <a:uFillTx/>
              <a:latin typeface="Trebuchet MS Regular" charset="0"/>
              <a:ea typeface="+mn-ea"/>
              <a:cs typeface="Arial" charset="0"/>
            </a:endParaRPr>
          </a:p>
        </p:txBody>
      </p:sp>
      <p:sp>
        <p:nvSpPr>
          <p:cNvPr id="28" name="Rectangle 27"/>
          <p:cNvSpPr/>
          <p:nvPr/>
        </p:nvSpPr>
        <p:spPr>
          <a:xfrm>
            <a:off x="6520873" y="3288146"/>
            <a:ext cx="2493818" cy="3077766"/>
          </a:xfrm>
          <a:prstGeom prst="rect">
            <a:avLst/>
          </a:prstGeom>
        </p:spPr>
        <p:txBody>
          <a:bodyPr wrap="square">
            <a:spAutoFit/>
          </a:bodyPr>
          <a:lstStyle/>
          <a:p>
            <a:pPr marL="377190" marR="0" lvl="0" indent="-285750" algn="l" defTabSz="914400" rtl="0" eaLnBrk="1" fontAlgn="base" latinLnBrk="0" hangingPunct="1">
              <a:lnSpc>
                <a:spcPct val="150000"/>
              </a:lnSpc>
              <a:spcBef>
                <a:spcPts val="400"/>
              </a:spcBef>
              <a:spcAft>
                <a:spcPct val="0"/>
              </a:spcAft>
              <a:buClr>
                <a:srgbClr val="D4E2F8">
                  <a:lumMod val="75000"/>
                </a:srgbClr>
              </a:buClr>
              <a:buSzTx/>
              <a:buFont typeface="Wingdings" panose="05000000000000000000" pitchFamily="2" charset="2"/>
              <a:buChar char="Ø"/>
              <a:tabLst>
                <a:tab pos="298450" algn="l"/>
              </a:tabLst>
              <a:defRPr/>
            </a:pPr>
            <a:r>
              <a:rPr kumimoji="0" lang="en-US" sz="1400" b="0" i="0" u="none" strike="noStrike" kern="1200" cap="none" spc="0" normalizeH="0" baseline="0" noProof="0" dirty="0" smtClean="0">
                <a:ln>
                  <a:noFill/>
                </a:ln>
                <a:solidFill>
                  <a:srgbClr val="000000"/>
                </a:solidFill>
                <a:effectLst/>
                <a:uLnTx/>
                <a:uFillTx/>
                <a:latin typeface="Trebuchet MS Regular" charset="0"/>
                <a:ea typeface="+mn-ea"/>
                <a:cs typeface="Arial" charset="0"/>
              </a:rPr>
              <a:t>New Res Ops Website </a:t>
            </a:r>
          </a:p>
          <a:p>
            <a:pPr marL="377190" marR="0" lvl="0" indent="-285750" algn="l" defTabSz="914400" rtl="0" eaLnBrk="1" fontAlgn="base" latinLnBrk="0" hangingPunct="1">
              <a:lnSpc>
                <a:spcPct val="150000"/>
              </a:lnSpc>
              <a:spcBef>
                <a:spcPts val="400"/>
              </a:spcBef>
              <a:spcAft>
                <a:spcPct val="0"/>
              </a:spcAft>
              <a:buClr>
                <a:srgbClr val="D4E2F8">
                  <a:lumMod val="75000"/>
                </a:srgbClr>
              </a:buClr>
              <a:buSzTx/>
              <a:buFont typeface="Wingdings" panose="05000000000000000000" pitchFamily="2" charset="2"/>
              <a:buChar char="Ø"/>
              <a:tabLst>
                <a:tab pos="298450" algn="l"/>
              </a:tabLst>
              <a:defRPr/>
            </a:pPr>
            <a:r>
              <a:rPr kumimoji="0" lang="en-US" sz="1400" b="0" i="0" u="none" strike="noStrike" kern="1200" cap="none" spc="0" normalizeH="0" baseline="0" noProof="0" dirty="0" smtClean="0">
                <a:ln>
                  <a:noFill/>
                </a:ln>
                <a:solidFill>
                  <a:srgbClr val="000000"/>
                </a:solidFill>
                <a:effectLst/>
                <a:uLnTx/>
                <a:uFillTx/>
                <a:latin typeface="Trebuchet MS Regular" charset="0"/>
                <a:ea typeface="+mn-ea"/>
                <a:cs typeface="Arial" charset="0"/>
              </a:rPr>
              <a:t>Policies and Procedures</a:t>
            </a:r>
          </a:p>
          <a:p>
            <a:pPr marL="377190" marR="0" lvl="0" indent="-285750" algn="l" defTabSz="914400" rtl="0" eaLnBrk="1" fontAlgn="base" latinLnBrk="0" hangingPunct="1">
              <a:lnSpc>
                <a:spcPct val="150000"/>
              </a:lnSpc>
              <a:spcBef>
                <a:spcPts val="400"/>
              </a:spcBef>
              <a:spcAft>
                <a:spcPct val="0"/>
              </a:spcAft>
              <a:buClr>
                <a:srgbClr val="D4E2F8">
                  <a:lumMod val="75000"/>
                </a:srgbClr>
              </a:buClr>
              <a:buSzTx/>
              <a:buFont typeface="Wingdings" panose="05000000000000000000" pitchFamily="2" charset="2"/>
              <a:buChar char="Ø"/>
              <a:tabLst>
                <a:tab pos="298450" algn="l"/>
              </a:tabLst>
              <a:defRPr/>
            </a:pPr>
            <a:r>
              <a:rPr kumimoji="0" lang="en-US" sz="1400" b="0" i="0" u="none" strike="noStrike" kern="1200" cap="none" spc="0" normalizeH="0" baseline="0" noProof="0" dirty="0" smtClean="0">
                <a:ln>
                  <a:noFill/>
                </a:ln>
                <a:solidFill>
                  <a:srgbClr val="000000"/>
                </a:solidFill>
                <a:effectLst/>
                <a:uLnTx/>
                <a:uFillTx/>
                <a:latin typeface="Trebuchet MS Regular" charset="0"/>
                <a:ea typeface="+mn-ea"/>
                <a:cs typeface="Arial" charset="0"/>
              </a:rPr>
              <a:t>Training and Education </a:t>
            </a:r>
          </a:p>
          <a:p>
            <a:pPr marL="377190" marR="0" lvl="0" indent="-285750" algn="l" defTabSz="914400" rtl="0" eaLnBrk="1" fontAlgn="base" latinLnBrk="0" hangingPunct="1">
              <a:lnSpc>
                <a:spcPct val="150000"/>
              </a:lnSpc>
              <a:spcBef>
                <a:spcPts val="400"/>
              </a:spcBef>
              <a:spcAft>
                <a:spcPct val="0"/>
              </a:spcAft>
              <a:buClr>
                <a:srgbClr val="D4E2F8">
                  <a:lumMod val="75000"/>
                </a:srgbClr>
              </a:buClr>
              <a:buSzTx/>
              <a:buFont typeface="Wingdings" panose="05000000000000000000" pitchFamily="2" charset="2"/>
              <a:buChar char="Ø"/>
              <a:tabLst>
                <a:tab pos="298450" algn="l"/>
              </a:tabLst>
              <a:defRPr/>
            </a:pPr>
            <a:r>
              <a:rPr kumimoji="0" lang="en-US" sz="1400" b="0" i="0" u="none" strike="noStrike" kern="1200" cap="none" spc="0" normalizeH="0" baseline="0" noProof="0" dirty="0" smtClean="0">
                <a:ln>
                  <a:noFill/>
                </a:ln>
                <a:solidFill>
                  <a:srgbClr val="000000"/>
                </a:solidFill>
                <a:effectLst/>
                <a:uLnTx/>
                <a:uFillTx/>
                <a:latin typeface="Trebuchet MS Regular" charset="0"/>
                <a:ea typeface="+mn-ea"/>
                <a:cs typeface="Arial" charset="0"/>
              </a:rPr>
              <a:t>Funds Management </a:t>
            </a:r>
          </a:p>
          <a:p>
            <a:pPr marL="377190" marR="0" lvl="0" indent="-285750" algn="l" defTabSz="914400" rtl="0" eaLnBrk="1" fontAlgn="base" latinLnBrk="0" hangingPunct="1">
              <a:lnSpc>
                <a:spcPct val="150000"/>
              </a:lnSpc>
              <a:spcBef>
                <a:spcPts val="400"/>
              </a:spcBef>
              <a:spcAft>
                <a:spcPct val="0"/>
              </a:spcAft>
              <a:buClr>
                <a:srgbClr val="D4E2F8">
                  <a:lumMod val="75000"/>
                </a:srgbClr>
              </a:buClr>
              <a:buSzTx/>
              <a:buFont typeface="Wingdings" panose="05000000000000000000" pitchFamily="2" charset="2"/>
              <a:buChar char="Ø"/>
              <a:tabLst>
                <a:tab pos="298450" algn="l"/>
              </a:tabLst>
              <a:defRPr/>
            </a:pPr>
            <a:r>
              <a:rPr kumimoji="0" lang="en-US" sz="1400" b="0" i="0" u="none" strike="noStrike" kern="1200" cap="none" spc="0" normalizeH="0" baseline="0" noProof="0" dirty="0" smtClean="0">
                <a:ln>
                  <a:noFill/>
                </a:ln>
                <a:solidFill>
                  <a:srgbClr val="000000"/>
                </a:solidFill>
                <a:effectLst/>
                <a:uLnTx/>
                <a:uFillTx/>
                <a:latin typeface="Trebuchet MS Regular" charset="0"/>
                <a:ea typeface="+mn-ea"/>
                <a:cs typeface="Arial" charset="0"/>
              </a:rPr>
              <a:t>Tracking and Reporting</a:t>
            </a:r>
          </a:p>
          <a:p>
            <a:pPr marL="377190" marR="0" lvl="0" indent="-285750" algn="l" defTabSz="914400" rtl="0" eaLnBrk="1" fontAlgn="base" latinLnBrk="0" hangingPunct="1">
              <a:lnSpc>
                <a:spcPct val="150000"/>
              </a:lnSpc>
              <a:spcBef>
                <a:spcPts val="400"/>
              </a:spcBef>
              <a:spcAft>
                <a:spcPct val="0"/>
              </a:spcAft>
              <a:buClr>
                <a:srgbClr val="D4E2F8">
                  <a:lumMod val="75000"/>
                </a:srgbClr>
              </a:buClr>
              <a:buSzTx/>
              <a:buFont typeface="Wingdings" panose="05000000000000000000" pitchFamily="2" charset="2"/>
              <a:buChar char="Ø"/>
              <a:tabLst>
                <a:tab pos="298450" algn="l"/>
              </a:tabLst>
              <a:defRPr/>
            </a:pPr>
            <a:r>
              <a:rPr kumimoji="0" lang="en-US" sz="1400" b="0" i="0" u="none" strike="noStrike" kern="1200" cap="none" spc="0" normalizeH="0" baseline="0" noProof="0" dirty="0" smtClean="0">
                <a:ln>
                  <a:noFill/>
                </a:ln>
                <a:solidFill>
                  <a:srgbClr val="000000"/>
                </a:solidFill>
                <a:effectLst/>
                <a:uLnTx/>
                <a:uFillTx/>
                <a:latin typeface="Trebuchet MS Regular" charset="0"/>
                <a:ea typeface="+mn-ea"/>
                <a:cs typeface="Arial" charset="0"/>
              </a:rPr>
              <a:t>Process Automation and Transparency </a:t>
            </a:r>
          </a:p>
          <a:p>
            <a:pPr marL="91440" marR="0" lvl="0" indent="0" algn="l" defTabSz="914400" rtl="0" eaLnBrk="1" fontAlgn="base" latinLnBrk="0" hangingPunct="1">
              <a:lnSpc>
                <a:spcPct val="150000"/>
              </a:lnSpc>
              <a:spcBef>
                <a:spcPts val="400"/>
              </a:spcBef>
              <a:spcAft>
                <a:spcPct val="0"/>
              </a:spcAft>
              <a:buClr>
                <a:srgbClr val="D4E2F8">
                  <a:lumMod val="75000"/>
                </a:srgbClr>
              </a:buClr>
              <a:buSzTx/>
              <a:buFontTx/>
              <a:buNone/>
              <a:tabLst>
                <a:tab pos="298450" algn="l"/>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05914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699945" y="2818134"/>
            <a:ext cx="4274161" cy="1860105"/>
          </a:xfrm>
        </p:spPr>
        <p:txBody>
          <a:bodyPr/>
          <a:lstStyle/>
          <a:p>
            <a:pPr>
              <a:lnSpc>
                <a:spcPct val="110000"/>
              </a:lnSpc>
            </a:pPr>
            <a:r>
              <a:rPr lang="en-US" dirty="0"/>
              <a:t/>
            </a:r>
            <a:br>
              <a:rPr lang="en-US" dirty="0"/>
            </a:br>
            <a:r>
              <a:rPr lang="en-US" dirty="0"/>
              <a:t/>
            </a:r>
            <a:br>
              <a:rPr lang="en-US" dirty="0"/>
            </a:br>
            <a:endParaRPr lang="en-US" dirty="0"/>
          </a:p>
        </p:txBody>
      </p:sp>
      <p:sp>
        <p:nvSpPr>
          <p:cNvPr id="2" name="TextBox 1"/>
          <p:cNvSpPr txBox="1"/>
          <p:nvPr/>
        </p:nvSpPr>
        <p:spPr>
          <a:xfrm>
            <a:off x="2336007" y="3481685"/>
            <a:ext cx="5902302" cy="1569660"/>
          </a:xfrm>
          <a:prstGeom prst="rect">
            <a:avLst/>
          </a:prstGeom>
          <a:noFill/>
        </p:spPr>
        <p:txBody>
          <a:bodyPr wrap="square" rtlCol="0">
            <a:spAutoFit/>
          </a:bodyPr>
          <a:lstStyle/>
          <a:p>
            <a:r>
              <a:rPr lang="en-US" sz="2400" b="1" dirty="0">
                <a:solidFill>
                  <a:schemeClr val="tx2"/>
                </a:solidFill>
              </a:rPr>
              <a:t>Sponsored Programs Administration</a:t>
            </a:r>
          </a:p>
          <a:p>
            <a:endParaRPr lang="en-US" sz="1200" dirty="0">
              <a:solidFill>
                <a:schemeClr val="tx2"/>
              </a:solidFill>
            </a:endParaRPr>
          </a:p>
          <a:p>
            <a:r>
              <a:rPr lang="en-US" sz="1600" dirty="0">
                <a:solidFill>
                  <a:schemeClr val="tx2"/>
                </a:solidFill>
              </a:rPr>
              <a:t>Mahara R. Pinheiro, Director, Sponsored Programs Administration</a:t>
            </a:r>
          </a:p>
          <a:p>
            <a:r>
              <a:rPr lang="en-US" sz="1600" dirty="0">
                <a:solidFill>
                  <a:schemeClr val="tx2"/>
                </a:solidFill>
              </a:rPr>
              <a:t>Dave Lynch, Interim Director</a:t>
            </a:r>
          </a:p>
          <a:p>
            <a:endParaRPr lang="en-US" sz="1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336007" y="993507"/>
            <a:ext cx="3296698" cy="1696212"/>
          </a:xfrm>
          <a:prstGeom prst="rect">
            <a:avLst/>
          </a:prstGeom>
        </p:spPr>
      </p:pic>
    </p:spTree>
    <p:extLst>
      <p:ext uri="{BB962C8B-B14F-4D97-AF65-F5344CB8AC3E}">
        <p14:creationId xmlns:p14="http://schemas.microsoft.com/office/powerpoint/2010/main" val="7125278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fYTLjqMKP9N6AKsxd1gDo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J00_Umm9eLWstv95r_ki2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idca0prvjkTz_kLOzUKAr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gFgicswtMyzT3QGkQpWIz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gFgicswtMyzT3QGkQpWIz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MzLnMKOB78Ysap1A3EoE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5ubENMtZ.iHFRQ7PNMXU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l49zUBuEyJvUkigjN7K0v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52759</TotalTime>
  <Words>3525</Words>
  <Application>Microsoft Office PowerPoint</Application>
  <PresentationFormat>On-screen Show (4:3)</PresentationFormat>
  <Paragraphs>572</Paragraphs>
  <Slides>49</Slides>
  <Notes>26</Notes>
  <HiddenSlides>0</HiddenSlides>
  <MMClips>0</MMClips>
  <ScaleCrop>false</ScaleCrop>
  <HeadingPairs>
    <vt:vector size="8" baseType="variant">
      <vt:variant>
        <vt:lpstr>Fonts Used</vt:lpstr>
      </vt:variant>
      <vt:variant>
        <vt:i4>6</vt:i4>
      </vt:variant>
      <vt:variant>
        <vt:lpstr>Theme</vt:lpstr>
      </vt:variant>
      <vt:variant>
        <vt:i4>8</vt:i4>
      </vt:variant>
      <vt:variant>
        <vt:lpstr>Embedded OLE Servers</vt:lpstr>
      </vt:variant>
      <vt:variant>
        <vt:i4>1</vt:i4>
      </vt:variant>
      <vt:variant>
        <vt:lpstr>Slide Titles</vt:lpstr>
      </vt:variant>
      <vt:variant>
        <vt:i4>49</vt:i4>
      </vt:variant>
    </vt:vector>
  </HeadingPairs>
  <TitlesOfParts>
    <vt:vector size="64" baseType="lpstr">
      <vt:lpstr>MS PGothic</vt:lpstr>
      <vt:lpstr>Arial</vt:lpstr>
      <vt:lpstr>Calibri</vt:lpstr>
      <vt:lpstr>Courier New</vt:lpstr>
      <vt:lpstr>Trebuchet MS Regular</vt:lpstr>
      <vt:lpstr>Wingdings</vt:lpstr>
      <vt:lpstr>Office Theme</vt:lpstr>
      <vt:lpstr>1_Office Theme</vt:lpstr>
      <vt:lpstr>2_Office Theme</vt:lpstr>
      <vt:lpstr>5_Office Theme</vt:lpstr>
      <vt:lpstr>3_Office Theme</vt:lpstr>
      <vt:lpstr>4_Office Theme</vt:lpstr>
      <vt:lpstr>6_Office Theme</vt:lpstr>
      <vt:lpstr>7_Office Theme</vt:lpstr>
      <vt:lpstr>think-cell Slide</vt:lpstr>
      <vt:lpstr>June 14th Research Admin Meeting</vt:lpstr>
      <vt:lpstr>Agenda</vt:lpstr>
      <vt:lpstr>Welcome!   </vt:lpstr>
      <vt:lpstr>Research Operations Updates   </vt:lpstr>
      <vt:lpstr>PowerPoint Presentation</vt:lpstr>
      <vt:lpstr>PowerPoint Presentation</vt:lpstr>
      <vt:lpstr>Sponsored Programs Administration</vt:lpstr>
      <vt:lpstr>PowerPoint Presentation</vt:lpstr>
      <vt:lpstr>  </vt:lpstr>
      <vt:lpstr>Sponsored Programs Administration</vt:lpstr>
      <vt:lpstr>Sponsored Programs Administration</vt:lpstr>
      <vt:lpstr>Sponsored Programs Administration</vt:lpstr>
      <vt:lpstr>Sponsored Programs Administration</vt:lpstr>
      <vt:lpstr>Research Finance Restructure Tyler Flack</vt:lpstr>
      <vt:lpstr>Organizational Chart</vt:lpstr>
      <vt:lpstr>Timeline</vt:lpstr>
      <vt:lpstr>Observations for Process Improvements and System Enhancements</vt:lpstr>
      <vt:lpstr>Policy: Indirect Cost Rate for Sponsored Programs Tyler Flack</vt:lpstr>
      <vt:lpstr>Purpose and Background of IDC Rate Policy</vt:lpstr>
      <vt:lpstr>Specific Examples of Indirect Costs</vt:lpstr>
      <vt:lpstr>Indirect Cost Rate – The Basics</vt:lpstr>
      <vt:lpstr>Roles in IDC Rate Process</vt:lpstr>
      <vt:lpstr>IDC rate application, time of proposal</vt:lpstr>
      <vt:lpstr>Federal IDC rates apply, with limited exceptions</vt:lpstr>
      <vt:lpstr>IDC rate by site, activity, sponsor restriction</vt:lpstr>
      <vt:lpstr>References </vt:lpstr>
      <vt:lpstr>Clinical Trial Office Johanna Chesley &amp; Michael Porreca  </vt:lpstr>
      <vt:lpstr>Good Faith Estimates For Patients</vt:lpstr>
      <vt:lpstr>Good Faith Estimates For Patients &amp; Research</vt:lpstr>
      <vt:lpstr>Smart Form Updates</vt:lpstr>
      <vt:lpstr>Research Information Systems Christopher Sullivan  </vt:lpstr>
      <vt:lpstr>PowerPoint Presentation</vt:lpstr>
      <vt:lpstr>InfoEd Routing Pilot </vt:lpstr>
      <vt:lpstr>InfoEd Routing Pilot </vt:lpstr>
      <vt:lpstr>PowerPoint Presentation</vt:lpstr>
      <vt:lpstr>VelosCT Upgrades</vt:lpstr>
      <vt:lpstr>PowerPoint Presentation</vt:lpstr>
      <vt:lpstr>Research Technology Program Caitlin Gaudreau  </vt:lpstr>
      <vt:lpstr>Research Technology Program Website Updates</vt:lpstr>
      <vt:lpstr>Research Newsletter Elizabeth Ragan  </vt:lpstr>
      <vt:lpstr>Research Operations soon to launch a monthly e-newsletter for BMC’s research community</vt:lpstr>
      <vt:lpstr>Introduction to Research SOPs Ryan Schroeder  </vt:lpstr>
      <vt:lpstr>INTRODUCTIONS – Clinical Research Network</vt:lpstr>
      <vt:lpstr>CLINICAL RESEARCH SOPs</vt:lpstr>
      <vt:lpstr>SOP STEERING COMMITTEE &amp; RESEARCH DEPARTMENT REPS</vt:lpstr>
      <vt:lpstr>HIGH LEVEL GOALS FOR SOP STEERING COMMITTEE </vt:lpstr>
      <vt:lpstr>CURRENT LIST OF SOPs – Phase I</vt:lpstr>
      <vt:lpstr>SOP DEVELOPMENT PLAN &amp; AUDIT RESPONSE</vt:lpstr>
      <vt:lpstr>Open Discussion and Questions</vt:lpstr>
    </vt:vector>
  </TitlesOfParts>
  <Company>Boston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Hunley, Kelly</dc:creator>
  <cp:lastModifiedBy>Lok, Sandy</cp:lastModifiedBy>
  <cp:revision>1959</cp:revision>
  <cp:lastPrinted>2019-10-04T15:05:50Z</cp:lastPrinted>
  <dcterms:created xsi:type="dcterms:W3CDTF">2013-11-18T16:08:48Z</dcterms:created>
  <dcterms:modified xsi:type="dcterms:W3CDTF">2022-06-14T14:06:38Z</dcterms:modified>
</cp:coreProperties>
</file>