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68" r:id="rId2"/>
    <p:sldMasterId id="2147483899" r:id="rId3"/>
    <p:sldMasterId id="2147483912" r:id="rId4"/>
    <p:sldMasterId id="2147483918" r:id="rId5"/>
  </p:sldMasterIdLst>
  <p:notesMasterIdLst>
    <p:notesMasterId r:id="rId57"/>
  </p:notesMasterIdLst>
  <p:handoutMasterIdLst>
    <p:handoutMasterId r:id="rId58"/>
  </p:handoutMasterIdLst>
  <p:sldIdLst>
    <p:sldId id="793" r:id="rId6"/>
    <p:sldId id="794" r:id="rId7"/>
    <p:sldId id="1014" r:id="rId8"/>
    <p:sldId id="986" r:id="rId9"/>
    <p:sldId id="943" r:id="rId10"/>
    <p:sldId id="997" r:id="rId11"/>
    <p:sldId id="998" r:id="rId12"/>
    <p:sldId id="1001" r:id="rId13"/>
    <p:sldId id="1002" r:id="rId14"/>
    <p:sldId id="987" r:id="rId15"/>
    <p:sldId id="866" r:id="rId16"/>
    <p:sldId id="967" r:id="rId17"/>
    <p:sldId id="968" r:id="rId18"/>
    <p:sldId id="966" r:id="rId19"/>
    <p:sldId id="956" r:id="rId20"/>
    <p:sldId id="1003" r:id="rId21"/>
    <p:sldId id="1011" r:id="rId22"/>
    <p:sldId id="988" r:id="rId23"/>
    <p:sldId id="989" r:id="rId24"/>
    <p:sldId id="990" r:id="rId25"/>
    <p:sldId id="991" r:id="rId26"/>
    <p:sldId id="992" r:id="rId27"/>
    <p:sldId id="993" r:id="rId28"/>
    <p:sldId id="994" r:id="rId29"/>
    <p:sldId id="995" r:id="rId30"/>
    <p:sldId id="996" r:id="rId31"/>
    <p:sldId id="976" r:id="rId32"/>
    <p:sldId id="977" r:id="rId33"/>
    <p:sldId id="978" r:id="rId34"/>
    <p:sldId id="979" r:id="rId35"/>
    <p:sldId id="980" r:id="rId36"/>
    <p:sldId id="981" r:id="rId37"/>
    <p:sldId id="982" r:id="rId38"/>
    <p:sldId id="983" r:id="rId39"/>
    <p:sldId id="984" r:id="rId40"/>
    <p:sldId id="962" r:id="rId41"/>
    <p:sldId id="1013" r:id="rId42"/>
    <p:sldId id="975" r:id="rId43"/>
    <p:sldId id="970" r:id="rId44"/>
    <p:sldId id="971" r:id="rId45"/>
    <p:sldId id="972" r:id="rId46"/>
    <p:sldId id="973" r:id="rId47"/>
    <p:sldId id="974" r:id="rId48"/>
    <p:sldId id="1004" r:id="rId49"/>
    <p:sldId id="1005" r:id="rId50"/>
    <p:sldId id="1006" r:id="rId51"/>
    <p:sldId id="1007" r:id="rId52"/>
    <p:sldId id="1008" r:id="rId53"/>
    <p:sldId id="1009" r:id="rId54"/>
    <p:sldId id="1010" r:id="rId55"/>
    <p:sldId id="746" r:id="rId56"/>
  </p:sldIdLst>
  <p:sldSz cx="9144000" cy="6858000" type="screen4x3"/>
  <p:notesSz cx="7023100" cy="9309100"/>
  <p:custDataLst>
    <p:tags r:id="rId5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 id="2" name="Susan Coakley" initials="SC" lastIdx="4" clrIdx="1"/>
  <p:cmAuthor id="3" name="Walsh, Kate" initials="WK" lastIdx="2" clrIdx="2">
    <p:extLst>
      <p:ext uri="{19B8F6BF-5375-455C-9EA6-DF929625EA0E}">
        <p15:presenceInfo xmlns:p15="http://schemas.microsoft.com/office/powerpoint/2012/main" userId="S-1-5-21-1013449540-720069183-311576647-96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F8BF56"/>
    <a:srgbClr val="FFFFFF"/>
    <a:srgbClr val="FFCCFF"/>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72267" autoAdjust="0"/>
  </p:normalViewPr>
  <p:slideViewPr>
    <p:cSldViewPr snapToGrid="0">
      <p:cViewPr varScale="1">
        <p:scale>
          <a:sx n="101" d="100"/>
          <a:sy n="101" d="100"/>
        </p:scale>
        <p:origin x="22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0" d="100"/>
          <a:sy n="100" d="100"/>
        </p:scale>
        <p:origin x="3496" y="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D264A-36EE-4E63-9AE8-A8F973A41C5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83959AF9-ED5A-47E0-B7B5-948B487B60EE}">
      <dgm:prSet phldrT="[Text]"/>
      <dgm:spPr/>
      <dgm:t>
        <a:bodyPr/>
        <a:lstStyle/>
        <a:p>
          <a:r>
            <a:rPr lang="en-US" b="1" dirty="0" smtClean="0"/>
            <a:t>Significant</a:t>
          </a:r>
          <a:r>
            <a:rPr lang="en-US" dirty="0" smtClean="0"/>
            <a:t>?</a:t>
          </a:r>
        </a:p>
        <a:p>
          <a:r>
            <a:rPr lang="en-US" dirty="0" smtClean="0"/>
            <a:t>If </a:t>
          </a:r>
          <a:r>
            <a:rPr lang="en-US" b="1" dirty="0" smtClean="0"/>
            <a:t>No</a:t>
          </a:r>
          <a:r>
            <a:rPr lang="en-US" dirty="0" smtClean="0"/>
            <a:t>, Stop</a:t>
          </a:r>
        </a:p>
        <a:p>
          <a:r>
            <a:rPr lang="en-US" dirty="0" smtClean="0"/>
            <a:t>If </a:t>
          </a:r>
          <a:r>
            <a:rPr lang="en-US" b="1" dirty="0" smtClean="0"/>
            <a:t>Yes</a:t>
          </a:r>
          <a:r>
            <a:rPr lang="en-US" dirty="0" smtClean="0"/>
            <a:t>, Go to Step 2</a:t>
          </a:r>
          <a:endParaRPr lang="en-US" dirty="0"/>
        </a:p>
      </dgm:t>
    </dgm:pt>
    <dgm:pt modelId="{E760E45B-8AFA-4CA2-85F7-CA1024101D59}" type="parTrans" cxnId="{049531CC-E95C-4FA6-9203-FA9D62F6DBDB}">
      <dgm:prSet/>
      <dgm:spPr/>
      <dgm:t>
        <a:bodyPr/>
        <a:lstStyle/>
        <a:p>
          <a:endParaRPr lang="en-US"/>
        </a:p>
      </dgm:t>
    </dgm:pt>
    <dgm:pt modelId="{AEA1CDE3-0C5D-4648-8416-5A88A1ABDC44}" type="sibTrans" cxnId="{049531CC-E95C-4FA6-9203-FA9D62F6DBDB}">
      <dgm:prSet/>
      <dgm:spPr/>
      <dgm:t>
        <a:bodyPr/>
        <a:lstStyle/>
        <a:p>
          <a:endParaRPr lang="en-US"/>
        </a:p>
      </dgm:t>
    </dgm:pt>
    <dgm:pt modelId="{596B3DBD-150E-4292-BE2A-EB33DCD4A9F6}">
      <dgm:prSet phldrT="[Text]" custT="1"/>
      <dgm:spPr/>
      <dgm:t>
        <a:bodyPr/>
        <a:lstStyle/>
        <a:p>
          <a:endParaRPr lang="en-US" sz="1800" dirty="0"/>
        </a:p>
      </dgm:t>
    </dgm:pt>
    <dgm:pt modelId="{F5433AE3-4D57-4F00-B055-63EC2753DA45}" type="parTrans" cxnId="{81049D8E-5C63-4E1E-927D-4BDED0341D40}">
      <dgm:prSet/>
      <dgm:spPr/>
      <dgm:t>
        <a:bodyPr/>
        <a:lstStyle/>
        <a:p>
          <a:endParaRPr lang="en-US"/>
        </a:p>
      </dgm:t>
    </dgm:pt>
    <dgm:pt modelId="{5559BAB0-9BBF-4D94-BE92-AB2C74C3429F}" type="sibTrans" cxnId="{81049D8E-5C63-4E1E-927D-4BDED0341D40}">
      <dgm:prSet/>
      <dgm:spPr/>
      <dgm:t>
        <a:bodyPr/>
        <a:lstStyle/>
        <a:p>
          <a:endParaRPr lang="en-US"/>
        </a:p>
      </dgm:t>
    </dgm:pt>
    <dgm:pt modelId="{3F8B7F03-59A2-4753-B54A-DD188EAEDD42}">
      <dgm:prSet phldrT="[Text]"/>
      <dgm:spPr/>
      <dgm:t>
        <a:bodyPr/>
        <a:lstStyle/>
        <a:p>
          <a:r>
            <a:rPr lang="en-US" b="1" dirty="0" smtClean="0"/>
            <a:t>Related</a:t>
          </a:r>
          <a:r>
            <a:rPr lang="en-US" dirty="0" smtClean="0"/>
            <a:t>?</a:t>
          </a:r>
        </a:p>
        <a:p>
          <a:r>
            <a:rPr lang="en-US" dirty="0" smtClean="0"/>
            <a:t>If </a:t>
          </a:r>
          <a:r>
            <a:rPr lang="en-US" b="1" dirty="0" smtClean="0"/>
            <a:t>No</a:t>
          </a:r>
          <a:r>
            <a:rPr lang="en-US" dirty="0" smtClean="0"/>
            <a:t>, Stop</a:t>
          </a:r>
        </a:p>
        <a:p>
          <a:r>
            <a:rPr lang="en-US" dirty="0" smtClean="0"/>
            <a:t>If </a:t>
          </a:r>
          <a:r>
            <a:rPr lang="en-US" b="1" dirty="0" smtClean="0"/>
            <a:t>Yes</a:t>
          </a:r>
          <a:r>
            <a:rPr lang="en-US" dirty="0" smtClean="0"/>
            <a:t>, Go to Step 3 </a:t>
          </a:r>
          <a:endParaRPr lang="en-US" dirty="0"/>
        </a:p>
      </dgm:t>
    </dgm:pt>
    <dgm:pt modelId="{EE0F98EC-3C30-4D43-928C-7275230E519C}" type="parTrans" cxnId="{90B687D1-917E-43DC-8C7E-5E1E0806A6DF}">
      <dgm:prSet/>
      <dgm:spPr/>
      <dgm:t>
        <a:bodyPr/>
        <a:lstStyle/>
        <a:p>
          <a:endParaRPr lang="en-US"/>
        </a:p>
      </dgm:t>
    </dgm:pt>
    <dgm:pt modelId="{2E1B5738-8314-49E7-BAEA-7AE398FC1E0C}" type="sibTrans" cxnId="{90B687D1-917E-43DC-8C7E-5E1E0806A6DF}">
      <dgm:prSet/>
      <dgm:spPr/>
      <dgm:t>
        <a:bodyPr/>
        <a:lstStyle/>
        <a:p>
          <a:endParaRPr lang="en-US"/>
        </a:p>
      </dgm:t>
    </dgm:pt>
    <dgm:pt modelId="{82B8BAB8-1DE8-4DE9-AABA-8479082F8E15}">
      <dgm:prSet phldrT="[Text]" custT="1"/>
      <dgm:spPr/>
      <dgm:t>
        <a:bodyPr/>
        <a:lstStyle/>
        <a:p>
          <a:r>
            <a:rPr lang="en-US" sz="1700" dirty="0" smtClean="0"/>
            <a:t>Use or involve the entity’s products, IP, drugs, devices</a:t>
          </a:r>
          <a:endParaRPr lang="en-US" sz="1700" dirty="0"/>
        </a:p>
      </dgm:t>
    </dgm:pt>
    <dgm:pt modelId="{2E998985-CE51-41CE-8FAB-340DBC0B457C}" type="parTrans" cxnId="{DCCB7B50-6645-4E3C-8487-4B03816425DB}">
      <dgm:prSet/>
      <dgm:spPr/>
      <dgm:t>
        <a:bodyPr/>
        <a:lstStyle/>
        <a:p>
          <a:endParaRPr lang="en-US"/>
        </a:p>
      </dgm:t>
    </dgm:pt>
    <dgm:pt modelId="{FE1EFBC6-35A6-4937-8AAF-4B19036AFAC4}" type="sibTrans" cxnId="{DCCB7B50-6645-4E3C-8487-4B03816425DB}">
      <dgm:prSet/>
      <dgm:spPr/>
      <dgm:t>
        <a:bodyPr/>
        <a:lstStyle/>
        <a:p>
          <a:endParaRPr lang="en-US"/>
        </a:p>
      </dgm:t>
    </dgm:pt>
    <dgm:pt modelId="{3B5329DE-4A0A-49B4-BEE5-8229AA87FF22}">
      <dgm:prSet phldrT="[Text]" custT="1"/>
      <dgm:spPr/>
      <dgm:t>
        <a:bodyPr/>
        <a:lstStyle/>
        <a:p>
          <a:r>
            <a:rPr lang="en-US" sz="1700" dirty="0" smtClean="0"/>
            <a:t>Results could lead to financial gain for entity or investigator</a:t>
          </a:r>
          <a:endParaRPr lang="en-US" sz="1700" dirty="0"/>
        </a:p>
      </dgm:t>
    </dgm:pt>
    <dgm:pt modelId="{0296FE92-3DA2-4E72-941A-1B83FF72A7DE}" type="parTrans" cxnId="{7D921185-D5FC-408A-85C3-47202FF91FA0}">
      <dgm:prSet/>
      <dgm:spPr/>
      <dgm:t>
        <a:bodyPr/>
        <a:lstStyle/>
        <a:p>
          <a:endParaRPr lang="en-US"/>
        </a:p>
      </dgm:t>
    </dgm:pt>
    <dgm:pt modelId="{6D4F8FF9-92D9-44DE-A207-34409EB4A2A3}" type="sibTrans" cxnId="{7D921185-D5FC-408A-85C3-47202FF91FA0}">
      <dgm:prSet/>
      <dgm:spPr/>
      <dgm:t>
        <a:bodyPr/>
        <a:lstStyle/>
        <a:p>
          <a:endParaRPr lang="en-US"/>
        </a:p>
      </dgm:t>
    </dgm:pt>
    <dgm:pt modelId="{3E4924B5-874C-456C-A882-6A68CD3B2D7D}">
      <dgm:prSet phldrT="[Text]"/>
      <dgm:spPr>
        <a:solidFill>
          <a:schemeClr val="accent1">
            <a:lumMod val="75000"/>
          </a:schemeClr>
        </a:solidFill>
      </dgm:spPr>
      <dgm:t>
        <a:bodyPr/>
        <a:lstStyle/>
        <a:p>
          <a:r>
            <a:rPr lang="en-US" b="1" dirty="0" smtClean="0"/>
            <a:t>Potential FCOI</a:t>
          </a:r>
          <a:r>
            <a:rPr lang="en-US" dirty="0" smtClean="0"/>
            <a:t>?</a:t>
          </a:r>
        </a:p>
        <a:p>
          <a:r>
            <a:rPr lang="en-US" dirty="0" smtClean="0"/>
            <a:t>If </a:t>
          </a:r>
          <a:r>
            <a:rPr lang="en-US" b="1" dirty="0" smtClean="0"/>
            <a:t>No</a:t>
          </a:r>
          <a:r>
            <a:rPr lang="en-US" dirty="0" smtClean="0"/>
            <a:t>, Stop</a:t>
          </a:r>
        </a:p>
        <a:p>
          <a:r>
            <a:rPr lang="en-US" dirty="0" smtClean="0"/>
            <a:t>If </a:t>
          </a:r>
          <a:r>
            <a:rPr lang="en-US" b="1" dirty="0" smtClean="0"/>
            <a:t>Yes</a:t>
          </a:r>
          <a:r>
            <a:rPr lang="en-US" dirty="0" smtClean="0"/>
            <a:t>, Committee Review &amp; Management</a:t>
          </a:r>
          <a:endParaRPr lang="en-US" dirty="0"/>
        </a:p>
      </dgm:t>
    </dgm:pt>
    <dgm:pt modelId="{A0A87C40-7A4C-4012-8F3B-0AE8609680A0}" type="parTrans" cxnId="{F5B7B7ED-E04F-4FA2-AABE-5AEEA7FB6736}">
      <dgm:prSet/>
      <dgm:spPr/>
      <dgm:t>
        <a:bodyPr/>
        <a:lstStyle/>
        <a:p>
          <a:endParaRPr lang="en-US"/>
        </a:p>
      </dgm:t>
    </dgm:pt>
    <dgm:pt modelId="{757FD5BE-84AC-4272-BEC9-E690D8812097}" type="sibTrans" cxnId="{F5B7B7ED-E04F-4FA2-AABE-5AEEA7FB6736}">
      <dgm:prSet/>
      <dgm:spPr/>
      <dgm:t>
        <a:bodyPr/>
        <a:lstStyle/>
        <a:p>
          <a:endParaRPr lang="en-US"/>
        </a:p>
      </dgm:t>
    </dgm:pt>
    <dgm:pt modelId="{3ABFB339-DC0A-483D-BAFB-66AEA1C228CC}">
      <dgm:prSet phldrT="[Text]" custT="1"/>
      <dgm:spPr/>
      <dgm:t>
        <a:bodyPr/>
        <a:lstStyle/>
        <a:p>
          <a:r>
            <a:rPr lang="en-US" sz="1600" dirty="0" smtClean="0"/>
            <a:t>COI Committee evaluates:</a:t>
          </a:r>
          <a:endParaRPr lang="en-US" sz="1600" dirty="0"/>
        </a:p>
      </dgm:t>
    </dgm:pt>
    <dgm:pt modelId="{E15B61BB-03F0-466B-A9D8-C985E1D9B6EB}" type="parTrans" cxnId="{31EDF743-05E9-435A-A752-28A151E40F40}">
      <dgm:prSet/>
      <dgm:spPr/>
      <dgm:t>
        <a:bodyPr/>
        <a:lstStyle/>
        <a:p>
          <a:endParaRPr lang="en-US"/>
        </a:p>
      </dgm:t>
    </dgm:pt>
    <dgm:pt modelId="{6F344A63-6042-41B8-A056-A2E15FABBFFF}" type="sibTrans" cxnId="{31EDF743-05E9-435A-A752-28A151E40F40}">
      <dgm:prSet/>
      <dgm:spPr/>
      <dgm:t>
        <a:bodyPr/>
        <a:lstStyle/>
        <a:p>
          <a:endParaRPr lang="en-US"/>
        </a:p>
      </dgm:t>
    </dgm:pt>
    <dgm:pt modelId="{BA994E4B-D31C-45DD-A112-340169CB8E83}">
      <dgm:prSet phldrT="[Text]" custT="1"/>
      <dgm:spPr/>
      <dgm:t>
        <a:bodyPr/>
        <a:lstStyle/>
        <a:p>
          <a:r>
            <a:rPr lang="en-US" sz="1600" dirty="0" smtClean="0"/>
            <a:t>If conflicted investigator is uniquely qualified or if there are compelling circumstances for investigator’s involvement</a:t>
          </a:r>
          <a:endParaRPr lang="en-US" sz="1600" dirty="0"/>
        </a:p>
      </dgm:t>
    </dgm:pt>
    <dgm:pt modelId="{B297191B-3518-42C7-9EDB-FA4C708F1B67}" type="parTrans" cxnId="{2392F4EE-9147-497A-BBD2-EBB296266C99}">
      <dgm:prSet/>
      <dgm:spPr/>
      <dgm:t>
        <a:bodyPr/>
        <a:lstStyle/>
        <a:p>
          <a:endParaRPr lang="en-US"/>
        </a:p>
      </dgm:t>
    </dgm:pt>
    <dgm:pt modelId="{34A5E958-A405-4337-8796-2B1194E4F1FC}" type="sibTrans" cxnId="{2392F4EE-9147-497A-BBD2-EBB296266C99}">
      <dgm:prSet/>
      <dgm:spPr/>
      <dgm:t>
        <a:bodyPr/>
        <a:lstStyle/>
        <a:p>
          <a:endParaRPr lang="en-US"/>
        </a:p>
      </dgm:t>
    </dgm:pt>
    <dgm:pt modelId="{45B09815-C1CF-491D-A0AD-57E0C16A73D6}">
      <dgm:prSet phldrT="[Text]" custT="1"/>
      <dgm:spPr/>
      <dgm:t>
        <a:bodyPr/>
        <a:lstStyle/>
        <a:p>
          <a:r>
            <a:rPr lang="en-US" sz="1800" dirty="0" smtClean="0"/>
            <a:t>Private – Income &gt;$5K or Equity &gt;$1</a:t>
          </a:r>
          <a:endParaRPr lang="en-US" sz="1800" dirty="0"/>
        </a:p>
      </dgm:t>
    </dgm:pt>
    <dgm:pt modelId="{C8C6CD4C-C0E0-4CAB-ABE2-DF3FF692CA06}" type="parTrans" cxnId="{2746CB0B-996C-436C-A1FC-B77A07955601}">
      <dgm:prSet/>
      <dgm:spPr/>
      <dgm:t>
        <a:bodyPr/>
        <a:lstStyle/>
        <a:p>
          <a:endParaRPr lang="en-US"/>
        </a:p>
      </dgm:t>
    </dgm:pt>
    <dgm:pt modelId="{8B9AAA33-DC4A-4A80-9359-7DFBE6E7916F}" type="sibTrans" cxnId="{2746CB0B-996C-436C-A1FC-B77A07955601}">
      <dgm:prSet/>
      <dgm:spPr/>
      <dgm:t>
        <a:bodyPr/>
        <a:lstStyle/>
        <a:p>
          <a:endParaRPr lang="en-US"/>
        </a:p>
      </dgm:t>
    </dgm:pt>
    <dgm:pt modelId="{3D7A9FD9-C43B-4F8A-B27D-1D002550D22B}">
      <dgm:prSet phldrT="[Text]" custT="1"/>
      <dgm:spPr/>
      <dgm:t>
        <a:bodyPr/>
        <a:lstStyle/>
        <a:p>
          <a:r>
            <a:rPr lang="en-US" sz="1800" dirty="0" smtClean="0"/>
            <a:t>Intellectual Property &gt;$1</a:t>
          </a:r>
          <a:endParaRPr lang="en-US" sz="1800" dirty="0"/>
        </a:p>
      </dgm:t>
    </dgm:pt>
    <dgm:pt modelId="{34CE7BC3-102F-4E52-B60D-04348197C7FF}" type="parTrans" cxnId="{48529079-7547-4371-84B1-EC1B954D2C6B}">
      <dgm:prSet/>
      <dgm:spPr/>
      <dgm:t>
        <a:bodyPr/>
        <a:lstStyle/>
        <a:p>
          <a:endParaRPr lang="en-US"/>
        </a:p>
      </dgm:t>
    </dgm:pt>
    <dgm:pt modelId="{C2E249D2-CF3A-4121-A3E0-7C4D19FF92EF}" type="sibTrans" cxnId="{48529079-7547-4371-84B1-EC1B954D2C6B}">
      <dgm:prSet/>
      <dgm:spPr/>
      <dgm:t>
        <a:bodyPr/>
        <a:lstStyle/>
        <a:p>
          <a:endParaRPr lang="en-US"/>
        </a:p>
      </dgm:t>
    </dgm:pt>
    <dgm:pt modelId="{D7592DD3-FE77-4B4E-8FEC-3B0D489C0D05}">
      <dgm:prSet phldrT="[Text]" custT="1"/>
      <dgm:spPr/>
      <dgm:t>
        <a:bodyPr/>
        <a:lstStyle/>
        <a:p>
          <a:r>
            <a:rPr lang="en-US" sz="1800" dirty="0" smtClean="0"/>
            <a:t>Public - Income and/or Equity &gt;$5K (in aggregate or separately)</a:t>
          </a:r>
          <a:endParaRPr lang="en-US" sz="1800" dirty="0"/>
        </a:p>
      </dgm:t>
    </dgm:pt>
    <dgm:pt modelId="{5E176C36-35E0-457D-8888-463EF5C0DDC7}" type="sibTrans" cxnId="{01333823-52C4-48CD-A7A6-B9D02B5AC1D1}">
      <dgm:prSet/>
      <dgm:spPr/>
      <dgm:t>
        <a:bodyPr/>
        <a:lstStyle/>
        <a:p>
          <a:endParaRPr lang="en-US"/>
        </a:p>
      </dgm:t>
    </dgm:pt>
    <dgm:pt modelId="{8C4B853E-5743-4B48-89FA-15D81A1184A5}" type="parTrans" cxnId="{01333823-52C4-48CD-A7A6-B9D02B5AC1D1}">
      <dgm:prSet/>
      <dgm:spPr/>
      <dgm:t>
        <a:bodyPr/>
        <a:lstStyle/>
        <a:p>
          <a:endParaRPr lang="en-US"/>
        </a:p>
      </dgm:t>
    </dgm:pt>
    <dgm:pt modelId="{BF1983D0-1FCE-4B20-BE31-A80D365E461D}">
      <dgm:prSet custT="1"/>
      <dgm:spPr/>
      <dgm:t>
        <a:bodyPr/>
        <a:lstStyle/>
        <a:p>
          <a:r>
            <a:rPr lang="en-US" sz="1700" dirty="0" smtClean="0"/>
            <a:t>Receive any kind of support (in-kind or monetary)</a:t>
          </a:r>
          <a:endParaRPr lang="en-US" sz="1700" dirty="0"/>
        </a:p>
      </dgm:t>
    </dgm:pt>
    <dgm:pt modelId="{E0F7F5A0-D657-4669-B775-52B493415133}" type="parTrans" cxnId="{2A1B0AE9-94B5-4027-ABDC-17E9E5AD75E0}">
      <dgm:prSet/>
      <dgm:spPr/>
      <dgm:t>
        <a:bodyPr/>
        <a:lstStyle/>
        <a:p>
          <a:endParaRPr lang="en-US"/>
        </a:p>
      </dgm:t>
    </dgm:pt>
    <dgm:pt modelId="{17AF5A7B-830A-4FF8-B649-85CAAC79CB71}" type="sibTrans" cxnId="{2A1B0AE9-94B5-4027-ABDC-17E9E5AD75E0}">
      <dgm:prSet/>
      <dgm:spPr/>
      <dgm:t>
        <a:bodyPr/>
        <a:lstStyle/>
        <a:p>
          <a:endParaRPr lang="en-US"/>
        </a:p>
      </dgm:t>
    </dgm:pt>
    <dgm:pt modelId="{CADFB194-95D2-463F-A4B9-CB7CBFD74F3D}">
      <dgm:prSet phldrT="[Text]" custT="1"/>
      <dgm:spPr/>
      <dgm:t>
        <a:bodyPr/>
        <a:lstStyle/>
        <a:p>
          <a:r>
            <a:rPr lang="en-US" sz="1600" dirty="0" smtClean="0"/>
            <a:t>Potential for SFI to bias research or integrity of data; and</a:t>
          </a:r>
          <a:endParaRPr lang="en-US" sz="1600" dirty="0"/>
        </a:p>
      </dgm:t>
    </dgm:pt>
    <dgm:pt modelId="{57D0A8C4-933B-4F0B-A826-211F84633EA4}" type="parTrans" cxnId="{72136E2C-661C-4979-83FD-D618F7D05102}">
      <dgm:prSet/>
      <dgm:spPr/>
      <dgm:t>
        <a:bodyPr/>
        <a:lstStyle/>
        <a:p>
          <a:endParaRPr lang="en-US"/>
        </a:p>
      </dgm:t>
    </dgm:pt>
    <dgm:pt modelId="{4CAF6708-2D8E-4443-BA7A-A2C4C875FC0A}" type="sibTrans" cxnId="{72136E2C-661C-4979-83FD-D618F7D05102}">
      <dgm:prSet/>
      <dgm:spPr/>
      <dgm:t>
        <a:bodyPr/>
        <a:lstStyle/>
        <a:p>
          <a:endParaRPr lang="en-US"/>
        </a:p>
      </dgm:t>
    </dgm:pt>
    <dgm:pt modelId="{BBE7988F-C8A6-4AB2-95D9-85C424819C60}">
      <dgm:prSet phldrT="[Text]" custT="1"/>
      <dgm:spPr/>
      <dgm:t>
        <a:bodyPr/>
        <a:lstStyle/>
        <a:p>
          <a:r>
            <a:rPr lang="en-US" sz="1800" dirty="0" smtClean="0"/>
            <a:t>Travel &gt;$5K (for PHS Investigators only)</a:t>
          </a:r>
          <a:endParaRPr lang="en-US" sz="1800" dirty="0"/>
        </a:p>
      </dgm:t>
    </dgm:pt>
    <dgm:pt modelId="{6542B748-FFA8-415F-96A9-4718B4C1F211}" type="parTrans" cxnId="{F4A02119-534A-415B-BDCD-F85539986FDE}">
      <dgm:prSet/>
      <dgm:spPr/>
      <dgm:t>
        <a:bodyPr/>
        <a:lstStyle/>
        <a:p>
          <a:endParaRPr lang="en-US"/>
        </a:p>
      </dgm:t>
    </dgm:pt>
    <dgm:pt modelId="{B0E01F70-ED64-47C8-B3DD-3D2F81DF8C95}" type="sibTrans" cxnId="{F4A02119-534A-415B-BDCD-F85539986FDE}">
      <dgm:prSet/>
      <dgm:spPr/>
      <dgm:t>
        <a:bodyPr/>
        <a:lstStyle/>
        <a:p>
          <a:endParaRPr lang="en-US"/>
        </a:p>
      </dgm:t>
    </dgm:pt>
    <dgm:pt modelId="{5DD7DF5B-3560-4740-9A79-30B8C14B4CA9}" type="pres">
      <dgm:prSet presAssocID="{B04D264A-36EE-4E63-9AE8-A8F973A41C57}" presName="Name0" presStyleCnt="0">
        <dgm:presLayoutVars>
          <dgm:dir/>
          <dgm:animLvl val="lvl"/>
          <dgm:resizeHandles val="exact"/>
        </dgm:presLayoutVars>
      </dgm:prSet>
      <dgm:spPr/>
      <dgm:t>
        <a:bodyPr/>
        <a:lstStyle/>
        <a:p>
          <a:endParaRPr lang="en-US"/>
        </a:p>
      </dgm:t>
    </dgm:pt>
    <dgm:pt modelId="{7BC5B1CC-A99B-4B1A-9C63-27E9BF5C800F}" type="pres">
      <dgm:prSet presAssocID="{83959AF9-ED5A-47E0-B7B5-948B487B60EE}" presName="linNode" presStyleCnt="0"/>
      <dgm:spPr/>
    </dgm:pt>
    <dgm:pt modelId="{05A5BE1E-AFF4-4CCD-982B-D3AA9A8C7FB5}" type="pres">
      <dgm:prSet presAssocID="{83959AF9-ED5A-47E0-B7B5-948B487B60EE}" presName="parentText" presStyleLbl="node1" presStyleIdx="0" presStyleCnt="3">
        <dgm:presLayoutVars>
          <dgm:chMax val="1"/>
          <dgm:bulletEnabled val="1"/>
        </dgm:presLayoutVars>
      </dgm:prSet>
      <dgm:spPr/>
      <dgm:t>
        <a:bodyPr/>
        <a:lstStyle/>
        <a:p>
          <a:endParaRPr lang="en-US"/>
        </a:p>
      </dgm:t>
    </dgm:pt>
    <dgm:pt modelId="{47F9B9CD-A029-4403-BB9F-C6D86C50FDB0}" type="pres">
      <dgm:prSet presAssocID="{83959AF9-ED5A-47E0-B7B5-948B487B60EE}" presName="descendantText" presStyleLbl="alignAccFollowNode1" presStyleIdx="0" presStyleCnt="3" custScaleY="125379">
        <dgm:presLayoutVars>
          <dgm:bulletEnabled val="1"/>
        </dgm:presLayoutVars>
      </dgm:prSet>
      <dgm:spPr/>
      <dgm:t>
        <a:bodyPr/>
        <a:lstStyle/>
        <a:p>
          <a:endParaRPr lang="en-US"/>
        </a:p>
      </dgm:t>
    </dgm:pt>
    <dgm:pt modelId="{C6A58695-17E2-4A5A-AFEC-997240D66A72}" type="pres">
      <dgm:prSet presAssocID="{AEA1CDE3-0C5D-4648-8416-5A88A1ABDC44}" presName="sp" presStyleCnt="0"/>
      <dgm:spPr/>
    </dgm:pt>
    <dgm:pt modelId="{29A75B35-B25A-4115-977E-259D7878BE2C}" type="pres">
      <dgm:prSet presAssocID="{3F8B7F03-59A2-4753-B54A-DD188EAEDD42}" presName="linNode" presStyleCnt="0"/>
      <dgm:spPr/>
    </dgm:pt>
    <dgm:pt modelId="{B849B921-9907-4EEF-B7BE-654C5561046B}" type="pres">
      <dgm:prSet presAssocID="{3F8B7F03-59A2-4753-B54A-DD188EAEDD42}" presName="parentText" presStyleLbl="node1" presStyleIdx="1" presStyleCnt="3">
        <dgm:presLayoutVars>
          <dgm:chMax val="1"/>
          <dgm:bulletEnabled val="1"/>
        </dgm:presLayoutVars>
      </dgm:prSet>
      <dgm:spPr/>
      <dgm:t>
        <a:bodyPr/>
        <a:lstStyle/>
        <a:p>
          <a:endParaRPr lang="en-US"/>
        </a:p>
      </dgm:t>
    </dgm:pt>
    <dgm:pt modelId="{2C2430F2-1D02-4036-BD2D-7FDD7B3A7B45}" type="pres">
      <dgm:prSet presAssocID="{3F8B7F03-59A2-4753-B54A-DD188EAEDD42}" presName="descendantText" presStyleLbl="alignAccFollowNode1" presStyleIdx="1" presStyleCnt="3" custScaleY="117238">
        <dgm:presLayoutVars>
          <dgm:bulletEnabled val="1"/>
        </dgm:presLayoutVars>
      </dgm:prSet>
      <dgm:spPr/>
      <dgm:t>
        <a:bodyPr/>
        <a:lstStyle/>
        <a:p>
          <a:endParaRPr lang="en-US"/>
        </a:p>
      </dgm:t>
    </dgm:pt>
    <dgm:pt modelId="{838F5807-0AF3-41F2-A34E-4DE3B1B1F339}" type="pres">
      <dgm:prSet presAssocID="{2E1B5738-8314-49E7-BAEA-7AE398FC1E0C}" presName="sp" presStyleCnt="0"/>
      <dgm:spPr/>
    </dgm:pt>
    <dgm:pt modelId="{91BC7578-EBD9-4E8B-8B03-BB09EEF70561}" type="pres">
      <dgm:prSet presAssocID="{3E4924B5-874C-456C-A882-6A68CD3B2D7D}" presName="linNode" presStyleCnt="0"/>
      <dgm:spPr/>
    </dgm:pt>
    <dgm:pt modelId="{57A73736-2719-45C4-B2F4-9E2972A13750}" type="pres">
      <dgm:prSet presAssocID="{3E4924B5-874C-456C-A882-6A68CD3B2D7D}" presName="parentText" presStyleLbl="node1" presStyleIdx="2" presStyleCnt="3">
        <dgm:presLayoutVars>
          <dgm:chMax val="1"/>
          <dgm:bulletEnabled val="1"/>
        </dgm:presLayoutVars>
      </dgm:prSet>
      <dgm:spPr/>
      <dgm:t>
        <a:bodyPr/>
        <a:lstStyle/>
        <a:p>
          <a:endParaRPr lang="en-US"/>
        </a:p>
      </dgm:t>
    </dgm:pt>
    <dgm:pt modelId="{29F3FFE0-9447-463B-A7E2-B7FF290AB589}" type="pres">
      <dgm:prSet presAssocID="{3E4924B5-874C-456C-A882-6A68CD3B2D7D}" presName="descendantText" presStyleLbl="alignAccFollowNode1" presStyleIdx="2" presStyleCnt="3" custScaleY="126596">
        <dgm:presLayoutVars>
          <dgm:bulletEnabled val="1"/>
        </dgm:presLayoutVars>
      </dgm:prSet>
      <dgm:spPr/>
      <dgm:t>
        <a:bodyPr/>
        <a:lstStyle/>
        <a:p>
          <a:endParaRPr lang="en-US"/>
        </a:p>
      </dgm:t>
    </dgm:pt>
  </dgm:ptLst>
  <dgm:cxnLst>
    <dgm:cxn modelId="{05492BEF-FD01-4A69-B2EC-B9E3361D3347}" type="presOf" srcId="{45B09815-C1CF-491D-A0AD-57E0C16A73D6}" destId="{47F9B9CD-A029-4403-BB9F-C6D86C50FDB0}" srcOrd="0" destOrd="2" presId="urn:microsoft.com/office/officeart/2005/8/layout/vList5"/>
    <dgm:cxn modelId="{D6F41E5A-6BE1-4A41-B2D3-D824D68C08CE}" type="presOf" srcId="{82B8BAB8-1DE8-4DE9-AABA-8479082F8E15}" destId="{2C2430F2-1D02-4036-BD2D-7FDD7B3A7B45}" srcOrd="0" destOrd="0" presId="urn:microsoft.com/office/officeart/2005/8/layout/vList5"/>
    <dgm:cxn modelId="{CBB6777A-B786-44E4-AA96-56835F1BFA1A}" type="presOf" srcId="{3F8B7F03-59A2-4753-B54A-DD188EAEDD42}" destId="{B849B921-9907-4EEF-B7BE-654C5561046B}" srcOrd="0" destOrd="0" presId="urn:microsoft.com/office/officeart/2005/8/layout/vList5"/>
    <dgm:cxn modelId="{BAF98234-A3F7-4738-923A-EDA9083013CE}" type="presOf" srcId="{D7592DD3-FE77-4B4E-8FEC-3B0D489C0D05}" destId="{47F9B9CD-A029-4403-BB9F-C6D86C50FDB0}" srcOrd="0" destOrd="1" presId="urn:microsoft.com/office/officeart/2005/8/layout/vList5"/>
    <dgm:cxn modelId="{72136E2C-661C-4979-83FD-D618F7D05102}" srcId="{3ABFB339-DC0A-483D-BAFB-66AEA1C228CC}" destId="{CADFB194-95D2-463F-A4B9-CB7CBFD74F3D}" srcOrd="0" destOrd="0" parTransId="{57D0A8C4-933B-4F0B-A826-211F84633EA4}" sibTransId="{4CAF6708-2D8E-4443-BA7A-A2C4C875FC0A}"/>
    <dgm:cxn modelId="{F5B7B7ED-E04F-4FA2-AABE-5AEEA7FB6736}" srcId="{B04D264A-36EE-4E63-9AE8-A8F973A41C57}" destId="{3E4924B5-874C-456C-A882-6A68CD3B2D7D}" srcOrd="2" destOrd="0" parTransId="{A0A87C40-7A4C-4012-8F3B-0AE8609680A0}" sibTransId="{757FD5BE-84AC-4272-BEC9-E690D8812097}"/>
    <dgm:cxn modelId="{9D2AB8C6-C162-4F68-868D-3721E45F6043}" type="presOf" srcId="{BA994E4B-D31C-45DD-A112-340169CB8E83}" destId="{29F3FFE0-9447-463B-A7E2-B7FF290AB589}" srcOrd="0" destOrd="2" presId="urn:microsoft.com/office/officeart/2005/8/layout/vList5"/>
    <dgm:cxn modelId="{D1B14996-0759-45F7-94CE-84A08A5A4F0C}" type="presOf" srcId="{83959AF9-ED5A-47E0-B7B5-948B487B60EE}" destId="{05A5BE1E-AFF4-4CCD-982B-D3AA9A8C7FB5}" srcOrd="0" destOrd="0" presId="urn:microsoft.com/office/officeart/2005/8/layout/vList5"/>
    <dgm:cxn modelId="{049531CC-E95C-4FA6-9203-FA9D62F6DBDB}" srcId="{B04D264A-36EE-4E63-9AE8-A8F973A41C57}" destId="{83959AF9-ED5A-47E0-B7B5-948B487B60EE}" srcOrd="0" destOrd="0" parTransId="{E760E45B-8AFA-4CA2-85F7-CA1024101D59}" sibTransId="{AEA1CDE3-0C5D-4648-8416-5A88A1ABDC44}"/>
    <dgm:cxn modelId="{5B76FBDE-406C-44CA-B7B2-FAC15EA15F0F}" type="presOf" srcId="{3B5329DE-4A0A-49B4-BEE5-8229AA87FF22}" destId="{2C2430F2-1D02-4036-BD2D-7FDD7B3A7B45}" srcOrd="0" destOrd="2" presId="urn:microsoft.com/office/officeart/2005/8/layout/vList5"/>
    <dgm:cxn modelId="{F4A02119-534A-415B-BDCD-F85539986FDE}" srcId="{83959AF9-ED5A-47E0-B7B5-948B487B60EE}" destId="{BBE7988F-C8A6-4AB2-95D9-85C424819C60}" srcOrd="4" destOrd="0" parTransId="{6542B748-FFA8-415F-96A9-4718B4C1F211}" sibTransId="{B0E01F70-ED64-47C8-B3DD-3D2F81DF8C95}"/>
    <dgm:cxn modelId="{2A1B0AE9-94B5-4027-ABDC-17E9E5AD75E0}" srcId="{3F8B7F03-59A2-4753-B54A-DD188EAEDD42}" destId="{BF1983D0-1FCE-4B20-BE31-A80D365E461D}" srcOrd="1" destOrd="0" parTransId="{E0F7F5A0-D657-4669-B775-52B493415133}" sibTransId="{17AF5A7B-830A-4FF8-B649-85CAAC79CB71}"/>
    <dgm:cxn modelId="{2746CB0B-996C-436C-A1FC-B77A07955601}" srcId="{83959AF9-ED5A-47E0-B7B5-948B487B60EE}" destId="{45B09815-C1CF-491D-A0AD-57E0C16A73D6}" srcOrd="2" destOrd="0" parTransId="{C8C6CD4C-C0E0-4CAB-ABE2-DF3FF692CA06}" sibTransId="{8B9AAA33-DC4A-4A80-9359-7DFBE6E7916F}"/>
    <dgm:cxn modelId="{E24D8E46-ABA5-47F3-9920-81F1D99B5629}" type="presOf" srcId="{CADFB194-95D2-463F-A4B9-CB7CBFD74F3D}" destId="{29F3FFE0-9447-463B-A7E2-B7FF290AB589}" srcOrd="0" destOrd="1" presId="urn:microsoft.com/office/officeart/2005/8/layout/vList5"/>
    <dgm:cxn modelId="{966FFFDE-CBAC-446E-A29B-044F6913F36F}" type="presOf" srcId="{BBE7988F-C8A6-4AB2-95D9-85C424819C60}" destId="{47F9B9CD-A029-4403-BB9F-C6D86C50FDB0}" srcOrd="0" destOrd="4" presId="urn:microsoft.com/office/officeart/2005/8/layout/vList5"/>
    <dgm:cxn modelId="{01333823-52C4-48CD-A7A6-B9D02B5AC1D1}" srcId="{83959AF9-ED5A-47E0-B7B5-948B487B60EE}" destId="{D7592DD3-FE77-4B4E-8FEC-3B0D489C0D05}" srcOrd="1" destOrd="0" parTransId="{8C4B853E-5743-4B48-89FA-15D81A1184A5}" sibTransId="{5E176C36-35E0-457D-8888-463EF5C0DDC7}"/>
    <dgm:cxn modelId="{7D921185-D5FC-408A-85C3-47202FF91FA0}" srcId="{3F8B7F03-59A2-4753-B54A-DD188EAEDD42}" destId="{3B5329DE-4A0A-49B4-BEE5-8229AA87FF22}" srcOrd="2" destOrd="0" parTransId="{0296FE92-3DA2-4E72-941A-1B83FF72A7DE}" sibTransId="{6D4F8FF9-92D9-44DE-A207-34409EB4A2A3}"/>
    <dgm:cxn modelId="{90B687D1-917E-43DC-8C7E-5E1E0806A6DF}" srcId="{B04D264A-36EE-4E63-9AE8-A8F973A41C57}" destId="{3F8B7F03-59A2-4753-B54A-DD188EAEDD42}" srcOrd="1" destOrd="0" parTransId="{EE0F98EC-3C30-4D43-928C-7275230E519C}" sibTransId="{2E1B5738-8314-49E7-BAEA-7AE398FC1E0C}"/>
    <dgm:cxn modelId="{0204FBBD-200A-4723-8024-F16F1DE9E091}" type="presOf" srcId="{3ABFB339-DC0A-483D-BAFB-66AEA1C228CC}" destId="{29F3FFE0-9447-463B-A7E2-B7FF290AB589}" srcOrd="0" destOrd="0" presId="urn:microsoft.com/office/officeart/2005/8/layout/vList5"/>
    <dgm:cxn modelId="{31EDF743-05E9-435A-A752-28A151E40F40}" srcId="{3E4924B5-874C-456C-A882-6A68CD3B2D7D}" destId="{3ABFB339-DC0A-483D-BAFB-66AEA1C228CC}" srcOrd="0" destOrd="0" parTransId="{E15B61BB-03F0-466B-A9D8-C985E1D9B6EB}" sibTransId="{6F344A63-6042-41B8-A056-A2E15FABBFFF}"/>
    <dgm:cxn modelId="{95703145-1EDB-43BF-89D6-1868CDB54185}" type="presOf" srcId="{596B3DBD-150E-4292-BE2A-EB33DCD4A9F6}" destId="{47F9B9CD-A029-4403-BB9F-C6D86C50FDB0}" srcOrd="0" destOrd="0" presId="urn:microsoft.com/office/officeart/2005/8/layout/vList5"/>
    <dgm:cxn modelId="{45DF78E8-5BC3-4D4B-81C7-11915138C532}" type="presOf" srcId="{3E4924B5-874C-456C-A882-6A68CD3B2D7D}" destId="{57A73736-2719-45C4-B2F4-9E2972A13750}" srcOrd="0" destOrd="0" presId="urn:microsoft.com/office/officeart/2005/8/layout/vList5"/>
    <dgm:cxn modelId="{81049D8E-5C63-4E1E-927D-4BDED0341D40}" srcId="{83959AF9-ED5A-47E0-B7B5-948B487B60EE}" destId="{596B3DBD-150E-4292-BE2A-EB33DCD4A9F6}" srcOrd="0" destOrd="0" parTransId="{F5433AE3-4D57-4F00-B055-63EC2753DA45}" sibTransId="{5559BAB0-9BBF-4D94-BE92-AB2C74C3429F}"/>
    <dgm:cxn modelId="{2392F4EE-9147-497A-BBD2-EBB296266C99}" srcId="{3ABFB339-DC0A-483D-BAFB-66AEA1C228CC}" destId="{BA994E4B-D31C-45DD-A112-340169CB8E83}" srcOrd="1" destOrd="0" parTransId="{B297191B-3518-42C7-9EDB-FA4C708F1B67}" sibTransId="{34A5E958-A405-4337-8796-2B1194E4F1FC}"/>
    <dgm:cxn modelId="{48529079-7547-4371-84B1-EC1B954D2C6B}" srcId="{83959AF9-ED5A-47E0-B7B5-948B487B60EE}" destId="{3D7A9FD9-C43B-4F8A-B27D-1D002550D22B}" srcOrd="3" destOrd="0" parTransId="{34CE7BC3-102F-4E52-B60D-04348197C7FF}" sibTransId="{C2E249D2-CF3A-4121-A3E0-7C4D19FF92EF}"/>
    <dgm:cxn modelId="{DCCB7B50-6645-4E3C-8487-4B03816425DB}" srcId="{3F8B7F03-59A2-4753-B54A-DD188EAEDD42}" destId="{82B8BAB8-1DE8-4DE9-AABA-8479082F8E15}" srcOrd="0" destOrd="0" parTransId="{2E998985-CE51-41CE-8FAB-340DBC0B457C}" sibTransId="{FE1EFBC6-35A6-4937-8AAF-4B19036AFAC4}"/>
    <dgm:cxn modelId="{F7B7EA12-33BD-4D9A-BF21-27F154FC321E}" type="presOf" srcId="{3D7A9FD9-C43B-4F8A-B27D-1D002550D22B}" destId="{47F9B9CD-A029-4403-BB9F-C6D86C50FDB0}" srcOrd="0" destOrd="3" presId="urn:microsoft.com/office/officeart/2005/8/layout/vList5"/>
    <dgm:cxn modelId="{97325920-A934-41F0-9B94-B4831C2ED78E}" type="presOf" srcId="{BF1983D0-1FCE-4B20-BE31-A80D365E461D}" destId="{2C2430F2-1D02-4036-BD2D-7FDD7B3A7B45}" srcOrd="0" destOrd="1" presId="urn:microsoft.com/office/officeart/2005/8/layout/vList5"/>
    <dgm:cxn modelId="{BB8E7CDC-EED5-453C-A3D5-884AB1DD34BB}" type="presOf" srcId="{B04D264A-36EE-4E63-9AE8-A8F973A41C57}" destId="{5DD7DF5B-3560-4740-9A79-30B8C14B4CA9}" srcOrd="0" destOrd="0" presId="urn:microsoft.com/office/officeart/2005/8/layout/vList5"/>
    <dgm:cxn modelId="{1A7BE6E0-736E-4F26-B933-65442CA7430B}" type="presParOf" srcId="{5DD7DF5B-3560-4740-9A79-30B8C14B4CA9}" destId="{7BC5B1CC-A99B-4B1A-9C63-27E9BF5C800F}" srcOrd="0" destOrd="0" presId="urn:microsoft.com/office/officeart/2005/8/layout/vList5"/>
    <dgm:cxn modelId="{55E4B5C0-78A8-4064-8B50-BA71B65AD096}" type="presParOf" srcId="{7BC5B1CC-A99B-4B1A-9C63-27E9BF5C800F}" destId="{05A5BE1E-AFF4-4CCD-982B-D3AA9A8C7FB5}" srcOrd="0" destOrd="0" presId="urn:microsoft.com/office/officeart/2005/8/layout/vList5"/>
    <dgm:cxn modelId="{38AACE4D-E491-40AE-9ADB-DA2564075F3C}" type="presParOf" srcId="{7BC5B1CC-A99B-4B1A-9C63-27E9BF5C800F}" destId="{47F9B9CD-A029-4403-BB9F-C6D86C50FDB0}" srcOrd="1" destOrd="0" presId="urn:microsoft.com/office/officeart/2005/8/layout/vList5"/>
    <dgm:cxn modelId="{12BD3D60-E076-4763-ACC0-E1458F02F077}" type="presParOf" srcId="{5DD7DF5B-3560-4740-9A79-30B8C14B4CA9}" destId="{C6A58695-17E2-4A5A-AFEC-997240D66A72}" srcOrd="1" destOrd="0" presId="urn:microsoft.com/office/officeart/2005/8/layout/vList5"/>
    <dgm:cxn modelId="{3CE312C0-B46F-4BE7-BDDC-BB9914DE3055}" type="presParOf" srcId="{5DD7DF5B-3560-4740-9A79-30B8C14B4CA9}" destId="{29A75B35-B25A-4115-977E-259D7878BE2C}" srcOrd="2" destOrd="0" presId="urn:microsoft.com/office/officeart/2005/8/layout/vList5"/>
    <dgm:cxn modelId="{BF2499B6-DE87-4E5B-9EFC-9AC36118E74D}" type="presParOf" srcId="{29A75B35-B25A-4115-977E-259D7878BE2C}" destId="{B849B921-9907-4EEF-B7BE-654C5561046B}" srcOrd="0" destOrd="0" presId="urn:microsoft.com/office/officeart/2005/8/layout/vList5"/>
    <dgm:cxn modelId="{4802D9FE-3CE3-41E0-89AA-8C6FC72E92C8}" type="presParOf" srcId="{29A75B35-B25A-4115-977E-259D7878BE2C}" destId="{2C2430F2-1D02-4036-BD2D-7FDD7B3A7B45}" srcOrd="1" destOrd="0" presId="urn:microsoft.com/office/officeart/2005/8/layout/vList5"/>
    <dgm:cxn modelId="{6AEEF012-BE91-4517-8F16-73241267AB96}" type="presParOf" srcId="{5DD7DF5B-3560-4740-9A79-30B8C14B4CA9}" destId="{838F5807-0AF3-41F2-A34E-4DE3B1B1F339}" srcOrd="3" destOrd="0" presId="urn:microsoft.com/office/officeart/2005/8/layout/vList5"/>
    <dgm:cxn modelId="{FA7AD818-0D18-4787-9A4A-3A37B90A10E7}" type="presParOf" srcId="{5DD7DF5B-3560-4740-9A79-30B8C14B4CA9}" destId="{91BC7578-EBD9-4E8B-8B03-BB09EEF70561}" srcOrd="4" destOrd="0" presId="urn:microsoft.com/office/officeart/2005/8/layout/vList5"/>
    <dgm:cxn modelId="{02C82E7D-B770-4D8A-864A-6E2F34B1977A}" type="presParOf" srcId="{91BC7578-EBD9-4E8B-8B03-BB09EEF70561}" destId="{57A73736-2719-45C4-B2F4-9E2972A13750}" srcOrd="0" destOrd="0" presId="urn:microsoft.com/office/officeart/2005/8/layout/vList5"/>
    <dgm:cxn modelId="{8D5100BC-13D9-4FA9-9C0A-90D35322B924}" type="presParOf" srcId="{91BC7578-EBD9-4E8B-8B03-BB09EEF70561}" destId="{29F3FFE0-9447-463B-A7E2-B7FF290AB5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9B9CD-A029-4403-BB9F-C6D86C50FDB0}">
      <dsp:nvSpPr>
        <dsp:cNvPr id="0" name=""/>
        <dsp:cNvSpPr/>
      </dsp:nvSpPr>
      <dsp:spPr>
        <a:xfrm rot="5400000">
          <a:off x="5108711" y="-1961879"/>
          <a:ext cx="1666217" cy="5592301"/>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t>Public - Income and/or Equity &gt;$5K (in aggregate or separately)</a:t>
          </a:r>
          <a:endParaRPr lang="en-US" sz="1800" kern="1200" dirty="0"/>
        </a:p>
        <a:p>
          <a:pPr marL="171450" lvl="1" indent="-171450" algn="l" defTabSz="800100">
            <a:lnSpc>
              <a:spcPct val="90000"/>
            </a:lnSpc>
            <a:spcBef>
              <a:spcPct val="0"/>
            </a:spcBef>
            <a:spcAft>
              <a:spcPct val="15000"/>
            </a:spcAft>
            <a:buChar char="••"/>
          </a:pPr>
          <a:r>
            <a:rPr lang="en-US" sz="1800" kern="1200" dirty="0" smtClean="0"/>
            <a:t>Private – Income &gt;$5K or Equity &gt;$1</a:t>
          </a:r>
          <a:endParaRPr lang="en-US" sz="1800" kern="1200" dirty="0"/>
        </a:p>
        <a:p>
          <a:pPr marL="171450" lvl="1" indent="-171450" algn="l" defTabSz="800100">
            <a:lnSpc>
              <a:spcPct val="90000"/>
            </a:lnSpc>
            <a:spcBef>
              <a:spcPct val="0"/>
            </a:spcBef>
            <a:spcAft>
              <a:spcPct val="15000"/>
            </a:spcAft>
            <a:buChar char="••"/>
          </a:pPr>
          <a:r>
            <a:rPr lang="en-US" sz="1800" kern="1200" dirty="0" smtClean="0"/>
            <a:t>Intellectual Property &gt;$1</a:t>
          </a:r>
          <a:endParaRPr lang="en-US" sz="1800" kern="1200" dirty="0"/>
        </a:p>
        <a:p>
          <a:pPr marL="171450" lvl="1" indent="-171450" algn="l" defTabSz="800100">
            <a:lnSpc>
              <a:spcPct val="90000"/>
            </a:lnSpc>
            <a:spcBef>
              <a:spcPct val="0"/>
            </a:spcBef>
            <a:spcAft>
              <a:spcPct val="15000"/>
            </a:spcAft>
            <a:buChar char="••"/>
          </a:pPr>
          <a:r>
            <a:rPr lang="en-US" sz="1800" kern="1200" dirty="0" smtClean="0"/>
            <a:t>Travel &gt;$5K (for PHS Investigators only)</a:t>
          </a:r>
          <a:endParaRPr lang="en-US" sz="1800" kern="1200" dirty="0"/>
        </a:p>
      </dsp:txBody>
      <dsp:txXfrm rot="-5400000">
        <a:off x="3145669" y="82501"/>
        <a:ext cx="5510963" cy="1503541"/>
      </dsp:txXfrm>
    </dsp:sp>
    <dsp:sp modelId="{05A5BE1E-AFF4-4CCD-982B-D3AA9A8C7FB5}">
      <dsp:nvSpPr>
        <dsp:cNvPr id="0" name=""/>
        <dsp:cNvSpPr/>
      </dsp:nvSpPr>
      <dsp:spPr>
        <a:xfrm>
          <a:off x="0" y="3680"/>
          <a:ext cx="3145669" cy="166118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t>Significant</a:t>
          </a:r>
          <a:r>
            <a:rPr lang="en-US" sz="2100" kern="1200" dirty="0" smtClean="0"/>
            <a:t>?</a:t>
          </a:r>
        </a:p>
        <a:p>
          <a:pPr lvl="0" algn="ctr" defTabSz="933450">
            <a:lnSpc>
              <a:spcPct val="90000"/>
            </a:lnSpc>
            <a:spcBef>
              <a:spcPct val="0"/>
            </a:spcBef>
            <a:spcAft>
              <a:spcPct val="35000"/>
            </a:spcAft>
          </a:pPr>
          <a:r>
            <a:rPr lang="en-US" sz="2100" kern="1200" dirty="0" smtClean="0"/>
            <a:t>If </a:t>
          </a:r>
          <a:r>
            <a:rPr lang="en-US" sz="2100" b="1" kern="1200" dirty="0" smtClean="0"/>
            <a:t>No</a:t>
          </a:r>
          <a:r>
            <a:rPr lang="en-US" sz="2100" kern="1200" dirty="0" smtClean="0"/>
            <a:t>, Stop</a:t>
          </a:r>
        </a:p>
        <a:p>
          <a:pPr lvl="0" algn="ctr" defTabSz="933450">
            <a:lnSpc>
              <a:spcPct val="90000"/>
            </a:lnSpc>
            <a:spcBef>
              <a:spcPct val="0"/>
            </a:spcBef>
            <a:spcAft>
              <a:spcPct val="35000"/>
            </a:spcAft>
          </a:pPr>
          <a:r>
            <a:rPr lang="en-US" sz="2100" kern="1200" dirty="0" smtClean="0"/>
            <a:t>If </a:t>
          </a:r>
          <a:r>
            <a:rPr lang="en-US" sz="2100" b="1" kern="1200" dirty="0" smtClean="0"/>
            <a:t>Yes</a:t>
          </a:r>
          <a:r>
            <a:rPr lang="en-US" sz="2100" kern="1200" dirty="0" smtClean="0"/>
            <a:t>, Go to Step 2</a:t>
          </a:r>
          <a:endParaRPr lang="en-US" sz="2100" kern="1200" dirty="0"/>
        </a:p>
      </dsp:txBody>
      <dsp:txXfrm>
        <a:off x="81092" y="84772"/>
        <a:ext cx="2983485" cy="1498997"/>
      </dsp:txXfrm>
    </dsp:sp>
    <dsp:sp modelId="{2C2430F2-1D02-4036-BD2D-7FDD7B3A7B45}">
      <dsp:nvSpPr>
        <dsp:cNvPr id="0" name=""/>
        <dsp:cNvSpPr/>
      </dsp:nvSpPr>
      <dsp:spPr>
        <a:xfrm rot="5400000">
          <a:off x="5174427" y="-220589"/>
          <a:ext cx="1558028" cy="5603239"/>
        </a:xfrm>
        <a:prstGeom prst="round2SameRect">
          <a:avLst/>
        </a:prstGeom>
        <a:solidFill>
          <a:schemeClr val="accent4">
            <a:tint val="40000"/>
            <a:alpha val="90000"/>
            <a:hueOff val="-474268"/>
            <a:satOff val="43706"/>
            <a:lumOff val="6392"/>
            <a:alphaOff val="0"/>
          </a:schemeClr>
        </a:solidFill>
        <a:ln w="12700" cap="flat" cmpd="sng" algn="ctr">
          <a:solidFill>
            <a:schemeClr val="accent4">
              <a:tint val="40000"/>
              <a:alpha val="90000"/>
              <a:hueOff val="-474268"/>
              <a:satOff val="43706"/>
              <a:lumOff val="6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Use or involve the entity’s products, IP, drugs, devices</a:t>
          </a:r>
          <a:endParaRPr lang="en-US" sz="1700" kern="1200" dirty="0"/>
        </a:p>
        <a:p>
          <a:pPr marL="171450" lvl="1" indent="-171450" algn="l" defTabSz="755650">
            <a:lnSpc>
              <a:spcPct val="90000"/>
            </a:lnSpc>
            <a:spcBef>
              <a:spcPct val="0"/>
            </a:spcBef>
            <a:spcAft>
              <a:spcPct val="15000"/>
            </a:spcAft>
            <a:buChar char="••"/>
          </a:pPr>
          <a:r>
            <a:rPr lang="en-US" sz="1700" kern="1200" dirty="0" smtClean="0"/>
            <a:t>Receive any kind of support (in-kind or monetary)</a:t>
          </a:r>
          <a:endParaRPr lang="en-US" sz="1700" kern="1200" dirty="0"/>
        </a:p>
        <a:p>
          <a:pPr marL="171450" lvl="1" indent="-171450" algn="l" defTabSz="755650">
            <a:lnSpc>
              <a:spcPct val="90000"/>
            </a:lnSpc>
            <a:spcBef>
              <a:spcPct val="0"/>
            </a:spcBef>
            <a:spcAft>
              <a:spcPct val="15000"/>
            </a:spcAft>
            <a:buChar char="••"/>
          </a:pPr>
          <a:r>
            <a:rPr lang="en-US" sz="1700" kern="1200" dirty="0" smtClean="0"/>
            <a:t>Results could lead to financial gain for entity or investigator</a:t>
          </a:r>
          <a:endParaRPr lang="en-US" sz="1700" kern="1200" dirty="0"/>
        </a:p>
      </dsp:txBody>
      <dsp:txXfrm rot="-5400000">
        <a:off x="3151822" y="1878073"/>
        <a:ext cx="5527182" cy="1405914"/>
      </dsp:txXfrm>
    </dsp:sp>
    <dsp:sp modelId="{B849B921-9907-4EEF-B7BE-654C5561046B}">
      <dsp:nvSpPr>
        <dsp:cNvPr id="0" name=""/>
        <dsp:cNvSpPr/>
      </dsp:nvSpPr>
      <dsp:spPr>
        <a:xfrm>
          <a:off x="0" y="1750439"/>
          <a:ext cx="3151822" cy="1661181"/>
        </a:xfrm>
        <a:prstGeom prst="roundRect">
          <a:avLst/>
        </a:prstGeom>
        <a:solidFill>
          <a:schemeClr val="accent4">
            <a:hueOff val="-85269"/>
            <a:satOff val="0"/>
            <a:lumOff val="3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t>Related</a:t>
          </a:r>
          <a:r>
            <a:rPr lang="en-US" sz="2100" kern="1200" dirty="0" smtClean="0"/>
            <a:t>?</a:t>
          </a:r>
        </a:p>
        <a:p>
          <a:pPr lvl="0" algn="ctr" defTabSz="933450">
            <a:lnSpc>
              <a:spcPct val="90000"/>
            </a:lnSpc>
            <a:spcBef>
              <a:spcPct val="0"/>
            </a:spcBef>
            <a:spcAft>
              <a:spcPct val="35000"/>
            </a:spcAft>
          </a:pPr>
          <a:r>
            <a:rPr lang="en-US" sz="2100" kern="1200" dirty="0" smtClean="0"/>
            <a:t>If </a:t>
          </a:r>
          <a:r>
            <a:rPr lang="en-US" sz="2100" b="1" kern="1200" dirty="0" smtClean="0"/>
            <a:t>No</a:t>
          </a:r>
          <a:r>
            <a:rPr lang="en-US" sz="2100" kern="1200" dirty="0" smtClean="0"/>
            <a:t>, Stop</a:t>
          </a:r>
        </a:p>
        <a:p>
          <a:pPr lvl="0" algn="ctr" defTabSz="933450">
            <a:lnSpc>
              <a:spcPct val="90000"/>
            </a:lnSpc>
            <a:spcBef>
              <a:spcPct val="0"/>
            </a:spcBef>
            <a:spcAft>
              <a:spcPct val="35000"/>
            </a:spcAft>
          </a:pPr>
          <a:r>
            <a:rPr lang="en-US" sz="2100" kern="1200" dirty="0" smtClean="0"/>
            <a:t>If </a:t>
          </a:r>
          <a:r>
            <a:rPr lang="en-US" sz="2100" b="1" kern="1200" dirty="0" smtClean="0"/>
            <a:t>Yes</a:t>
          </a:r>
          <a:r>
            <a:rPr lang="en-US" sz="2100" kern="1200" dirty="0" smtClean="0"/>
            <a:t>, Go to Step 3 </a:t>
          </a:r>
          <a:endParaRPr lang="en-US" sz="2100" kern="1200" dirty="0"/>
        </a:p>
      </dsp:txBody>
      <dsp:txXfrm>
        <a:off x="81092" y="1831531"/>
        <a:ext cx="2989638" cy="1498997"/>
      </dsp:txXfrm>
    </dsp:sp>
    <dsp:sp modelId="{29F3FFE0-9447-463B-A7E2-B7FF290AB589}">
      <dsp:nvSpPr>
        <dsp:cNvPr id="0" name=""/>
        <dsp:cNvSpPr/>
      </dsp:nvSpPr>
      <dsp:spPr>
        <a:xfrm rot="5400000">
          <a:off x="5106432" y="1536991"/>
          <a:ext cx="1682391" cy="5597767"/>
        </a:xfrm>
        <a:prstGeom prst="round2SameRect">
          <a:avLst/>
        </a:prstGeom>
        <a:solidFill>
          <a:schemeClr val="accent4">
            <a:tint val="40000"/>
            <a:alpha val="90000"/>
            <a:hueOff val="-948537"/>
            <a:satOff val="87412"/>
            <a:lumOff val="12785"/>
            <a:alphaOff val="0"/>
          </a:schemeClr>
        </a:solidFill>
        <a:ln w="12700" cap="flat" cmpd="sng" algn="ctr">
          <a:solidFill>
            <a:schemeClr val="accent4">
              <a:tint val="40000"/>
              <a:alpha val="90000"/>
              <a:hueOff val="-948537"/>
              <a:satOff val="87412"/>
              <a:lumOff val="127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COI Committee evaluates:</a:t>
          </a:r>
          <a:endParaRPr lang="en-US" sz="1600" kern="1200" dirty="0"/>
        </a:p>
        <a:p>
          <a:pPr marL="342900" lvl="2" indent="-171450" algn="l" defTabSz="711200">
            <a:lnSpc>
              <a:spcPct val="90000"/>
            </a:lnSpc>
            <a:spcBef>
              <a:spcPct val="0"/>
            </a:spcBef>
            <a:spcAft>
              <a:spcPct val="15000"/>
            </a:spcAft>
            <a:buChar char="••"/>
          </a:pPr>
          <a:r>
            <a:rPr lang="en-US" sz="1600" kern="1200" dirty="0" smtClean="0"/>
            <a:t>Potential for SFI to bias research or integrity of data; and</a:t>
          </a:r>
          <a:endParaRPr lang="en-US" sz="1600" kern="1200" dirty="0"/>
        </a:p>
        <a:p>
          <a:pPr marL="342900" lvl="2" indent="-171450" algn="l" defTabSz="711200">
            <a:lnSpc>
              <a:spcPct val="90000"/>
            </a:lnSpc>
            <a:spcBef>
              <a:spcPct val="0"/>
            </a:spcBef>
            <a:spcAft>
              <a:spcPct val="15000"/>
            </a:spcAft>
            <a:buChar char="••"/>
          </a:pPr>
          <a:r>
            <a:rPr lang="en-US" sz="1600" kern="1200" dirty="0" smtClean="0"/>
            <a:t>If conflicted investigator is uniquely qualified or if there are compelling circumstances for investigator’s involvement</a:t>
          </a:r>
          <a:endParaRPr lang="en-US" sz="1600" kern="1200" dirty="0"/>
        </a:p>
      </dsp:txBody>
      <dsp:txXfrm rot="-5400000">
        <a:off x="3148744" y="3576807"/>
        <a:ext cx="5515639" cy="1518135"/>
      </dsp:txXfrm>
    </dsp:sp>
    <dsp:sp modelId="{57A73736-2719-45C4-B2F4-9E2972A13750}">
      <dsp:nvSpPr>
        <dsp:cNvPr id="0" name=""/>
        <dsp:cNvSpPr/>
      </dsp:nvSpPr>
      <dsp:spPr>
        <a:xfrm>
          <a:off x="0" y="3505284"/>
          <a:ext cx="3148744" cy="166118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t>Potential FCOI</a:t>
          </a:r>
          <a:r>
            <a:rPr lang="en-US" sz="2100" kern="1200" dirty="0" smtClean="0"/>
            <a:t>?</a:t>
          </a:r>
        </a:p>
        <a:p>
          <a:pPr lvl="0" algn="ctr" defTabSz="933450">
            <a:lnSpc>
              <a:spcPct val="90000"/>
            </a:lnSpc>
            <a:spcBef>
              <a:spcPct val="0"/>
            </a:spcBef>
            <a:spcAft>
              <a:spcPct val="35000"/>
            </a:spcAft>
          </a:pPr>
          <a:r>
            <a:rPr lang="en-US" sz="2100" kern="1200" dirty="0" smtClean="0"/>
            <a:t>If </a:t>
          </a:r>
          <a:r>
            <a:rPr lang="en-US" sz="2100" b="1" kern="1200" dirty="0" smtClean="0"/>
            <a:t>No</a:t>
          </a:r>
          <a:r>
            <a:rPr lang="en-US" sz="2100" kern="1200" dirty="0" smtClean="0"/>
            <a:t>, Stop</a:t>
          </a:r>
        </a:p>
        <a:p>
          <a:pPr lvl="0" algn="ctr" defTabSz="933450">
            <a:lnSpc>
              <a:spcPct val="90000"/>
            </a:lnSpc>
            <a:spcBef>
              <a:spcPct val="0"/>
            </a:spcBef>
            <a:spcAft>
              <a:spcPct val="35000"/>
            </a:spcAft>
          </a:pPr>
          <a:r>
            <a:rPr lang="en-US" sz="2100" kern="1200" dirty="0" smtClean="0"/>
            <a:t>If </a:t>
          </a:r>
          <a:r>
            <a:rPr lang="en-US" sz="2100" b="1" kern="1200" dirty="0" smtClean="0"/>
            <a:t>Yes</a:t>
          </a:r>
          <a:r>
            <a:rPr lang="en-US" sz="2100" kern="1200" dirty="0" smtClean="0"/>
            <a:t>, Committee Review &amp; Management</a:t>
          </a:r>
          <a:endParaRPr lang="en-US" sz="2100" kern="1200" dirty="0"/>
        </a:p>
      </dsp:txBody>
      <dsp:txXfrm>
        <a:off x="81092" y="3586376"/>
        <a:ext cx="2986560" cy="14989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1892" tIns="45945" rIns="91892" bIns="45945"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7535" y="2"/>
            <a:ext cx="3043979" cy="465774"/>
          </a:xfrm>
          <a:prstGeom prst="rect">
            <a:avLst/>
          </a:prstGeom>
        </p:spPr>
        <p:txBody>
          <a:bodyPr vert="horz" lIns="91892" tIns="45945" rIns="91892" bIns="45945"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4/12/2022</a:t>
            </a:fld>
            <a:endParaRPr lang="en-US" dirty="0"/>
          </a:p>
        </p:txBody>
      </p:sp>
      <p:sp>
        <p:nvSpPr>
          <p:cNvPr id="4" name="Footer Placeholder 3"/>
          <p:cNvSpPr>
            <a:spLocks noGrp="1"/>
          </p:cNvSpPr>
          <p:nvPr>
            <p:ph type="ftr" sz="quarter" idx="2"/>
          </p:nvPr>
        </p:nvSpPr>
        <p:spPr>
          <a:xfrm>
            <a:off x="5" y="8841739"/>
            <a:ext cx="3043979" cy="465774"/>
          </a:xfrm>
          <a:prstGeom prst="rect">
            <a:avLst/>
          </a:prstGeom>
        </p:spPr>
        <p:txBody>
          <a:bodyPr vert="horz" lIns="91892" tIns="45945" rIns="91892" bIns="45945"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7535" y="8841739"/>
            <a:ext cx="3043979" cy="465774"/>
          </a:xfrm>
          <a:prstGeom prst="rect">
            <a:avLst/>
          </a:prstGeom>
        </p:spPr>
        <p:txBody>
          <a:bodyPr vert="horz" lIns="91892" tIns="45945" rIns="91892" bIns="45945"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3638" tIns="46819" rIns="93638" bIns="4681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7535" y="2"/>
            <a:ext cx="3043979" cy="465774"/>
          </a:xfrm>
          <a:prstGeom prst="rect">
            <a:avLst/>
          </a:prstGeom>
        </p:spPr>
        <p:txBody>
          <a:bodyPr vert="horz" lIns="93638" tIns="46819" rIns="93638" bIns="46819"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4/12/2022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638" tIns="46819" rIns="93638" bIns="46819" rtlCol="0" anchor="ctr"/>
          <a:lstStyle/>
          <a:p>
            <a:pPr lvl="0"/>
            <a:endParaRPr lang="en-US" noProof="0" dirty="0"/>
          </a:p>
        </p:txBody>
      </p:sp>
      <p:sp>
        <p:nvSpPr>
          <p:cNvPr id="5" name="Notes Placeholder 4"/>
          <p:cNvSpPr>
            <a:spLocks noGrp="1"/>
          </p:cNvSpPr>
          <p:nvPr>
            <p:ph type="body" sz="quarter" idx="3"/>
          </p:nvPr>
        </p:nvSpPr>
        <p:spPr>
          <a:xfrm>
            <a:off x="702946" y="4422464"/>
            <a:ext cx="5617208" cy="4188778"/>
          </a:xfrm>
          <a:prstGeom prst="rect">
            <a:avLst/>
          </a:prstGeom>
        </p:spPr>
        <p:txBody>
          <a:bodyPr vert="horz" lIns="93638" tIns="46819" rIns="93638" bIns="468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841739"/>
            <a:ext cx="3043979" cy="465774"/>
          </a:xfrm>
          <a:prstGeom prst="rect">
            <a:avLst/>
          </a:prstGeom>
        </p:spPr>
        <p:txBody>
          <a:bodyPr vert="horz" lIns="93638" tIns="46819" rIns="93638" bIns="4681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7535" y="8841739"/>
            <a:ext cx="3043979" cy="465774"/>
          </a:xfrm>
          <a:prstGeom prst="rect">
            <a:avLst/>
          </a:prstGeom>
        </p:spPr>
        <p:txBody>
          <a:bodyPr vert="horz" lIns="93638" tIns="46819" rIns="93638" bIns="46819"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6216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601375-11C1-41F5-B5F6-0843D09CCB67}" type="slidenum">
              <a:rPr lang="en-US" altLang="en-US" smtClean="0">
                <a:solidFill>
                  <a:srgbClr val="000000"/>
                </a:solidFill>
                <a:latin typeface="Calibri" panose="020F0502020204030204" pitchFamily="34" charset="0"/>
              </a:rPr>
              <a:pPr/>
              <a:t>12</a:t>
            </a:fld>
            <a:endParaRPr lang="en-US" altLang="en-US" smtClean="0">
              <a:solidFill>
                <a:srgbClr val="000000"/>
              </a:solidFill>
              <a:latin typeface="Calibri" panose="020F050202020403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endParaRPr lang="en-US" dirty="0">
              <a:ea typeface="ＭＳ Ｐゴシック" charset="0"/>
              <a:cs typeface="ＭＳ Ｐゴシック" charset="0"/>
            </a:endParaRPr>
          </a:p>
          <a:p>
            <a:pPr>
              <a:spcBef>
                <a:spcPct val="0"/>
              </a:spcBef>
              <a:defRPr/>
            </a:pPr>
            <a:endParaRPr lang="en-US" dirty="0">
              <a:ea typeface="ＭＳ Ｐゴシック" charset="0"/>
              <a:cs typeface="ＭＳ Ｐゴシック" charset="0"/>
            </a:endParaRPr>
          </a:p>
          <a:p>
            <a:pPr>
              <a:spcBef>
                <a:spcPct val="0"/>
              </a:spcBef>
              <a:defRPr/>
            </a:pPr>
            <a:endParaRPr lang="en-US" dirty="0">
              <a:ea typeface="ＭＳ Ｐゴシック" charset="0"/>
              <a:cs typeface="ＭＳ Ｐゴシック" charset="0"/>
            </a:endParaRPr>
          </a:p>
          <a:p>
            <a:pPr>
              <a:spcBef>
                <a:spcPct val="0"/>
              </a:spcBef>
              <a:defRPr/>
            </a:pPr>
            <a:endParaRPr lang="en-US" dirty="0">
              <a:ea typeface="ＭＳ Ｐゴシック" charset="0"/>
              <a:cs typeface="ＭＳ Ｐゴシック" charset="0"/>
            </a:endParaRPr>
          </a:p>
          <a:p>
            <a:pPr>
              <a:spcBef>
                <a:spcPct val="0"/>
              </a:spcBef>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110926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601375-11C1-41F5-B5F6-0843D09CCB67}" type="slidenum">
              <a:rPr lang="en-US" altLang="en-US" smtClean="0">
                <a:solidFill>
                  <a:srgbClr val="000000"/>
                </a:solidFill>
                <a:latin typeface="Calibri" panose="020F0502020204030204" pitchFamily="34" charset="0"/>
              </a:rPr>
              <a:pPr/>
              <a:t>13</a:t>
            </a:fld>
            <a:endParaRPr lang="en-US" altLang="en-US" smtClean="0">
              <a:solidFill>
                <a:srgbClr val="000000"/>
              </a:solidFill>
              <a:latin typeface="Calibri" panose="020F050202020403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endParaRPr lang="en-US" dirty="0">
              <a:ea typeface="ＭＳ Ｐゴシック" charset="0"/>
              <a:cs typeface="ＭＳ Ｐゴシック" charset="0"/>
            </a:endParaRPr>
          </a:p>
          <a:p>
            <a:pPr>
              <a:spcBef>
                <a:spcPct val="0"/>
              </a:spcBef>
              <a:defRPr/>
            </a:pPr>
            <a:endParaRPr lang="en-US" dirty="0">
              <a:ea typeface="ＭＳ Ｐゴシック" charset="0"/>
              <a:cs typeface="ＭＳ Ｐゴシック" charset="0"/>
            </a:endParaRPr>
          </a:p>
          <a:p>
            <a:pPr>
              <a:spcBef>
                <a:spcPct val="0"/>
              </a:spcBef>
              <a:defRPr/>
            </a:pPr>
            <a:endParaRPr lang="en-US" dirty="0">
              <a:ea typeface="ＭＳ Ｐゴシック" charset="0"/>
              <a:cs typeface="ＭＳ Ｐゴシック" charset="0"/>
            </a:endParaRPr>
          </a:p>
          <a:p>
            <a:pPr>
              <a:spcBef>
                <a:spcPct val="0"/>
              </a:spcBef>
              <a:defRPr/>
            </a:pPr>
            <a:endParaRPr lang="en-US" dirty="0">
              <a:ea typeface="ＭＳ Ｐゴシック" charset="0"/>
              <a:cs typeface="ＭＳ Ｐゴシック" charset="0"/>
            </a:endParaRPr>
          </a:p>
          <a:p>
            <a:pPr>
              <a:spcBef>
                <a:spcPct val="0"/>
              </a:spcBef>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94955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Johanna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372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4987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Johanna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03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Johanna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372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a:p>
        </p:txBody>
      </p:sp>
    </p:spTree>
    <p:extLst>
      <p:ext uri="{BB962C8B-B14F-4D97-AF65-F5344CB8AC3E}">
        <p14:creationId xmlns:p14="http://schemas.microsoft.com/office/powerpoint/2010/main" val="2615203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19</a:t>
            </a:fld>
            <a:endParaRPr lang="en-US"/>
          </a:p>
        </p:txBody>
      </p:sp>
    </p:spTree>
    <p:extLst>
      <p:ext uri="{BB962C8B-B14F-4D97-AF65-F5344CB8AC3E}">
        <p14:creationId xmlns:p14="http://schemas.microsoft.com/office/powerpoint/2010/main" val="2907323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a:p>
        </p:txBody>
      </p:sp>
    </p:spTree>
    <p:extLst>
      <p:ext uri="{BB962C8B-B14F-4D97-AF65-F5344CB8AC3E}">
        <p14:creationId xmlns:p14="http://schemas.microsoft.com/office/powerpoint/2010/main" val="1500724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a:p>
        </p:txBody>
      </p:sp>
    </p:spTree>
    <p:extLst>
      <p:ext uri="{BB962C8B-B14F-4D97-AF65-F5344CB8AC3E}">
        <p14:creationId xmlns:p14="http://schemas.microsoft.com/office/powerpoint/2010/main" val="345923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Johanna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884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22</a:t>
            </a:fld>
            <a:endParaRPr lang="en-US"/>
          </a:p>
        </p:txBody>
      </p:sp>
    </p:spTree>
    <p:extLst>
      <p:ext uri="{BB962C8B-B14F-4D97-AF65-F5344CB8AC3E}">
        <p14:creationId xmlns:p14="http://schemas.microsoft.com/office/powerpoint/2010/main" val="138071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469" y="5000446"/>
            <a:ext cx="5982139" cy="246473"/>
          </a:xfrm>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1621981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9500" y="5007280"/>
            <a:ext cx="5992976" cy="246810"/>
          </a:xfrm>
        </p:spPr>
        <p:txBody>
          <a:bodyPr/>
          <a:lstStyle/>
          <a:p>
            <a:endParaRPr lang="en-US" dirty="0" smtClean="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3757923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28</a:t>
            </a:fld>
            <a:endParaRPr lang="en-US" dirty="0"/>
          </a:p>
        </p:txBody>
      </p:sp>
    </p:spTree>
    <p:extLst>
      <p:ext uri="{BB962C8B-B14F-4D97-AF65-F5344CB8AC3E}">
        <p14:creationId xmlns:p14="http://schemas.microsoft.com/office/powerpoint/2010/main" val="1064348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29</a:t>
            </a:fld>
            <a:endParaRPr lang="en-US" dirty="0"/>
          </a:p>
        </p:txBody>
      </p:sp>
    </p:spTree>
    <p:extLst>
      <p:ext uri="{BB962C8B-B14F-4D97-AF65-F5344CB8AC3E}">
        <p14:creationId xmlns:p14="http://schemas.microsoft.com/office/powerpoint/2010/main" val="2407351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437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31</a:t>
            </a:fld>
            <a:endParaRPr lang="en-US" dirty="0"/>
          </a:p>
        </p:txBody>
      </p:sp>
    </p:spTree>
    <p:extLst>
      <p:ext uri="{BB962C8B-B14F-4D97-AF65-F5344CB8AC3E}">
        <p14:creationId xmlns:p14="http://schemas.microsoft.com/office/powerpoint/2010/main" val="405631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32</a:t>
            </a:fld>
            <a:endParaRPr lang="en-US" dirty="0"/>
          </a:p>
        </p:txBody>
      </p:sp>
    </p:spTree>
    <p:extLst>
      <p:ext uri="{BB962C8B-B14F-4D97-AF65-F5344CB8AC3E}">
        <p14:creationId xmlns:p14="http://schemas.microsoft.com/office/powerpoint/2010/main" val="997121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33</a:t>
            </a:fld>
            <a:endParaRPr lang="en-US" dirty="0"/>
          </a:p>
        </p:txBody>
      </p:sp>
    </p:spTree>
    <p:extLst>
      <p:ext uri="{BB962C8B-B14F-4D97-AF65-F5344CB8AC3E}">
        <p14:creationId xmlns:p14="http://schemas.microsoft.com/office/powerpoint/2010/main" val="2336099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34</a:t>
            </a:fld>
            <a:endParaRPr lang="en-US" dirty="0"/>
          </a:p>
        </p:txBody>
      </p:sp>
    </p:spTree>
    <p:extLst>
      <p:ext uri="{BB962C8B-B14F-4D97-AF65-F5344CB8AC3E}">
        <p14:creationId xmlns:p14="http://schemas.microsoft.com/office/powerpoint/2010/main" val="361203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89559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35</a:t>
            </a:fld>
            <a:endParaRPr lang="en-US" dirty="0"/>
          </a:p>
        </p:txBody>
      </p:sp>
    </p:spTree>
    <p:extLst>
      <p:ext uri="{BB962C8B-B14F-4D97-AF65-F5344CB8AC3E}">
        <p14:creationId xmlns:p14="http://schemas.microsoft.com/office/powerpoint/2010/main" val="3948088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baseline="0" dirty="0" smtClean="0"/>
          </a:p>
          <a:p>
            <a:r>
              <a:rPr lang="en-US" sz="1600" b="0" i="0" kern="1200" dirty="0" smtClean="0">
                <a:solidFill>
                  <a:schemeClr val="tx1"/>
                </a:solidFill>
                <a:effectLst/>
                <a:latin typeface="Arial" panose="020B0604020202020204" pitchFamily="34" charset="0"/>
                <a:ea typeface="+mn-ea"/>
                <a:cs typeface="+mn-cs"/>
              </a:rPr>
              <a:t>Policies are</a:t>
            </a:r>
            <a:r>
              <a:rPr lang="en-US" sz="1600" b="0" i="0" kern="1200" baseline="0" dirty="0" smtClean="0">
                <a:solidFill>
                  <a:schemeClr val="tx1"/>
                </a:solidFill>
                <a:effectLst/>
                <a:latin typeface="Arial" panose="020B0604020202020204" pitchFamily="34" charset="0"/>
                <a:ea typeface="+mn-ea"/>
                <a:cs typeface="+mn-cs"/>
              </a:rPr>
              <a:t> institutional rules and principles, written or not, that serve to guide action toward institutional goals.  The institution in question could be, </a:t>
            </a:r>
            <a:r>
              <a:rPr lang="en-US" sz="1600" b="0" i="0" kern="1200" baseline="0" dirty="0" err="1" smtClean="0">
                <a:solidFill>
                  <a:schemeClr val="tx1"/>
                </a:solidFill>
                <a:effectLst/>
                <a:latin typeface="Arial" panose="020B0604020202020204" pitchFamily="34" charset="0"/>
                <a:ea typeface="+mn-ea"/>
                <a:cs typeface="+mn-cs"/>
              </a:rPr>
              <a:t>eg</a:t>
            </a:r>
            <a:r>
              <a:rPr lang="en-US" sz="1600" b="0" i="0" kern="1200" baseline="0" dirty="0" smtClean="0">
                <a:solidFill>
                  <a:schemeClr val="tx1"/>
                </a:solidFill>
                <a:effectLst/>
                <a:latin typeface="Arial" panose="020B0604020202020204" pitchFamily="34" charset="0"/>
                <a:ea typeface="+mn-ea"/>
                <a:cs typeface="+mn-cs"/>
              </a:rPr>
              <a:t>, the federal government, a particular federal entity, </a:t>
            </a:r>
            <a:r>
              <a:rPr lang="en-US" sz="1600" b="0" i="0" kern="1200" baseline="0" dirty="0" err="1" smtClean="0">
                <a:solidFill>
                  <a:schemeClr val="tx1"/>
                </a:solidFill>
                <a:effectLst/>
                <a:latin typeface="Arial" panose="020B0604020202020204" pitchFamily="34" charset="0"/>
                <a:ea typeface="+mn-ea"/>
                <a:cs typeface="+mn-cs"/>
              </a:rPr>
              <a:t>eg</a:t>
            </a:r>
            <a:r>
              <a:rPr lang="en-US" sz="1600" b="0" i="0" kern="1200" baseline="0" dirty="0" smtClean="0">
                <a:solidFill>
                  <a:schemeClr val="tx1"/>
                </a:solidFill>
                <a:effectLst/>
                <a:latin typeface="Arial" panose="020B0604020202020204" pitchFamily="34" charset="0"/>
                <a:ea typeface="+mn-ea"/>
                <a:cs typeface="+mn-cs"/>
              </a:rPr>
              <a:t>, the NIH, or BMC.</a:t>
            </a:r>
          </a:p>
          <a:p>
            <a:endParaRPr lang="en-US" sz="1600" b="0" i="0" kern="1200" baseline="0" dirty="0" smtClean="0">
              <a:solidFill>
                <a:schemeClr val="tx1"/>
              </a:solidFill>
              <a:effectLst/>
              <a:latin typeface="Arial" panose="020B0604020202020204" pitchFamily="34" charset="0"/>
              <a:ea typeface="+mn-ea"/>
              <a:cs typeface="+mn-cs"/>
            </a:endParaRPr>
          </a:p>
          <a:p>
            <a:r>
              <a:rPr lang="en-US" sz="1600" b="0" i="0" kern="1200" dirty="0" smtClean="0">
                <a:solidFill>
                  <a:schemeClr val="tx1"/>
                </a:solidFill>
                <a:effectLst/>
                <a:latin typeface="Arial" panose="020B0604020202020204" pitchFamily="34" charset="0"/>
                <a:ea typeface="+mn-ea"/>
                <a:cs typeface="+mn-cs"/>
              </a:rPr>
              <a:t>In research,</a:t>
            </a:r>
            <a:r>
              <a:rPr lang="en-US" sz="1600" b="0" i="0" kern="1200" baseline="0" dirty="0" smtClean="0">
                <a:solidFill>
                  <a:schemeClr val="tx1"/>
                </a:solidFill>
                <a:effectLst/>
                <a:latin typeface="Arial" panose="020B0604020202020204" pitchFamily="34" charset="0"/>
                <a:ea typeface="+mn-ea"/>
                <a:cs typeface="+mn-cs"/>
              </a:rPr>
              <a:t> as we all know, so many of our rules and guidelines are dictated by federal requirements, and so much of Research Administration is compliance with federal reqs.  Less known is the fact that federal agencies expect us to have written policies, and sometimes require specific ones (</a:t>
            </a:r>
            <a:r>
              <a:rPr lang="en-US" sz="1600" b="0" i="0" kern="1200" baseline="0" dirty="0" err="1" smtClean="0">
                <a:solidFill>
                  <a:schemeClr val="tx1"/>
                </a:solidFill>
                <a:effectLst/>
                <a:latin typeface="Arial" panose="020B0604020202020204" pitchFamily="34" charset="0"/>
                <a:ea typeface="+mn-ea"/>
                <a:cs typeface="+mn-cs"/>
              </a:rPr>
              <a:t>eg</a:t>
            </a:r>
            <a:r>
              <a:rPr lang="en-US" sz="1600" b="0" i="0" kern="1200" baseline="0" dirty="0" smtClean="0">
                <a:solidFill>
                  <a:schemeClr val="tx1"/>
                </a:solidFill>
                <a:effectLst/>
                <a:latin typeface="Arial" panose="020B0604020202020204" pitchFamily="34" charset="0"/>
                <a:ea typeface="+mn-ea"/>
                <a:cs typeface="+mn-cs"/>
              </a:rPr>
              <a:t>. RFCOI and Scientific Misconduct).  Even less known, federal requirements include the rule that a given institution, such as BMC, must follow its own policies.  </a:t>
            </a:r>
          </a:p>
          <a:p>
            <a:endParaRPr lang="en-US" sz="1600" b="0" i="0" kern="1200" baseline="0" dirty="0" smtClean="0">
              <a:solidFill>
                <a:schemeClr val="tx1"/>
              </a:solidFill>
              <a:effectLst/>
              <a:latin typeface="Arial" panose="020B0604020202020204" pitchFamily="34" charset="0"/>
              <a:ea typeface="+mn-ea"/>
              <a:cs typeface="+mn-cs"/>
            </a:endParaRPr>
          </a:p>
          <a:p>
            <a:r>
              <a:rPr lang="en-US" sz="1600" b="0" i="0" kern="1200" baseline="0" dirty="0" smtClean="0">
                <a:solidFill>
                  <a:schemeClr val="tx1"/>
                </a:solidFill>
                <a:effectLst/>
                <a:latin typeface="Arial" panose="020B0604020202020204" pitchFamily="34" charset="0"/>
                <a:ea typeface="+mn-ea"/>
                <a:cs typeface="+mn-cs"/>
              </a:rPr>
              <a:t>Examples:  Regulation guiding use of federal funds, now called “Uniform Guidance” dictates requirements for certifying effort on a grant or contract.  If we do not follow those requirements, our annual audit can identify the non-compliance, which can prompt a federal audit and potential fines.  Many research institutions have paid millions for failures of proper effort allocation and documentation.  </a:t>
            </a:r>
          </a:p>
          <a:p>
            <a:endParaRPr lang="en-US" sz="1600" b="0" i="0" kern="1200" baseline="0" dirty="0" smtClean="0">
              <a:solidFill>
                <a:schemeClr val="tx1"/>
              </a:solidFill>
              <a:effectLst/>
              <a:latin typeface="Arial" panose="020B0604020202020204" pitchFamily="34" charset="0"/>
              <a:ea typeface="+mn-ea"/>
              <a:cs typeface="+mn-cs"/>
            </a:endParaRPr>
          </a:p>
          <a:p>
            <a:r>
              <a:rPr lang="en-US" sz="1600" b="0" i="0" kern="1200" baseline="0" dirty="0" smtClean="0">
                <a:solidFill>
                  <a:schemeClr val="tx1"/>
                </a:solidFill>
                <a:effectLst/>
                <a:latin typeface="Arial" panose="020B0604020202020204" pitchFamily="34" charset="0"/>
                <a:ea typeface="+mn-ea"/>
                <a:cs typeface="+mn-cs"/>
              </a:rPr>
              <a:t>In addition, if a BMC policy were to require more than federal rule, a federal audit can hold us accountability for our more stringent requirement. If, </a:t>
            </a:r>
            <a:r>
              <a:rPr lang="en-US" sz="1600" b="0" i="0" kern="1200" baseline="0" dirty="0" err="1" smtClean="0">
                <a:solidFill>
                  <a:schemeClr val="tx1"/>
                </a:solidFill>
                <a:effectLst/>
                <a:latin typeface="Arial" panose="020B0604020202020204" pitchFamily="34" charset="0"/>
                <a:ea typeface="+mn-ea"/>
                <a:cs typeface="+mn-cs"/>
              </a:rPr>
              <a:t>eg</a:t>
            </a:r>
            <a:r>
              <a:rPr lang="en-US" sz="1600" b="0" i="0" kern="1200" baseline="0" dirty="0" smtClean="0">
                <a:solidFill>
                  <a:schemeClr val="tx1"/>
                </a:solidFill>
                <a:effectLst/>
                <a:latin typeface="Arial" panose="020B0604020202020204" pitchFamily="34" charset="0"/>
                <a:ea typeface="+mn-ea"/>
                <a:cs typeface="+mn-cs"/>
              </a:rPr>
              <a:t>, we stipulated in policy that we would have researchers certify effort weekly, we can be held accountable for failure to follow our own rule.</a:t>
            </a:r>
            <a:endParaRPr lang="en-US" sz="1600" b="0" i="0" kern="1200" dirty="0" smtClean="0">
              <a:solidFill>
                <a:schemeClr val="tx1"/>
              </a:solidFill>
              <a:effectLst/>
              <a:latin typeface="Arial" panose="020B0604020202020204" pitchFamily="34" charset="0"/>
              <a:ea typeface="+mn-ea"/>
              <a:cs typeface="+mn-cs"/>
            </a:endParaRPr>
          </a:p>
          <a:p>
            <a:endParaRPr lang="en-US" sz="1600" b="1" i="0" kern="1200" dirty="0" smtClean="0">
              <a:solidFill>
                <a:schemeClr val="tx1"/>
              </a:solidFill>
              <a:effectLst/>
              <a:latin typeface="Arial" panose="020B0604020202020204" pitchFamily="34" charset="0"/>
              <a:ea typeface="+mn-ea"/>
              <a:cs typeface="+mn-cs"/>
            </a:endParaRPr>
          </a:p>
          <a:p>
            <a:r>
              <a:rPr lang="en-US" sz="1600" b="0" i="0" kern="1200" dirty="0" smtClean="0">
                <a:solidFill>
                  <a:schemeClr val="tx1"/>
                </a:solidFill>
                <a:effectLst/>
                <a:latin typeface="Arial" panose="020B0604020202020204" pitchFamily="34" charset="0"/>
                <a:ea typeface="+mn-ea"/>
                <a:cs typeface="+mn-cs"/>
              </a:rPr>
              <a:t>What continues to surprise</a:t>
            </a:r>
            <a:r>
              <a:rPr lang="en-US" sz="1600" b="0" i="0" kern="1200" baseline="0" dirty="0" smtClean="0">
                <a:solidFill>
                  <a:schemeClr val="tx1"/>
                </a:solidFill>
                <a:effectLst/>
                <a:latin typeface="Arial" panose="020B0604020202020204" pitchFamily="34" charset="0"/>
                <a:ea typeface="+mn-ea"/>
                <a:cs typeface="+mn-cs"/>
              </a:rPr>
              <a:t> me is how few actors failing to apply policy accurately can bring about millions of dollars, for a variety of reasons.  One person can commit the same act many times, and each is incident subject to fine.  If negligence is identified, fines can be trebled.</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Much of our work is governed by federal law, regulations, and other rules, and we must also abide by state and local rules and institutional requirements.</a:t>
            </a:r>
          </a:p>
          <a:p>
            <a:endParaRPr lang="en-US" baseline="0" dirty="0" smtClean="0"/>
          </a:p>
          <a:p>
            <a:r>
              <a:rPr lang="en-US" baseline="0" dirty="0" smtClean="0"/>
              <a:t>Policies are </a:t>
            </a:r>
          </a:p>
          <a:p>
            <a:endParaRPr lang="en-US" baseline="0" dirty="0" smtClean="0"/>
          </a:p>
          <a:p>
            <a:r>
              <a:rPr lang="en-US" baseline="0" dirty="0" smtClean="0"/>
              <a:t>Our aim is to make policies easy to read, to provide companion SOPs and other job aids.  </a:t>
            </a:r>
          </a:p>
          <a:p>
            <a:endParaRPr lang="en-US" baseline="0" dirty="0" smtClean="0"/>
          </a:p>
          <a:p>
            <a:r>
              <a:rPr lang="en-US" baseline="0" dirty="0" smtClean="0"/>
              <a:t>Today I’d like to review recent policy history and point to new initiatives.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9178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Johanna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6581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Verdana" panose="020B0604030504040204" pitchFamily="34" charset="0"/>
                <a:ea typeface="Verdana" panose="020B0604030504040204" pitchFamily="34" charset="0"/>
              </a:rPr>
              <a:t>Unfortunately, there remains no validated mechanism to reliably define or identify fake, predatory, or pseudo journals, and we therefore emphasize the need to evaluate each journal’s practices </a:t>
            </a:r>
            <a:r>
              <a:rPr lang="en-US" sz="1800" dirty="0" smtClean="0">
                <a:latin typeface="Verdana" panose="020B0604030504040204" pitchFamily="34" charset="0"/>
                <a:ea typeface="Verdana" panose="020B0604030504040204" pitchFamily="34" charset="0"/>
              </a:rPr>
              <a:t>carefully</a:t>
            </a:r>
          </a:p>
          <a:p>
            <a:endParaRPr lang="en-US" sz="1800" dirty="0">
              <a:latin typeface="Verdana" panose="020B0604030504040204" pitchFamily="34" charset="0"/>
              <a:ea typeface="Verdana" panose="020B0604030504040204" pitchFamily="34" charset="0"/>
            </a:endParaRPr>
          </a:p>
          <a:p>
            <a:r>
              <a:rPr lang="en-US" sz="1800" dirty="0" smtClean="0">
                <a:latin typeface="Verdana" panose="020B0604030504040204" pitchFamily="34" charset="0"/>
                <a:ea typeface="Verdana" panose="020B0604030504040204" pitchFamily="34" charset="0"/>
              </a:rPr>
              <a:t> ICMJE</a:t>
            </a:r>
            <a:endParaRPr lang="en-US" sz="18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705CA-79E5-42C4-A369-CD215C81616F}" type="slidenum">
              <a:rPr lang="en-US" smtClean="0"/>
              <a:t>39</a:t>
            </a:fld>
            <a:endParaRPr lang="en-US"/>
          </a:p>
        </p:txBody>
      </p:sp>
    </p:spTree>
    <p:extLst>
      <p:ext uri="{BB962C8B-B14F-4D97-AF65-F5344CB8AC3E}">
        <p14:creationId xmlns:p14="http://schemas.microsoft.com/office/powerpoint/2010/main" val="151039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705CA-79E5-42C4-A369-CD215C81616F}" type="slidenum">
              <a:rPr lang="en-US" smtClean="0"/>
              <a:t>41</a:t>
            </a:fld>
            <a:endParaRPr lang="en-US"/>
          </a:p>
        </p:txBody>
      </p:sp>
    </p:spTree>
    <p:extLst>
      <p:ext uri="{BB962C8B-B14F-4D97-AF65-F5344CB8AC3E}">
        <p14:creationId xmlns:p14="http://schemas.microsoft.com/office/powerpoint/2010/main" val="1969184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469" y="5000448"/>
            <a:ext cx="5982139" cy="246473"/>
          </a:xfrm>
        </p:spPr>
        <p:txBody>
          <a:bodyPr/>
          <a:lstStyle/>
          <a:p>
            <a:pPr>
              <a:spcBef>
                <a:spcPts val="400"/>
              </a:spcBef>
              <a:spcAft>
                <a:spcPts val="0"/>
              </a:spcAft>
            </a:pPr>
            <a:r>
              <a:rPr lang="en-US" sz="1200" dirty="0" smtClean="0">
                <a:solidFill>
                  <a:srgbClr val="000000"/>
                </a:solidFill>
                <a:effectLst/>
                <a:latin typeface="Calibri" panose="020F0502020204030204" pitchFamily="34" charset="0"/>
              </a:rPr>
              <a:t>Kaye</a:t>
            </a:r>
          </a:p>
          <a:p>
            <a:pPr>
              <a:spcBef>
                <a:spcPts val="400"/>
              </a:spcBef>
              <a:spcAft>
                <a:spcPts val="0"/>
              </a:spcAft>
            </a:pPr>
            <a:endParaRPr lang="en-US" sz="1200" dirty="0" smtClean="0">
              <a:solidFill>
                <a:srgbClr val="000000"/>
              </a:solidFill>
              <a:effectLst/>
              <a:latin typeface="Calibri" panose="020F0502020204030204" pitchFamily="34" charset="0"/>
            </a:endParaRPr>
          </a:p>
          <a:p>
            <a:pPr>
              <a:spcBef>
                <a:spcPts val="400"/>
              </a:spcBef>
              <a:spcAft>
                <a:spcPts val="0"/>
              </a:spcAft>
            </a:pPr>
            <a:r>
              <a:rPr lang="en-US" sz="1200" dirty="0" smtClean="0">
                <a:solidFill>
                  <a:srgbClr val="000000"/>
                </a:solidFill>
                <a:effectLst/>
                <a:latin typeface="Calibri" panose="020F0502020204030204" pitchFamily="34" charset="0"/>
              </a:rPr>
              <a:t>This training module provides a summary of BMC’s Time and Effort Reporting</a:t>
            </a:r>
            <a:r>
              <a:rPr lang="en-US" sz="1200" baseline="0" dirty="0" smtClean="0">
                <a:solidFill>
                  <a:srgbClr val="000000"/>
                </a:solidFill>
                <a:effectLst/>
                <a:latin typeface="Calibri" panose="020F0502020204030204" pitchFamily="34" charset="0"/>
              </a:rPr>
              <a:t> Policy. </a:t>
            </a:r>
            <a:r>
              <a:rPr lang="en-US" sz="1200" dirty="0" smtClean="0">
                <a:solidFill>
                  <a:srgbClr val="000000"/>
                </a:solidFill>
                <a:effectLst/>
                <a:latin typeface="Calibri" panose="020F0502020204030204" pitchFamily="34" charset="0"/>
              </a:rPr>
              <a:t> By the end of this module, you will be acquainted with:</a:t>
            </a:r>
          </a:p>
          <a:p>
            <a:pPr marL="342900" indent="-342900">
              <a:spcBef>
                <a:spcPts val="400"/>
              </a:spcBef>
              <a:spcAft>
                <a:spcPts val="0"/>
              </a:spcAft>
              <a:buAutoNum type="arabicParenR"/>
            </a:pPr>
            <a:r>
              <a:rPr lang="en-US" sz="1200" dirty="0" smtClean="0">
                <a:solidFill>
                  <a:srgbClr val="000000"/>
                </a:solidFill>
                <a:effectLst/>
                <a:latin typeface="Calibri" panose="020F0502020204030204" pitchFamily="34" charset="0"/>
              </a:rPr>
              <a:t>The purpose</a:t>
            </a:r>
            <a:r>
              <a:rPr lang="en-US" sz="1200" baseline="0" dirty="0" smtClean="0">
                <a:solidFill>
                  <a:srgbClr val="000000"/>
                </a:solidFill>
                <a:effectLst/>
                <a:latin typeface="Calibri" panose="020F0502020204030204" pitchFamily="34" charset="0"/>
              </a:rPr>
              <a:t> of effort reporting</a:t>
            </a:r>
            <a:endParaRPr lang="en-US" sz="1200" dirty="0" smtClean="0">
              <a:solidFill>
                <a:srgbClr val="000000"/>
              </a:solidFill>
              <a:effectLst/>
              <a:latin typeface="Calibri" panose="020F0502020204030204" pitchFamily="34" charset="0"/>
            </a:endParaRPr>
          </a:p>
          <a:p>
            <a:pPr marL="342900" indent="-342900">
              <a:spcBef>
                <a:spcPts val="400"/>
              </a:spcBef>
              <a:spcAft>
                <a:spcPts val="0"/>
              </a:spcAft>
              <a:buAutoNum type="arabicParenR"/>
            </a:pPr>
            <a:r>
              <a:rPr lang="en-US" sz="1200" dirty="0" smtClean="0">
                <a:solidFill>
                  <a:srgbClr val="000000"/>
                </a:solidFill>
                <a:effectLst/>
                <a:latin typeface="Calibri" panose="020F0502020204030204" pitchFamily="34" charset="0"/>
              </a:rPr>
              <a:t>The</a:t>
            </a:r>
            <a:r>
              <a:rPr lang="en-US" sz="1200" baseline="0" dirty="0" smtClean="0">
                <a:solidFill>
                  <a:srgbClr val="000000"/>
                </a:solidFill>
                <a:effectLst/>
                <a:latin typeface="Calibri" panose="020F0502020204030204" pitchFamily="34" charset="0"/>
              </a:rPr>
              <a:t> r</a:t>
            </a:r>
            <a:r>
              <a:rPr lang="en-US" sz="1200" dirty="0" smtClean="0">
                <a:solidFill>
                  <a:srgbClr val="000000"/>
                </a:solidFill>
                <a:effectLst/>
                <a:latin typeface="Calibri" panose="020F0502020204030204" pitchFamily="34" charset="0"/>
              </a:rPr>
              <a:t>oles and responsibilities of those involved in the effort reporting process and </a:t>
            </a:r>
          </a:p>
          <a:p>
            <a:pPr marL="342900" indent="-342900">
              <a:spcBef>
                <a:spcPts val="400"/>
              </a:spcBef>
              <a:spcAft>
                <a:spcPts val="0"/>
              </a:spcAft>
              <a:buAutoNum type="arabicParenR"/>
            </a:pPr>
            <a:r>
              <a:rPr lang="en-US" sz="1200" dirty="0" smtClean="0">
                <a:solidFill>
                  <a:srgbClr val="000000"/>
                </a:solidFill>
                <a:effectLst/>
                <a:latin typeface="Calibri" panose="020F0502020204030204" pitchFamily="34" charset="0"/>
              </a:rPr>
              <a:t>Basic features</a:t>
            </a:r>
            <a:r>
              <a:rPr lang="en-US" sz="1200" baseline="0" dirty="0" smtClean="0">
                <a:solidFill>
                  <a:srgbClr val="000000"/>
                </a:solidFill>
                <a:effectLst/>
                <a:latin typeface="Calibri" panose="020F0502020204030204" pitchFamily="34" charset="0"/>
              </a:rPr>
              <a:t> of effort certification for work performed on BMC sponsored programs</a:t>
            </a:r>
            <a:r>
              <a:rPr lang="en-US" sz="1200" dirty="0" smtClean="0">
                <a:solidFill>
                  <a:srgbClr val="000000"/>
                </a:solidFill>
                <a:effectLst/>
                <a:latin typeface="Calibri" panose="020F0502020204030204" pitchFamily="34" charset="0"/>
              </a:rPr>
              <a:t>.  </a:t>
            </a:r>
          </a:p>
          <a:p>
            <a:pPr marL="0" indent="0">
              <a:spcBef>
                <a:spcPts val="400"/>
              </a:spcBef>
              <a:spcAft>
                <a:spcPts val="0"/>
              </a:spcAft>
              <a:buNone/>
            </a:pPr>
            <a:endParaRPr lang="en-US" sz="1200" dirty="0" smtClean="0">
              <a:solidFill>
                <a:srgbClr val="000000"/>
              </a:solidFill>
              <a:effectLst/>
              <a:latin typeface="Calibri" panose="020F0502020204030204" pitchFamily="34" charset="0"/>
            </a:endParaRPr>
          </a:p>
          <a:p>
            <a:pPr marL="0" indent="0">
              <a:spcBef>
                <a:spcPts val="400"/>
              </a:spcBef>
              <a:spcAft>
                <a:spcPts val="0"/>
              </a:spcAft>
              <a:buNone/>
            </a:pPr>
            <a:r>
              <a:rPr lang="en-US" sz="1200" dirty="0" smtClean="0">
                <a:solidFill>
                  <a:srgbClr val="000000"/>
                </a:solidFill>
                <a:effectLst/>
                <a:latin typeface="Calibri" panose="020F0502020204030204" pitchFamily="34" charset="0"/>
              </a:rPr>
              <a:t>If you have additional questions after completing this module, please refer to its three last slides for </a:t>
            </a:r>
            <a:r>
              <a:rPr lang="en-US" sz="1200" baseline="0" dirty="0" smtClean="0">
                <a:solidFill>
                  <a:srgbClr val="000000"/>
                </a:solidFill>
                <a:effectLst/>
                <a:latin typeface="Calibri" panose="020F0502020204030204" pitchFamily="34" charset="0"/>
              </a:rPr>
              <a:t>definitions and links to additional training resources </a:t>
            </a:r>
            <a:r>
              <a:rPr lang="en-US" sz="1200" dirty="0" smtClean="0">
                <a:solidFill>
                  <a:srgbClr val="000000"/>
                </a:solidFill>
                <a:effectLst/>
                <a:latin typeface="Calibri" panose="020F0502020204030204" pitchFamily="34" charset="0"/>
              </a:rPr>
              <a:t>. </a:t>
            </a:r>
          </a:p>
          <a:p>
            <a:pPr>
              <a:spcBef>
                <a:spcPts val="400"/>
              </a:spcBef>
              <a:spcAft>
                <a:spcPts val="0"/>
              </a:spcAft>
            </a:pPr>
            <a:endParaRPr lang="en-US" sz="1200" dirty="0" smtClean="0">
              <a:solidFill>
                <a:srgbClr val="000000"/>
              </a:solidFill>
              <a:effectLst/>
              <a:latin typeface="Calibri" panose="020F0502020204030204" pitchFamily="34" charset="0"/>
            </a:endParaRPr>
          </a:p>
          <a:p>
            <a:pPr>
              <a:spcBef>
                <a:spcPts val="400"/>
              </a:spcBef>
              <a:spcAft>
                <a:spcPts val="0"/>
              </a:spcAft>
            </a:pPr>
            <a:r>
              <a:rPr lang="en-US" sz="1200" dirty="0" smtClean="0">
                <a:solidFill>
                  <a:srgbClr val="000000"/>
                </a:solidFill>
                <a:effectLst/>
                <a:latin typeface="Calibri" panose="020F0502020204030204" pitchFamily="34" charset="0"/>
              </a:rPr>
              <a:t>Now, let’s get started. </a:t>
            </a:r>
          </a:p>
          <a:p>
            <a:endParaRPr lang="en-US" sz="1200"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44</a:t>
            </a:fld>
            <a:endParaRPr lang="en-US" dirty="0">
              <a:solidFill>
                <a:srgbClr val="000000"/>
              </a:solidFill>
            </a:endParaRPr>
          </a:p>
        </p:txBody>
      </p:sp>
    </p:spTree>
    <p:extLst>
      <p:ext uri="{BB962C8B-B14F-4D97-AF65-F5344CB8AC3E}">
        <p14:creationId xmlns:p14="http://schemas.microsoft.com/office/powerpoint/2010/main" val="3486165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601375-11C1-41F5-B5F6-0843D09CCB67}" type="slidenum">
              <a:rPr lang="en-US" altLang="en-US" smtClean="0">
                <a:solidFill>
                  <a:srgbClr val="000000"/>
                </a:solidFill>
                <a:latin typeface="Calibri" panose="020F0502020204030204" pitchFamily="34" charset="0"/>
              </a:rPr>
              <a:pPr/>
              <a:t>45</a:t>
            </a:fld>
            <a:endParaRPr lang="en-US" altLang="en-US" dirty="0">
              <a:solidFill>
                <a:srgbClr val="000000"/>
              </a:solidFill>
              <a:latin typeface="Calibri" panose="020F050202020403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fontAlgn="auto">
              <a:spcAft>
                <a:spcPts val="0"/>
              </a:spcAft>
              <a:buFont typeface="Wingdings" panose="05000000000000000000" pitchFamily="2" charset="2"/>
              <a:buNone/>
            </a:pPr>
            <a:r>
              <a:rPr lang="en-US" sz="1800" dirty="0" smtClean="0"/>
              <a:t>Dave</a:t>
            </a:r>
          </a:p>
          <a:p>
            <a:pPr marL="0" indent="0" fontAlgn="auto">
              <a:spcAft>
                <a:spcPts val="0"/>
              </a:spcAft>
              <a:buFont typeface="Wingdings" panose="05000000000000000000" pitchFamily="2" charset="2"/>
              <a:buNone/>
            </a:pPr>
            <a:endParaRPr lang="en-US" sz="1800" dirty="0" smtClean="0"/>
          </a:p>
          <a:p>
            <a:pPr marL="0" indent="0" fontAlgn="auto">
              <a:spcAft>
                <a:spcPts val="0"/>
              </a:spcAft>
              <a:buFont typeface="Wingdings" panose="05000000000000000000" pitchFamily="2" charset="2"/>
              <a:buNone/>
            </a:pPr>
            <a:r>
              <a:rPr lang="en-US" sz="1800" dirty="0" smtClean="0"/>
              <a:t>The purpose of the BMC</a:t>
            </a:r>
            <a:r>
              <a:rPr lang="en-US" sz="1800" baseline="0" dirty="0" smtClean="0"/>
              <a:t> Time and Effort Reporting policy is to</a:t>
            </a:r>
            <a:r>
              <a:rPr lang="en-US" sz="1800" dirty="0" smtClean="0"/>
              <a:t> ensure compliance with federal regulations</a:t>
            </a:r>
            <a:r>
              <a:rPr lang="en-US" sz="1800" baseline="0" dirty="0" smtClean="0"/>
              <a:t> </a:t>
            </a:r>
            <a:r>
              <a:rPr lang="en-US" sz="1800" dirty="0" smtClean="0"/>
              <a:t>and other sponsor policies that require BMC to maintain accurate records of personnel time and effort to substantiate salary and wage costs.</a:t>
            </a:r>
            <a:endParaRPr lang="en-US" sz="1800" b="0" dirty="0" smtClean="0"/>
          </a:p>
          <a:p>
            <a:pPr marL="0" indent="0" fontAlgn="auto">
              <a:spcAft>
                <a:spcPts val="0"/>
              </a:spcAft>
              <a:buFont typeface="Wingdings" panose="05000000000000000000" pitchFamily="2" charset="2"/>
              <a:buNone/>
            </a:pPr>
            <a:endParaRPr lang="en-US" sz="1800" b="0" dirty="0" smtClean="0"/>
          </a:p>
          <a:p>
            <a:pPr marL="0" indent="0" fontAlgn="auto">
              <a:spcAft>
                <a:spcPts val="0"/>
              </a:spcAft>
              <a:buFont typeface="Wingdings" panose="05000000000000000000" pitchFamily="2" charset="2"/>
              <a:buNone/>
            </a:pPr>
            <a:r>
              <a:rPr lang="en-US" sz="1800" b="0" dirty="0" smtClean="0"/>
              <a:t>Effort Reporting </a:t>
            </a:r>
            <a:r>
              <a:rPr lang="en-US" sz="1800" dirty="0" smtClean="0"/>
              <a:t>is the mechanism used to provide assurance to </a:t>
            </a:r>
            <a:r>
              <a:rPr lang="en-US" sz="1800" i="1" dirty="0" smtClean="0"/>
              <a:t>federal sponsors </a:t>
            </a:r>
            <a:r>
              <a:rPr lang="en-US" sz="1800" dirty="0" smtClean="0"/>
              <a:t>that salaries charged</a:t>
            </a:r>
            <a:r>
              <a:rPr lang="en-US" sz="1800" baseline="0" dirty="0" smtClean="0"/>
              <a:t> --</a:t>
            </a:r>
            <a:r>
              <a:rPr lang="en-US" sz="1800" dirty="0" smtClean="0"/>
              <a:t> or cost shared</a:t>
            </a:r>
            <a:r>
              <a:rPr lang="en-US" sz="1800" baseline="0" dirty="0" smtClean="0"/>
              <a:t> –</a:t>
            </a:r>
            <a:r>
              <a:rPr lang="en-US" sz="1800" dirty="0" smtClean="0"/>
              <a:t> to a project are reasonable in relation to the </a:t>
            </a:r>
            <a:r>
              <a:rPr lang="en-US" sz="1800" i="1" dirty="0" smtClean="0"/>
              <a:t>actual</a:t>
            </a:r>
            <a:r>
              <a:rPr lang="en-US" sz="1800" dirty="0" smtClean="0"/>
              <a:t> work performed. </a:t>
            </a:r>
            <a:r>
              <a:rPr lang="en-US" sz="1800" b="0" i="0" u="none" strike="noStrike" baseline="0" dirty="0" smtClean="0">
                <a:latin typeface="Arial" panose="020B0604020202020204" pitchFamily="34" charset="0"/>
              </a:rPr>
              <a:t>All salaries charged to a sponsored program must be consistent with the actual effort expended. It creates an auditable record.</a:t>
            </a: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a:spcBef>
                <a:spcPct val="0"/>
              </a:spcBef>
              <a:defRPr/>
            </a:pPr>
            <a:r>
              <a:rPr lang="en-US" dirty="0" smtClean="0"/>
              <a:t>But it is also to ensure a consistent application</a:t>
            </a:r>
            <a:r>
              <a:rPr lang="en-US" baseline="0" dirty="0" smtClean="0"/>
              <a:t> of salary and effort among </a:t>
            </a:r>
            <a:r>
              <a:rPr lang="en-US" i="1" baseline="0" dirty="0" smtClean="0"/>
              <a:t>all sources, </a:t>
            </a:r>
            <a:r>
              <a:rPr lang="en-US" baseline="0" dirty="0" smtClean="0"/>
              <a:t>federal and non-federal.  Taken as a whole, BMC Effort Reporting ensures that our contractually committed effort is met, regardless of sponsor.</a:t>
            </a:r>
            <a:endParaRPr lang="en-US" dirty="0" smtClean="0"/>
          </a:p>
          <a:p>
            <a:pPr>
              <a:spcBef>
                <a:spcPct val="0"/>
              </a:spcBef>
              <a:defRPr/>
            </a:pPr>
            <a:endParaRPr lang="en-US" dirty="0" smtClean="0">
              <a:ea typeface="ＭＳ Ｐゴシック" charset="0"/>
              <a:cs typeface="ＭＳ Ｐゴシック" charset="0"/>
            </a:endParaRPr>
          </a:p>
          <a:p>
            <a:pPr marL="342900" lvl="1">
              <a:lnSpc>
                <a:spcPct val="90000"/>
              </a:lnSpc>
              <a:spcBef>
                <a:spcPts val="500"/>
              </a:spcBef>
              <a:buClr>
                <a:schemeClr val="tx2"/>
              </a:buClr>
            </a:pPr>
            <a:endParaRPr lang="en-US" b="1" dirty="0" smtClean="0">
              <a:latin typeface="Arial" panose="020B0604020202020204" pitchFamily="34" charset="0"/>
              <a:cs typeface="Arial" panose="020B0604020202020204" pitchFamily="34" charset="0"/>
            </a:endParaRPr>
          </a:p>
          <a:p>
            <a:pPr marL="1085850" lvl="2" indent="-285750">
              <a:lnSpc>
                <a:spcPct val="90000"/>
              </a:lnSpc>
              <a:spcBef>
                <a:spcPts val="500"/>
              </a:spcBef>
              <a:buClr>
                <a:schemeClr val="tx2"/>
              </a:buClr>
              <a:buFont typeface="Arial" panose="020B0604020202020204" pitchFamily="34" charset="0"/>
              <a:buChar char="•"/>
            </a:pPr>
            <a:r>
              <a:rPr lang="en-US" dirty="0" smtClean="0">
                <a:latin typeface="Arial" panose="020B0604020202020204" pitchFamily="34" charset="0"/>
                <a:cs typeface="Arial" panose="020B0604020202020204" pitchFamily="34" charset="0"/>
              </a:rPr>
              <a:t>Establishes compliance with federal and other sponsor requirements</a:t>
            </a:r>
          </a:p>
          <a:p>
            <a:pPr marL="1085850" lvl="2" indent="-285750">
              <a:lnSpc>
                <a:spcPct val="90000"/>
              </a:lnSpc>
              <a:spcBef>
                <a:spcPts val="500"/>
              </a:spcBef>
              <a:buClr>
                <a:schemeClr val="tx2"/>
              </a:buClr>
              <a:buFont typeface="Arial" panose="020B0604020202020204" pitchFamily="34" charset="0"/>
              <a:buChar char="•"/>
            </a:pPr>
            <a:r>
              <a:rPr lang="en-US" dirty="0" smtClean="0">
                <a:latin typeface="Arial" panose="020B0604020202020204" pitchFamily="34" charset="0"/>
                <a:cs typeface="Arial" panose="020B0604020202020204" pitchFamily="34" charset="0"/>
              </a:rPr>
              <a:t>Requires accurate recording of personnel time and effort</a:t>
            </a:r>
          </a:p>
          <a:p>
            <a:pPr marL="1085850" lvl="2" indent="-285750">
              <a:lnSpc>
                <a:spcPct val="90000"/>
              </a:lnSpc>
              <a:spcBef>
                <a:spcPts val="500"/>
              </a:spcBef>
              <a:buClr>
                <a:schemeClr val="tx2"/>
              </a:buClr>
              <a:buFont typeface="Arial" panose="020B0604020202020204" pitchFamily="34" charset="0"/>
              <a:buChar char="•"/>
            </a:pPr>
            <a:r>
              <a:rPr lang="en-US" dirty="0" smtClean="0">
                <a:latin typeface="Arial" panose="020B0604020202020204" pitchFamily="34" charset="0"/>
                <a:cs typeface="Arial" panose="020B0604020202020204" pitchFamily="34" charset="0"/>
              </a:rPr>
              <a:t>Substantiates salary and wage costs</a:t>
            </a:r>
          </a:p>
          <a:p>
            <a:pPr>
              <a:spcBef>
                <a:spcPct val="0"/>
              </a:spcBef>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3878999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601375-11C1-41F5-B5F6-0843D09CCB67}" type="slidenum">
              <a:rPr lang="en-US" altLang="en-US" smtClean="0">
                <a:solidFill>
                  <a:srgbClr val="000000"/>
                </a:solidFill>
                <a:latin typeface="Calibri" panose="020F0502020204030204" pitchFamily="34" charset="0"/>
              </a:rPr>
              <a:pPr/>
              <a:t>46</a:t>
            </a:fld>
            <a:endParaRPr lang="en-US" altLang="en-US" dirty="0">
              <a:solidFill>
                <a:srgbClr val="000000"/>
              </a:solidFill>
              <a:latin typeface="Calibri" panose="020F050202020403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2400" dirty="0" smtClean="0"/>
              <a:t>Kaye</a:t>
            </a:r>
          </a:p>
          <a:p>
            <a:endParaRPr lang="en-US" sz="2400" dirty="0" smtClean="0"/>
          </a:p>
          <a:p>
            <a:r>
              <a:rPr lang="en-US" sz="2400" dirty="0" smtClean="0"/>
              <a:t>Effort</a:t>
            </a:r>
            <a:r>
              <a:rPr lang="en-US" sz="2400" baseline="0" dirty="0" smtClean="0"/>
              <a:t> reporting occurs over the life of a sponsored project, from proposal through final reporting.</a:t>
            </a:r>
          </a:p>
          <a:p>
            <a:endParaRPr lang="en-US" sz="2400" baseline="0" dirty="0" smtClean="0"/>
          </a:p>
          <a:p>
            <a:r>
              <a:rPr lang="en-US" sz="2400" baseline="0" dirty="0" smtClean="0"/>
              <a:t>It begins when the PI or PD proposes time and effort on a project.</a:t>
            </a:r>
          </a:p>
          <a:p>
            <a:endParaRPr lang="en-US" sz="2400" baseline="0" dirty="0" smtClean="0"/>
          </a:p>
          <a:p>
            <a:r>
              <a:rPr lang="en-US" sz="2400" baseline="0" dirty="0" smtClean="0"/>
              <a:t>Once the project begins, they and their project team members confirm that the appropriate salary is charged to the project and </a:t>
            </a:r>
            <a:r>
              <a:rPr lang="en-US" sz="2400" i="1" baseline="0" dirty="0" smtClean="0"/>
              <a:t>certify </a:t>
            </a:r>
            <a:r>
              <a:rPr lang="en-US" sz="2400" i="0" baseline="0" dirty="0" smtClean="0"/>
              <a:t>that the effort expended is accurate in relation to that salary.</a:t>
            </a:r>
            <a:endParaRPr lang="en-US" sz="2400" dirty="0" smtClean="0"/>
          </a:p>
          <a:p>
            <a:endParaRPr lang="en-US" sz="2400" kern="1200" dirty="0" smtClean="0">
              <a:solidFill>
                <a:srgbClr val="365F91"/>
              </a:solidFill>
              <a:effectLst/>
              <a:latin typeface="+mn-lt"/>
              <a:ea typeface="+mn-ea"/>
              <a:cs typeface="Times New Roman" panose="02020603050405020304" pitchFamily="18" charset="0"/>
            </a:endParaRPr>
          </a:p>
          <a:p>
            <a:r>
              <a:rPr lang="en-US" sz="2400" kern="1200" dirty="0" smtClean="0">
                <a:solidFill>
                  <a:srgbClr val="365F91"/>
                </a:solidFill>
                <a:effectLst/>
                <a:latin typeface="+mn-lt"/>
                <a:ea typeface="+mn-ea"/>
                <a:cs typeface="Times New Roman" panose="02020603050405020304" pitchFamily="18" charset="0"/>
              </a:rPr>
              <a:t>Department (or, in some cases, development) administrators</a:t>
            </a:r>
            <a:r>
              <a:rPr lang="en-US" sz="2400" kern="1200" baseline="0" dirty="0" smtClean="0">
                <a:solidFill>
                  <a:srgbClr val="365F91"/>
                </a:solidFill>
                <a:effectLst/>
                <a:latin typeface="+mn-lt"/>
                <a:ea typeface="+mn-ea"/>
                <a:cs typeface="Times New Roman" panose="02020603050405020304" pitchFamily="18" charset="0"/>
              </a:rPr>
              <a:t> review “Other Support” for over-commitment across all activities – an early step in compliance with the federal False Claims Act, which carries stiff penalties for overcharging a federal agency.  </a:t>
            </a:r>
          </a:p>
          <a:p>
            <a:endParaRPr lang="en-US" sz="2400" kern="1200" baseline="0" dirty="0" smtClean="0">
              <a:solidFill>
                <a:srgbClr val="365F91"/>
              </a:solidFill>
              <a:effectLst/>
              <a:latin typeface="+mn-lt"/>
              <a:ea typeface="+mn-ea"/>
              <a:cs typeface="Times New Roman" panose="02020603050405020304" pitchFamily="18" charset="0"/>
            </a:endParaRPr>
          </a:p>
          <a:p>
            <a:r>
              <a:rPr lang="en-US" sz="2400" kern="1200" baseline="0" dirty="0" smtClean="0">
                <a:solidFill>
                  <a:srgbClr val="365F91"/>
                </a:solidFill>
                <a:effectLst/>
                <a:latin typeface="+mn-lt"/>
                <a:ea typeface="+mn-ea"/>
                <a:cs typeface="Times New Roman" panose="02020603050405020304" pitchFamily="18" charset="0"/>
              </a:rPr>
              <a:t>Administrators then allocate salary and support timely certifications.  </a:t>
            </a:r>
          </a:p>
          <a:p>
            <a:endParaRPr lang="en-US" sz="2400" kern="1200" baseline="0" dirty="0" smtClean="0">
              <a:solidFill>
                <a:srgbClr val="365F91"/>
              </a:solidFill>
              <a:effectLst/>
              <a:latin typeface="+mn-lt"/>
              <a:ea typeface="+mn-ea"/>
              <a:cs typeface="Times New Roman" panose="02020603050405020304" pitchFamily="18" charset="0"/>
            </a:endParaRPr>
          </a:p>
          <a:p>
            <a:r>
              <a:rPr lang="en-US" sz="2400" kern="1200" baseline="0" dirty="0" smtClean="0">
                <a:solidFill>
                  <a:srgbClr val="365F91"/>
                </a:solidFill>
                <a:effectLst/>
                <a:latin typeface="+mn-lt"/>
                <a:ea typeface="+mn-ea"/>
                <a:cs typeface="Times New Roman" panose="02020603050405020304" pitchFamily="18" charset="0"/>
              </a:rPr>
              <a:t>Before submitting certifications, administrators review them for consistency with all reports submitted to the sponsor, to further ensure compliance with the False Claims Act. </a:t>
            </a:r>
          </a:p>
          <a:p>
            <a:endParaRPr lang="en-US" sz="2400" kern="1200" baseline="0" dirty="0" smtClean="0">
              <a:solidFill>
                <a:srgbClr val="365F91"/>
              </a:solidFill>
              <a:effectLst/>
              <a:latin typeface="+mn-lt"/>
              <a:ea typeface="+mn-ea"/>
              <a:cs typeface="Times New Roman" panose="02020603050405020304" pitchFamily="18" charset="0"/>
            </a:endParaRPr>
          </a:p>
          <a:p>
            <a:r>
              <a:rPr lang="en-US" sz="2400" kern="1200" baseline="0" dirty="0" smtClean="0">
                <a:solidFill>
                  <a:srgbClr val="365F91"/>
                </a:solidFill>
                <a:effectLst/>
                <a:latin typeface="+mn-lt"/>
                <a:ea typeface="+mn-ea"/>
                <a:cs typeface="Times New Roman" panose="02020603050405020304" pitchFamily="18" charset="0"/>
              </a:rPr>
              <a:t>By BMC policy, the department administrator then submits all PARs to Research Operations and to BU’s PAR office, at the same time. They also report any changes to the initial effort.</a:t>
            </a:r>
          </a:p>
          <a:p>
            <a:endParaRPr lang="en-US" sz="2400" kern="1200" baseline="0" dirty="0" smtClean="0">
              <a:solidFill>
                <a:srgbClr val="365F91"/>
              </a:solidFill>
              <a:effectLst/>
              <a:latin typeface="+mn-lt"/>
              <a:ea typeface="+mn-ea"/>
              <a:cs typeface="Times New Roman" panose="02020603050405020304" pitchFamily="18" charset="0"/>
            </a:endParaRPr>
          </a:p>
          <a:p>
            <a:r>
              <a:rPr lang="en-US" sz="2400" kern="1200" dirty="0" smtClean="0">
                <a:solidFill>
                  <a:srgbClr val="365F91"/>
                </a:solidFill>
                <a:effectLst/>
                <a:latin typeface="+mn-lt"/>
                <a:ea typeface="+mn-ea"/>
                <a:cs typeface="Times New Roman" panose="02020603050405020304" pitchFamily="18" charset="0"/>
              </a:rPr>
              <a:t>Research Operations staff </a:t>
            </a:r>
            <a:r>
              <a:rPr lang="en-US" sz="2400" kern="1200" dirty="0" smtClean="0">
                <a:solidFill>
                  <a:srgbClr val="C00000"/>
                </a:solidFill>
                <a:effectLst/>
                <a:latin typeface="+mn-lt"/>
                <a:ea typeface="+mn-ea"/>
                <a:cs typeface="Times New Roman" panose="02020603050405020304" pitchFamily="18" charset="0"/>
              </a:rPr>
              <a:t>review the initial </a:t>
            </a:r>
            <a:r>
              <a:rPr lang="en-US" sz="2400" kern="1200" dirty="0" smtClean="0">
                <a:solidFill>
                  <a:srgbClr val="365F91"/>
                </a:solidFill>
                <a:effectLst/>
                <a:latin typeface="+mn-lt"/>
                <a:ea typeface="+mn-ea"/>
                <a:cs typeface="Times New Roman" panose="02020603050405020304" pitchFamily="18" charset="0"/>
              </a:rPr>
              <a:t>effort (and cost-share)</a:t>
            </a:r>
            <a:r>
              <a:rPr lang="en-US" sz="2400" kern="1200" baseline="0" dirty="0" smtClean="0">
                <a:solidFill>
                  <a:srgbClr val="365F91"/>
                </a:solidFill>
                <a:effectLst/>
                <a:latin typeface="+mn-lt"/>
                <a:ea typeface="+mn-ea"/>
                <a:cs typeface="Times New Roman" panose="02020603050405020304" pitchFamily="18" charset="0"/>
              </a:rPr>
              <a:t> </a:t>
            </a:r>
            <a:r>
              <a:rPr lang="en-US" sz="2400" kern="1200" dirty="0" smtClean="0">
                <a:solidFill>
                  <a:srgbClr val="365F91"/>
                </a:solidFill>
                <a:effectLst/>
                <a:latin typeface="+mn-lt"/>
                <a:ea typeface="+mn-ea"/>
                <a:cs typeface="Times New Roman" panose="02020603050405020304" pitchFamily="18" charset="0"/>
              </a:rPr>
              <a:t>commitments</a:t>
            </a:r>
            <a:r>
              <a:rPr lang="en-US" sz="2400" kern="1200" baseline="0" dirty="0" smtClean="0">
                <a:solidFill>
                  <a:srgbClr val="365F91"/>
                </a:solidFill>
                <a:effectLst/>
                <a:latin typeface="+mn-lt"/>
                <a:ea typeface="+mn-ea"/>
                <a:cs typeface="Times New Roman" panose="02020603050405020304" pitchFamily="18" charset="0"/>
              </a:rPr>
              <a:t> and subsequent </a:t>
            </a:r>
            <a:r>
              <a:rPr lang="en-US" sz="2400" kern="1200" dirty="0" smtClean="0">
                <a:solidFill>
                  <a:srgbClr val="365F91"/>
                </a:solidFill>
                <a:effectLst/>
                <a:latin typeface="+mn-lt"/>
                <a:ea typeface="+mn-ea"/>
                <a:cs typeface="Times New Roman" panose="02020603050405020304" pitchFamily="18" charset="0"/>
              </a:rPr>
              <a:t>effort certifications</a:t>
            </a:r>
            <a:r>
              <a:rPr lang="en-US" sz="2400" kern="1200" baseline="0" dirty="0" smtClean="0">
                <a:solidFill>
                  <a:srgbClr val="365F91"/>
                </a:solidFill>
                <a:effectLst/>
                <a:latin typeface="+mn-lt"/>
                <a:ea typeface="+mn-ea"/>
                <a:cs typeface="Times New Roman" panose="02020603050405020304" pitchFamily="18" charset="0"/>
              </a:rPr>
              <a:t>.</a:t>
            </a:r>
            <a:endParaRPr lang="en-US" sz="24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24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a:latin typeface="Arial" panose="020B0604020202020204" pitchFamily="34" charset="0"/>
            </a:endParaRPr>
          </a:p>
        </p:txBody>
      </p:sp>
    </p:spTree>
    <p:extLst>
      <p:ext uri="{BB962C8B-B14F-4D97-AF65-F5344CB8AC3E}">
        <p14:creationId xmlns:p14="http://schemas.microsoft.com/office/powerpoint/2010/main" val="1833336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601375-11C1-41F5-B5F6-0843D09CCB67}" type="slidenum">
              <a:rPr lang="en-US" altLang="en-US" smtClean="0">
                <a:solidFill>
                  <a:srgbClr val="000000"/>
                </a:solidFill>
                <a:latin typeface="Calibri" panose="020F0502020204030204" pitchFamily="34" charset="0"/>
              </a:rPr>
              <a:pPr/>
              <a:t>47</a:t>
            </a:fld>
            <a:endParaRPr lang="en-US" altLang="en-US" dirty="0">
              <a:solidFill>
                <a:srgbClr val="000000"/>
              </a:solidFill>
              <a:latin typeface="Calibri" panose="020F050202020403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r>
              <a:rPr lang="en-US" dirty="0" smtClean="0">
                <a:ea typeface="ＭＳ Ｐゴシック" charset="0"/>
                <a:cs typeface="ＭＳ Ｐゴシック" charset="0"/>
              </a:rPr>
              <a:t>Dave</a:t>
            </a:r>
          </a:p>
          <a:p>
            <a:pPr>
              <a:spcBef>
                <a:spcPct val="0"/>
              </a:spcBef>
              <a:defRPr/>
            </a:pPr>
            <a:r>
              <a:rPr lang="en-US" smtClean="0">
                <a:ea typeface="ＭＳ Ｐゴシック" charset="0"/>
                <a:cs typeface="ＭＳ Ｐゴシック" charset="0"/>
              </a:rPr>
              <a:t>In </a:t>
            </a:r>
            <a:r>
              <a:rPr lang="en-US" dirty="0" smtClean="0">
                <a:ea typeface="ＭＳ Ｐゴシック" charset="0"/>
                <a:cs typeface="ＭＳ Ｐゴシック" charset="0"/>
              </a:rPr>
              <a:t>summary, effort certification</a:t>
            </a:r>
            <a:r>
              <a:rPr lang="en-US" baseline="0" dirty="0" smtClean="0">
                <a:ea typeface="ＭＳ Ｐゴシック" charset="0"/>
                <a:cs typeface="ＭＳ Ｐゴシック" charset="0"/>
              </a:rPr>
              <a:t> assures that our claims for payment are accurate, allowable, and properly allocated. </a:t>
            </a:r>
          </a:p>
          <a:p>
            <a:pPr>
              <a:spcBef>
                <a:spcPct val="0"/>
              </a:spcBef>
              <a:defRPr/>
            </a:pPr>
            <a:endParaRPr lang="en-US" baseline="0" dirty="0" smtClean="0">
              <a:ea typeface="ＭＳ Ｐゴシック" charset="0"/>
              <a:cs typeface="ＭＳ Ｐゴシック" charset="0"/>
            </a:endParaRPr>
          </a:p>
          <a:p>
            <a:pPr>
              <a:spcBef>
                <a:spcPct val="0"/>
              </a:spcBef>
              <a:defRPr/>
            </a:pPr>
            <a:r>
              <a:rPr lang="en-US" baseline="0" dirty="0" smtClean="0">
                <a:ea typeface="ＭＳ Ｐゴシック" charset="0"/>
                <a:cs typeface="ＭＳ Ｐゴシック" charset="0"/>
              </a:rPr>
              <a:t>For that assurance to be reasonable,</a:t>
            </a:r>
            <a:r>
              <a:rPr lang="en-US" baseline="0" dirty="0">
                <a:ea typeface="ＭＳ Ｐゴシック" charset="0"/>
                <a:cs typeface="ＭＳ Ｐゴシック" charset="0"/>
              </a:rPr>
              <a:t> </a:t>
            </a:r>
            <a:r>
              <a:rPr lang="en-US" baseline="0" dirty="0" smtClean="0">
                <a:ea typeface="ＭＳ Ｐゴシック" charset="0"/>
                <a:cs typeface="ＭＳ Ｐゴシック" charset="0"/>
              </a:rPr>
              <a:t>it must</a:t>
            </a:r>
          </a:p>
          <a:p>
            <a:pPr marL="171450" indent="-171450">
              <a:spcBef>
                <a:spcPct val="0"/>
              </a:spcBef>
              <a:buFont typeface="Arial" panose="020B0604020202020204" pitchFamily="34" charset="0"/>
              <a:buChar char="•"/>
              <a:defRPr/>
            </a:pPr>
            <a:r>
              <a:rPr lang="en-US" baseline="0" dirty="0" smtClean="0">
                <a:ea typeface="ＭＳ Ｐゴシック" charset="0"/>
                <a:cs typeface="ＭＳ Ｐゴシック" charset="0"/>
              </a:rPr>
              <a:t>Be Signed by the person doing the work – or, in rare cases, after a person has left BMC, by the PI/PD or a supervisor with first-hand knowledge of the work</a:t>
            </a:r>
          </a:p>
          <a:p>
            <a:pPr marL="171450" indent="-171450">
              <a:spcBef>
                <a:spcPct val="0"/>
              </a:spcBef>
              <a:buFont typeface="Arial" panose="020B0604020202020204" pitchFamily="34" charset="0"/>
              <a:buChar char="•"/>
              <a:defRPr/>
            </a:pPr>
            <a:r>
              <a:rPr lang="en-US" baseline="0" dirty="0" smtClean="0">
                <a:ea typeface="ＭＳ Ｐゴシック" charset="0"/>
                <a:cs typeface="ＭＳ Ｐゴシック" charset="0"/>
              </a:rPr>
              <a:t>Reflect 100% of the activity for which the certifier is compensated</a:t>
            </a:r>
          </a:p>
          <a:p>
            <a:pPr marL="171450" indent="-171450">
              <a:spcBef>
                <a:spcPct val="0"/>
              </a:spcBef>
              <a:buFont typeface="Arial" panose="020B0604020202020204" pitchFamily="34" charset="0"/>
              <a:buChar char="•"/>
              <a:defRPr/>
            </a:pPr>
            <a:r>
              <a:rPr lang="en-US" baseline="0" dirty="0" smtClean="0">
                <a:ea typeface="ＭＳ Ｐゴシック" charset="0"/>
                <a:cs typeface="ＭＳ Ｐゴシック" charset="0"/>
              </a:rPr>
              <a:t>Be based on records that reflect the actual work performed</a:t>
            </a:r>
          </a:p>
          <a:p>
            <a:pPr marL="0" indent="0">
              <a:spcBef>
                <a:spcPct val="0"/>
              </a:spcBef>
              <a:buFont typeface="Arial" panose="020B0604020202020204" pitchFamily="34" charset="0"/>
              <a:buNone/>
              <a:defRPr/>
            </a:pPr>
            <a:r>
              <a:rPr lang="en-US" baseline="0" dirty="0" smtClean="0">
                <a:ea typeface="ＭＳ Ｐゴシック" charset="0"/>
                <a:cs typeface="ＭＳ Ｐゴシック" charset="0"/>
              </a:rPr>
              <a:t>And</a:t>
            </a:r>
          </a:p>
          <a:p>
            <a:pPr marL="171450" indent="-171450">
              <a:spcBef>
                <a:spcPct val="0"/>
              </a:spcBef>
              <a:buFont typeface="Arial" panose="020B0604020202020204" pitchFamily="34" charset="0"/>
              <a:buChar char="•"/>
              <a:defRPr/>
            </a:pPr>
            <a:r>
              <a:rPr lang="en-US" baseline="0" dirty="0" smtClean="0">
                <a:ea typeface="ＭＳ Ｐゴシック" charset="0"/>
                <a:cs typeface="ＭＳ Ｐゴシック" charset="0"/>
              </a:rPr>
              <a:t>Record the BMC cost-share difference that occurs whenever the sponsor imposes a salary cap that is lower than the certifiers’ institutional base salary.  </a:t>
            </a:r>
          </a:p>
          <a:p>
            <a:pPr marL="171450" indent="-171450">
              <a:spcBef>
                <a:spcPct val="0"/>
              </a:spcBef>
              <a:buFont typeface="Arial" panose="020B0604020202020204" pitchFamily="34" charset="0"/>
              <a:buChar char="•"/>
              <a:defRPr/>
            </a:pPr>
            <a:endParaRPr lang="en-US" baseline="0" dirty="0" smtClean="0">
              <a:ea typeface="ＭＳ Ｐゴシック" charset="0"/>
              <a:cs typeface="ＭＳ Ｐゴシック" charset="0"/>
            </a:endParaRPr>
          </a:p>
          <a:p>
            <a:pPr marL="171450" indent="-171450">
              <a:spcBef>
                <a:spcPct val="0"/>
              </a:spcBef>
              <a:buFont typeface="Arial" panose="020B0604020202020204" pitchFamily="34" charset="0"/>
              <a:buChar char="•"/>
              <a:defRPr/>
            </a:pPr>
            <a:r>
              <a:rPr lang="en-US" baseline="0" dirty="0" smtClean="0">
                <a:ea typeface="ＭＳ Ｐゴシック" charset="0"/>
                <a:cs typeface="ＭＳ Ｐゴシック" charset="0"/>
              </a:rPr>
              <a:t>Please note: bonuses and </a:t>
            </a:r>
            <a:r>
              <a:rPr lang="en-US" baseline="0" dirty="0" err="1" smtClean="0">
                <a:ea typeface="ＭＳ Ｐゴシック" charset="0"/>
                <a:cs typeface="ＭＳ Ｐゴシック" charset="0"/>
              </a:rPr>
              <a:t>overbases</a:t>
            </a:r>
            <a:r>
              <a:rPr lang="en-US" baseline="0" dirty="0" smtClean="0">
                <a:ea typeface="ＭＳ Ｐゴシック" charset="0"/>
                <a:cs typeface="ＭＳ Ｐゴシック" charset="0"/>
              </a:rPr>
              <a:t> are not covered by federal sponsors and cannot be included in sponsored-salary or effort percentages</a:t>
            </a:r>
          </a:p>
          <a:p>
            <a:pPr marL="171450" indent="-171450">
              <a:spcBef>
                <a:spcPct val="0"/>
              </a:spcBef>
              <a:buFont typeface="Arial" panose="020B0604020202020204" pitchFamily="34" charset="0"/>
              <a:buChar char="•"/>
              <a:defRPr/>
            </a:pPr>
            <a:endParaRPr lang="en-US" baseline="0" dirty="0" smtClean="0">
              <a:ea typeface="ＭＳ Ｐゴシック" charset="0"/>
              <a:cs typeface="ＭＳ Ｐゴシック" charset="0"/>
            </a:endParaRPr>
          </a:p>
          <a:p>
            <a:pPr marL="0" indent="0">
              <a:spcBef>
                <a:spcPct val="0"/>
              </a:spcBef>
              <a:buFont typeface="Arial" panose="020B0604020202020204" pitchFamily="34" charset="0"/>
              <a:buNone/>
              <a:defRPr/>
            </a:pPr>
            <a:r>
              <a:rPr lang="en-US" baseline="0" dirty="0" smtClean="0">
                <a:ea typeface="ＭＳ Ｐゴシック" charset="0"/>
                <a:cs typeface="ＭＳ Ｐゴシック" charset="0"/>
              </a:rPr>
              <a:t>Timely certification is August for January through June effort and February for July through December.</a:t>
            </a:r>
          </a:p>
          <a:p>
            <a:pPr marL="171450" indent="-171450">
              <a:spcBef>
                <a:spcPct val="0"/>
              </a:spcBef>
              <a:buFont typeface="Arial" panose="020B0604020202020204" pitchFamily="34" charset="0"/>
              <a:buChar char="•"/>
              <a:defRPr/>
            </a:pPr>
            <a:endParaRPr lang="en-US" baseline="0" dirty="0" smtClean="0">
              <a:ea typeface="ＭＳ Ｐゴシック" charset="0"/>
              <a:cs typeface="ＭＳ Ｐゴシック" charset="0"/>
            </a:endParaRPr>
          </a:p>
        </p:txBody>
      </p:sp>
    </p:spTree>
    <p:extLst>
      <p:ext uri="{BB962C8B-B14F-4D97-AF65-F5344CB8AC3E}">
        <p14:creationId xmlns:p14="http://schemas.microsoft.com/office/powerpoint/2010/main" val="3420726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601375-11C1-41F5-B5F6-0843D09CCB67}" type="slidenum">
              <a:rPr lang="en-US" altLang="en-US" smtClean="0">
                <a:solidFill>
                  <a:srgbClr val="000000"/>
                </a:solidFill>
                <a:latin typeface="Calibri" panose="020F0502020204030204" pitchFamily="34" charset="0"/>
              </a:rPr>
              <a:pPr/>
              <a:t>48</a:t>
            </a:fld>
            <a:endParaRPr lang="en-US" altLang="en-US" dirty="0">
              <a:solidFill>
                <a:srgbClr val="000000"/>
              </a:solidFill>
              <a:latin typeface="Calibri" panose="020F050202020403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fontAlgn="auto">
              <a:spcAft>
                <a:spcPts val="0"/>
              </a:spcAft>
              <a:buFont typeface="Wingdings" panose="05000000000000000000" pitchFamily="2" charset="2"/>
              <a:buNone/>
            </a:pPr>
            <a:r>
              <a:rPr lang="en-US" sz="1800" b="0" i="0" u="none" strike="noStrike" baseline="0" dirty="0" smtClean="0">
                <a:latin typeface="Arial" panose="020B0604020202020204" pitchFamily="34" charset="0"/>
              </a:rPr>
              <a:t>Please refer to this slide for definitions and the next two slides for the many resources available to support Time and Effort Reporting.  As we create more resources, we will provide them.</a:t>
            </a:r>
          </a:p>
          <a:p>
            <a:pPr marL="0" indent="0" fontAlgn="auto">
              <a:spcAft>
                <a:spcPts val="0"/>
              </a:spcAft>
              <a:buFont typeface="Wingdings" panose="05000000000000000000" pitchFamily="2" charset="2"/>
              <a:buNone/>
            </a:pPr>
            <a:endParaRPr lang="en-US" sz="1800" b="0" i="0" u="none" strike="noStrike" baseline="0" dirty="0" smtClean="0">
              <a:latin typeface="Arial" panose="020B0604020202020204" pitchFamily="34" charset="0"/>
            </a:endParaRPr>
          </a:p>
          <a:p>
            <a:pPr marL="0" indent="0" fontAlgn="auto">
              <a:spcAft>
                <a:spcPts val="0"/>
              </a:spcAft>
              <a:buFont typeface="Wingdings" panose="05000000000000000000" pitchFamily="2" charset="2"/>
              <a:buNone/>
            </a:pPr>
            <a:endParaRPr lang="en-US" sz="1800" b="0" i="0" u="none" strike="noStrike" baseline="0" dirty="0">
              <a:latin typeface="Arial" panose="020B0604020202020204" pitchFamily="34" charset="0"/>
            </a:endParaRPr>
          </a:p>
        </p:txBody>
      </p:sp>
    </p:spTree>
    <p:extLst>
      <p:ext uri="{BB962C8B-B14F-4D97-AF65-F5344CB8AC3E}">
        <p14:creationId xmlns:p14="http://schemas.microsoft.com/office/powerpoint/2010/main" val="253351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36768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49</a:t>
            </a:fld>
            <a:endParaRPr lang="en-US" dirty="0"/>
          </a:p>
        </p:txBody>
      </p:sp>
    </p:spTree>
    <p:extLst>
      <p:ext uri="{BB962C8B-B14F-4D97-AF65-F5344CB8AC3E}">
        <p14:creationId xmlns:p14="http://schemas.microsoft.com/office/powerpoint/2010/main" val="4073363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50</a:t>
            </a:fld>
            <a:endParaRPr lang="en-US" dirty="0"/>
          </a:p>
        </p:txBody>
      </p:sp>
    </p:spTree>
    <p:extLst>
      <p:ext uri="{BB962C8B-B14F-4D97-AF65-F5344CB8AC3E}">
        <p14:creationId xmlns:p14="http://schemas.microsoft.com/office/powerpoint/2010/main" val="181716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Known</a:t>
            </a:r>
            <a:r>
              <a:rPr lang="en-US" baseline="0" dirty="0" smtClean="0"/>
              <a:t> PIs leaving</a:t>
            </a:r>
          </a:p>
          <a:p>
            <a:r>
              <a:rPr lang="en-US" baseline="0" dirty="0" smtClean="0"/>
              <a:t>Sunday Clark, Surgery</a:t>
            </a:r>
          </a:p>
          <a:p>
            <a:r>
              <a:rPr lang="en-US" baseline="0" dirty="0" smtClean="0"/>
              <a:t>Meg Parker, </a:t>
            </a:r>
            <a:r>
              <a:rPr lang="en-US" baseline="0" dirty="0" err="1" smtClean="0"/>
              <a:t>Peds</a:t>
            </a:r>
            <a:endParaRPr lang="en-US" baseline="0" dirty="0" smtClean="0"/>
          </a:p>
          <a:p>
            <a:r>
              <a:rPr lang="en-US" baseline="0" dirty="0" smtClean="0"/>
              <a:t>Joe Pare, ED</a:t>
            </a:r>
          </a:p>
          <a:p>
            <a:r>
              <a:rPr lang="en-US" baseline="0" dirty="0" smtClean="0"/>
              <a:t>Nina Lin, ID</a:t>
            </a:r>
          </a:p>
          <a:p>
            <a:r>
              <a:rPr lang="en-US" baseline="0" dirty="0" smtClean="0"/>
              <a:t>Suzanne Mitchell, Fam Med</a:t>
            </a:r>
          </a:p>
          <a:p>
            <a:r>
              <a:rPr lang="en-US" baseline="0" dirty="0" smtClean="0"/>
              <a:t>Joanne </a:t>
            </a:r>
            <a:r>
              <a:rPr lang="en-US" baseline="0" dirty="0" err="1" smtClean="0"/>
              <a:t>Taglieri</a:t>
            </a:r>
            <a:r>
              <a:rPr lang="en-US" baseline="0" dirty="0" smtClean="0"/>
              <a:t>, retiring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43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3424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322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Johanna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793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26179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62"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8"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xfrm>
            <a:off x="8720138" y="6565900"/>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a:p>
        </p:txBody>
      </p:sp>
    </p:spTree>
    <p:extLst>
      <p:ext uri="{BB962C8B-B14F-4D97-AF65-F5344CB8AC3E}">
        <p14:creationId xmlns:p14="http://schemas.microsoft.com/office/powerpoint/2010/main" val="218882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Tree>
    <p:extLst>
      <p:ext uri="{BB962C8B-B14F-4D97-AF65-F5344CB8AC3E}">
        <p14:creationId xmlns:p14="http://schemas.microsoft.com/office/powerpoint/2010/main" val="37301878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60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Tree>
    <p:extLst>
      <p:ext uri="{BB962C8B-B14F-4D97-AF65-F5344CB8AC3E}">
        <p14:creationId xmlns:p14="http://schemas.microsoft.com/office/powerpoint/2010/main" val="30597930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60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Tree>
    <p:extLst>
      <p:ext uri="{BB962C8B-B14F-4D97-AF65-F5344CB8AC3E}">
        <p14:creationId xmlns:p14="http://schemas.microsoft.com/office/powerpoint/2010/main" val="11452540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60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Tree>
    <p:extLst>
      <p:ext uri="{BB962C8B-B14F-4D97-AF65-F5344CB8AC3E}">
        <p14:creationId xmlns:p14="http://schemas.microsoft.com/office/powerpoint/2010/main" val="31463583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468783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348790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9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3291060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2896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71450" indent="-171450">
              <a:buFont typeface="Wingdings" panose="05000000000000000000" pitchFamily="2" charset="2"/>
              <a:buChar char="v"/>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marL="857250" indent="-171450">
              <a:buFont typeface="Verdana" panose="020B0604030504040204" pitchFamily="34" charset="0"/>
              <a:buChar cha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5796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073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a:defRPr/>
            </a:pPr>
            <a:endParaRPr lang="en-US" sz="1350" dirty="0">
              <a:solidFill>
                <a:srgbClr val="FFFFFF"/>
              </a:solidFill>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a:defRPr/>
            </a:pPr>
            <a:endParaRPr lang="en-US" sz="1350" dirty="0">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a:defRPr/>
            </a:pPr>
            <a:endParaRPr lang="en-US" sz="1350" dirty="0">
              <a:solidFill>
                <a:srgbClr val="FFFFFF"/>
              </a:solidFill>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a:defRPr/>
            </a:pPr>
            <a:endParaRPr lang="en-US" sz="1350" dirty="0">
              <a:solidFill>
                <a:srgbClr val="FFFFFF"/>
              </a:solidFill>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a:defRPr/>
            </a:pPr>
            <a:endParaRPr lang="en-US" sz="1350" dirty="0">
              <a:solidFill>
                <a:srgbClr val="FFFFFF"/>
              </a:solidFill>
            </a:endParaRPr>
          </a:p>
        </p:txBody>
      </p:sp>
    </p:spTree>
    <p:extLst>
      <p:ext uri="{BB962C8B-B14F-4D97-AF65-F5344CB8AC3E}">
        <p14:creationId xmlns:p14="http://schemas.microsoft.com/office/powerpoint/2010/main" val="26087198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82162"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798"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0"/>
          <p:cNvSpPr>
            <a:spLocks noGrp="1" noChangeArrowheads="1"/>
          </p:cNvSpPr>
          <p:nvPr>
            <p:ph type="sldNum" sz="quarter" idx="10"/>
          </p:nvPr>
        </p:nvSpPr>
        <p:spPr>
          <a:xfrm>
            <a:off x="8720138" y="6565900"/>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dirty="0"/>
          </a:p>
        </p:txBody>
      </p:sp>
    </p:spTree>
    <p:extLst>
      <p:ext uri="{BB962C8B-B14F-4D97-AF65-F5344CB8AC3E}">
        <p14:creationId xmlns:p14="http://schemas.microsoft.com/office/powerpoint/2010/main" val="3674646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a:prstGeom prst="rect">
            <a:avLst/>
          </a:prstGeo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4341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0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a:prstGeom prst="rect">
            <a:avLst/>
          </a:prstGeom>
        </p:spPr>
        <p:txBody>
          <a:bodyPr anchor="ct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238114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2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41168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75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5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6836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8"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2" name="TitleBottomPlaceholder"/>
          <p:cNvSpPr>
            <a:spLocks noChangeArrowheads="1"/>
          </p:cNvSpPr>
          <p:nvPr userDrawn="1"/>
        </p:nvSpPr>
        <p:spPr bwMode="auto">
          <a:xfrm>
            <a:off x="1" y="2283842"/>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sp>
        <p:nvSpPr>
          <p:cNvPr id="13314" name="Rectangle 1026"/>
          <p:cNvSpPr>
            <a:spLocks noGrp="1" noChangeArrowheads="1"/>
          </p:cNvSpPr>
          <p:nvPr>
            <p:ph type="ctrTitle"/>
          </p:nvPr>
        </p:nvSpPr>
        <p:spPr>
          <a:xfrm>
            <a:off x="2605876" y="3105358"/>
            <a:ext cx="5036084" cy="502445"/>
          </a:xfrm>
        </p:spPr>
        <p:txBody>
          <a:bodyPr anchor="t"/>
          <a:lstStyle>
            <a:lvl1pPr>
              <a:defRPr sz="18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6" y="3711729"/>
            <a:ext cx="5036084" cy="300082"/>
          </a:xfrm>
        </p:spPr>
        <p:txBody>
          <a:bodyPr>
            <a:spAutoFit/>
          </a:bodyPr>
          <a:lstStyle>
            <a:lvl1pPr marL="0" indent="0">
              <a:buNone/>
              <a:defRPr sz="15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40"/>
              <a:ext cx="3109" cy="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071" dirty="0">
                  <a:solidFill>
                    <a:srgbClr val="000000"/>
                  </a:solidFill>
                </a:rPr>
                <a:t>Document type</a:t>
              </a:r>
            </a:p>
          </p:txBody>
        </p:sp>
        <p:sp>
          <p:nvSpPr>
            <p:cNvPr id="13333" name="McK Date" hidden="1"/>
            <p:cNvSpPr txBox="1">
              <a:spLocks noChangeArrowheads="1"/>
            </p:cNvSpPr>
            <p:nvPr userDrawn="1"/>
          </p:nvSpPr>
          <p:spPr bwMode="auto">
            <a:xfrm>
              <a:off x="1663" y="3275"/>
              <a:ext cx="3109" cy="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071" dirty="0">
                  <a:solidFill>
                    <a:srgbClr val="000000"/>
                  </a:solidFill>
                </a:rPr>
                <a:t>Date</a:t>
              </a:r>
            </a:p>
          </p:txBody>
        </p:sp>
        <p:sp>
          <p:nvSpPr>
            <p:cNvPr id="13352" name="McK Disclaimer" hidden="1"/>
            <p:cNvSpPr>
              <a:spLocks noChangeArrowheads="1"/>
            </p:cNvSpPr>
            <p:nvPr userDrawn="1"/>
          </p:nvSpPr>
          <p:spPr bwMode="auto">
            <a:xfrm>
              <a:off x="1663" y="3752"/>
              <a:ext cx="2777"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615902" eaLnBrk="0" hangingPunct="0"/>
              <a:r>
                <a:rPr lang="en-US" sz="612" dirty="0">
                  <a:solidFill>
                    <a:srgbClr val="000000"/>
                  </a:solidFill>
                </a:rPr>
                <a:t>CONFIDENTIAL AND PROPRIETARY</a:t>
              </a:r>
            </a:p>
            <a:p>
              <a:pPr defTabSz="615902" eaLnBrk="0" hangingPunct="0"/>
              <a:r>
                <a:rPr lang="en-US" sz="612"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1" y="6574547"/>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1"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6"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Tree>
    <p:extLst>
      <p:ext uri="{BB962C8B-B14F-4D97-AF65-F5344CB8AC3E}">
        <p14:creationId xmlns:p14="http://schemas.microsoft.com/office/powerpoint/2010/main" val="1428213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869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6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Tree>
    <p:extLst>
      <p:ext uri="{BB962C8B-B14F-4D97-AF65-F5344CB8AC3E}">
        <p14:creationId xmlns:p14="http://schemas.microsoft.com/office/powerpoint/2010/main" val="2232399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971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647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35277" y="2283840"/>
            <a:ext cx="2238620" cy="4187763"/>
          </a:xfrm>
          <a:prstGeom prst="rect">
            <a:avLst/>
          </a:prstGeom>
          <a:solidFill>
            <a:schemeClr val="accent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35277" y="1"/>
            <a:ext cx="2238620" cy="2283840"/>
          </a:xfrm>
          <a:prstGeom prst="rect">
            <a:avLst/>
          </a:prstGeom>
          <a:solidFill>
            <a:srgbClr val="F8BF5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47035" y="6451613"/>
            <a:ext cx="9208008"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Tree>
    <p:extLst>
      <p:ext uri="{BB962C8B-B14F-4D97-AF65-F5344CB8AC3E}">
        <p14:creationId xmlns:p14="http://schemas.microsoft.com/office/powerpoint/2010/main" val="2229056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82163" y="1990667"/>
            <a:ext cx="2117131"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798" y="1990667"/>
            <a:ext cx="2117132"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0"/>
          <p:cNvSpPr>
            <a:spLocks noGrp="1" noChangeArrowheads="1"/>
          </p:cNvSpPr>
          <p:nvPr>
            <p:ph type="sldNum" sz="quarter" idx="10"/>
          </p:nvPr>
        </p:nvSpPr>
        <p:spPr>
          <a:xfrm>
            <a:off x="8720139" y="6565902"/>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dirty="0"/>
          </a:p>
        </p:txBody>
      </p:sp>
    </p:spTree>
    <p:extLst>
      <p:ext uri="{BB962C8B-B14F-4D97-AF65-F5344CB8AC3E}">
        <p14:creationId xmlns:p14="http://schemas.microsoft.com/office/powerpoint/2010/main" val="1781985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2387821" y="2523210"/>
            <a:ext cx="5036084" cy="502445"/>
          </a:xfrm>
        </p:spPr>
        <p:txBody>
          <a:bodyPr anchor="t"/>
          <a:lstStyle>
            <a:lvl1pPr>
              <a:defRPr sz="2449" b="0"/>
            </a:lvl1pPr>
          </a:lstStyle>
          <a:p>
            <a:pPr lvl="0"/>
            <a:r>
              <a:rPr lang="en-US" noProof="0" dirty="0"/>
              <a:t>Click to edit Master title</a:t>
            </a:r>
          </a:p>
        </p:txBody>
      </p:sp>
      <p:sp>
        <p:nvSpPr>
          <p:cNvPr id="13315" name="Rectangle 1027"/>
          <p:cNvSpPr>
            <a:spLocks noGrp="1" noChangeArrowheads="1"/>
          </p:cNvSpPr>
          <p:nvPr>
            <p:ph type="subTitle" idx="1"/>
          </p:nvPr>
        </p:nvSpPr>
        <p:spPr>
          <a:xfrm>
            <a:off x="2693797" y="4574761"/>
            <a:ext cx="5036084" cy="240643"/>
          </a:xfrm>
        </p:spPr>
        <p:txBody>
          <a:bodyPr>
            <a:spAutoFit/>
          </a:bodyPr>
          <a:lstStyle>
            <a:lvl1pPr>
              <a:defRPr sz="1071"/>
            </a:lvl1pPr>
          </a:lstStyle>
          <a:p>
            <a:pPr lvl="0"/>
            <a:r>
              <a:rPr lang="en-US" noProof="0" dirty="0"/>
              <a:t>Click to edit Master subtitle style</a:t>
            </a:r>
          </a:p>
        </p:txBody>
      </p:sp>
      <p:grpSp>
        <p:nvGrpSpPr>
          <p:cNvPr id="13513" name="McK Title Elements"/>
          <p:cNvGrpSpPr>
            <a:grpSpLocks/>
          </p:cNvGrpSpPr>
          <p:nvPr/>
        </p:nvGrpSpPr>
        <p:grpSpPr bwMode="auto">
          <a:xfrm>
            <a:off x="2" y="2"/>
            <a:ext cx="9140760" cy="6859620"/>
            <a:chOff x="0" y="0"/>
            <a:chExt cx="5643" cy="4235"/>
          </a:xfrm>
        </p:grpSpPr>
        <p:sp>
          <p:nvSpPr>
            <p:cNvPr id="13332" name="McK Document type" hidden="1"/>
            <p:cNvSpPr txBox="1">
              <a:spLocks noChangeArrowheads="1"/>
            </p:cNvSpPr>
            <p:nvPr userDrawn="1"/>
          </p:nvSpPr>
          <p:spPr bwMode="auto">
            <a:xfrm>
              <a:off x="1663" y="3140"/>
              <a:ext cx="3109"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071" dirty="0"/>
                <a:t>Document type</a:t>
              </a:r>
            </a:p>
          </p:txBody>
        </p:sp>
        <p:sp>
          <p:nvSpPr>
            <p:cNvPr id="13333" name="McK Date" hidden="1"/>
            <p:cNvSpPr txBox="1">
              <a:spLocks noChangeArrowheads="1"/>
            </p:cNvSpPr>
            <p:nvPr userDrawn="1"/>
          </p:nvSpPr>
          <p:spPr bwMode="auto">
            <a:xfrm>
              <a:off x="1663" y="3275"/>
              <a:ext cx="3109"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071" dirty="0"/>
                <a:t>Date</a:t>
              </a:r>
            </a:p>
          </p:txBody>
        </p:sp>
        <p:sp>
          <p:nvSpPr>
            <p:cNvPr id="13352" name="McK Disclaimer" hidden="1"/>
            <p:cNvSpPr>
              <a:spLocks noChangeArrowheads="1"/>
            </p:cNvSpPr>
            <p:nvPr userDrawn="1"/>
          </p:nvSpPr>
          <p:spPr bwMode="auto">
            <a:xfrm>
              <a:off x="1663" y="3752"/>
              <a:ext cx="2777"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615902" eaLnBrk="0" hangingPunct="0"/>
              <a:r>
                <a:rPr lang="en-US" sz="612" dirty="0"/>
                <a:t>CONFIDENTIAL AND PROPRIETARY</a:t>
              </a:r>
            </a:p>
            <a:p>
              <a:pPr defTabSz="615902" eaLnBrk="0" hangingPunct="0"/>
              <a:r>
                <a:rPr lang="en-US" sz="612" dirty="0"/>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7" dirty="0"/>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7" dirty="0"/>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7" dirty="0"/>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1"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BottomPlaceholder"/>
          <p:cNvSpPr>
            <a:spLocks noChangeArrowheads="1"/>
          </p:cNvSpPr>
          <p:nvPr userDrawn="1"/>
        </p:nvSpPr>
        <p:spPr bwMode="auto">
          <a:xfrm>
            <a:off x="1" y="2283843"/>
            <a:ext cx="2238620" cy="4575781"/>
          </a:xfrm>
          <a:prstGeom prst="rect">
            <a:avLst/>
          </a:prstGeom>
          <a:solidFill>
            <a:schemeClr val="accent6">
              <a:lumMod val="50000"/>
            </a:schemeClr>
          </a:solidFill>
          <a:ln>
            <a:noFill/>
          </a:ln>
          <a:effectLst/>
        </p:spPr>
        <p:txBody>
          <a:bodyPr wrap="none" anchor="ctr"/>
          <a:lstStyle/>
          <a:p>
            <a:endParaRPr lang="en-US" sz="1607" dirty="0"/>
          </a:p>
        </p:txBody>
      </p:sp>
      <p:sp>
        <p:nvSpPr>
          <p:cNvPr id="13" name="TitleTopPlaceholder"/>
          <p:cNvSpPr>
            <a:spLocks noChangeArrowheads="1"/>
          </p:cNvSpPr>
          <p:nvPr userDrawn="1"/>
        </p:nvSpPr>
        <p:spPr bwMode="auto">
          <a:xfrm>
            <a:off x="1" y="2"/>
            <a:ext cx="2238620" cy="2283840"/>
          </a:xfrm>
          <a:prstGeom prst="rect">
            <a:avLst/>
          </a:prstGeom>
          <a:solidFill>
            <a:srgbClr val="359B9D"/>
          </a:solidFill>
          <a:ln>
            <a:noFill/>
          </a:ln>
          <a:effectLst/>
        </p:spPr>
        <p:txBody>
          <a:bodyPr wrap="none" anchor="ctr"/>
          <a:lstStyle/>
          <a:p>
            <a:endParaRPr lang="en-US" sz="1607" dirty="0"/>
          </a:p>
        </p:txBody>
      </p:sp>
      <p:sp>
        <p:nvSpPr>
          <p:cNvPr id="5" name="Text Placeholder 4"/>
          <p:cNvSpPr>
            <a:spLocks noGrp="1"/>
          </p:cNvSpPr>
          <p:nvPr>
            <p:ph type="body" sz="quarter" idx="10"/>
          </p:nvPr>
        </p:nvSpPr>
        <p:spPr>
          <a:xfrm>
            <a:off x="2693797" y="5034169"/>
            <a:ext cx="5036084" cy="217046"/>
          </a:xfrm>
        </p:spPr>
        <p:txBody>
          <a:bodyPr/>
          <a:lstStyle>
            <a:lvl1pPr>
              <a:defRPr sz="1071"/>
            </a:lvl1pPr>
          </a:lstStyle>
          <a:p>
            <a:pPr lvl="0"/>
            <a:r>
              <a:rPr lang="en-US" dirty="0"/>
              <a:t>Click to edit Master text styles</a:t>
            </a:r>
          </a:p>
        </p:txBody>
      </p:sp>
      <p:pic>
        <p:nvPicPr>
          <p:cNvPr id="2" name="Picture 1"/>
          <p:cNvPicPr>
            <a:picLocks noChangeAspect="1"/>
          </p:cNvPicPr>
          <p:nvPr userDrawn="1"/>
        </p:nvPicPr>
        <p:blipFill>
          <a:blip r:embed="rId3"/>
          <a:stretch>
            <a:fillRect/>
          </a:stretch>
        </p:blipFill>
        <p:spPr>
          <a:xfrm>
            <a:off x="2387822" y="359665"/>
            <a:ext cx="3017743" cy="953900"/>
          </a:xfrm>
          <a:prstGeom prst="rect">
            <a:avLst/>
          </a:prstGeom>
        </p:spPr>
      </p:pic>
      <p:pic>
        <p:nvPicPr>
          <p:cNvPr id="3" name="Picture 2">
            <a:extLst>
              <a:ext uri="{FF2B5EF4-FFF2-40B4-BE49-F238E27FC236}">
                <a16:creationId xmlns:a16="http://schemas.microsoft.com/office/drawing/2014/main" id="{6E327BCA-4B82-A240-9BFF-4A8BE2215BB6}"/>
              </a:ext>
            </a:extLst>
          </p:cNvPr>
          <p:cNvPicPr>
            <a:picLocks noChangeAspect="1"/>
          </p:cNvPicPr>
          <p:nvPr userDrawn="1"/>
        </p:nvPicPr>
        <p:blipFill>
          <a:blip r:embed="rId4"/>
          <a:stretch>
            <a:fillRect/>
          </a:stretch>
        </p:blipFill>
        <p:spPr>
          <a:xfrm>
            <a:off x="2387822" y="1325063"/>
            <a:ext cx="3452689" cy="284931"/>
          </a:xfrm>
          <a:prstGeom prst="rect">
            <a:avLst/>
          </a:prstGeom>
        </p:spPr>
      </p:pic>
    </p:spTree>
    <p:extLst>
      <p:ext uri="{BB962C8B-B14F-4D97-AF65-F5344CB8AC3E}">
        <p14:creationId xmlns:p14="http://schemas.microsoft.com/office/powerpoint/2010/main" val="371609782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4638" y="1132611"/>
            <a:ext cx="8066674" cy="1247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8558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5946997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45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4148578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423246838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45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761083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10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53802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9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47886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232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Tree>
    <p:extLst>
      <p:ext uri="{BB962C8B-B14F-4D97-AF65-F5344CB8AC3E}">
        <p14:creationId xmlns:p14="http://schemas.microsoft.com/office/powerpoint/2010/main" val="1885854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vmlDrawing" Target="../drawings/vmlDrawing1.vml"/><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image" Target="../media/image6.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4.vml"/><Relationship Id="rId3" Type="http://schemas.openxmlformats.org/officeDocument/2006/relationships/slideLayout" Target="../slideLayouts/slideLayout18.xml"/><Relationship Id="rId7" Type="http://schemas.openxmlformats.org/officeDocument/2006/relationships/theme" Target="../theme/theme3.xml"/><Relationship Id="rId12"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6.emf"/><Relationship Id="rId5" Type="http://schemas.openxmlformats.org/officeDocument/2006/relationships/slideLayout" Target="../slideLayouts/slideLayout20.xml"/><Relationship Id="rId10" Type="http://schemas.openxmlformats.org/officeDocument/2006/relationships/oleObject" Target="../embeddings/oleObject4.bin"/><Relationship Id="rId4" Type="http://schemas.openxmlformats.org/officeDocument/2006/relationships/slideLayout" Target="../slideLayouts/slideLayout19.xml"/><Relationship Id="rId9"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4.xml"/><Relationship Id="rId7" Type="http://schemas.openxmlformats.org/officeDocument/2006/relationships/vmlDrawing" Target="../drawings/vmlDrawing8.vml"/><Relationship Id="rId12"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11" Type="http://schemas.openxmlformats.org/officeDocument/2006/relationships/image" Target="../media/image6.emf"/><Relationship Id="rId5" Type="http://schemas.openxmlformats.org/officeDocument/2006/relationships/slideLayout" Target="../slideLayouts/slideLayout26.xml"/><Relationship Id="rId10" Type="http://schemas.openxmlformats.org/officeDocument/2006/relationships/oleObject" Target="../embeddings/oleObject8.bin"/><Relationship Id="rId4" Type="http://schemas.openxmlformats.org/officeDocument/2006/relationships/slideLayout" Target="../slideLayouts/slideLayout25.xml"/><Relationship Id="rId9" Type="http://schemas.openxmlformats.org/officeDocument/2006/relationships/tags" Target="../tags/tag1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vmlDrawing" Target="../drawings/vmlDrawing12.v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17" Type="http://schemas.openxmlformats.org/officeDocument/2006/relationships/image" Target="../media/image7.png"/><Relationship Id="rId2" Type="http://schemas.openxmlformats.org/officeDocument/2006/relationships/slideLayout" Target="../slideLayouts/slideLayout28.xml"/><Relationship Id="rId16" Type="http://schemas.openxmlformats.org/officeDocument/2006/relationships/image" Target="../media/image6.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oleObject" Target="../embeddings/oleObject1.bin"/><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3"/>
            </p:custDataLst>
            <p:extLst>
              <p:ext uri="{D42A27DB-BD31-4B8C-83A1-F6EECF244321}">
                <p14:modId xmlns:p14="http://schemas.microsoft.com/office/powerpoint/2010/main" val="504315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72"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772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930" r:id="rId4"/>
    <p:sldLayoutId id="2147483931" r:id="rId5"/>
    <p:sldLayoutId id="2147483935" r:id="rId6"/>
    <p:sldLayoutId id="2147483936" r:id="rId7"/>
    <p:sldLayoutId id="2147483937" r:id="rId8"/>
    <p:sldLayoutId id="2147483938" r:id="rId9"/>
    <p:sldLayoutId id="2147483939" r:id="rId10"/>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6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28710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33" r:id="rId4"/>
    <p:sldLayoutId id="2147483934" r:id="rId5"/>
    <p:sldLayoutId id="2147483940" r:id="rId6"/>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81" name="think-cell Slide" r:id="rId10" imgW="270" imgH="270" progId="TCLayout.ActiveDocument.1">
                  <p:embed/>
                </p:oleObj>
              </mc:Choice>
              <mc:Fallback>
                <p:oleObj name="think-cell Slide" r:id="rId10" imgW="270" imgH="270" progId="TCLayout.ActiveDocument.1">
                  <p:embed/>
                  <p:pic>
                    <p:nvPicPr>
                      <p:cNvPr id="6" name="Object 5"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9"/>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a:t>Text</a:t>
            </a:r>
            <a:endParaRPr lang="en-US" dirty="0"/>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13710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4"/>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7666" name="think-cell Slide" r:id="rId15" imgW="270" imgH="270" progId="TCLayout.ActiveDocument.1">
                  <p:embed/>
                </p:oleObj>
              </mc:Choice>
              <mc:Fallback>
                <p:oleObj name="think-cell Slide" r:id="rId15" imgW="270" imgH="270" progId="TCLayout.ActiveDocument.1">
                  <p:embed/>
                  <p:pic>
                    <p:nvPicPr>
                      <p:cNvPr id="6" name="Object 5" hidden="1"/>
                      <p:cNvPicPr/>
                      <p:nvPr/>
                    </p:nvPicPr>
                    <p:blipFill>
                      <a:blip r:embed="rId16"/>
                      <a:stretch>
                        <a:fillRect/>
                      </a:stretch>
                    </p:blipFill>
                    <p:spPr>
                      <a:xfrm>
                        <a:off x="1589" y="1590"/>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Placeholder 1"/>
          <p:cNvSpPr>
            <a:spLocks noGrp="1"/>
          </p:cNvSpPr>
          <p:nvPr>
            <p:ph type="title"/>
          </p:nvPr>
        </p:nvSpPr>
        <p:spPr>
          <a:xfrm>
            <a:off x="175622" y="155578"/>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1"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441822" y="6543029"/>
            <a:ext cx="1182687" cy="271437"/>
          </a:xfrm>
          <a:prstGeom prst="rect">
            <a:avLst/>
          </a:prstGeom>
        </p:spPr>
      </p:pic>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1" name="Rectangle 10"/>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2" name="Rectangle 11"/>
          <p:cNvSpPr>
            <a:spLocks noChangeArrowheads="1"/>
          </p:cNvSpPr>
          <p:nvPr userDrawn="1"/>
        </p:nvSpPr>
        <p:spPr bwMode="auto">
          <a:xfrm>
            <a:off x="8274299"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4" name="TextBox 3"/>
          <p:cNvSpPr txBox="1"/>
          <p:nvPr userDrawn="1"/>
        </p:nvSpPr>
        <p:spPr>
          <a:xfrm>
            <a:off x="8510955" y="6536954"/>
            <a:ext cx="633046" cy="196208"/>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675"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675"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605985"/>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defTabSz="685800" rtl="0" eaLnBrk="1" latinLnBrk="0" hangingPunct="1">
        <a:lnSpc>
          <a:spcPct val="90000"/>
        </a:lnSpc>
        <a:spcBef>
          <a:spcPct val="0"/>
        </a:spcBef>
        <a:buNone/>
        <a:defRPr sz="1425" b="1" kern="1200">
          <a:solidFill>
            <a:schemeClr val="tx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tx2"/>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385763" indent="-128588"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554831" indent="-169069"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857250" indent="-171450" algn="l" defTabSz="685800" rtl="0" eaLnBrk="1" latinLnBrk="0" hangingPunct="1">
        <a:lnSpc>
          <a:spcPct val="90000"/>
        </a:lnSpc>
        <a:spcBef>
          <a:spcPts val="375"/>
        </a:spcBef>
        <a:buClr>
          <a:schemeClr val="tx2"/>
        </a:buClr>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4pPr>
      <a:lvl5pPr marL="1028700" indent="-171450"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mailto:Bill.Loomer@bmc.org"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bmc.org/research-operations/uniform-guidance-audit-reports-formerly-133"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bmc.org/research-operations/clinical-trial-office"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mailto:CTO@bmc.org"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bmc.service-now.com/com.glideapp.servicecatalog_cat_item_view.do?v=1&amp;sysparm_id=5e8b24c21343b60059eed0528144b008&amp;sysparm_link_parent=5389c1cb1b8358505455844fdd4bcb30&amp;sysparm_catalog=e0d08b13c3330100c8b837659bba8fb4&amp;sysparm_catalog_view=catalog_default&amp;sysparm_view=catalog_default" TargetMode="External"/><Relationship Id="rId7" Type="http://schemas.openxmlformats.org/officeDocument/2006/relationships/image" Target="../media/image14.png"/><Relationship Id="rId2" Type="http://schemas.openxmlformats.org/officeDocument/2006/relationships/hyperlink" Target="https://bmc.service-now.com/nav_to.do?uri=%2Fcatalog_home.do%3Fsysparm_view%3Dcatalog_default" TargetMode="External"/><Relationship Id="rId1" Type="http://schemas.openxmlformats.org/officeDocument/2006/relationships/slideLayout" Target="../slideLayouts/slideLayout7.xml"/><Relationship Id="rId6" Type="http://schemas.openxmlformats.org/officeDocument/2006/relationships/hyperlink" Target="https://hub.bmc.org/departments/its/research-technology-program-rtp/rtp-request-guidance" TargetMode="External"/><Relationship Id="rId5" Type="http://schemas.openxmlformats.org/officeDocument/2006/relationships/hyperlink" Target="https://hub.bmc.org/departments/its/research-technology-program-rtp" TargetMode="External"/><Relationship Id="rId4" Type="http://schemas.openxmlformats.org/officeDocument/2006/relationships/hyperlink" Target="https://bmc.service-now.com/com.glideapp.servicecatalog_cat_item_view.do?v=1&amp;sysparm_id=907a9a551b626810a0020e53cd4bcbdf&amp;sysparm_link_parent=5389c1cb1b8358505455844fdd4bcb30&amp;sysparm_catalog=e0d08b13c3330100c8b837659bba8fb4&amp;sysparm_catalog_view=catalog_default&amp;sysparm_view=catalog_defaul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s://bostonmedicalcenter.zoom.us/j/96289849430"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hyperlink" Target="https://bostonmedicalcenter.zoom.us/j/9321766826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COI-Compliance@bmc.org"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www.bu.edu/crtimes/"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jami.wood@bmc.org"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hyperlink" Target="mailto:COI-Compliance@bmc.org" TargetMode="External"/><Relationship Id="rId4" Type="http://schemas.openxmlformats.org/officeDocument/2006/relationships/hyperlink" Target="mailto:Jacqueline.Presedo@bmc.org"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grants.nih.gov/grants/guide/notice-files/not-od-18-011.html"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hyperlink" Target="https://reportfraud.ftc.gov/#/" TargetMode="External"/><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hyperlink" Target="https://digitalcommons.lmu.edu/librarian_pubs/40/" TargetMode="External"/><Relationship Id="rId2" Type="http://schemas.openxmlformats.org/officeDocument/2006/relationships/hyperlink" Target="https://www.ncbi.nlm.nih.gov/pmc/articles/PMC5493175/" TargetMode="External"/><Relationship Id="rId1" Type="http://schemas.openxmlformats.org/officeDocument/2006/relationships/slideLayout" Target="../slideLayouts/slideLayout19.xml"/><Relationship Id="rId4" Type="http://schemas.openxmlformats.org/officeDocument/2006/relationships/hyperlink" Target="https://www.aamc.org/news-insights/problem-predatory-journals"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www.icmje.org/news-and-editorials/fake_predatory_pseudo_journals_dec17.html" TargetMode="Externa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8" Type="http://schemas.openxmlformats.org/officeDocument/2006/relationships/hyperlink" Target="https://www.bmc.org/sites/default/files/Research/EFFORT_REVIEWER_JOB_AID_Workday_Effort_Certification_Final.pdf" TargetMode="External"/><Relationship Id="rId3" Type="http://schemas.openxmlformats.org/officeDocument/2006/relationships/hyperlink" Target="http://www.bu.edu/researchsupport/files/2018/05/CwC_Effort_FINAL_For-website.pdf" TargetMode="External"/><Relationship Id="rId7" Type="http://schemas.openxmlformats.org/officeDocument/2006/relationships/hyperlink" Target="https://hub.bmc.org/employee-center/workday" TargetMode="External"/><Relationship Id="rId2" Type="http://schemas.openxmlformats.org/officeDocument/2006/relationships/notesSlide" Target="../notesSlides/notesSlide40.xml"/><Relationship Id="rId1" Type="http://schemas.openxmlformats.org/officeDocument/2006/relationships/slideLayout" Target="../slideLayouts/slideLayout21.xml"/><Relationship Id="rId6" Type="http://schemas.openxmlformats.org/officeDocument/2006/relationships/hyperlink" Target="https://hub.bmc.org/doc/viewingcostcenterallocationsinworkday102518pdf" TargetMode="External"/><Relationship Id="rId5" Type="http://schemas.openxmlformats.org/officeDocument/2006/relationships/hyperlink" Target="https://hub.bmc.org/doc/changinghomecostcenterandallocationsdocxhris-workday" TargetMode="External"/><Relationship Id="rId4" Type="http://schemas.openxmlformats.org/officeDocument/2006/relationships/hyperlink" Target="https://bostonmedicalcenter.policytech.com/dotNet/documents/?docid=327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hyperlink" Target="https://www.bu.edu/researchsupport/files/2020/07/Effort-web-training-slides.pdf" TargetMode="External"/><Relationship Id="rId3" Type="http://schemas.openxmlformats.org/officeDocument/2006/relationships/hyperlink" Target="http://www.bu.edu/researchsupport/files/2018/05/CwC_Effort_FINAL_For-website.pdf" TargetMode="External"/><Relationship Id="rId7" Type="http://schemas.openxmlformats.org/officeDocument/2006/relationships/hyperlink" Target="http://www.bu.edu/researchsupport/project-lifecycle/managing-an-award/manage-an-award-faqs/#faqcap" TargetMode="External"/><Relationship Id="rId2" Type="http://schemas.openxmlformats.org/officeDocument/2006/relationships/notesSlide" Target="../notesSlides/notesSlide41.xml"/><Relationship Id="rId1" Type="http://schemas.openxmlformats.org/officeDocument/2006/relationships/slideLayout" Target="../slideLayouts/slideLayout21.xml"/><Relationship Id="rId6" Type="http://schemas.openxmlformats.org/officeDocument/2006/relationships/hyperlink" Target="http://www.bu.edu/researchsupport/training-how-to/training-videos/" TargetMode="External"/><Relationship Id="rId5" Type="http://schemas.openxmlformats.org/officeDocument/2006/relationships/hyperlink" Target="http://www.bu.edu/phpbin/signup/?event_id=483" TargetMode="External"/><Relationship Id="rId10" Type="http://schemas.openxmlformats.org/officeDocument/2006/relationships/hyperlink" Target="http://www.bu.edu/researchsupport/files/2020/06/PAR-infographic-2020.pdf" TargetMode="External"/><Relationship Id="rId4" Type="http://schemas.openxmlformats.org/officeDocument/2006/relationships/hyperlink" Target="https://bostonuniversity.sumtotal.host/core/pillarRedirect?relyingParty=LM&amp;url=app/management/LMS_ActDetails.aspx?ActivityId%3D36101%26UserMode%3D0" TargetMode="External"/><Relationship Id="rId9" Type="http://schemas.openxmlformats.org/officeDocument/2006/relationships/hyperlink" Target="https://mymedia.bu.edu/media/PAFO+MeetingA+Effort+Reporting/1_zh2f84n8"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559"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bmc.org/research-operations"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smtClean="0"/>
              <a:t>April 12</a:t>
            </a:r>
            <a:r>
              <a:rPr lang="en-US" baseline="30000" dirty="0" smtClean="0"/>
              <a:t>th</a:t>
            </a:r>
            <a:r>
              <a:rPr lang="en-US" dirty="0" smtClean="0"/>
              <a:t> Research </a:t>
            </a:r>
            <a:r>
              <a:rPr lang="en-US" dirty="0"/>
              <a:t>Admin Meeting</a:t>
            </a:r>
          </a:p>
        </p:txBody>
      </p:sp>
    </p:spTree>
    <p:extLst>
      <p:ext uri="{BB962C8B-B14F-4D97-AF65-F5344CB8AC3E}">
        <p14:creationId xmlns:p14="http://schemas.microsoft.com/office/powerpoint/2010/main" val="1357395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30" y="1266825"/>
            <a:ext cx="7708173" cy="4238388"/>
          </a:xfrm>
        </p:spPr>
        <p:txBody>
          <a:bodyPr/>
          <a:lstStyle/>
          <a:p>
            <a:pPr>
              <a:lnSpc>
                <a:spcPct val="200000"/>
              </a:lnSpc>
              <a:buFont typeface="Arial" panose="020B0604020202020204" pitchFamily="34" charset="0"/>
              <a:buChar char="•"/>
            </a:pPr>
            <a:r>
              <a:rPr lang="en-US" sz="1500" dirty="0"/>
              <a:t>Staffing Updates</a:t>
            </a:r>
          </a:p>
          <a:p>
            <a:pPr lvl="1">
              <a:lnSpc>
                <a:spcPct val="200000"/>
              </a:lnSpc>
              <a:buFont typeface="Arial" panose="020B0604020202020204" pitchFamily="34" charset="0"/>
              <a:buChar char="•"/>
            </a:pPr>
            <a:r>
              <a:rPr lang="en-US" sz="1500" dirty="0"/>
              <a:t>Senior Manager, Research Finance</a:t>
            </a:r>
          </a:p>
          <a:p>
            <a:pPr lvl="1">
              <a:lnSpc>
                <a:spcPct val="200000"/>
              </a:lnSpc>
              <a:buFont typeface="Arial" panose="020B0604020202020204" pitchFamily="34" charset="0"/>
              <a:buChar char="•"/>
            </a:pPr>
            <a:r>
              <a:rPr lang="en-US" sz="1500" dirty="0"/>
              <a:t>Introduction: Candice Feldman</a:t>
            </a:r>
          </a:p>
          <a:p>
            <a:pPr lvl="1">
              <a:lnSpc>
                <a:spcPct val="200000"/>
              </a:lnSpc>
              <a:buFont typeface="Arial" panose="020B0604020202020204" pitchFamily="34" charset="0"/>
              <a:buChar char="•"/>
            </a:pPr>
            <a:r>
              <a:rPr lang="en-US" sz="1500" dirty="0"/>
              <a:t>Reminder: BMCsubinvoice@bmc.org</a:t>
            </a:r>
          </a:p>
        </p:txBody>
      </p:sp>
      <p:sp>
        <p:nvSpPr>
          <p:cNvPr id="3" name="Title 2"/>
          <p:cNvSpPr>
            <a:spLocks noGrp="1"/>
          </p:cNvSpPr>
          <p:nvPr>
            <p:ph type="title"/>
          </p:nvPr>
        </p:nvSpPr>
        <p:spPr/>
        <p:txBody>
          <a:bodyPr/>
          <a:lstStyle/>
          <a:p>
            <a:r>
              <a:rPr lang="en-US" dirty="0" smtClean="0">
                <a:solidFill>
                  <a:schemeClr val="tx1"/>
                </a:solidFill>
              </a:rPr>
              <a:t>Research Finance</a:t>
            </a:r>
            <a:endParaRPr lang="en-US" dirty="0">
              <a:solidFill>
                <a:schemeClr val="tx1"/>
              </a:solidFill>
            </a:endParaRPr>
          </a:p>
        </p:txBody>
      </p:sp>
    </p:spTree>
    <p:extLst>
      <p:ext uri="{BB962C8B-B14F-4D97-AF65-F5344CB8AC3E}">
        <p14:creationId xmlns:p14="http://schemas.microsoft.com/office/powerpoint/2010/main" val="3115694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a:t>Research Metrics &amp; Cost Analysis</a:t>
            </a:r>
            <a:br>
              <a:rPr lang="en-US" dirty="0"/>
            </a:br>
            <a:r>
              <a:rPr lang="en-US" sz="1800" dirty="0" smtClean="0"/>
              <a:t>Bill </a:t>
            </a:r>
            <a:r>
              <a:rPr lang="en-US" sz="1800" dirty="0" err="1" smtClean="0"/>
              <a:t>Loomer</a:t>
            </a:r>
            <a:r>
              <a:rPr lang="en-US" sz="1800" dirty="0" smtClean="0"/>
              <a:t> &amp; Kristin </a:t>
            </a:r>
            <a:r>
              <a:rPr lang="en-US" sz="1800" dirty="0" err="1" smtClean="0"/>
              <a:t>Pezzone</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289050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 y="296863"/>
            <a:ext cx="7813675" cy="306387"/>
          </a:xfrm>
        </p:spPr>
        <p:txBody>
          <a:bodyPr/>
          <a:lstStyle/>
          <a:p>
            <a:r>
              <a:rPr lang="en-US" altLang="en-US" sz="2000" dirty="0" smtClean="0"/>
              <a:t>2021 Sponsored Programs Space Survey</a:t>
            </a:r>
          </a:p>
        </p:txBody>
      </p:sp>
      <p:sp>
        <p:nvSpPr>
          <p:cNvPr id="2" name="Rectangle 1"/>
          <p:cNvSpPr/>
          <p:nvPr/>
        </p:nvSpPr>
        <p:spPr>
          <a:xfrm>
            <a:off x="289711" y="1262506"/>
            <a:ext cx="8483098" cy="4923014"/>
          </a:xfrm>
          <a:prstGeom prst="rect">
            <a:avLst/>
          </a:prstGeom>
        </p:spPr>
        <p:txBody>
          <a:bodyPr wrap="square">
            <a:spAutoFit/>
          </a:bodyPr>
          <a:lstStyle/>
          <a:p>
            <a:pPr marL="0" marR="0">
              <a:lnSpc>
                <a:spcPct val="107000"/>
              </a:lnSpc>
              <a:spcBef>
                <a:spcPts val="0"/>
              </a:spcBef>
              <a:spcAft>
                <a:spcPts val="80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A </a:t>
            </a:r>
            <a:r>
              <a:rPr lang="en-US" sz="1600" b="1" dirty="0">
                <a:latin typeface="Calibri" panose="020F0502020204030204" pitchFamily="34" charset="0"/>
                <a:ea typeface="Calibri" panose="020F0502020204030204" pitchFamily="34" charset="0"/>
                <a:cs typeface="Times New Roman" panose="02020603050405020304" pitchFamily="18" charset="0"/>
              </a:rPr>
              <a:t>big thank you to all the departments for helping us complete the 2021 Space Survey. We appreciate you and all your efforts.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We used Attain Space this year as our tool to manage and track Research Space. For Research Metrics this tool was easy to use and seemed to make life easier for this process but we’d like to hear from the rest of the community so we can evaluate and improve our processes going forward. Please consider the following questions and let us know what your experience was with the 2021 Space Survey.</a:t>
            </a:r>
          </a:p>
          <a:p>
            <a:pPr marL="0" marR="0">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Did you like using Attain Space for our survey? (Why or why not?)</a:t>
            </a:r>
          </a:p>
          <a:p>
            <a:pPr marL="457200" marR="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We held Zoom meetings with individual Departments. Were these helpful? If so what did you like? If not what were the problems?</a:t>
            </a:r>
          </a:p>
          <a:p>
            <a:pPr marL="457200" marR="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Training. Was it enough or did you need more?</a:t>
            </a:r>
          </a:p>
          <a:p>
            <a:pPr marL="457200" marR="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Overall what was your experience with the survey</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Please send feedback to Bill.Loomer@bmc.org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4808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 y="296863"/>
            <a:ext cx="7813675" cy="306387"/>
          </a:xfrm>
        </p:spPr>
        <p:txBody>
          <a:bodyPr/>
          <a:lstStyle/>
          <a:p>
            <a:r>
              <a:rPr lang="en-US" altLang="en-US" sz="2000" dirty="0" smtClean="0"/>
              <a:t>Time and Effort Certifications - Workday</a:t>
            </a:r>
          </a:p>
        </p:txBody>
      </p:sp>
      <p:sp>
        <p:nvSpPr>
          <p:cNvPr id="2" name="Rectangle 1"/>
          <p:cNvSpPr/>
          <p:nvPr/>
        </p:nvSpPr>
        <p:spPr>
          <a:xfrm>
            <a:off x="289711" y="1262506"/>
            <a:ext cx="8483098" cy="4440767"/>
          </a:xfrm>
          <a:prstGeom prst="rect">
            <a:avLst/>
          </a:prstGeom>
        </p:spPr>
        <p:txBody>
          <a:bodyPr wrap="square">
            <a:spAutoFit/>
          </a:bodyPr>
          <a:lstStyle/>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We are currently in the middle of the 7/1/21 – 12/31/21 effort certification </a:t>
            </a:r>
            <a:r>
              <a:rPr lang="en-US" sz="1600" dirty="0" smtClean="0">
                <a:latin typeface="Calibri" panose="020F0502020204030204" pitchFamily="34" charset="0"/>
                <a:ea typeface="Calibri" panose="020F0502020204030204" pitchFamily="34" charset="0"/>
                <a:cs typeface="Times New Roman" panose="02020603050405020304" pitchFamily="18" charset="0"/>
              </a:rPr>
              <a:t>process. On Tuesday April 18th and Thursday April 26th we are going to offer 4 one-hour workshops for Effort Reporting on Zoom. </a:t>
            </a:r>
          </a:p>
          <a:p>
            <a:pPr marL="285750" marR="0" indent="-285750">
              <a:lnSpc>
                <a:spcPct val="107000"/>
              </a:lnSpc>
              <a:spcBef>
                <a:spcPts val="0"/>
              </a:spcBef>
              <a:spcAft>
                <a:spcPts val="800"/>
              </a:spcAft>
              <a:buFont typeface="Arial" panose="020B0604020202020204" pitchFamily="34" charset="0"/>
              <a:buChar char="•"/>
            </a:pPr>
            <a:r>
              <a:rPr lang="en-US" sz="1600"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Only for Workday </a:t>
            </a:r>
            <a:r>
              <a:rPr lang="en-US" sz="1600" dirty="0" smtClean="0">
                <a:latin typeface="Calibri" panose="020F0502020204030204" pitchFamily="34" charset="0"/>
                <a:ea typeface="Calibri" panose="020F0502020204030204" pitchFamily="34" charset="0"/>
                <a:cs typeface="Times New Roman" panose="02020603050405020304" pitchFamily="18" charset="0"/>
              </a:rPr>
              <a:t>effort certifications</a:t>
            </a:r>
          </a:p>
          <a:p>
            <a:pPr marL="285750" marR="0" indent="-285750">
              <a:lnSpc>
                <a:spcPct val="107000"/>
              </a:lnSpc>
              <a:spcBef>
                <a:spcPts val="0"/>
              </a:spcBef>
              <a:spcAft>
                <a:spcPts val="800"/>
              </a:spcAft>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Will be geared towards troubleshooting and guidance on specific issues or questions you have related to effort certifications for </a:t>
            </a:r>
            <a:r>
              <a:rPr lang="en-US" sz="1600"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7/1/21-12/31/21</a:t>
            </a:r>
          </a:p>
          <a:p>
            <a:pPr marL="285750" marR="0" indent="-285750">
              <a:lnSpc>
                <a:spcPct val="107000"/>
              </a:lnSpc>
              <a:spcBef>
                <a:spcPts val="0"/>
              </a:spcBef>
              <a:spcAft>
                <a:spcPts val="800"/>
              </a:spcAft>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Bill Loomer will be running the workshop</a:t>
            </a:r>
          </a:p>
          <a:p>
            <a:pPr marL="0" marR="0">
              <a:lnSpc>
                <a:spcPct val="107000"/>
              </a:lnSpc>
              <a:spcBef>
                <a:spcPts val="0"/>
              </a:spcBef>
              <a:spcAft>
                <a:spcPts val="800"/>
              </a:spcAft>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Workshops times on each day will be:</a:t>
            </a:r>
          </a:p>
          <a:p>
            <a:pPr marL="285750" marR="0" indent="-285750">
              <a:lnSpc>
                <a:spcPct val="107000"/>
              </a:lnSpc>
              <a:spcBef>
                <a:spcPts val="0"/>
              </a:spcBef>
              <a:spcAft>
                <a:spcPts val="800"/>
              </a:spcAft>
              <a:buFont typeface="Arial" panose="020B0604020202020204" pitchFamily="34" charset="0"/>
              <a:buChar char="•"/>
            </a:pPr>
            <a:r>
              <a:rPr lang="en-US" sz="1600" b="1" dirty="0" smtClean="0">
                <a:latin typeface="Calibri" panose="020F0502020204030204" pitchFamily="34" charset="0"/>
                <a:ea typeface="Calibri" panose="020F0502020204030204" pitchFamily="34" charset="0"/>
                <a:cs typeface="Times New Roman" panose="02020603050405020304" pitchFamily="18" charset="0"/>
              </a:rPr>
              <a:t>9:30-10:30 AM</a:t>
            </a:r>
          </a:p>
          <a:p>
            <a:pPr marL="285750" marR="0" indent="-285750">
              <a:lnSpc>
                <a:spcPct val="107000"/>
              </a:lnSpc>
              <a:spcBef>
                <a:spcPts val="0"/>
              </a:spcBef>
              <a:spcAft>
                <a:spcPts val="800"/>
              </a:spcAft>
              <a:buFont typeface="Arial" panose="020B0604020202020204" pitchFamily="34" charset="0"/>
              <a:buChar char="•"/>
            </a:pPr>
            <a:r>
              <a:rPr lang="en-US" sz="1600" b="1" dirty="0" smtClean="0">
                <a:latin typeface="Calibri" panose="020F0502020204030204" pitchFamily="34" charset="0"/>
                <a:ea typeface="Calibri" panose="020F0502020204030204" pitchFamily="34" charset="0"/>
                <a:cs typeface="Times New Roman" panose="02020603050405020304" pitchFamily="18" charset="0"/>
              </a:rPr>
              <a:t>1PM-2PM</a:t>
            </a:r>
          </a:p>
          <a:p>
            <a:pPr marL="0" marR="0">
              <a:lnSpc>
                <a:spcPct val="107000"/>
              </a:lnSpc>
              <a:spcBef>
                <a:spcPts val="0"/>
              </a:spcBef>
              <a:spcAft>
                <a:spcPts val="800"/>
              </a:spcAft>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Please RSVP address questions to </a:t>
            </a:r>
            <a:r>
              <a:rPr lang="en-US" sz="1600"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hlinkClick r:id="rId3"/>
              </a:rPr>
              <a:t>Bill.Loomer@bmc.org</a:t>
            </a:r>
            <a:r>
              <a:rPr lang="en-US" sz="1600"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 and he will provide the zoom link</a:t>
            </a:r>
            <a:endParaRPr lang="en-US" sz="1600"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0377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30" y="1623831"/>
            <a:ext cx="7708173" cy="3881382"/>
          </a:xfrm>
        </p:spPr>
        <p:txBody>
          <a:bodyPr/>
          <a:lstStyle/>
          <a:p>
            <a:pPr>
              <a:lnSpc>
                <a:spcPct val="200000"/>
              </a:lnSpc>
              <a:buFont typeface="Arial" panose="020B0604020202020204" pitchFamily="34" charset="0"/>
              <a:buChar char="•"/>
            </a:pPr>
            <a:r>
              <a:rPr lang="en-US" sz="1500" dirty="0"/>
              <a:t>Provider Relief Funding </a:t>
            </a:r>
          </a:p>
          <a:p>
            <a:pPr lvl="1">
              <a:lnSpc>
                <a:spcPct val="200000"/>
              </a:lnSpc>
              <a:buFont typeface="Arial" panose="020B0604020202020204" pitchFamily="34" charset="0"/>
              <a:buChar char="•"/>
            </a:pPr>
            <a:r>
              <a:rPr lang="en-US" sz="1500" dirty="0"/>
              <a:t>Testing Selections: invoices, equipment and salary expenses</a:t>
            </a:r>
          </a:p>
          <a:p>
            <a:pPr>
              <a:lnSpc>
                <a:spcPct val="200000"/>
              </a:lnSpc>
              <a:buFont typeface="Arial" panose="020B0604020202020204" pitchFamily="34" charset="0"/>
              <a:buChar char="•"/>
            </a:pPr>
            <a:r>
              <a:rPr lang="en-US" sz="1500" dirty="0"/>
              <a:t>Last Year’s Audit Finding </a:t>
            </a:r>
          </a:p>
          <a:p>
            <a:pPr lvl="1">
              <a:lnSpc>
                <a:spcPct val="200000"/>
              </a:lnSpc>
              <a:buFont typeface="Arial" panose="020B0604020202020204" pitchFamily="34" charset="0"/>
              <a:buChar char="•"/>
            </a:pPr>
            <a:r>
              <a:rPr lang="en-US" sz="1500" dirty="0"/>
              <a:t>Time and effort </a:t>
            </a:r>
          </a:p>
          <a:p>
            <a:pPr>
              <a:lnSpc>
                <a:spcPct val="200000"/>
              </a:lnSpc>
              <a:buFont typeface="Arial" panose="020B0604020202020204" pitchFamily="34" charset="0"/>
              <a:buChar char="•"/>
            </a:pPr>
            <a:r>
              <a:rPr lang="en-US" sz="1500" dirty="0"/>
              <a:t>Audit Report Location: </a:t>
            </a:r>
          </a:p>
          <a:p>
            <a:pPr marL="0" indent="0" algn="ctr">
              <a:lnSpc>
                <a:spcPct val="200000"/>
              </a:lnSpc>
              <a:buNone/>
            </a:pPr>
            <a:r>
              <a:rPr lang="en-US" sz="1500" dirty="0">
                <a:hlinkClick r:id="rId3"/>
              </a:rPr>
              <a:t>https://www.bmc.org/research-operations/uniform-guidance-audit-reports-formerly-133</a:t>
            </a:r>
            <a:r>
              <a:rPr lang="en-US" sz="1500" dirty="0"/>
              <a:t> </a:t>
            </a:r>
          </a:p>
        </p:txBody>
      </p:sp>
      <p:sp>
        <p:nvSpPr>
          <p:cNvPr id="3" name="Title 2"/>
          <p:cNvSpPr>
            <a:spLocks noGrp="1"/>
          </p:cNvSpPr>
          <p:nvPr>
            <p:ph type="title"/>
          </p:nvPr>
        </p:nvSpPr>
        <p:spPr/>
        <p:txBody>
          <a:bodyPr/>
          <a:lstStyle/>
          <a:p>
            <a:r>
              <a:rPr lang="en-US" dirty="0" smtClean="0">
                <a:solidFill>
                  <a:schemeClr val="tx1"/>
                </a:solidFill>
              </a:rPr>
              <a:t>FY21 Audit</a:t>
            </a:r>
            <a:endParaRPr lang="en-US" dirty="0">
              <a:solidFill>
                <a:schemeClr val="tx1"/>
              </a:solidFill>
            </a:endParaRPr>
          </a:p>
        </p:txBody>
      </p:sp>
    </p:spTree>
    <p:extLst>
      <p:ext uri="{BB962C8B-B14F-4D97-AF65-F5344CB8AC3E}">
        <p14:creationId xmlns:p14="http://schemas.microsoft.com/office/powerpoint/2010/main" val="1211070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smtClean="0"/>
              <a:t>Clinical Trial Office</a:t>
            </a:r>
            <a:r>
              <a:rPr lang="en-US" dirty="0"/>
              <a:t/>
            </a:r>
            <a:br>
              <a:rPr lang="en-US" dirty="0"/>
            </a:br>
            <a:r>
              <a:rPr lang="en-US" sz="1800" dirty="0" smtClean="0"/>
              <a:t>Johanna </a:t>
            </a:r>
            <a:r>
              <a:rPr lang="en-US" sz="1800" dirty="0" err="1" smtClean="0"/>
              <a:t>Chesley</a:t>
            </a:r>
            <a:r>
              <a:rPr lang="en-US" sz="1800" dirty="0" smtClean="0"/>
              <a:t> &amp; Michael Porreca</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401088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30" y="1188782"/>
            <a:ext cx="8505616" cy="2911037"/>
          </a:xfrm>
        </p:spPr>
        <p:txBody>
          <a:bodyPr/>
          <a:lstStyle/>
          <a:p>
            <a:pPr>
              <a:buFont typeface="Courier New" panose="02070309020205020404" pitchFamily="49" charset="0"/>
              <a:buChar char="o"/>
            </a:pPr>
            <a:r>
              <a:rPr lang="en-US" sz="1300" dirty="0" smtClean="0"/>
              <a:t>Study teams are required to submit the CTO intake form if their proposals or studies involve Clinical Trial Office. This applies to: </a:t>
            </a:r>
          </a:p>
          <a:p>
            <a:pPr lvl="2">
              <a:buFont typeface="Courier New" panose="02070309020205020404" pitchFamily="49" charset="0"/>
              <a:buChar char="o"/>
            </a:pPr>
            <a:r>
              <a:rPr lang="en-US" sz="1300" dirty="0"/>
              <a:t>A</a:t>
            </a:r>
            <a:r>
              <a:rPr lang="en-US" sz="1300" dirty="0" smtClean="0"/>
              <a:t>ll studies managed by CTO</a:t>
            </a:r>
          </a:p>
          <a:p>
            <a:pPr lvl="2">
              <a:buFont typeface="Courier New" panose="02070309020205020404" pitchFamily="49" charset="0"/>
              <a:buChar char="o"/>
            </a:pPr>
            <a:r>
              <a:rPr lang="en-US" sz="1300" dirty="0" smtClean="0"/>
              <a:t>All CTO-supported research – federal and industry proposals and studies managed by Grants &amp; Contracts, Development, Research Finance, and BU</a:t>
            </a:r>
          </a:p>
          <a:p>
            <a:pPr>
              <a:buFont typeface="Courier New" panose="02070309020205020404" pitchFamily="49" charset="0"/>
              <a:buChar char="o"/>
            </a:pPr>
            <a:r>
              <a:rPr lang="en-US" sz="1300" dirty="0" smtClean="0"/>
              <a:t>After study teams complete the form, CTFA will review and reach out to team with further instruction:</a:t>
            </a:r>
          </a:p>
          <a:p>
            <a:pPr lvl="2">
              <a:buFont typeface="Courier New" panose="02070309020205020404" pitchFamily="49" charset="0"/>
              <a:buChar char="o"/>
            </a:pPr>
            <a:r>
              <a:rPr lang="en-US" sz="1300" dirty="0" smtClean="0"/>
              <a:t>CTO-managed studies – </a:t>
            </a:r>
            <a:r>
              <a:rPr lang="en-US" sz="1300" dirty="0" err="1" smtClean="0"/>
              <a:t>VelosCT</a:t>
            </a:r>
            <a:r>
              <a:rPr lang="en-US" sz="1300" dirty="0" smtClean="0"/>
              <a:t> entry, coverage analysis, budget &amp; contract negotiation, research billing setup</a:t>
            </a:r>
          </a:p>
          <a:p>
            <a:pPr lvl="2">
              <a:buFont typeface="Courier New" panose="02070309020205020404" pitchFamily="49" charset="0"/>
              <a:buChar char="o"/>
            </a:pPr>
            <a:r>
              <a:rPr lang="en-US" sz="1300" dirty="0" smtClean="0"/>
              <a:t>CTO-supported research – </a:t>
            </a:r>
            <a:r>
              <a:rPr lang="en-US" sz="1300" dirty="0" err="1" smtClean="0"/>
              <a:t>VelosCT</a:t>
            </a:r>
            <a:r>
              <a:rPr lang="en-US" sz="1300" dirty="0" smtClean="0"/>
              <a:t> entry, coverage analysis, research billing setup. No budget or contract negotiation</a:t>
            </a:r>
          </a:p>
          <a:p>
            <a:pPr>
              <a:buFont typeface="Courier New" panose="02070309020205020404" pitchFamily="49" charset="0"/>
              <a:buChar char="o"/>
            </a:pPr>
            <a:r>
              <a:rPr lang="en-US" sz="1300" dirty="0" smtClean="0"/>
              <a:t>Link to CTO intake form is located on CTO website: </a:t>
            </a:r>
            <a:r>
              <a:rPr lang="en-US" sz="1300" dirty="0">
                <a:hlinkClick r:id="rId3"/>
              </a:rPr>
              <a:t>https://</a:t>
            </a:r>
            <a:r>
              <a:rPr lang="en-US" sz="1300" dirty="0" smtClean="0">
                <a:hlinkClick r:id="rId3"/>
              </a:rPr>
              <a:t>www.bmc.org/research-operations/clinical-trial-office</a:t>
            </a:r>
            <a:r>
              <a:rPr lang="en-US" sz="1300" dirty="0" smtClean="0"/>
              <a:t> </a:t>
            </a:r>
          </a:p>
          <a:p>
            <a:pPr>
              <a:buFont typeface="Courier New" panose="02070309020205020404" pitchFamily="49" charset="0"/>
              <a:buChar char="o"/>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solidFill>
                  <a:schemeClr val="tx1"/>
                </a:solidFill>
              </a:rPr>
              <a:t>CTO Intake Form</a:t>
            </a:r>
            <a:endParaRPr lang="en-US" dirty="0">
              <a:solidFill>
                <a:schemeClr val="tx1"/>
              </a:solidFill>
            </a:endParaRPr>
          </a:p>
        </p:txBody>
      </p:sp>
      <p:pic>
        <p:nvPicPr>
          <p:cNvPr id="4" name="Picture 3"/>
          <p:cNvPicPr>
            <a:picLocks noChangeAspect="1"/>
          </p:cNvPicPr>
          <p:nvPr/>
        </p:nvPicPr>
        <p:blipFill>
          <a:blip r:embed="rId4"/>
          <a:stretch>
            <a:fillRect/>
          </a:stretch>
        </p:blipFill>
        <p:spPr>
          <a:xfrm>
            <a:off x="2418009" y="3919508"/>
            <a:ext cx="3816044" cy="2315748"/>
          </a:xfrm>
          <a:prstGeom prst="rect">
            <a:avLst/>
          </a:prstGeom>
        </p:spPr>
      </p:pic>
    </p:spTree>
    <p:extLst>
      <p:ext uri="{BB962C8B-B14F-4D97-AF65-F5344CB8AC3E}">
        <p14:creationId xmlns:p14="http://schemas.microsoft.com/office/powerpoint/2010/main" val="3770510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30" y="1295400"/>
            <a:ext cx="8258611" cy="3471169"/>
          </a:xfrm>
        </p:spPr>
        <p:txBody>
          <a:bodyPr/>
          <a:lstStyle/>
          <a:p>
            <a:pPr>
              <a:buFont typeface="Courier New" panose="02070309020205020404" pitchFamily="49" charset="0"/>
              <a:buChar char="o"/>
            </a:pPr>
            <a:r>
              <a:rPr lang="en-US" sz="1300" dirty="0" smtClean="0"/>
              <a:t>New Working Group</a:t>
            </a:r>
          </a:p>
          <a:p>
            <a:pPr lvl="1">
              <a:buFont typeface="Courier New" panose="02070309020205020404" pitchFamily="49" charset="0"/>
              <a:buChar char="o"/>
            </a:pPr>
            <a:r>
              <a:rPr lang="en-US" sz="1300" dirty="0" smtClean="0"/>
              <a:t>Review new budget format, workflows, and negotiation improvements</a:t>
            </a:r>
          </a:p>
          <a:p>
            <a:pPr lvl="1">
              <a:buFont typeface="Courier New" panose="02070309020205020404" pitchFamily="49" charset="0"/>
              <a:buChar char="o"/>
            </a:pPr>
            <a:r>
              <a:rPr lang="en-US" sz="1300" dirty="0" smtClean="0"/>
              <a:t>Initial meeting attendees: Valine Valbrun; Marina Malikova; Astrid Atakov; Olivera Vragovic; Trysha Ahern; Olivera Vragovic</a:t>
            </a:r>
          </a:p>
          <a:p>
            <a:pPr lvl="1">
              <a:buFont typeface="Courier New" panose="02070309020205020404" pitchFamily="49" charset="0"/>
              <a:buChar char="o"/>
            </a:pPr>
            <a:r>
              <a:rPr lang="en-US" sz="1300" dirty="0" smtClean="0"/>
              <a:t>Please reach out if you are interested!</a:t>
            </a:r>
          </a:p>
          <a:p>
            <a:pPr lvl="1">
              <a:buFont typeface="Courier New" panose="02070309020205020404" pitchFamily="49" charset="0"/>
              <a:buChar char="o"/>
            </a:pPr>
            <a:endParaRPr lang="en-US" sz="1300" dirty="0"/>
          </a:p>
          <a:p>
            <a:pPr>
              <a:buFont typeface="Courier New" panose="02070309020205020404" pitchFamily="49" charset="0"/>
              <a:buChar char="o"/>
            </a:pPr>
            <a:r>
              <a:rPr lang="en-US" sz="1300" dirty="0" smtClean="0"/>
              <a:t>Velos/Epic Issue</a:t>
            </a:r>
          </a:p>
          <a:p>
            <a:pPr lvl="1">
              <a:buFont typeface="Courier New" panose="02070309020205020404" pitchFamily="49" charset="0"/>
              <a:buChar char="o"/>
            </a:pPr>
            <a:r>
              <a:rPr lang="en-US" sz="1300" dirty="0" smtClean="0"/>
              <a:t>Patients that were entered into Epic 3/1/22 or later may not appear in Velos</a:t>
            </a:r>
          </a:p>
          <a:p>
            <a:pPr lvl="1">
              <a:buFont typeface="Courier New" panose="02070309020205020404" pitchFamily="49" charset="0"/>
              <a:buChar char="o"/>
            </a:pPr>
            <a:r>
              <a:rPr lang="en-US" sz="1300" dirty="0" smtClean="0"/>
              <a:t>If you are unable to enroll a new participants, please contact </a:t>
            </a:r>
            <a:r>
              <a:rPr lang="en-US" sz="1300" dirty="0" smtClean="0">
                <a:hlinkClick r:id="rId3"/>
              </a:rPr>
              <a:t>CTO@bmc.org</a:t>
            </a:r>
            <a:r>
              <a:rPr lang="en-US" sz="1300" dirty="0" smtClean="0"/>
              <a:t>, and include the patient MRN, visit date, and research procedures that will occur</a:t>
            </a:r>
          </a:p>
          <a:p>
            <a:pPr lvl="1">
              <a:buFont typeface="Courier New" panose="02070309020205020404" pitchFamily="49" charset="0"/>
              <a:buChar char="o"/>
            </a:pPr>
            <a:r>
              <a:rPr lang="en-US" sz="1300" dirty="0" smtClean="0"/>
              <a:t>This is a high priority that we are actively working to resolve</a:t>
            </a:r>
          </a:p>
          <a:p>
            <a:pPr>
              <a:buFont typeface="Courier New" panose="02070309020205020404" pitchFamily="49" charset="0"/>
              <a:buChar char="o"/>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solidFill>
                  <a:schemeClr val="tx1"/>
                </a:solidFill>
              </a:rPr>
              <a:t>CTO Updates</a:t>
            </a:r>
            <a:endParaRPr lang="en-US" dirty="0">
              <a:solidFill>
                <a:schemeClr val="tx1"/>
              </a:solidFill>
            </a:endParaRPr>
          </a:p>
        </p:txBody>
      </p:sp>
    </p:spTree>
    <p:extLst>
      <p:ext uri="{BB962C8B-B14F-4D97-AF65-F5344CB8AC3E}">
        <p14:creationId xmlns:p14="http://schemas.microsoft.com/office/powerpoint/2010/main" val="2052482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5" y="2552700"/>
            <a:ext cx="6024518" cy="1001935"/>
          </a:xfrm>
        </p:spPr>
        <p:txBody>
          <a:bodyPr/>
          <a:lstStyle/>
          <a:p>
            <a:r>
              <a:rPr lang="en-US" dirty="0" smtClean="0"/>
              <a:t>Research</a:t>
            </a:r>
            <a:r>
              <a:rPr lang="en-US" baseline="0" dirty="0" smtClean="0"/>
              <a:t> Policy, Education, and Communications: Updates and FYIs</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2605875" y="3554634"/>
            <a:ext cx="5722985" cy="719171"/>
          </a:xfrm>
        </p:spPr>
        <p:txBody>
          <a:bodyPr/>
          <a:lstStyle/>
          <a:p>
            <a:r>
              <a:rPr lang="en-US" sz="1800" dirty="0" smtClean="0">
                <a:solidFill>
                  <a:schemeClr val="tx2"/>
                </a:solidFill>
              </a:rPr>
              <a:t>Kaye </a:t>
            </a:r>
            <a:r>
              <a:rPr lang="en-US" sz="1800" dirty="0" err="1" smtClean="0">
                <a:solidFill>
                  <a:schemeClr val="tx2"/>
                </a:solidFill>
              </a:rPr>
              <a:t>Mottola</a:t>
            </a:r>
            <a:endParaRPr lang="en-US" sz="1800" dirty="0" smtClean="0">
              <a:solidFill>
                <a:schemeClr val="tx2"/>
              </a:solidFill>
            </a:endParaRPr>
          </a:p>
          <a:p>
            <a:r>
              <a:rPr lang="en-US" sz="1800" dirty="0" smtClean="0">
                <a:solidFill>
                  <a:schemeClr val="tx2"/>
                </a:solidFill>
              </a:rPr>
              <a:t>Research </a:t>
            </a:r>
            <a:r>
              <a:rPr lang="en-US" sz="1800" dirty="0" smtClean="0">
                <a:solidFill>
                  <a:schemeClr val="tx2"/>
                </a:solidFill>
              </a:rPr>
              <a:t>Bimonthly,  11 April 2022 </a:t>
            </a:r>
            <a:endParaRPr lang="en-US" sz="1800" dirty="0">
              <a:solidFill>
                <a:schemeClr val="tx2"/>
              </a:solidFill>
            </a:endParaRPr>
          </a:p>
        </p:txBody>
      </p:sp>
    </p:spTree>
    <p:custDataLst>
      <p:tags r:id="rId1"/>
    </p:custDataLst>
    <p:extLst>
      <p:ext uri="{BB962C8B-B14F-4D97-AF65-F5344CB8AC3E}">
        <p14:creationId xmlns:p14="http://schemas.microsoft.com/office/powerpoint/2010/main" val="435285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155940" y="249315"/>
            <a:ext cx="7736006" cy="650330"/>
          </a:xfrm>
          <a:prstGeom prst="rect">
            <a:avLst/>
          </a:prstGeom>
        </p:spPr>
        <p:txBody>
          <a:bodyPr vert="horz" lIns="68580" tIns="34290" rIns="68580" bIns="34290" rtlCol="0" anchor="t">
            <a:normAutofit/>
          </a:bodyPr>
          <a:lstStyle>
            <a:lvl1pPr algn="l" defTabSz="914400" rtl="0" eaLnBrk="1" latinLnBrk="0" hangingPunct="1">
              <a:lnSpc>
                <a:spcPct val="80000"/>
              </a:lnSpc>
              <a:spcBef>
                <a:spcPct val="0"/>
              </a:spcBef>
              <a:buNone/>
              <a:defRPr sz="4800" b="1" kern="1200" cap="none">
                <a:solidFill>
                  <a:schemeClr val="tx2"/>
                </a:solidFill>
                <a:latin typeface="+mn-lt"/>
                <a:ea typeface="+mj-ea"/>
                <a:cs typeface="Arial" panose="020B0604020202020204" pitchFamily="34" charset="0"/>
              </a:defRPr>
            </a:lvl1pPr>
          </a:lstStyle>
          <a:p>
            <a:pPr algn="ctr"/>
            <a:endParaRPr lang="en-US" sz="1800" dirty="0"/>
          </a:p>
          <a:p>
            <a:pPr algn="ctr"/>
            <a:r>
              <a:rPr lang="en-US" sz="2400" dirty="0"/>
              <a:t>Policy Initiative Update: April 2022</a:t>
            </a:r>
          </a:p>
        </p:txBody>
      </p:sp>
      <p:graphicFrame>
        <p:nvGraphicFramePr>
          <p:cNvPr id="2" name="Table 1"/>
          <p:cNvGraphicFramePr>
            <a:graphicFrameLocks noGrp="1"/>
          </p:cNvGraphicFramePr>
          <p:nvPr>
            <p:extLst>
              <p:ext uri="{D42A27DB-BD31-4B8C-83A1-F6EECF244321}">
                <p14:modId xmlns:p14="http://schemas.microsoft.com/office/powerpoint/2010/main" val="591342087"/>
              </p:ext>
            </p:extLst>
          </p:nvPr>
        </p:nvGraphicFramePr>
        <p:xfrm>
          <a:off x="431320" y="1328184"/>
          <a:ext cx="8283992" cy="3562995"/>
        </p:xfrm>
        <a:graphic>
          <a:graphicData uri="http://schemas.openxmlformats.org/drawingml/2006/table">
            <a:tbl>
              <a:tblPr firstRow="1" bandRow="1">
                <a:tableStyleId>{5C22544A-7EE6-4342-B048-85BDC9FD1C3A}</a:tableStyleId>
              </a:tblPr>
              <a:tblGrid>
                <a:gridCol w="3705527">
                  <a:extLst>
                    <a:ext uri="{9D8B030D-6E8A-4147-A177-3AD203B41FA5}">
                      <a16:colId xmlns:a16="http://schemas.microsoft.com/office/drawing/2014/main" val="3557535472"/>
                    </a:ext>
                  </a:extLst>
                </a:gridCol>
                <a:gridCol w="3843125">
                  <a:extLst>
                    <a:ext uri="{9D8B030D-6E8A-4147-A177-3AD203B41FA5}">
                      <a16:colId xmlns:a16="http://schemas.microsoft.com/office/drawing/2014/main" val="1856636224"/>
                    </a:ext>
                  </a:extLst>
                </a:gridCol>
                <a:gridCol w="735340">
                  <a:extLst>
                    <a:ext uri="{9D8B030D-6E8A-4147-A177-3AD203B41FA5}">
                      <a16:colId xmlns:a16="http://schemas.microsoft.com/office/drawing/2014/main" val="172412796"/>
                    </a:ext>
                  </a:extLst>
                </a:gridCol>
              </a:tblGrid>
              <a:tr h="396967">
                <a:tc>
                  <a:txBody>
                    <a:bodyPr/>
                    <a:lstStyle/>
                    <a:p>
                      <a:r>
                        <a:rPr lang="en-US" sz="1400" dirty="0" smtClean="0"/>
                        <a:t>Policy</a:t>
                      </a:r>
                      <a:endParaRPr lang="en-US" sz="1400" dirty="0"/>
                    </a:p>
                  </a:txBody>
                  <a:tcPr marL="68580" marR="68580" marT="34290" marB="34290">
                    <a:solidFill>
                      <a:schemeClr val="accent6">
                        <a:lumMod val="60000"/>
                        <a:lumOff val="40000"/>
                      </a:schemeClr>
                    </a:solidFill>
                  </a:tcPr>
                </a:tc>
                <a:tc>
                  <a:txBody>
                    <a:bodyPr/>
                    <a:lstStyle/>
                    <a:p>
                      <a:r>
                        <a:rPr lang="en-US" sz="1400" dirty="0" smtClean="0"/>
                        <a:t>Status</a:t>
                      </a:r>
                      <a:endParaRPr lang="en-US" sz="1400" dirty="0"/>
                    </a:p>
                  </a:txBody>
                  <a:tcPr marL="68580" marR="68580" marT="34290" marB="34290">
                    <a:solidFill>
                      <a:schemeClr val="accent6">
                        <a:lumMod val="60000"/>
                        <a:lumOff val="40000"/>
                      </a:schemeClr>
                    </a:solidFill>
                  </a:tcPr>
                </a:tc>
                <a:tc>
                  <a:txBody>
                    <a:bodyPr/>
                    <a:lstStyle/>
                    <a:p>
                      <a:r>
                        <a:rPr lang="en-US" sz="1400" dirty="0" smtClean="0"/>
                        <a:t>New</a:t>
                      </a:r>
                      <a:endParaRPr lang="en-US" sz="1400" dirty="0"/>
                    </a:p>
                  </a:txBody>
                  <a:tcPr marL="68580" marR="68580" marT="34290" marB="34290">
                    <a:solidFill>
                      <a:schemeClr val="accent6">
                        <a:lumMod val="60000"/>
                        <a:lumOff val="40000"/>
                      </a:schemeClr>
                    </a:solidFill>
                  </a:tcPr>
                </a:tc>
                <a:extLst>
                  <a:ext uri="{0D108BD9-81ED-4DB2-BD59-A6C34878D82A}">
                    <a16:rowId xmlns:a16="http://schemas.microsoft.com/office/drawing/2014/main" val="3532097919"/>
                  </a:ext>
                </a:extLst>
              </a:tr>
              <a:tr h="396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Indirect Cost Rate (formerly F&amp;A</a:t>
                      </a:r>
                      <a:r>
                        <a:rPr lang="en-US" sz="1600" baseline="0" dirty="0" smtClean="0">
                          <a:latin typeface="Calibri" panose="020F0502020204030204" pitchFamily="34" charset="0"/>
                          <a:cs typeface="Calibri" panose="020F0502020204030204" pitchFamily="34" charset="0"/>
                        </a:rPr>
                        <a:t> rate)</a:t>
                      </a:r>
                      <a:endParaRPr lang="en-US" sz="1600" dirty="0" smtClean="0">
                        <a:latin typeface="Calibri" panose="020F0502020204030204" pitchFamily="34" charset="0"/>
                        <a:cs typeface="Calibri" panose="020F0502020204030204" pitchFamily="34" charset="0"/>
                      </a:endParaRPr>
                    </a:p>
                  </a:txBody>
                  <a:tcPr/>
                </a:tc>
                <a:tc>
                  <a:txBody>
                    <a:bodyPr/>
                    <a:lstStyle/>
                    <a:p>
                      <a:r>
                        <a:rPr lang="en-US" sz="1600" dirty="0" smtClean="0">
                          <a:latin typeface="Calibri" panose="020F0502020204030204" pitchFamily="34" charset="0"/>
                          <a:cs typeface="Calibri" panose="020F0502020204030204" pitchFamily="34" charset="0"/>
                        </a:rPr>
                        <a:t>Approved 3/8;</a:t>
                      </a:r>
                      <a:r>
                        <a:rPr lang="en-US" sz="1600" baseline="0" dirty="0" smtClean="0">
                          <a:latin typeface="Calibri" panose="020F0502020204030204" pitchFamily="34" charset="0"/>
                          <a:cs typeface="Calibri" panose="020F0502020204030204" pitchFamily="34" charset="0"/>
                        </a:rPr>
                        <a:t> in RO socialization</a:t>
                      </a:r>
                      <a:endParaRPr lang="en-US" sz="1600" dirty="0">
                        <a:latin typeface="Calibri" panose="020F0502020204030204" pitchFamily="34" charset="0"/>
                        <a:cs typeface="Calibri" panose="020F0502020204030204" pitchFamily="34" charset="0"/>
                      </a:endParaRP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149750988"/>
                  </a:ext>
                </a:extLst>
              </a:tr>
              <a:tr h="396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Investigator</a:t>
                      </a:r>
                      <a:r>
                        <a:rPr lang="en-US" sz="1600" baseline="0" dirty="0" smtClean="0">
                          <a:latin typeface="Calibri" panose="020F0502020204030204" pitchFamily="34" charset="0"/>
                          <a:cs typeface="Calibri" panose="020F0502020204030204" pitchFamily="34" charset="0"/>
                        </a:rPr>
                        <a:t> Eligibility</a:t>
                      </a:r>
                      <a:endParaRPr lang="en-US" sz="1600" dirty="0" smtClean="0">
                        <a:latin typeface="Calibri" panose="020F0502020204030204" pitchFamily="34" charset="0"/>
                        <a:cs typeface="Calibri" panose="020F0502020204030204" pitchFamily="34" charset="0"/>
                      </a:endParaRPr>
                    </a:p>
                  </a:txBody>
                  <a:tcPr/>
                </a:tc>
                <a:tc>
                  <a:txBody>
                    <a:bodyPr/>
                    <a:lstStyle/>
                    <a:p>
                      <a:r>
                        <a:rPr lang="en-US" sz="1600" dirty="0" smtClean="0">
                          <a:latin typeface="Calibri" panose="020F0502020204030204" pitchFamily="34" charset="0"/>
                          <a:cs typeface="Calibri" panose="020F0502020204030204" pitchFamily="34" charset="0"/>
                        </a:rPr>
                        <a:t>Nearing finalization</a:t>
                      </a:r>
                      <a:r>
                        <a:rPr lang="en-US" sz="1600" baseline="0" dirty="0" smtClean="0">
                          <a:latin typeface="Calibri" panose="020F0502020204030204" pitchFamily="34" charset="0"/>
                          <a:cs typeface="Calibri" panose="020F0502020204030204" pitchFamily="34" charset="0"/>
                        </a:rPr>
                        <a:t> and submission</a:t>
                      </a:r>
                      <a:endParaRPr lang="en-US"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Wingdings" panose="05000000000000000000" pitchFamily="2" charset="2"/>
                        </a:rPr>
                        <a:t></a:t>
                      </a:r>
                      <a:endParaRPr lang="en-US" sz="1400" dirty="0" smtClean="0"/>
                    </a:p>
                  </a:txBody>
                  <a:tcPr marL="68580" marR="68580" marT="34290" marB="34290"/>
                </a:tc>
                <a:extLst>
                  <a:ext uri="{0D108BD9-81ED-4DB2-BD59-A6C34878D82A}">
                    <a16:rowId xmlns:a16="http://schemas.microsoft.com/office/drawing/2014/main" val="4282884314"/>
                  </a:ext>
                </a:extLst>
              </a:tr>
              <a:tr h="3969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Allowable</a:t>
                      </a:r>
                      <a:r>
                        <a:rPr lang="en-US" sz="1600" baseline="0" dirty="0" smtClean="0">
                          <a:latin typeface="Calibri" panose="020F0502020204030204" pitchFamily="34" charset="0"/>
                          <a:cs typeface="Calibri" panose="020F0502020204030204" pitchFamily="34" charset="0"/>
                        </a:rPr>
                        <a:t> Costs</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smtClean="0">
                          <a:latin typeface="Calibri" panose="020F0502020204030204" pitchFamily="34" charset="0"/>
                          <a:cs typeface="Calibri" panose="020F0502020204030204" pitchFamily="34" charset="0"/>
                        </a:rPr>
                        <a:t>Nearing</a:t>
                      </a:r>
                      <a:r>
                        <a:rPr lang="en-US" sz="1600" baseline="0" dirty="0" smtClean="0">
                          <a:latin typeface="Calibri" panose="020F0502020204030204" pitchFamily="34" charset="0"/>
                          <a:cs typeface="Calibri" panose="020F0502020204030204" pitchFamily="34" charset="0"/>
                        </a:rPr>
                        <a:t> finalization and submission</a:t>
                      </a:r>
                      <a:endParaRPr lang="en-US" sz="1600" dirty="0">
                        <a:latin typeface="Calibri" panose="020F0502020204030204" pitchFamily="34" charset="0"/>
                        <a:cs typeface="Calibri" panose="020F0502020204030204" pitchFamily="34" charset="0"/>
                      </a:endParaRPr>
                    </a:p>
                  </a:txBody>
                  <a:tcPr marL="68580" marR="68580" marT="34290" marB="34290"/>
                </a:tc>
                <a:tc>
                  <a:txBody>
                    <a:bodyPr/>
                    <a:lstStyle/>
                    <a:p>
                      <a:pPr marL="0" indent="0">
                        <a:buFont typeface="Wingdings" panose="05000000000000000000" pitchFamily="2" charset="2"/>
                        <a:buNone/>
                      </a:pPr>
                      <a:endParaRPr lang="en-US" sz="1400" dirty="0"/>
                    </a:p>
                  </a:txBody>
                  <a:tcPr marL="68580" marR="68580" marT="34290" marB="34290"/>
                </a:tc>
                <a:extLst>
                  <a:ext uri="{0D108BD9-81ED-4DB2-BD59-A6C34878D82A}">
                    <a16:rowId xmlns:a16="http://schemas.microsoft.com/office/drawing/2014/main" val="1698421306"/>
                  </a:ext>
                </a:extLst>
              </a:tr>
              <a:tr h="396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Equipment Management</a:t>
                      </a:r>
                    </a:p>
                  </a:txBody>
                  <a:tcPr/>
                </a:tc>
                <a:tc>
                  <a:txBody>
                    <a:bodyPr/>
                    <a:lstStyle/>
                    <a:p>
                      <a:r>
                        <a:rPr lang="en-US" sz="1600" baseline="0" dirty="0" smtClean="0">
                          <a:latin typeface="Calibri" panose="020F0502020204030204" pitchFamily="34" charset="0"/>
                          <a:cs typeface="Calibri" panose="020F0502020204030204" pitchFamily="34" charset="0"/>
                        </a:rPr>
                        <a:t>Nearing finalization and submission</a:t>
                      </a:r>
                      <a:endParaRPr lang="en-US" sz="1600" dirty="0">
                        <a:latin typeface="Calibri" panose="020F0502020204030204" pitchFamily="34" charset="0"/>
                        <a:cs typeface="Calibri" panose="020F0502020204030204" pitchFamily="34" charset="0"/>
                      </a:endParaRP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999254796"/>
                  </a:ext>
                </a:extLst>
              </a:tr>
              <a:tr h="396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Cost</a:t>
                      </a:r>
                      <a:r>
                        <a:rPr lang="en-US" sz="1600" baseline="0" dirty="0" smtClean="0">
                          <a:latin typeface="Calibri" panose="020F0502020204030204" pitchFamily="34" charset="0"/>
                          <a:cs typeface="Calibri" panose="020F0502020204030204" pitchFamily="34" charset="0"/>
                        </a:rPr>
                        <a:t> Transfer</a:t>
                      </a:r>
                      <a:endParaRPr lang="en-US" sz="1600" dirty="0" smtClean="0">
                        <a:latin typeface="Calibri" panose="020F0502020204030204" pitchFamily="34" charset="0"/>
                        <a:cs typeface="Calibri" panose="020F0502020204030204" pitchFamily="34" charset="0"/>
                      </a:endParaRPr>
                    </a:p>
                  </a:txBody>
                  <a:tcPr/>
                </a:tc>
                <a:tc>
                  <a:txBody>
                    <a:bodyPr/>
                    <a:lstStyle/>
                    <a:p>
                      <a:r>
                        <a:rPr lang="en-US" sz="1600" dirty="0" smtClean="0">
                          <a:latin typeface="Calibri" panose="020F0502020204030204" pitchFamily="34" charset="0"/>
                          <a:cs typeface="Calibri" panose="020F0502020204030204" pitchFamily="34" charset="0"/>
                        </a:rPr>
                        <a:t>In</a:t>
                      </a:r>
                      <a:r>
                        <a:rPr lang="en-US" sz="1600" baseline="0" dirty="0" smtClean="0">
                          <a:latin typeface="Calibri" panose="020F0502020204030204" pitchFamily="34" charset="0"/>
                          <a:cs typeface="Calibri" panose="020F0502020204030204" pitchFamily="34" charset="0"/>
                        </a:rPr>
                        <a:t> RO draft circulation</a:t>
                      </a:r>
                      <a:endParaRPr lang="en-US" sz="1600" dirty="0">
                        <a:latin typeface="Calibri" panose="020F0502020204030204" pitchFamily="34" charset="0"/>
                        <a:cs typeface="Calibri" panose="020F0502020204030204" pitchFamily="34" charset="0"/>
                      </a:endParaRPr>
                    </a:p>
                  </a:txBody>
                  <a:tcPr/>
                </a:tc>
                <a:tc>
                  <a:txBody>
                    <a:bodyPr/>
                    <a:lstStyle/>
                    <a:p>
                      <a:endParaRPr lang="en-US" sz="1400" dirty="0"/>
                    </a:p>
                  </a:txBody>
                  <a:tcPr marL="68580" marR="68580" marT="34290" marB="34290"/>
                </a:tc>
                <a:extLst>
                  <a:ext uri="{0D108BD9-81ED-4DB2-BD59-A6C34878D82A}">
                    <a16:rowId xmlns:a16="http://schemas.microsoft.com/office/drawing/2014/main" val="3106048143"/>
                  </a:ext>
                </a:extLst>
              </a:tr>
              <a:tr h="396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Research</a:t>
                      </a:r>
                      <a:r>
                        <a:rPr lang="en-US" sz="1600" baseline="0" dirty="0" smtClean="0">
                          <a:latin typeface="Calibri" panose="020F0502020204030204" pitchFamily="34" charset="0"/>
                          <a:cs typeface="Calibri" panose="020F0502020204030204" pitchFamily="34" charset="0"/>
                        </a:rPr>
                        <a:t> Participation Compensation</a:t>
                      </a:r>
                      <a:endParaRPr lang="en-US" sz="1600" dirty="0" smtClean="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In RO draft</a:t>
                      </a:r>
                      <a:r>
                        <a:rPr lang="en-US" sz="1600" baseline="0" dirty="0" smtClean="0">
                          <a:latin typeface="Calibri" panose="020F0502020204030204" pitchFamily="34" charset="0"/>
                          <a:cs typeface="Calibri" panose="020F0502020204030204" pitchFamily="34" charset="0"/>
                        </a:rPr>
                        <a:t> circulation</a:t>
                      </a:r>
                      <a:endParaRPr lang="en-US" sz="1600" dirty="0" smtClean="0">
                        <a:latin typeface="Calibri" panose="020F0502020204030204" pitchFamily="34" charset="0"/>
                        <a:cs typeface="Calibri" panose="020F0502020204030204" pitchFamily="34" charset="0"/>
                      </a:endParaRPr>
                    </a:p>
                  </a:txBody>
                  <a:tcPr marL="68580" marR="68580" marT="34290" marB="34290"/>
                </a:tc>
                <a:tc>
                  <a:txBody>
                    <a:bodyPr/>
                    <a:lstStyle/>
                    <a:p>
                      <a:pPr marL="0" indent="0">
                        <a:buFont typeface="Wingdings" panose="05000000000000000000" pitchFamily="2" charset="2"/>
                        <a:buNone/>
                      </a:pPr>
                      <a:endParaRPr lang="en-US" sz="1400" dirty="0"/>
                    </a:p>
                  </a:txBody>
                  <a:tcPr marL="68580" marR="68580" marT="34290" marB="34290"/>
                </a:tc>
                <a:extLst>
                  <a:ext uri="{0D108BD9-81ED-4DB2-BD59-A6C34878D82A}">
                    <a16:rowId xmlns:a16="http://schemas.microsoft.com/office/drawing/2014/main" val="1915124760"/>
                  </a:ext>
                </a:extLst>
              </a:tr>
              <a:tr h="392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PI/PD Transfer</a:t>
                      </a:r>
                      <a:r>
                        <a:rPr lang="en-US" sz="1600" baseline="0" dirty="0" smtClean="0">
                          <a:latin typeface="Calibri" panose="020F0502020204030204" pitchFamily="34" charset="0"/>
                          <a:cs typeface="Calibri" panose="020F0502020204030204" pitchFamily="34" charset="0"/>
                        </a:rPr>
                        <a:t> Out</a:t>
                      </a:r>
                      <a:endParaRPr lang="en-US" sz="1600" dirty="0" smtClean="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panose="020F0502020204030204" pitchFamily="34" charset="0"/>
                          <a:cs typeface="Calibri" panose="020F0502020204030204" pitchFamily="34" charset="0"/>
                        </a:rPr>
                        <a:t> D</a:t>
                      </a:r>
                      <a:r>
                        <a:rPr lang="en-US" sz="1600" dirty="0" smtClean="0">
                          <a:latin typeface="Calibri" panose="020F0502020204030204" pitchFamily="34" charset="0"/>
                          <a:cs typeface="Calibri" panose="020F0502020204030204" pitchFamily="34" charset="0"/>
                        </a:rPr>
                        <a:t>rafting to commence</a:t>
                      </a:r>
                      <a:r>
                        <a:rPr lang="en-US" sz="1600" baseline="0" dirty="0" smtClean="0">
                          <a:latin typeface="Calibri" panose="020F0502020204030204" pitchFamily="34" charset="0"/>
                          <a:cs typeface="Calibri" panose="020F0502020204030204" pitchFamily="34" charset="0"/>
                        </a:rPr>
                        <a:t> mid-April</a:t>
                      </a:r>
                      <a:endParaRPr lang="en-US" sz="1600" dirty="0" smtClean="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Wingdings" panose="05000000000000000000" pitchFamily="2" charset="2"/>
                        </a:rPr>
                        <a:t></a:t>
                      </a:r>
                      <a:endParaRPr lang="en-US" sz="1400" dirty="0" smtClean="0"/>
                    </a:p>
                  </a:txBody>
                  <a:tcPr marL="68580" marR="68580" marT="34290" marB="34290"/>
                </a:tc>
                <a:extLst>
                  <a:ext uri="{0D108BD9-81ED-4DB2-BD59-A6C34878D82A}">
                    <a16:rowId xmlns:a16="http://schemas.microsoft.com/office/drawing/2014/main" val="1227852490"/>
                  </a:ext>
                </a:extLst>
              </a:tr>
              <a:tr h="392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Required Use of CTMS</a:t>
                      </a:r>
                      <a:r>
                        <a:rPr lang="en-US" sz="1600" baseline="0" dirty="0" smtClean="0">
                          <a:latin typeface="Calibri" panose="020F0502020204030204" pitchFamily="34" charset="0"/>
                          <a:cs typeface="Calibri" panose="020F0502020204030204" pitchFamily="34" charset="0"/>
                        </a:rPr>
                        <a:t> (= Velos)</a:t>
                      </a:r>
                      <a:endParaRPr lang="en-US" sz="1600" dirty="0" smtClean="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panose="020F0502020204030204" pitchFamily="34" charset="0"/>
                          <a:cs typeface="Calibri" panose="020F0502020204030204" pitchFamily="34" charset="0"/>
                        </a:rPr>
                        <a:t> Drafting to commence mid-to-late April</a:t>
                      </a:r>
                      <a:endParaRPr lang="en-US" sz="1600" dirty="0" smtClean="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68580" marR="68580" marT="34290" marB="34290"/>
                </a:tc>
                <a:extLst>
                  <a:ext uri="{0D108BD9-81ED-4DB2-BD59-A6C34878D82A}">
                    <a16:rowId xmlns:a16="http://schemas.microsoft.com/office/drawing/2014/main" val="3137312404"/>
                  </a:ext>
                </a:extLst>
              </a:tr>
            </a:tbl>
          </a:graphicData>
        </a:graphic>
      </p:graphicFrame>
    </p:spTree>
    <p:extLst>
      <p:ext uri="{BB962C8B-B14F-4D97-AF65-F5344CB8AC3E}">
        <p14:creationId xmlns:p14="http://schemas.microsoft.com/office/powerpoint/2010/main" val="1124611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280" y="2582564"/>
            <a:ext cx="6165353" cy="502445"/>
          </a:xfrm>
        </p:spPr>
        <p:txBody>
          <a:bodyPr/>
          <a:lstStyle/>
          <a:p>
            <a:r>
              <a:rPr lang="en-US" dirty="0"/>
              <a:t>Agenda</a:t>
            </a:r>
          </a:p>
        </p:txBody>
      </p:sp>
      <p:sp>
        <p:nvSpPr>
          <p:cNvPr id="3" name="Subtitle 2"/>
          <p:cNvSpPr>
            <a:spLocks noGrp="1"/>
          </p:cNvSpPr>
          <p:nvPr>
            <p:ph type="subTitle" idx="1"/>
          </p:nvPr>
        </p:nvSpPr>
        <p:spPr>
          <a:xfrm>
            <a:off x="2592280" y="3116062"/>
            <a:ext cx="6551720" cy="2652008"/>
          </a:xfrm>
        </p:spPr>
        <p:txBody>
          <a:bodyPr/>
          <a:lstStyle/>
          <a:p>
            <a:r>
              <a:rPr lang="en-US" sz="1500" dirty="0"/>
              <a:t>9:00am – </a:t>
            </a:r>
            <a:r>
              <a:rPr lang="en-US" sz="1500" dirty="0" smtClean="0"/>
              <a:t>10:00am</a:t>
            </a:r>
            <a:endParaRPr lang="en-US" sz="1500" dirty="0"/>
          </a:p>
          <a:p>
            <a:r>
              <a:rPr lang="en-US" sz="1500" dirty="0"/>
              <a:t>Welcome</a:t>
            </a:r>
          </a:p>
          <a:p>
            <a:r>
              <a:rPr lang="en-US" sz="1500" dirty="0" smtClean="0"/>
              <a:t>Research </a:t>
            </a:r>
            <a:r>
              <a:rPr lang="en-US" sz="1500" dirty="0"/>
              <a:t>Operations </a:t>
            </a:r>
            <a:r>
              <a:rPr lang="en-US" sz="1500" dirty="0" smtClean="0"/>
              <a:t>updates</a:t>
            </a:r>
          </a:p>
          <a:p>
            <a:r>
              <a:rPr lang="en-US" sz="1500" dirty="0" smtClean="0"/>
              <a:t>Compliance Corner</a:t>
            </a:r>
          </a:p>
          <a:p>
            <a:r>
              <a:rPr lang="en-US" sz="1500" dirty="0" smtClean="0"/>
              <a:t>Office of General Counsel</a:t>
            </a:r>
          </a:p>
          <a:p>
            <a:endParaRPr lang="en-US" sz="1500" dirty="0"/>
          </a:p>
          <a:p>
            <a:r>
              <a:rPr lang="en-US" sz="1500" dirty="0"/>
              <a:t>10:00am – </a:t>
            </a:r>
            <a:r>
              <a:rPr lang="en-US" sz="1500" dirty="0" smtClean="0"/>
              <a:t>10:30am</a:t>
            </a:r>
          </a:p>
          <a:p>
            <a:r>
              <a:rPr lang="en-US" sz="1500" dirty="0" smtClean="0"/>
              <a:t>Policy: Time &amp; Effort Reporting</a:t>
            </a:r>
            <a:endParaRPr lang="en-US" sz="1500" dirty="0" smtClean="0"/>
          </a:p>
        </p:txBody>
      </p:sp>
    </p:spTree>
    <p:extLst>
      <p:ext uri="{BB962C8B-B14F-4D97-AF65-F5344CB8AC3E}">
        <p14:creationId xmlns:p14="http://schemas.microsoft.com/office/powerpoint/2010/main" val="292501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818" y="1004335"/>
            <a:ext cx="8754413" cy="5175176"/>
          </a:xfrm>
        </p:spPr>
        <p:txBody>
          <a:bodyPr/>
          <a:lstStyle/>
          <a:p>
            <a:pPr marL="0" indent="0">
              <a:buNone/>
            </a:pPr>
            <a:r>
              <a:rPr lang="en-US" sz="2000" b="1" dirty="0">
                <a:latin typeface="Calibri" panose="020F0502020204030204" pitchFamily="34" charset="0"/>
                <a:cs typeface="Calibri" panose="020F0502020204030204" pitchFamily="34" charset="0"/>
              </a:rPr>
              <a:t>Policy socializations</a:t>
            </a:r>
            <a:endParaRPr lang="en-US" sz="2000" dirty="0">
              <a:latin typeface="Calibri" panose="020F0502020204030204" pitchFamily="34" charset="0"/>
              <a:cs typeface="Calibri" panose="020F0502020204030204" pitchFamily="34" charset="0"/>
            </a:endParaRPr>
          </a:p>
          <a:p>
            <a:pPr lvl="2"/>
            <a:r>
              <a:rPr lang="en-US" sz="1800" dirty="0">
                <a:latin typeface="Calibri" panose="020F0502020204030204" pitchFamily="34" charset="0"/>
                <a:cs typeface="Calibri" panose="020F0502020204030204" pitchFamily="34" charset="0"/>
              </a:rPr>
              <a:t>Some: </a:t>
            </a:r>
            <a:r>
              <a:rPr lang="en-US" sz="1800" b="1" dirty="0">
                <a:solidFill>
                  <a:schemeClr val="accent6">
                    <a:lumMod val="75000"/>
                  </a:schemeClr>
                </a:solidFill>
                <a:latin typeface="Calibri" panose="020F0502020204030204" pitchFamily="34" charset="0"/>
                <a:cs typeface="Calibri" panose="020F0502020204030204" pitchFamily="34" charset="0"/>
              </a:rPr>
              <a:t>prior to submission</a:t>
            </a:r>
            <a:r>
              <a:rPr lang="en-US" sz="1800" dirty="0">
                <a:latin typeface="Calibri" panose="020F0502020204030204" pitchFamily="34" charset="0"/>
                <a:cs typeface="Calibri" panose="020F0502020204030204" pitchFamily="34" charset="0"/>
              </a:rPr>
              <a:t>, with collaborating department, BMC leadership, and/or research administrators</a:t>
            </a:r>
          </a:p>
          <a:p>
            <a:pPr lvl="3"/>
            <a:r>
              <a:rPr lang="en-US" sz="1800" i="1" dirty="0">
                <a:latin typeface="Calibri" panose="020F0502020204030204" pitchFamily="34" charset="0"/>
                <a:cs typeface="Calibri" panose="020F0502020204030204" pitchFamily="34" charset="0"/>
              </a:rPr>
              <a:t>Indirect Cost Rate </a:t>
            </a:r>
            <a:r>
              <a:rPr lang="en-US" sz="1800" dirty="0">
                <a:latin typeface="Calibri" panose="020F0502020204030204" pitchFamily="34" charset="0"/>
                <a:cs typeface="Calibri" panose="020F0502020204030204" pitchFamily="34" charset="0"/>
              </a:rPr>
              <a:t>was socialized with CFO, chief research officer</a:t>
            </a:r>
          </a:p>
          <a:p>
            <a:pPr lvl="3">
              <a:spcBef>
                <a:spcPts val="300"/>
              </a:spcBef>
            </a:pPr>
            <a:r>
              <a:rPr lang="en-US" sz="1800" i="1" dirty="0">
                <a:latin typeface="Calibri" panose="020F0502020204030204" pitchFamily="34" charset="0"/>
                <a:cs typeface="Calibri" panose="020F0502020204030204" pitchFamily="34" charset="0"/>
              </a:rPr>
              <a:t>Coverage Analysis </a:t>
            </a:r>
            <a:r>
              <a:rPr lang="en-US" sz="1800" dirty="0">
                <a:latin typeface="Calibri" panose="020F0502020204030204" pitchFamily="34" charset="0"/>
                <a:cs typeface="Calibri" panose="020F0502020204030204" pitchFamily="34" charset="0"/>
              </a:rPr>
              <a:t>is being socialized with Compliance, Revenue Cycle, </a:t>
            </a:r>
            <a:endParaRPr lang="en-US" sz="1800" dirty="0" smtClean="0">
              <a:latin typeface="Calibri" panose="020F0502020204030204" pitchFamily="34" charset="0"/>
              <a:cs typeface="Calibri" panose="020F0502020204030204" pitchFamily="34" charset="0"/>
            </a:endParaRPr>
          </a:p>
          <a:p>
            <a:pPr marL="914400" lvl="3" indent="0">
              <a:spcBef>
                <a:spcPts val="300"/>
              </a:spcBef>
              <a:buNone/>
            </a:pP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Health </a:t>
            </a:r>
            <a:r>
              <a:rPr lang="en-US" sz="1800" dirty="0">
                <a:latin typeface="Calibri" panose="020F0502020204030204" pitchFamily="34" charset="0"/>
                <a:cs typeface="Calibri" panose="020F0502020204030204" pitchFamily="34" charset="0"/>
              </a:rPr>
              <a:t>Information Management</a:t>
            </a:r>
          </a:p>
          <a:p>
            <a:pPr lvl="2"/>
            <a:r>
              <a:rPr lang="en-US" sz="1800" dirty="0">
                <a:latin typeface="Calibri" panose="020F0502020204030204" pitchFamily="34" charset="0"/>
                <a:cs typeface="Calibri" panose="020F0502020204030204" pitchFamily="34" charset="0"/>
              </a:rPr>
              <a:t>All: </a:t>
            </a:r>
            <a:r>
              <a:rPr lang="en-US" sz="1800" b="1" dirty="0">
                <a:solidFill>
                  <a:schemeClr val="accent6">
                    <a:lumMod val="75000"/>
                  </a:schemeClr>
                </a:solidFill>
                <a:latin typeface="Calibri" panose="020F0502020204030204" pitchFamily="34" charset="0"/>
                <a:cs typeface="Calibri" panose="020F0502020204030204" pitchFamily="34" charset="0"/>
              </a:rPr>
              <a:t>post-approval </a:t>
            </a:r>
            <a:r>
              <a:rPr lang="en-US" sz="1800" dirty="0">
                <a:latin typeface="Calibri" panose="020F0502020204030204" pitchFamily="34" charset="0"/>
                <a:cs typeface="Calibri" panose="020F0502020204030204" pitchFamily="34" charset="0"/>
              </a:rPr>
              <a:t>with research community, through:</a:t>
            </a:r>
          </a:p>
          <a:p>
            <a:pPr lvl="3">
              <a:spcBef>
                <a:spcPts val="0"/>
              </a:spcBef>
              <a:spcAft>
                <a:spcPts val="300"/>
              </a:spcAft>
            </a:pPr>
            <a:r>
              <a:rPr lang="en-US" sz="1800" dirty="0">
                <a:latin typeface="Calibri" panose="020F0502020204030204" pitchFamily="34" charset="0"/>
                <a:cs typeface="Calibri" panose="020F0502020204030204" pitchFamily="34" charset="0"/>
              </a:rPr>
              <a:t>this Bi-monthly meeting</a:t>
            </a:r>
          </a:p>
          <a:p>
            <a:pPr lvl="3">
              <a:spcBef>
                <a:spcPts val="0"/>
              </a:spcBef>
              <a:spcAft>
                <a:spcPts val="300"/>
              </a:spcAft>
            </a:pPr>
            <a:r>
              <a:rPr lang="en-US" sz="1800" dirty="0">
                <a:latin typeface="Calibri" panose="020F0502020204030204" pitchFamily="34" charset="0"/>
                <a:cs typeface="Calibri" panose="020F0502020204030204" pitchFamily="34" charset="0"/>
              </a:rPr>
              <a:t>RO-Department meetings and subsequent department trainings</a:t>
            </a:r>
          </a:p>
          <a:p>
            <a:pPr lvl="3">
              <a:spcBef>
                <a:spcPts val="0"/>
              </a:spcBef>
              <a:spcAft>
                <a:spcPts val="300"/>
              </a:spcAft>
            </a:pPr>
            <a:r>
              <a:rPr lang="en-US" sz="1800" dirty="0">
                <a:latin typeface="Calibri" panose="020F0502020204030204" pitchFamily="34" charset="0"/>
                <a:cs typeface="Calibri" panose="020F0502020204030204" pitchFamily="34" charset="0"/>
              </a:rPr>
              <a:t>self-guided training modules</a:t>
            </a:r>
          </a:p>
          <a:p>
            <a:pPr lvl="3">
              <a:spcBef>
                <a:spcPts val="0"/>
              </a:spcBef>
            </a:pPr>
            <a:r>
              <a:rPr lang="en-US" sz="1800" dirty="0">
                <a:latin typeface="Calibri" panose="020F0502020204030204" pitchFamily="34" charset="0"/>
                <a:cs typeface="Calibri" panose="020F0502020204030204" pitchFamily="34" charset="0"/>
              </a:rPr>
              <a:t>website/email announcements</a:t>
            </a:r>
          </a:p>
          <a:p>
            <a:pPr lvl="2"/>
            <a:r>
              <a:rPr lang="en-US" sz="1800" dirty="0">
                <a:latin typeface="Calibri" panose="020F0502020204030204" pitchFamily="34" charset="0"/>
                <a:cs typeface="Calibri" panose="020F0502020204030204" pitchFamily="34" charset="0"/>
              </a:rPr>
              <a:t>Please provide </a:t>
            </a:r>
            <a:r>
              <a:rPr lang="en-US" sz="1800" b="1" dirty="0">
                <a:solidFill>
                  <a:schemeClr val="accent6">
                    <a:lumMod val="75000"/>
                  </a:schemeClr>
                </a:solidFill>
                <a:latin typeface="Calibri" panose="020F0502020204030204" pitchFamily="34" charset="0"/>
                <a:cs typeface="Calibri" panose="020F0502020204030204" pitchFamily="34" charset="0"/>
              </a:rPr>
              <a:t>feedback and questions </a:t>
            </a:r>
            <a:r>
              <a:rPr lang="en-US" sz="1800" dirty="0">
                <a:latin typeface="Calibri" panose="020F0502020204030204" pitchFamily="34" charset="0"/>
                <a:cs typeface="Calibri" panose="020F0502020204030204" pitchFamily="34" charset="0"/>
              </a:rPr>
              <a:t>to guide FAQs and other job aids</a:t>
            </a:r>
            <a:endParaRPr lang="en-US" sz="1800" b="1" dirty="0">
              <a:latin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cs typeface="Calibri" panose="020F0502020204030204" pitchFamily="34" charset="0"/>
              </a:rPr>
              <a:t>Policy style</a:t>
            </a:r>
            <a:endParaRPr lang="en-US" sz="2000" dirty="0">
              <a:latin typeface="Calibri" panose="020F0502020204030204" pitchFamily="34" charset="0"/>
              <a:cs typeface="Calibri" panose="020F0502020204030204" pitchFamily="34" charset="0"/>
            </a:endParaRPr>
          </a:p>
          <a:p>
            <a:pPr lvl="2">
              <a:spcAft>
                <a:spcPts val="450"/>
              </a:spcAft>
            </a:pPr>
            <a:r>
              <a:rPr lang="en-US" sz="1800" dirty="0">
                <a:latin typeface="Calibri" panose="020F0502020204030204" pitchFamily="34" charset="0"/>
                <a:cs typeface="Calibri" panose="020F0502020204030204" pitchFamily="34" charset="0"/>
              </a:rPr>
              <a:t>Updated federal requirements</a:t>
            </a:r>
          </a:p>
          <a:p>
            <a:pPr lvl="2">
              <a:spcBef>
                <a:spcPts val="0"/>
              </a:spcBef>
              <a:spcAft>
                <a:spcPts val="450"/>
              </a:spcAft>
            </a:pPr>
            <a:r>
              <a:rPr lang="en-US" sz="1800" dirty="0">
                <a:latin typeface="Calibri" panose="020F0502020204030204" pitchFamily="34" charset="0"/>
                <a:cs typeface="Calibri" panose="020F0502020204030204" pitchFamily="34" charset="0"/>
              </a:rPr>
              <a:t>Plain language, brevity: whenever context permits</a:t>
            </a:r>
          </a:p>
          <a:p>
            <a:pPr lvl="2">
              <a:spcBef>
                <a:spcPts val="0"/>
              </a:spcBef>
              <a:spcAft>
                <a:spcPts val="450"/>
              </a:spcAft>
            </a:pPr>
            <a:r>
              <a:rPr lang="en-US" sz="1800" dirty="0">
                <a:latin typeface="Calibri" panose="020F0502020204030204" pitchFamily="34" charset="0"/>
                <a:cs typeface="Calibri" panose="020F0502020204030204" pitchFamily="34" charset="0"/>
              </a:rPr>
              <a:t>Use of </a:t>
            </a:r>
            <a:r>
              <a:rPr lang="en-US" sz="1800" b="1" dirty="0">
                <a:solidFill>
                  <a:schemeClr val="accent6">
                    <a:lumMod val="75000"/>
                  </a:schemeClr>
                </a:solidFill>
                <a:latin typeface="Calibri" panose="020F0502020204030204" pitchFamily="34" charset="0"/>
                <a:cs typeface="Calibri" panose="020F0502020204030204" pitchFamily="34" charset="0"/>
              </a:rPr>
              <a:t>“sponsored programs” </a:t>
            </a:r>
            <a:r>
              <a:rPr lang="en-US" sz="1800" dirty="0">
                <a:latin typeface="Calibri" panose="020F0502020204030204" pitchFamily="34" charset="0"/>
                <a:cs typeface="Calibri" panose="020F0502020204030204" pitchFamily="34" charset="0"/>
              </a:rPr>
              <a:t>and </a:t>
            </a:r>
            <a:r>
              <a:rPr lang="en-US" sz="1800" b="1" dirty="0">
                <a:solidFill>
                  <a:schemeClr val="accent6">
                    <a:lumMod val="75000"/>
                  </a:schemeClr>
                </a:solidFill>
                <a:latin typeface="Calibri" panose="020F0502020204030204" pitchFamily="34" charset="0"/>
                <a:cs typeface="Calibri" panose="020F0502020204030204" pitchFamily="34" charset="0"/>
              </a:rPr>
              <a:t>“PI/PD” </a:t>
            </a:r>
            <a:r>
              <a:rPr lang="en-US" sz="1800" dirty="0">
                <a:latin typeface="Calibri" panose="020F0502020204030204" pitchFamily="34" charset="0"/>
                <a:cs typeface="Calibri" panose="020F0502020204030204" pitchFamily="34" charset="0"/>
              </a:rPr>
              <a:t>to clarify scope</a:t>
            </a:r>
          </a:p>
          <a:p>
            <a:pPr lvl="2">
              <a:spcAft>
                <a:spcPts val="450"/>
              </a:spcAft>
            </a:pPr>
            <a:endParaRPr lang="en-US" sz="1350" dirty="0">
              <a:latin typeface="Calibri" panose="020F0502020204030204" pitchFamily="34" charset="0"/>
              <a:cs typeface="Calibri" panose="020F0502020204030204" pitchFamily="34" charset="0"/>
            </a:endParaRPr>
          </a:p>
          <a:p>
            <a:pPr lvl="3"/>
            <a:endParaRPr lang="en-US" sz="1350" dirty="0"/>
          </a:p>
          <a:p>
            <a:pPr marL="914400" lvl="3" indent="0">
              <a:buNone/>
            </a:pPr>
            <a:endParaRPr lang="en-US" sz="1350" dirty="0"/>
          </a:p>
        </p:txBody>
      </p:sp>
      <p:sp>
        <p:nvSpPr>
          <p:cNvPr id="3" name="Text Placeholder 2"/>
          <p:cNvSpPr>
            <a:spLocks noGrp="1"/>
          </p:cNvSpPr>
          <p:nvPr>
            <p:ph type="body" sz="quarter" idx="11"/>
          </p:nvPr>
        </p:nvSpPr>
        <p:spPr>
          <a:xfrm rot="10800000" flipH="1" flipV="1">
            <a:off x="-1242203" y="6469811"/>
            <a:ext cx="1451756" cy="190345"/>
          </a:xfrm>
        </p:spPr>
        <p:txBody>
          <a:bodyPr/>
          <a:lstStyle/>
          <a:p>
            <a:endParaRPr lang="en-US" dirty="0"/>
          </a:p>
        </p:txBody>
      </p:sp>
      <p:sp>
        <p:nvSpPr>
          <p:cNvPr id="4" name="Title 3"/>
          <p:cNvSpPr>
            <a:spLocks noGrp="1"/>
          </p:cNvSpPr>
          <p:nvPr>
            <p:ph type="title"/>
          </p:nvPr>
        </p:nvSpPr>
        <p:spPr>
          <a:xfrm>
            <a:off x="209554" y="293601"/>
            <a:ext cx="8752621" cy="634999"/>
          </a:xfrm>
        </p:spPr>
        <p:txBody>
          <a:bodyPr/>
          <a:lstStyle/>
          <a:p>
            <a:r>
              <a:rPr lang="en-US" sz="2400" dirty="0"/>
              <a:t>Research Policies, Odd and Ends</a:t>
            </a:r>
          </a:p>
        </p:txBody>
      </p:sp>
    </p:spTree>
    <p:extLst>
      <p:ext uri="{BB962C8B-B14F-4D97-AF65-F5344CB8AC3E}">
        <p14:creationId xmlns:p14="http://schemas.microsoft.com/office/powerpoint/2010/main" val="484720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657" y="948906"/>
            <a:ext cx="8754413" cy="4108461"/>
          </a:xfrm>
        </p:spPr>
        <p:txBody>
          <a:bodyPr/>
          <a:lstStyle/>
          <a:p>
            <a:endParaRPr lang="en-US" dirty="0"/>
          </a:p>
          <a:p>
            <a:pPr marL="0" indent="0">
              <a:buNone/>
            </a:pPr>
            <a:r>
              <a:rPr lang="en-US" sz="2000" b="1" dirty="0">
                <a:latin typeface="Calibri" panose="020F0502020204030204" pitchFamily="34" charset="0"/>
                <a:cs typeface="Calibri" panose="020F0502020204030204" pitchFamily="34" charset="0"/>
              </a:rPr>
              <a:t>Time and Effort Reporting training</a:t>
            </a:r>
            <a:endParaRPr lang="en-US" sz="2000" dirty="0">
              <a:latin typeface="Calibri" panose="020F0502020204030204" pitchFamily="34" charset="0"/>
              <a:cs typeface="Calibri" panose="020F0502020204030204" pitchFamily="34" charset="0"/>
            </a:endParaRPr>
          </a:p>
          <a:p>
            <a:pPr lvl="2"/>
            <a:r>
              <a:rPr lang="en-US" sz="1800" dirty="0">
                <a:latin typeface="Calibri" panose="020F0502020204030204" pitchFamily="34" charset="0"/>
                <a:cs typeface="Calibri" panose="020F0502020204030204" pitchFamily="34" charset="0"/>
              </a:rPr>
              <a:t>March: Piloted 1-hr long training for effort certifiers and reviewers</a:t>
            </a:r>
          </a:p>
          <a:p>
            <a:pPr lvl="2"/>
            <a:r>
              <a:rPr lang="en-US" sz="1800" dirty="0">
                <a:latin typeface="Calibri" panose="020F0502020204030204" pitchFamily="34" charset="0"/>
                <a:cs typeface="Calibri" panose="020F0502020204030204" pitchFamily="34" charset="0"/>
              </a:rPr>
              <a:t>Early April: Piloted a teach-back option to assess competency</a:t>
            </a:r>
          </a:p>
          <a:p>
            <a:pPr lvl="2"/>
            <a:r>
              <a:rPr lang="en-US" sz="1800" dirty="0" smtClean="0">
                <a:latin typeface="Calibri" panose="020F0502020204030204" pitchFamily="34" charset="0"/>
                <a:cs typeface="Calibri" panose="020F0502020204030204" pitchFamily="34" charset="0"/>
              </a:rPr>
              <a:t>Q3-4: Roll-out planned and executed</a:t>
            </a:r>
          </a:p>
          <a:p>
            <a:pPr lvl="2"/>
            <a:r>
              <a:rPr lang="en-US" sz="1800" dirty="0" smtClean="0">
                <a:latin typeface="Calibri" panose="020F0502020204030204" pitchFamily="34" charset="0"/>
                <a:cs typeface="Calibri" panose="020F0502020204030204" pitchFamily="34" charset="0"/>
              </a:rPr>
              <a:t>Today</a:t>
            </a:r>
            <a:r>
              <a:rPr lang="en-US" sz="1800" dirty="0">
                <a:latin typeface="Calibri" panose="020F0502020204030204" pitchFamily="34" charset="0"/>
                <a:cs typeface="Calibri" panose="020F0502020204030204" pitchFamily="34" charset="0"/>
              </a:rPr>
              <a:t>: live policy overview</a:t>
            </a:r>
          </a:p>
          <a:p>
            <a:pPr lvl="2"/>
            <a:r>
              <a:rPr lang="en-US" sz="1800" dirty="0">
                <a:latin typeface="Calibri" panose="020F0502020204030204" pitchFamily="34" charset="0"/>
                <a:cs typeface="Calibri" panose="020F0502020204030204" pitchFamily="34" charset="0"/>
              </a:rPr>
              <a:t>Late April: self-guided module launch</a:t>
            </a:r>
          </a:p>
          <a:p>
            <a:pPr lvl="2"/>
            <a:r>
              <a:rPr lang="en-US" sz="1800" b="1" i="1" dirty="0">
                <a:solidFill>
                  <a:schemeClr val="accent6">
                    <a:lumMod val="75000"/>
                  </a:schemeClr>
                </a:solidFill>
                <a:latin typeface="Calibri" panose="020F0502020204030204" pitchFamily="34" charset="0"/>
                <a:cs typeface="Calibri" panose="020F0502020204030204" pitchFamily="34" charset="0"/>
              </a:rPr>
              <a:t>New RO T&amp;E Coordinator: Susan </a:t>
            </a:r>
            <a:r>
              <a:rPr lang="en-US" sz="1800" b="1" i="1" dirty="0" smtClean="0">
                <a:solidFill>
                  <a:schemeClr val="accent6">
                    <a:lumMod val="75000"/>
                  </a:schemeClr>
                </a:solidFill>
                <a:latin typeface="Calibri" panose="020F0502020204030204" pitchFamily="34" charset="0"/>
                <a:cs typeface="Calibri" panose="020F0502020204030204" pitchFamily="34" charset="0"/>
              </a:rPr>
              <a:t>Lee</a:t>
            </a:r>
          </a:p>
          <a:p>
            <a:pPr marL="0" indent="0">
              <a:buNone/>
            </a:pPr>
            <a:r>
              <a:rPr lang="en-US" sz="2000" b="1" dirty="0" smtClean="0">
                <a:latin typeface="Calibri" panose="020F0502020204030204" pitchFamily="34" charset="0"/>
                <a:cs typeface="Calibri" panose="020F0502020204030204" pitchFamily="34" charset="0"/>
              </a:rPr>
              <a:t>Clinical Research SOPs</a:t>
            </a:r>
            <a:endParaRPr lang="en-US" sz="2000" dirty="0" smtClean="0">
              <a:latin typeface="Calibri" panose="020F0502020204030204" pitchFamily="34" charset="0"/>
              <a:cs typeface="Calibri" panose="020F0502020204030204" pitchFamily="34" charset="0"/>
            </a:endParaRPr>
          </a:p>
          <a:p>
            <a:pPr lvl="2"/>
            <a:r>
              <a:rPr lang="en-US" sz="1800" dirty="0" smtClean="0">
                <a:latin typeface="Calibri" panose="020F0502020204030204" pitchFamily="34" charset="0"/>
                <a:cs typeface="Calibri" panose="020F0502020204030204" pitchFamily="34" charset="0"/>
              </a:rPr>
              <a:t>CTO/Clinical </a:t>
            </a:r>
            <a:r>
              <a:rPr lang="en-US" sz="1800" dirty="0">
                <a:latin typeface="Calibri" panose="020F0502020204030204" pitchFamily="34" charset="0"/>
                <a:cs typeface="Calibri" panose="020F0502020204030204" pitchFamily="34" charset="0"/>
              </a:rPr>
              <a:t>Research Network (CRN) has developed many new SOPs</a:t>
            </a:r>
          </a:p>
          <a:p>
            <a:pPr lvl="2"/>
            <a:r>
              <a:rPr lang="en-US" sz="1800" dirty="0">
                <a:latin typeface="Calibri" panose="020F0502020204030204" pitchFamily="34" charset="0"/>
                <a:cs typeface="Calibri" panose="020F0502020204030204" pitchFamily="34" charset="0"/>
              </a:rPr>
              <a:t>In early planning for governance, library, and training</a:t>
            </a:r>
          </a:p>
          <a:p>
            <a:pPr marL="0" indent="0">
              <a:buNone/>
            </a:pPr>
            <a:r>
              <a:rPr lang="en-US" sz="2000" b="1" dirty="0">
                <a:latin typeface="Calibri" panose="020F0502020204030204" pitchFamily="34" charset="0"/>
                <a:cs typeface="Calibri" panose="020F0502020204030204" pitchFamily="34" charset="0"/>
              </a:rPr>
              <a:t>Department/FRGG - RE collaborations</a:t>
            </a:r>
            <a:endParaRPr lang="en-US" sz="2000" dirty="0">
              <a:latin typeface="Calibri" panose="020F0502020204030204" pitchFamily="34" charset="0"/>
              <a:cs typeface="Calibri" panose="020F0502020204030204" pitchFamily="34" charset="0"/>
            </a:endParaRPr>
          </a:p>
          <a:p>
            <a:pPr lvl="2"/>
            <a:r>
              <a:rPr lang="en-US" sz="1800" b="1" dirty="0">
                <a:solidFill>
                  <a:schemeClr val="accent6">
                    <a:lumMod val="75000"/>
                  </a:schemeClr>
                </a:solidFill>
                <a:latin typeface="Calibri" panose="020F0502020204030204" pitchFamily="34" charset="0"/>
                <a:cs typeface="Calibri" panose="020F0502020204030204" pitchFamily="34" charset="0"/>
              </a:rPr>
              <a:t>Thank you </a:t>
            </a:r>
            <a:r>
              <a:rPr lang="en-US" sz="1800" dirty="0">
                <a:latin typeface="Calibri" panose="020F0502020204030204" pitchFamily="34" charset="0"/>
                <a:cs typeface="Calibri" panose="020F0502020204030204" pitchFamily="34" charset="0"/>
              </a:rPr>
              <a:t>so much for introductory meetings!</a:t>
            </a:r>
          </a:p>
          <a:p>
            <a:pPr lvl="2"/>
            <a:r>
              <a:rPr lang="en-US" sz="1800" dirty="0">
                <a:latin typeface="Calibri" panose="020F0502020204030204" pitchFamily="34" charset="0"/>
                <a:cs typeface="Calibri" panose="020F0502020204030204" pitchFamily="34" charset="0"/>
              </a:rPr>
              <a:t>Especially to departments who have reached out!!</a:t>
            </a:r>
          </a:p>
          <a:p>
            <a:pPr lvl="2"/>
            <a:r>
              <a:rPr lang="en-US" sz="1800" dirty="0">
                <a:latin typeface="Calibri" panose="020F0502020204030204" pitchFamily="34" charset="0"/>
                <a:cs typeface="Calibri" panose="020F0502020204030204" pitchFamily="34" charset="0"/>
              </a:rPr>
              <a:t>If I have not yet scheduled with you, </a:t>
            </a:r>
            <a:r>
              <a:rPr lang="en-US" sz="1800" b="1" dirty="0">
                <a:solidFill>
                  <a:schemeClr val="accent6">
                    <a:lumMod val="75000"/>
                  </a:schemeClr>
                </a:solidFill>
                <a:latin typeface="Calibri" panose="020F0502020204030204" pitchFamily="34" charset="0"/>
                <a:cs typeface="Calibri" panose="020F0502020204030204" pitchFamily="34" charset="0"/>
              </a:rPr>
              <a:t>feel free to email</a:t>
            </a:r>
            <a:r>
              <a:rPr lang="en-US" sz="1800" dirty="0">
                <a:latin typeface="Calibri" panose="020F0502020204030204" pitchFamily="34" charset="0"/>
                <a:cs typeface="Calibri" panose="020F0502020204030204" pitchFamily="34" charset="0"/>
              </a:rPr>
              <a:t>: kaye.mottola@gmail.com</a:t>
            </a:r>
          </a:p>
          <a:p>
            <a:pPr lvl="2"/>
            <a:endParaRPr lang="en-US" sz="1500"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209552" y="190148"/>
            <a:ext cx="8752621" cy="845021"/>
          </a:xfrm>
        </p:spPr>
        <p:txBody>
          <a:bodyPr/>
          <a:lstStyle/>
          <a:p>
            <a:r>
              <a:rPr lang="en-US" sz="2400" dirty="0"/>
              <a:t>Research Education</a:t>
            </a:r>
          </a:p>
        </p:txBody>
      </p:sp>
    </p:spTree>
    <p:extLst>
      <p:ext uri="{BB962C8B-B14F-4D97-AF65-F5344CB8AC3E}">
        <p14:creationId xmlns:p14="http://schemas.microsoft.com/office/powerpoint/2010/main" val="2057287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587" y="959893"/>
            <a:ext cx="8754413" cy="4071356"/>
          </a:xfrm>
        </p:spPr>
        <p:txBody>
          <a:bodyPr/>
          <a:lstStyle/>
          <a:p>
            <a:endParaRPr lang="en-US" dirty="0"/>
          </a:p>
          <a:p>
            <a:pPr marL="0" indent="0">
              <a:buNone/>
            </a:pPr>
            <a:r>
              <a:rPr lang="en-US" sz="2000" b="1" dirty="0">
                <a:latin typeface="Calibri" panose="020F0502020204030204" pitchFamily="34" charset="0"/>
                <a:cs typeface="Calibri" panose="020F0502020204030204" pitchFamily="34" charset="0"/>
              </a:rPr>
              <a:t>Present Website</a:t>
            </a:r>
            <a:endParaRPr lang="en-US" sz="2000" dirty="0">
              <a:latin typeface="Calibri" panose="020F0502020204030204" pitchFamily="34" charset="0"/>
              <a:cs typeface="Calibri" panose="020F0502020204030204" pitchFamily="34" charset="0"/>
            </a:endParaRPr>
          </a:p>
          <a:p>
            <a:pPr lvl="2"/>
            <a:r>
              <a:rPr lang="en-US" sz="1800" dirty="0">
                <a:latin typeface="Calibri" panose="020F0502020204030204" pitchFamily="34" charset="0"/>
                <a:cs typeface="Calibri" panose="020F0502020204030204" pitchFamily="34" charset="0"/>
              </a:rPr>
              <a:t>Vestigial: the structure was broken by the 2021 BMC-wide update</a:t>
            </a:r>
          </a:p>
          <a:p>
            <a:pPr lvl="2"/>
            <a:r>
              <a:rPr lang="en-US" sz="1800" dirty="0">
                <a:latin typeface="Calibri" panose="020F0502020204030204" pitchFamily="34" charset="0"/>
                <a:cs typeface="Calibri" panose="020F0502020204030204" pitchFamily="34" charset="0"/>
              </a:rPr>
              <a:t>Consists of lists of links</a:t>
            </a:r>
          </a:p>
          <a:p>
            <a:pPr lvl="2"/>
            <a:r>
              <a:rPr lang="en-US" sz="1800" dirty="0">
                <a:latin typeface="Calibri" panose="020F0502020204030204" pitchFamily="34" charset="0"/>
                <a:cs typeface="Calibri" panose="020F0502020204030204" pitchFamily="34" charset="0"/>
              </a:rPr>
              <a:t>Neither intuitive, nor user-friends</a:t>
            </a:r>
          </a:p>
          <a:p>
            <a:pPr marL="0" indent="0">
              <a:buNone/>
            </a:pPr>
            <a:r>
              <a:rPr lang="en-US" sz="2000" b="1" dirty="0">
                <a:latin typeface="Calibri" panose="020F0502020204030204" pitchFamily="34" charset="0"/>
                <a:cs typeface="Calibri" panose="020F0502020204030204" pitchFamily="34" charset="0"/>
              </a:rPr>
              <a:t>Website redesign is kicking off</a:t>
            </a:r>
            <a:endParaRPr lang="en-US" sz="2000" dirty="0">
              <a:latin typeface="Calibri" panose="020F0502020204030204" pitchFamily="34" charset="0"/>
              <a:cs typeface="Calibri" panose="020F0502020204030204" pitchFamily="34" charset="0"/>
            </a:endParaRPr>
          </a:p>
          <a:p>
            <a:pPr lvl="2"/>
            <a:r>
              <a:rPr lang="en-US" sz="1800" dirty="0">
                <a:latin typeface="Calibri" panose="020F0502020204030204" pitchFamily="34" charset="0"/>
                <a:cs typeface="Calibri" panose="020F0502020204030204" pitchFamily="34" charset="0"/>
              </a:rPr>
              <a:t>RO teams commence content curation this quarter</a:t>
            </a:r>
          </a:p>
          <a:p>
            <a:pPr lvl="2">
              <a:spcAft>
                <a:spcPts val="450"/>
              </a:spcAft>
            </a:pPr>
            <a:r>
              <a:rPr lang="en-US" sz="1800" dirty="0">
                <a:latin typeface="Calibri" panose="020F0502020204030204" pitchFamily="34" charset="0"/>
                <a:cs typeface="Calibri" panose="020F0502020204030204" pitchFamily="34" charset="0"/>
              </a:rPr>
              <a:t>Phase I: migration of content, updated links, some new content</a:t>
            </a:r>
          </a:p>
          <a:p>
            <a:pPr marL="0" indent="0">
              <a:buNone/>
            </a:pPr>
            <a:r>
              <a:rPr lang="en-US" sz="2000" b="1" dirty="0">
                <a:latin typeface="Calibri" panose="020F0502020204030204" pitchFamily="34" charset="0"/>
                <a:cs typeface="Calibri" panose="020F0502020204030204" pitchFamily="34" charset="0"/>
              </a:rPr>
              <a:t>Relevant now to the research community</a:t>
            </a:r>
            <a:endParaRPr lang="en-US" sz="2000" dirty="0">
              <a:latin typeface="Calibri" panose="020F0502020204030204" pitchFamily="34" charset="0"/>
              <a:cs typeface="Calibri" panose="020F0502020204030204" pitchFamily="34" charset="0"/>
            </a:endParaRPr>
          </a:p>
          <a:p>
            <a:pPr lvl="2"/>
            <a:r>
              <a:rPr lang="en-US" sz="1800" b="1" i="1" dirty="0">
                <a:solidFill>
                  <a:schemeClr val="accent6">
                    <a:lumMod val="75000"/>
                  </a:schemeClr>
                </a:solidFill>
                <a:latin typeface="Calibri" panose="020F0502020204030204" pitchFamily="34" charset="0"/>
                <a:cs typeface="Calibri" panose="020F0502020204030204" pitchFamily="34" charset="0"/>
              </a:rPr>
              <a:t>Redesigning your department’s pages?</a:t>
            </a:r>
          </a:p>
          <a:p>
            <a:pPr lvl="3"/>
            <a:r>
              <a:rPr lang="en-US" sz="1800" dirty="0">
                <a:latin typeface="Calibri" panose="020F0502020204030204" pitchFamily="34" charset="0"/>
                <a:cs typeface="Calibri" panose="020F0502020204030204" pitchFamily="34" charset="0"/>
              </a:rPr>
              <a:t>Let me know if you (want to) link to RO content</a:t>
            </a:r>
          </a:p>
          <a:p>
            <a:pPr lvl="3"/>
            <a:r>
              <a:rPr lang="en-US" sz="1800" dirty="0">
                <a:latin typeface="Calibri" panose="020F0502020204030204" pitchFamily="34" charset="0"/>
                <a:cs typeface="Calibri" panose="020F0502020204030204" pitchFamily="34" charset="0"/>
              </a:rPr>
              <a:t>I can send our new links to you as they are finalized</a:t>
            </a:r>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209552" y="324894"/>
            <a:ext cx="8752621" cy="634999"/>
          </a:xfrm>
        </p:spPr>
        <p:txBody>
          <a:bodyPr/>
          <a:lstStyle/>
          <a:p>
            <a:r>
              <a:rPr lang="en-US" sz="2400" dirty="0"/>
              <a:t>Research Communications</a:t>
            </a:r>
          </a:p>
        </p:txBody>
      </p:sp>
    </p:spTree>
    <p:extLst>
      <p:ext uri="{BB962C8B-B14F-4D97-AF65-F5344CB8AC3E}">
        <p14:creationId xmlns:p14="http://schemas.microsoft.com/office/powerpoint/2010/main" val="3136567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9048" y="2370666"/>
            <a:ext cx="5605780" cy="3372909"/>
          </a:xfrm>
        </p:spPr>
        <p:txBody>
          <a:bodyPr/>
          <a:lstStyle/>
          <a:p>
            <a:r>
              <a:rPr lang="en-US" dirty="0"/>
              <a:t>Research Technology Program (RTP)</a:t>
            </a:r>
            <a:br>
              <a:rPr lang="en-US" dirty="0"/>
            </a:br>
            <a:r>
              <a:rPr lang="en-US" dirty="0"/>
              <a:t/>
            </a:r>
            <a:br>
              <a:rPr lang="en-US" dirty="0"/>
            </a:br>
            <a:r>
              <a:rPr lang="en-US" dirty="0"/>
              <a:t>Research Technology Equipment Purchasing </a:t>
            </a:r>
            <a:r>
              <a:rPr lang="en-US" dirty="0" smtClean="0"/>
              <a:t>Process</a:t>
            </a:r>
            <a:br>
              <a:rPr lang="en-US" dirty="0" smtClean="0"/>
            </a:br>
            <a:r>
              <a:rPr lang="en-US" dirty="0"/>
              <a:t/>
            </a:r>
            <a:br>
              <a:rPr lang="en-US" dirty="0"/>
            </a:br>
            <a:r>
              <a:rPr lang="en-US" sz="1800" dirty="0" smtClean="0"/>
              <a:t>Caitlin </a:t>
            </a:r>
            <a:r>
              <a:rPr lang="en-US" sz="1800" dirty="0" err="1" smtClean="0"/>
              <a:t>Gaudreau</a:t>
            </a:r>
            <a:r>
              <a:rPr lang="en-US" sz="1800" dirty="0" smtClean="0"/>
              <a:t> &amp; Daniel DiMatteo</a:t>
            </a:r>
            <a:br>
              <a:rPr lang="en-US" sz="1800" dirty="0" smtClean="0"/>
            </a:br>
            <a:r>
              <a:rPr lang="en-US" dirty="0"/>
              <a:t/>
            </a:r>
            <a:br>
              <a:rPr lang="en-US" dirty="0"/>
            </a:b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1036472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0D75B9-24A1-43F9-A5D6-8447A011C0A2}"/>
              </a:ext>
            </a:extLst>
          </p:cNvPr>
          <p:cNvSpPr>
            <a:spLocks noGrp="1"/>
          </p:cNvSpPr>
          <p:nvPr>
            <p:ph idx="1"/>
          </p:nvPr>
        </p:nvSpPr>
        <p:spPr/>
        <p:txBody>
          <a:bodyPr/>
          <a:lstStyle/>
          <a:p>
            <a:r>
              <a:rPr lang="en-US" sz="1800" dirty="0"/>
              <a:t>New software used at BMC, used to gather information on BMC patients, or integrating with other hosted solutions at BMC.</a:t>
            </a:r>
          </a:p>
          <a:p>
            <a:pPr lvl="1"/>
            <a:r>
              <a:rPr lang="en-US" dirty="0"/>
              <a:t>Coordinate Information Security approval</a:t>
            </a:r>
          </a:p>
          <a:p>
            <a:pPr lvl="1"/>
            <a:r>
              <a:rPr lang="en-US" dirty="0"/>
              <a:t>Assess feasibility with our technical infrastructure</a:t>
            </a:r>
          </a:p>
          <a:p>
            <a:pPr lvl="1"/>
            <a:r>
              <a:rPr lang="en-US" dirty="0"/>
              <a:t>Identify data and system workflow</a:t>
            </a:r>
          </a:p>
          <a:p>
            <a:pPr lvl="1"/>
            <a:r>
              <a:rPr lang="en-US" dirty="0"/>
              <a:t>Project manage the implementation</a:t>
            </a:r>
          </a:p>
          <a:p>
            <a:pPr lvl="1"/>
            <a:r>
              <a:rPr lang="en-US" dirty="0"/>
              <a:t>Go-live support </a:t>
            </a:r>
          </a:p>
          <a:p>
            <a:r>
              <a:rPr lang="en-US" sz="1800" dirty="0"/>
              <a:t>Enhancements to our Epic EMR System</a:t>
            </a:r>
          </a:p>
          <a:p>
            <a:pPr lvl="1"/>
            <a:r>
              <a:rPr lang="en-US" dirty="0"/>
              <a:t>Work with our internal Epic teams to finalize scope, IT budget and hire consultants for the required build once awarded.</a:t>
            </a:r>
          </a:p>
          <a:p>
            <a:r>
              <a:rPr lang="en-US" sz="1800" dirty="0"/>
              <a:t>Sponsor technology questionnaires </a:t>
            </a:r>
          </a:p>
          <a:p>
            <a:r>
              <a:rPr lang="en-US" sz="1800" dirty="0"/>
              <a:t>Technology equipment purchases required for each research study</a:t>
            </a:r>
          </a:p>
          <a:p>
            <a:pPr lvl="1"/>
            <a:r>
              <a:rPr lang="en-US" dirty="0"/>
              <a:t>PCs</a:t>
            </a:r>
          </a:p>
          <a:p>
            <a:pPr lvl="1"/>
            <a:r>
              <a:rPr lang="en-US" dirty="0"/>
              <a:t>Peripherals</a:t>
            </a:r>
          </a:p>
          <a:p>
            <a:pPr lvl="1"/>
            <a:r>
              <a:rPr lang="en-US" dirty="0"/>
              <a:t>Tablets </a:t>
            </a:r>
          </a:p>
          <a:p>
            <a:pPr lvl="1"/>
            <a:r>
              <a:rPr lang="en-US" dirty="0"/>
              <a:t>Software</a:t>
            </a:r>
          </a:p>
          <a:p>
            <a:pPr lvl="1"/>
            <a:endParaRPr lang="en-US" sz="1800" dirty="0"/>
          </a:p>
        </p:txBody>
      </p:sp>
      <p:sp>
        <p:nvSpPr>
          <p:cNvPr id="7" name="Text Placeholder 6"/>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57F04F56-16A2-4B68-860C-B32A3414374E}"/>
              </a:ext>
            </a:extLst>
          </p:cNvPr>
          <p:cNvSpPr>
            <a:spLocks noGrp="1"/>
          </p:cNvSpPr>
          <p:nvPr>
            <p:ph type="title"/>
          </p:nvPr>
        </p:nvSpPr>
        <p:spPr/>
        <p:txBody>
          <a:bodyPr/>
          <a:lstStyle/>
          <a:p>
            <a:r>
              <a:rPr lang="en-US" dirty="0"/>
              <a:t>RTP supports a variety of research technology needs</a:t>
            </a:r>
          </a:p>
        </p:txBody>
      </p:sp>
    </p:spTree>
    <p:extLst>
      <p:ext uri="{BB962C8B-B14F-4D97-AF65-F5344CB8AC3E}">
        <p14:creationId xmlns:p14="http://schemas.microsoft.com/office/powerpoint/2010/main" val="1122743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04C4AE-DF8F-4FEA-ABFE-5BB7476842B5}"/>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E2D59247-6CBD-4C2B-95F3-BB5B6934B8EF}"/>
              </a:ext>
            </a:extLst>
          </p:cNvPr>
          <p:cNvSpPr>
            <a:spLocks noGrp="1"/>
          </p:cNvSpPr>
          <p:nvPr>
            <p:ph type="title"/>
          </p:nvPr>
        </p:nvSpPr>
        <p:spPr/>
        <p:txBody>
          <a:bodyPr/>
          <a:lstStyle/>
          <a:p>
            <a:r>
              <a:rPr lang="en-US" dirty="0"/>
              <a:t>Research Technology Equipment Purchasing Process</a:t>
            </a:r>
          </a:p>
        </p:txBody>
      </p:sp>
      <p:pic>
        <p:nvPicPr>
          <p:cNvPr id="8" name="Picture 7">
            <a:extLst>
              <a:ext uri="{FF2B5EF4-FFF2-40B4-BE49-F238E27FC236}">
                <a16:creationId xmlns:a16="http://schemas.microsoft.com/office/drawing/2014/main" id="{70834115-0B02-4A4E-8C58-BC940849D77C}"/>
              </a:ext>
            </a:extLst>
          </p:cNvPr>
          <p:cNvPicPr>
            <a:picLocks noChangeAspect="1"/>
          </p:cNvPicPr>
          <p:nvPr/>
        </p:nvPicPr>
        <p:blipFill>
          <a:blip r:embed="rId2"/>
          <a:stretch>
            <a:fillRect/>
          </a:stretch>
        </p:blipFill>
        <p:spPr>
          <a:xfrm>
            <a:off x="118405" y="1070976"/>
            <a:ext cx="8881545" cy="5263915"/>
          </a:xfrm>
          <a:prstGeom prst="rect">
            <a:avLst/>
          </a:prstGeom>
        </p:spPr>
      </p:pic>
    </p:spTree>
    <p:extLst>
      <p:ext uri="{BB962C8B-B14F-4D97-AF65-F5344CB8AC3E}">
        <p14:creationId xmlns:p14="http://schemas.microsoft.com/office/powerpoint/2010/main" val="3262739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43E152-D3ED-49A8-B6E6-C5AA077800F3}"/>
              </a:ext>
            </a:extLst>
          </p:cNvPr>
          <p:cNvSpPr>
            <a:spLocks noGrp="1"/>
          </p:cNvSpPr>
          <p:nvPr>
            <p:ph idx="1"/>
          </p:nvPr>
        </p:nvSpPr>
        <p:spPr>
          <a:ln>
            <a:noFill/>
          </a:ln>
        </p:spPr>
        <p:txBody>
          <a:bodyPr/>
          <a:lstStyle/>
          <a:p>
            <a:r>
              <a:rPr lang="en-US" dirty="0"/>
              <a:t>Login to </a:t>
            </a:r>
            <a:r>
              <a:rPr lang="en-US" b="1" dirty="0">
                <a:solidFill>
                  <a:schemeClr val="accent6"/>
                </a:solidFill>
                <a:ea typeface="+mj-ea"/>
                <a:hlinkClick r:id="rId2"/>
              </a:rPr>
              <a:t>ServiceNow</a:t>
            </a:r>
            <a:r>
              <a:rPr lang="en-US" b="1" dirty="0">
                <a:solidFill>
                  <a:schemeClr val="accent6"/>
                </a:solidFill>
                <a:ea typeface="+mj-ea"/>
              </a:rPr>
              <a:t> </a:t>
            </a:r>
            <a:r>
              <a:rPr lang="en-US" dirty="0"/>
              <a:t>using your BMC network login</a:t>
            </a:r>
          </a:p>
          <a:p>
            <a:r>
              <a:rPr lang="en-US" dirty="0"/>
              <a:t>Find Research Section in the Service Catalog and click: </a:t>
            </a:r>
          </a:p>
          <a:p>
            <a:pPr lvl="1"/>
            <a:r>
              <a:rPr lang="en-US" b="1" dirty="0">
                <a:solidFill>
                  <a:schemeClr val="accent6"/>
                </a:solidFill>
                <a:ea typeface="+mj-ea"/>
                <a:hlinkClick r:id="rId3">
                  <a:extLst>
                    <a:ext uri="{A12FA001-AC4F-418D-AE19-62706E023703}">
                      <ahyp:hlinkClr xmlns="" xmlns:ahyp="http://schemas.microsoft.com/office/drawing/2018/hyperlinkcolor" val="tx"/>
                    </a:ext>
                  </a:extLst>
                </a:hlinkClick>
              </a:rPr>
              <a:t>Research Request</a:t>
            </a:r>
            <a:r>
              <a:rPr lang="en-US" b="1" dirty="0">
                <a:solidFill>
                  <a:schemeClr val="accent6"/>
                </a:solidFill>
                <a:ea typeface="+mj-ea"/>
              </a:rPr>
              <a:t> </a:t>
            </a:r>
            <a:r>
              <a:rPr lang="en-US" dirty="0"/>
              <a:t>for technology requests</a:t>
            </a:r>
          </a:p>
          <a:p>
            <a:pPr lvl="1"/>
            <a:r>
              <a:rPr lang="en-US" b="1" dirty="0">
                <a:solidFill>
                  <a:schemeClr val="accent6"/>
                </a:solidFill>
                <a:ea typeface="+mj-ea"/>
                <a:hlinkClick r:id="rId4">
                  <a:extLst>
                    <a:ext uri="{A12FA001-AC4F-418D-AE19-62706E023703}">
                      <ahyp:hlinkClr xmlns="" xmlns:ahyp="http://schemas.microsoft.com/office/drawing/2018/hyperlinkcolor" val="tx"/>
                    </a:ext>
                  </a:extLst>
                </a:hlinkClick>
              </a:rPr>
              <a:t>Research Computing Equipment Request</a:t>
            </a:r>
            <a:r>
              <a:rPr lang="en-US" b="1" dirty="0">
                <a:solidFill>
                  <a:schemeClr val="accent6"/>
                </a:solidFill>
                <a:ea typeface="+mj-ea"/>
              </a:rPr>
              <a:t> </a:t>
            </a:r>
            <a:r>
              <a:rPr lang="en-US" dirty="0"/>
              <a:t>for equipment being purchased for a research study</a:t>
            </a:r>
          </a:p>
          <a:p>
            <a:pPr marL="0" indent="0">
              <a:buNone/>
            </a:pPr>
            <a:endParaRPr lang="en-US" dirty="0"/>
          </a:p>
          <a:p>
            <a:pPr marL="0" indent="0">
              <a:buNone/>
            </a:pPr>
            <a:endParaRPr lang="en-US" dirty="0"/>
          </a:p>
          <a:p>
            <a:endParaRPr lang="en-US" dirty="0"/>
          </a:p>
          <a:p>
            <a:endParaRPr lang="en-US" dirty="0"/>
          </a:p>
          <a:p>
            <a:r>
              <a:rPr lang="en-US" dirty="0"/>
              <a:t>Complete form, click </a:t>
            </a:r>
            <a:r>
              <a:rPr lang="en-US" b="1" dirty="0"/>
              <a:t>Submit</a:t>
            </a:r>
          </a:p>
          <a:p>
            <a:r>
              <a:rPr lang="en-US" dirty="0"/>
              <a:t>Form is routed directly to the Research Technology group for prioritization</a:t>
            </a:r>
          </a:p>
          <a:p>
            <a:pPr marL="0" indent="0">
              <a:buNone/>
            </a:pPr>
            <a:endParaRPr lang="en-US" sz="700" b="1" dirty="0">
              <a:solidFill>
                <a:schemeClr val="tx2"/>
              </a:solidFill>
              <a:ea typeface="+mj-ea"/>
            </a:endParaRPr>
          </a:p>
          <a:p>
            <a:pPr marL="0" indent="0">
              <a:buNone/>
            </a:pPr>
            <a:r>
              <a:rPr lang="en-US" sz="1800" b="1" dirty="0">
                <a:solidFill>
                  <a:schemeClr val="tx2"/>
                </a:solidFill>
                <a:ea typeface="+mj-ea"/>
              </a:rPr>
              <a:t>To find out more information about RTP, please visit our website on the HUB: </a:t>
            </a:r>
          </a:p>
          <a:p>
            <a:pPr marL="0" indent="0">
              <a:buNone/>
            </a:pPr>
            <a:r>
              <a:rPr lang="en-US" b="1" dirty="0">
                <a:solidFill>
                  <a:schemeClr val="accent6"/>
                </a:solidFill>
                <a:ea typeface="+mj-ea"/>
                <a:hlinkClick r:id="rId5">
                  <a:extLst>
                    <a:ext uri="{A12FA001-AC4F-418D-AE19-62706E023703}">
                      <ahyp:hlinkClr xmlns="" xmlns:ahyp="http://schemas.microsoft.com/office/drawing/2018/hyperlinkcolor" val="tx"/>
                    </a:ext>
                  </a:extLst>
                </a:hlinkClick>
              </a:rPr>
              <a:t>Research Technology Program (RTP)</a:t>
            </a:r>
            <a:endParaRPr lang="en-US" b="1" dirty="0">
              <a:solidFill>
                <a:schemeClr val="accent6"/>
              </a:solidFill>
              <a:ea typeface="+mj-ea"/>
              <a:hlinkClick r:id="rId6">
                <a:extLst>
                  <a:ext uri="{A12FA001-AC4F-418D-AE19-62706E023703}">
                    <ahyp:hlinkClr xmlns="" xmlns:ahyp="http://schemas.microsoft.com/office/drawing/2018/hyperlinkcolor" val="tx"/>
                  </a:ext>
                </a:extLst>
              </a:hlinkClick>
            </a:endParaRPr>
          </a:p>
          <a:p>
            <a:pPr marL="0" indent="0">
              <a:buNone/>
            </a:pPr>
            <a:r>
              <a:rPr lang="en-US" b="1" dirty="0">
                <a:solidFill>
                  <a:schemeClr val="accent6"/>
                </a:solidFill>
                <a:ea typeface="+mj-ea"/>
                <a:hlinkClick r:id="rId6">
                  <a:extLst>
                    <a:ext uri="{A12FA001-AC4F-418D-AE19-62706E023703}">
                      <ahyp:hlinkClr xmlns="" xmlns:ahyp="http://schemas.microsoft.com/office/drawing/2018/hyperlinkcolor" val="tx"/>
                    </a:ext>
                  </a:extLst>
                </a:hlinkClick>
              </a:rPr>
              <a:t>RTP Request Guidance</a:t>
            </a:r>
            <a:endParaRPr lang="en-US" b="1" dirty="0">
              <a:solidFill>
                <a:schemeClr val="accent6"/>
              </a:solidFill>
              <a:ea typeface="+mj-ea"/>
            </a:endParaRPr>
          </a:p>
        </p:txBody>
      </p:sp>
      <p:sp>
        <p:nvSpPr>
          <p:cNvPr id="8" name="Text Placeholder 7"/>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11854F6C-0F51-4049-9BE0-1FF301ECA62E}"/>
              </a:ext>
            </a:extLst>
          </p:cNvPr>
          <p:cNvSpPr>
            <a:spLocks noGrp="1"/>
          </p:cNvSpPr>
          <p:nvPr>
            <p:ph type="title"/>
          </p:nvPr>
        </p:nvSpPr>
        <p:spPr/>
        <p:txBody>
          <a:bodyPr/>
          <a:lstStyle/>
          <a:p>
            <a:r>
              <a:rPr lang="en-US" dirty="0"/>
              <a:t>Research Technology Program requests should be submitted via ServiceNow</a:t>
            </a:r>
          </a:p>
        </p:txBody>
      </p:sp>
      <p:pic>
        <p:nvPicPr>
          <p:cNvPr id="3" name="Picture 2">
            <a:extLst>
              <a:ext uri="{FF2B5EF4-FFF2-40B4-BE49-F238E27FC236}">
                <a16:creationId xmlns:a16="http://schemas.microsoft.com/office/drawing/2014/main" id="{053441D0-990F-4FFE-98CB-AAEF453DDEC6}"/>
              </a:ext>
            </a:extLst>
          </p:cNvPr>
          <p:cNvPicPr>
            <a:picLocks noChangeAspect="1"/>
          </p:cNvPicPr>
          <p:nvPr/>
        </p:nvPicPr>
        <p:blipFill>
          <a:blip r:embed="rId7"/>
          <a:stretch>
            <a:fillRect/>
          </a:stretch>
        </p:blipFill>
        <p:spPr>
          <a:xfrm>
            <a:off x="741448" y="2690988"/>
            <a:ext cx="6645411" cy="1204606"/>
          </a:xfrm>
          <a:prstGeom prst="rect">
            <a:avLst/>
          </a:prstGeom>
        </p:spPr>
      </p:pic>
    </p:spTree>
    <p:extLst>
      <p:ext uri="{BB962C8B-B14F-4D97-AF65-F5344CB8AC3E}">
        <p14:creationId xmlns:p14="http://schemas.microsoft.com/office/powerpoint/2010/main" val="3797840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4" y="2543175"/>
            <a:ext cx="5844789" cy="2821305"/>
          </a:xfrm>
        </p:spPr>
        <p:txBody>
          <a:bodyPr/>
          <a:lstStyle/>
          <a:p>
            <a:r>
              <a:rPr lang="en-US" altLang="en-US" sz="2800" dirty="0" smtClean="0"/>
              <a:t>Research Operations Meeting</a:t>
            </a:r>
            <a:br>
              <a:rPr lang="en-US" altLang="en-US" sz="2800" dirty="0" smtClean="0"/>
            </a:br>
            <a:r>
              <a:rPr lang="en-US" altLang="en-US" sz="2800" dirty="0" smtClean="0"/>
              <a:t/>
            </a:r>
            <a:br>
              <a:rPr lang="en-US" altLang="en-US" sz="2800" dirty="0" smtClean="0"/>
            </a:br>
            <a:r>
              <a:rPr lang="en-US" altLang="en-US" sz="2800" dirty="0" smtClean="0"/>
              <a:t>Research Compliance </a:t>
            </a:r>
            <a:br>
              <a:rPr lang="en-US" altLang="en-US" sz="2800" dirty="0" smtClean="0"/>
            </a:br>
            <a:r>
              <a:rPr lang="en-US" altLang="en-US" sz="2600" b="0" i="1" dirty="0" smtClean="0"/>
              <a:t>Conflict of Interest Update</a:t>
            </a:r>
            <a:r>
              <a:rPr lang="en-US" altLang="en-US" sz="2800" b="0" i="1" dirty="0" smtClean="0"/>
              <a:t/>
            </a:r>
            <a:br>
              <a:rPr lang="en-US" altLang="en-US" sz="2800" b="0" i="1" dirty="0" smtClean="0"/>
            </a:br>
            <a:r>
              <a:rPr lang="en-US" altLang="en-US" sz="2000" b="0" i="1" dirty="0" smtClean="0"/>
              <a:t>Jami Wood</a:t>
            </a:r>
            <a:r>
              <a:rPr lang="en-US" altLang="en-US" sz="2000" b="0" dirty="0" smtClean="0"/>
              <a:t/>
            </a:r>
            <a:br>
              <a:rPr lang="en-US" altLang="en-US" sz="2000" b="0" dirty="0" smtClean="0"/>
            </a:br>
            <a:r>
              <a:rPr lang="en-US" altLang="en-US" sz="2000" dirty="0" smtClean="0"/>
              <a:t> </a:t>
            </a:r>
            <a:endParaRPr lang="en-US" sz="2000" dirty="0"/>
          </a:p>
        </p:txBody>
      </p:sp>
      <p:sp>
        <p:nvSpPr>
          <p:cNvPr id="10" name="Subtitle 2"/>
          <p:cNvSpPr>
            <a:spLocks noGrp="1"/>
          </p:cNvSpPr>
          <p:nvPr>
            <p:ph type="subTitle" idx="1"/>
          </p:nvPr>
        </p:nvSpPr>
        <p:spPr>
          <a:xfrm>
            <a:off x="2707474" y="5078248"/>
            <a:ext cx="5036084" cy="286232"/>
          </a:xfrm>
        </p:spPr>
        <p:txBody>
          <a:bodyPr/>
          <a:lstStyle/>
          <a:p>
            <a:r>
              <a:rPr lang="en-US" sz="1400" dirty="0" smtClean="0">
                <a:solidFill>
                  <a:schemeClr val="tx2"/>
                </a:solidFill>
              </a:rPr>
              <a:t>April 12, 2022</a:t>
            </a:r>
          </a:p>
        </p:txBody>
      </p:sp>
    </p:spTree>
    <p:extLst>
      <p:ext uri="{BB962C8B-B14F-4D97-AF65-F5344CB8AC3E}">
        <p14:creationId xmlns:p14="http://schemas.microsoft.com/office/powerpoint/2010/main" val="3779658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2022 Annual COI Survey Timeline</a:t>
            </a:r>
            <a:endParaRPr lang="en-US" dirty="0"/>
          </a:p>
        </p:txBody>
      </p:sp>
      <p:pic>
        <p:nvPicPr>
          <p:cNvPr id="15" name="Content Placeholder 14"/>
          <p:cNvPicPr>
            <a:picLocks noGrp="1" noChangeAspect="1"/>
          </p:cNvPicPr>
          <p:nvPr>
            <p:ph idx="1"/>
          </p:nvPr>
        </p:nvPicPr>
        <p:blipFill>
          <a:blip r:embed="rId3"/>
          <a:stretch>
            <a:fillRect/>
          </a:stretch>
        </p:blipFill>
        <p:spPr>
          <a:xfrm>
            <a:off x="173038" y="1178417"/>
            <a:ext cx="8755062" cy="5261020"/>
          </a:xfrm>
          <a:prstGeom prst="rect">
            <a:avLst/>
          </a:prstGeom>
        </p:spPr>
      </p:pic>
      <p:cxnSp>
        <p:nvCxnSpPr>
          <p:cNvPr id="11" name="Straight Arrow Connector 10"/>
          <p:cNvCxnSpPr/>
          <p:nvPr/>
        </p:nvCxnSpPr>
        <p:spPr>
          <a:xfrm>
            <a:off x="3247513" y="5494520"/>
            <a:ext cx="102623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36444" y="5218609"/>
            <a:ext cx="1749858" cy="461665"/>
          </a:xfrm>
          <a:prstGeom prst="rect">
            <a:avLst/>
          </a:prstGeom>
          <a:noFill/>
          <a:ln>
            <a:solidFill>
              <a:schemeClr val="tx2"/>
            </a:solidFill>
          </a:ln>
        </p:spPr>
        <p:txBody>
          <a:bodyPr wrap="square" rtlCol="0">
            <a:spAutoFit/>
          </a:bodyPr>
          <a:lstStyle/>
          <a:p>
            <a:r>
              <a:rPr lang="en-US" sz="1200" dirty="0" smtClean="0">
                <a:latin typeface="Arial" panose="020B0604020202020204" pitchFamily="34" charset="0"/>
                <a:cs typeface="Arial" panose="020B0604020202020204" pitchFamily="34" charset="0"/>
              </a:rPr>
              <a:t>Includes outreach to Department Leaders</a:t>
            </a:r>
          </a:p>
        </p:txBody>
      </p:sp>
    </p:spTree>
    <p:extLst>
      <p:ext uri="{BB962C8B-B14F-4D97-AF65-F5344CB8AC3E}">
        <p14:creationId xmlns:p14="http://schemas.microsoft.com/office/powerpoint/2010/main" val="3777696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1168115"/>
            <a:ext cx="8754413" cy="5175176"/>
          </a:xfrm>
        </p:spPr>
        <p:txBody>
          <a:bodyPr/>
          <a:lstStyle/>
          <a:p>
            <a:r>
              <a:rPr lang="en-US" sz="2400" b="1" dirty="0" smtClean="0"/>
              <a:t>Virtual Office </a:t>
            </a:r>
            <a:r>
              <a:rPr lang="en-US" sz="2400" dirty="0" smtClean="0"/>
              <a:t>Hours available: </a:t>
            </a:r>
            <a:endParaRPr lang="en-US" sz="2400" dirty="0"/>
          </a:p>
          <a:p>
            <a:pPr lvl="1"/>
            <a:r>
              <a:rPr lang="en-US" sz="2400" b="1" dirty="0" smtClean="0"/>
              <a:t>Week 1</a:t>
            </a:r>
            <a:r>
              <a:rPr lang="en-US" sz="2400" dirty="0" smtClean="0"/>
              <a:t>  (April 7</a:t>
            </a:r>
            <a:r>
              <a:rPr lang="en-US" sz="2400" baseline="30000" dirty="0" smtClean="0"/>
              <a:t>th</a:t>
            </a:r>
            <a:r>
              <a:rPr lang="en-US" sz="2400" dirty="0" smtClean="0"/>
              <a:t> &amp; 8</a:t>
            </a:r>
            <a:r>
              <a:rPr lang="en-US" sz="2400" baseline="30000" dirty="0" smtClean="0"/>
              <a:t>th</a:t>
            </a:r>
            <a:r>
              <a:rPr lang="en-US" sz="2400" dirty="0" smtClean="0"/>
              <a:t>)</a:t>
            </a:r>
          </a:p>
          <a:p>
            <a:pPr lvl="1"/>
            <a:r>
              <a:rPr lang="en-US" sz="2400" b="1" dirty="0" smtClean="0"/>
              <a:t>Week 2  </a:t>
            </a:r>
            <a:r>
              <a:rPr lang="en-US" sz="2400" dirty="0" smtClean="0"/>
              <a:t>(</a:t>
            </a:r>
            <a:r>
              <a:rPr lang="en-US" sz="2400" b="1" i="1" dirty="0" smtClean="0">
                <a:solidFill>
                  <a:srgbClr val="FF0000"/>
                </a:solidFill>
              </a:rPr>
              <a:t>Upcoming</a:t>
            </a:r>
            <a:r>
              <a:rPr lang="en-US" sz="2400" dirty="0" smtClean="0"/>
              <a:t>) </a:t>
            </a:r>
          </a:p>
          <a:p>
            <a:pPr lvl="2"/>
            <a:r>
              <a:rPr lang="en-US" b="1" dirty="0" smtClean="0"/>
              <a:t>April </a:t>
            </a:r>
            <a:r>
              <a:rPr lang="en-US" b="1" dirty="0"/>
              <a:t>12</a:t>
            </a:r>
            <a:r>
              <a:rPr lang="en-US" dirty="0"/>
              <a:t>: </a:t>
            </a:r>
            <a:r>
              <a:rPr lang="en-US" dirty="0" smtClean="0"/>
              <a:t>Noon</a:t>
            </a:r>
            <a:r>
              <a:rPr lang="en-US" dirty="0"/>
              <a:t> – 2 p.m. - </a:t>
            </a:r>
            <a:r>
              <a:rPr lang="en-US" b="1" u="sng" dirty="0">
                <a:hlinkClick r:id="rId3"/>
              </a:rPr>
              <a:t>https://</a:t>
            </a:r>
            <a:r>
              <a:rPr lang="en-US" b="1" u="sng" dirty="0" smtClean="0">
                <a:hlinkClick r:id="rId3"/>
              </a:rPr>
              <a:t>bostonmedicalcenter.zoom.us/j/96289849430</a:t>
            </a:r>
            <a:endParaRPr lang="en-US" dirty="0"/>
          </a:p>
          <a:p>
            <a:pPr lvl="2"/>
            <a:r>
              <a:rPr lang="en-US" b="1" dirty="0" smtClean="0"/>
              <a:t>April </a:t>
            </a:r>
            <a:r>
              <a:rPr lang="en-US" b="1" dirty="0"/>
              <a:t>14</a:t>
            </a:r>
            <a:r>
              <a:rPr lang="en-US" dirty="0"/>
              <a:t>: 9 – 11 a.m. - </a:t>
            </a:r>
            <a:r>
              <a:rPr lang="en-US" b="1" u="sng" dirty="0">
                <a:hlinkClick r:id="rId4"/>
              </a:rPr>
              <a:t>https://bostonmedicalcenter.zoom.us/j/93217668269</a:t>
            </a:r>
            <a:endParaRPr lang="en-US" dirty="0"/>
          </a:p>
          <a:p>
            <a:pPr marL="344488" lvl="1" indent="0">
              <a:buNone/>
            </a:pPr>
            <a:endParaRPr lang="en-US" sz="2400" b="1" dirty="0"/>
          </a:p>
          <a:p>
            <a:r>
              <a:rPr lang="en-US" sz="2400" dirty="0" smtClean="0"/>
              <a:t>New &amp; modified questions:</a:t>
            </a:r>
          </a:p>
          <a:p>
            <a:pPr lvl="1"/>
            <a:r>
              <a:rPr lang="en-US" sz="2400" dirty="0" smtClean="0"/>
              <a:t>Long-term medical supply or device loans</a:t>
            </a:r>
          </a:p>
          <a:p>
            <a:pPr lvl="1"/>
            <a:r>
              <a:rPr lang="en-US" sz="2400" dirty="0" smtClean="0"/>
              <a:t>Debt Forgiveness</a:t>
            </a:r>
          </a:p>
          <a:p>
            <a:pPr lvl="1"/>
            <a:r>
              <a:rPr lang="en-US" sz="2400" dirty="0" smtClean="0"/>
              <a:t>Acquisition payments </a:t>
            </a:r>
          </a:p>
          <a:p>
            <a:pPr marL="0" indent="0">
              <a:buNone/>
            </a:pPr>
            <a:endParaRPr lang="en-US" sz="2400" dirty="0" smtClean="0"/>
          </a:p>
          <a:p>
            <a:r>
              <a:rPr lang="en-US" sz="2400" dirty="0" smtClean="0"/>
              <a:t>Review and management of disclosures begins now and is ongoing</a:t>
            </a:r>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2022 Annual COI Survey – What’s New</a:t>
            </a:r>
            <a:endParaRPr lang="en-US" dirty="0"/>
          </a:p>
        </p:txBody>
      </p:sp>
    </p:spTree>
    <p:extLst>
      <p:ext uri="{BB962C8B-B14F-4D97-AF65-F5344CB8AC3E}">
        <p14:creationId xmlns:p14="http://schemas.microsoft.com/office/powerpoint/2010/main" val="1711411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smtClean="0"/>
              <a:t>Welcome!</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951340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Bef>
                <a:spcPts val="750"/>
              </a:spcBef>
              <a:buClr>
                <a:srgbClr val="00437B"/>
              </a:buClr>
            </a:pPr>
            <a:r>
              <a:rPr lang="en-US" sz="1800" dirty="0"/>
              <a:t>Welcome to BMC’s Annual </a:t>
            </a:r>
            <a:r>
              <a:rPr lang="en-US" sz="1800" dirty="0" smtClean="0"/>
              <a:t>COI Survey </a:t>
            </a:r>
            <a:r>
              <a:rPr lang="en-US" sz="1800" dirty="0"/>
              <a:t>Virtual Office Hours!</a:t>
            </a:r>
            <a:endParaRPr lang="en-US" sz="1800" dirty="0">
              <a:latin typeface="+mj-lt"/>
              <a:ea typeface="Calibri" panose="020F0502020204030204" pitchFamily="34" charset="0"/>
              <a:cs typeface="Calibri" panose="020F0502020204030204" pitchFamily="34" charset="0"/>
            </a:endParaRPr>
          </a:p>
        </p:txBody>
      </p:sp>
      <p:sp>
        <p:nvSpPr>
          <p:cNvPr id="5" name="Rectangle 4"/>
          <p:cNvSpPr/>
          <p:nvPr/>
        </p:nvSpPr>
        <p:spPr>
          <a:xfrm>
            <a:off x="100984" y="1121564"/>
            <a:ext cx="3444536" cy="3225948"/>
          </a:xfrm>
          <a:prstGeom prst="rect">
            <a:avLst/>
          </a:prstGeom>
          <a:solidFill>
            <a:srgbClr val="FBDDA7"/>
          </a:solidFill>
          <a:ln w="57150">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nSpc>
                <a:spcPct val="150000"/>
              </a:lnSpc>
            </a:pPr>
            <a:r>
              <a:rPr lang="en-US" sz="1500" b="1" dirty="0">
                <a:solidFill>
                  <a:schemeClr val="accent6">
                    <a:lumMod val="75000"/>
                  </a:schemeClr>
                </a:solidFill>
              </a:rPr>
              <a:t>About Office Hours</a:t>
            </a:r>
            <a:r>
              <a:rPr lang="en-US" sz="1500" dirty="0">
                <a:solidFill>
                  <a:schemeClr val="accent6">
                    <a:lumMod val="75000"/>
                  </a:schemeClr>
                </a:solidFill>
              </a:rPr>
              <a:t>:</a:t>
            </a:r>
          </a:p>
          <a:p>
            <a:pPr marL="257175" indent="-257175">
              <a:buFont typeface="Arial" panose="020B0604020202020204" pitchFamily="34" charset="0"/>
              <a:buChar char="•"/>
            </a:pPr>
            <a:r>
              <a:rPr lang="en-US" sz="1500" dirty="0">
                <a:solidFill>
                  <a:schemeClr val="accent6">
                    <a:lumMod val="75000"/>
                  </a:schemeClr>
                </a:solidFill>
              </a:rPr>
              <a:t>Two Compliance Staff members are here to help with your questions about the </a:t>
            </a:r>
            <a:r>
              <a:rPr lang="en-US" sz="1500" dirty="0" smtClean="0">
                <a:solidFill>
                  <a:schemeClr val="accent6">
                    <a:lumMod val="75000"/>
                  </a:schemeClr>
                </a:solidFill>
              </a:rPr>
              <a:t>COI Survey.</a:t>
            </a:r>
            <a:r>
              <a:rPr lang="en-US" sz="1500" dirty="0">
                <a:solidFill>
                  <a:schemeClr val="accent6">
                    <a:lumMod val="75000"/>
                  </a:schemeClr>
                </a:solidFill>
              </a:rPr>
              <a:t/>
            </a:r>
            <a:br>
              <a:rPr lang="en-US" sz="1500" dirty="0">
                <a:solidFill>
                  <a:schemeClr val="accent6">
                    <a:lumMod val="75000"/>
                  </a:schemeClr>
                </a:solidFill>
              </a:rPr>
            </a:br>
            <a:r>
              <a:rPr lang="en-US" sz="825" dirty="0">
                <a:solidFill>
                  <a:schemeClr val="accent6">
                    <a:lumMod val="75000"/>
                  </a:schemeClr>
                </a:solidFill>
              </a:rPr>
              <a:t> </a:t>
            </a:r>
            <a:endParaRPr lang="en-US" sz="1500" dirty="0">
              <a:solidFill>
                <a:schemeClr val="accent6">
                  <a:lumMod val="75000"/>
                </a:schemeClr>
              </a:solidFill>
            </a:endParaRPr>
          </a:p>
          <a:p>
            <a:pPr marL="257175" indent="-257175">
              <a:buFont typeface="Arial" panose="020B0604020202020204" pitchFamily="34" charset="0"/>
              <a:buChar char="•"/>
            </a:pPr>
            <a:r>
              <a:rPr lang="en-US" sz="1500" dirty="0">
                <a:solidFill>
                  <a:schemeClr val="accent6">
                    <a:lumMod val="75000"/>
                  </a:schemeClr>
                </a:solidFill>
              </a:rPr>
              <a:t>You will be assigned to a Zoom ‘Breakout Room’ where Compliance Staff will give you 1-on-1 help.</a:t>
            </a:r>
          </a:p>
          <a:p>
            <a:pPr marL="257175" indent="-257175">
              <a:buFont typeface="Arial" panose="020B0604020202020204" pitchFamily="34" charset="0"/>
              <a:buChar char="•"/>
            </a:pPr>
            <a:endParaRPr lang="en-US" sz="788" dirty="0">
              <a:solidFill>
                <a:schemeClr val="accent6">
                  <a:lumMod val="75000"/>
                </a:schemeClr>
              </a:solidFill>
            </a:endParaRPr>
          </a:p>
          <a:p>
            <a:pPr marL="257175" indent="-257175">
              <a:buFont typeface="Arial" panose="020B0604020202020204" pitchFamily="34" charset="0"/>
              <a:buChar char="•"/>
            </a:pPr>
            <a:r>
              <a:rPr lang="en-US" sz="1500" dirty="0">
                <a:solidFill>
                  <a:schemeClr val="accent6">
                    <a:lumMod val="75000"/>
                  </a:schemeClr>
                </a:solidFill>
              </a:rPr>
              <a:t>If you are not assigned to a Breakout Room immediately, please wait as Compliance Staff are assisting others.</a:t>
            </a:r>
          </a:p>
        </p:txBody>
      </p:sp>
      <p:sp>
        <p:nvSpPr>
          <p:cNvPr id="8" name="TextBox 7"/>
          <p:cNvSpPr txBox="1"/>
          <p:nvPr/>
        </p:nvSpPr>
        <p:spPr>
          <a:xfrm>
            <a:off x="3970970" y="1049375"/>
            <a:ext cx="4853213" cy="5478423"/>
          </a:xfrm>
          <a:prstGeom prst="rect">
            <a:avLst/>
          </a:prstGeom>
          <a:solidFill>
            <a:schemeClr val="accent2">
              <a:lumMod val="60000"/>
              <a:lumOff val="40000"/>
            </a:schemeClr>
          </a:solidFill>
          <a:ln>
            <a:solidFill>
              <a:schemeClr val="accent6"/>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a:solidFill>
                  <a:schemeClr val="tx2"/>
                </a:solidFill>
              </a:rPr>
              <a:t>Common Questions / Issues:</a:t>
            </a:r>
          </a:p>
          <a:p>
            <a:r>
              <a:rPr lang="en-US" sz="1400" b="1" dirty="0">
                <a:solidFill>
                  <a:schemeClr val="tx2"/>
                </a:solidFill>
              </a:rPr>
              <a:t>1. I can’t log in? </a:t>
            </a:r>
          </a:p>
          <a:p>
            <a:pPr marL="214313" indent="-214313">
              <a:buFont typeface="Arial" panose="020B0604020202020204" pitchFamily="34" charset="0"/>
              <a:buChar char="•"/>
            </a:pPr>
            <a:r>
              <a:rPr lang="en-US" sz="1400" dirty="0" smtClean="0">
                <a:solidFill>
                  <a:schemeClr val="tx2"/>
                </a:solidFill>
              </a:rPr>
              <a:t>If you use your </a:t>
            </a:r>
            <a:r>
              <a:rPr lang="en-US" sz="1400" dirty="0">
                <a:solidFill>
                  <a:schemeClr val="tx2"/>
                </a:solidFill>
              </a:rPr>
              <a:t>BMC </a:t>
            </a:r>
            <a:r>
              <a:rPr lang="en-US" sz="1400" dirty="0" smtClean="0">
                <a:solidFill>
                  <a:schemeClr val="tx2"/>
                </a:solidFill>
              </a:rPr>
              <a:t>credentials to access COI-Smart: </a:t>
            </a:r>
            <a:r>
              <a:rPr lang="en-US" sz="1400" dirty="0">
                <a:solidFill>
                  <a:schemeClr val="tx2"/>
                </a:solidFill>
              </a:rPr>
              <a:t/>
            </a:r>
            <a:br>
              <a:rPr lang="en-US" sz="1400" dirty="0">
                <a:solidFill>
                  <a:schemeClr val="tx2"/>
                </a:solidFill>
              </a:rPr>
            </a:br>
            <a:r>
              <a:rPr lang="en-US" sz="1400" b="1" dirty="0">
                <a:solidFill>
                  <a:schemeClr val="accent6">
                    <a:lumMod val="50000"/>
                  </a:schemeClr>
                </a:solidFill>
              </a:rPr>
              <a:t>https://bmc.coi-smart.com/</a:t>
            </a:r>
          </a:p>
          <a:p>
            <a:pPr marL="214313" indent="-214313">
              <a:buFont typeface="Arial" panose="020B0604020202020204" pitchFamily="34" charset="0"/>
              <a:buChar char="•"/>
            </a:pPr>
            <a:r>
              <a:rPr lang="en-US" sz="1400" dirty="0">
                <a:solidFill>
                  <a:schemeClr val="tx2"/>
                </a:solidFill>
              </a:rPr>
              <a:t>I</a:t>
            </a:r>
            <a:r>
              <a:rPr lang="en-US" sz="1400" dirty="0" smtClean="0">
                <a:solidFill>
                  <a:schemeClr val="tx2"/>
                </a:solidFill>
              </a:rPr>
              <a:t>f </a:t>
            </a:r>
            <a:r>
              <a:rPr lang="en-US" sz="1400" dirty="0">
                <a:solidFill>
                  <a:schemeClr val="tx2"/>
                </a:solidFill>
              </a:rPr>
              <a:t>you use </a:t>
            </a:r>
            <a:r>
              <a:rPr lang="en-US" sz="1400" dirty="0" smtClean="0">
                <a:solidFill>
                  <a:schemeClr val="tx2"/>
                </a:solidFill>
              </a:rPr>
              <a:t>a non-BMC </a:t>
            </a:r>
            <a:r>
              <a:rPr lang="en-US" sz="1400" dirty="0">
                <a:solidFill>
                  <a:schemeClr val="tx2"/>
                </a:solidFill>
              </a:rPr>
              <a:t>email </a:t>
            </a:r>
            <a:r>
              <a:rPr lang="en-US" sz="1400" dirty="0" smtClean="0">
                <a:solidFill>
                  <a:schemeClr val="tx2"/>
                </a:solidFill>
              </a:rPr>
              <a:t>to access COI-Smart: </a:t>
            </a:r>
            <a:r>
              <a:rPr lang="en-US" sz="1400" b="1" dirty="0">
                <a:solidFill>
                  <a:schemeClr val="accent6">
                    <a:lumMod val="50000"/>
                  </a:schemeClr>
                </a:solidFill>
              </a:rPr>
              <a:t>https://bmc-nonshib.coi-smart.com/</a:t>
            </a:r>
          </a:p>
          <a:p>
            <a:pPr lvl="1"/>
            <a:endParaRPr lang="en-US" sz="1400" b="1" dirty="0">
              <a:solidFill>
                <a:schemeClr val="accent6">
                  <a:lumMod val="50000"/>
                </a:schemeClr>
              </a:solidFill>
            </a:endParaRPr>
          </a:p>
          <a:p>
            <a:r>
              <a:rPr lang="en-US" sz="1400" b="1" dirty="0">
                <a:solidFill>
                  <a:schemeClr val="tx2"/>
                </a:solidFill>
              </a:rPr>
              <a:t>2. What do I need to disclose?</a:t>
            </a:r>
          </a:p>
          <a:p>
            <a:pPr marL="214313" indent="-214313">
              <a:buFont typeface="Arial" panose="020B0604020202020204" pitchFamily="34" charset="0"/>
              <a:buChar char="•"/>
            </a:pPr>
            <a:r>
              <a:rPr lang="en-US" sz="1400" dirty="0">
                <a:solidFill>
                  <a:schemeClr val="tx2"/>
                </a:solidFill>
              </a:rPr>
              <a:t>Disclose any relationship or financial interest that may create a potential conflict of interest  </a:t>
            </a:r>
          </a:p>
          <a:p>
            <a:pPr marL="557213" lvl="1" indent="-214313">
              <a:buFontTx/>
              <a:buChar char="-"/>
            </a:pPr>
            <a:r>
              <a:rPr lang="en-US" sz="1400" dirty="0">
                <a:solidFill>
                  <a:schemeClr val="tx2"/>
                </a:solidFill>
              </a:rPr>
              <a:t>This includes, but is not limited to, all activities and interests in healthcare, medical education or communication, </a:t>
            </a:r>
            <a:r>
              <a:rPr lang="en-US" sz="1400" dirty="0" smtClean="0">
                <a:solidFill>
                  <a:schemeClr val="tx2"/>
                </a:solidFill>
              </a:rPr>
              <a:t>and </a:t>
            </a:r>
            <a:r>
              <a:rPr lang="en-US" sz="1400" dirty="0">
                <a:solidFill>
                  <a:schemeClr val="tx2"/>
                </a:solidFill>
              </a:rPr>
              <a:t>pharmaceutical companies; as well as any vendors of BMC. </a:t>
            </a:r>
          </a:p>
          <a:p>
            <a:pPr marL="214313" indent="-214313">
              <a:buFont typeface="Arial" panose="020B0604020202020204" pitchFamily="34" charset="0"/>
              <a:buChar char="•"/>
            </a:pPr>
            <a:r>
              <a:rPr lang="en-US" sz="1400" dirty="0">
                <a:solidFill>
                  <a:schemeClr val="tx2"/>
                </a:solidFill>
              </a:rPr>
              <a:t>If unsure if you should disclose something, err on the side of over-disclosure.</a:t>
            </a:r>
          </a:p>
          <a:p>
            <a:endParaRPr lang="en-US" sz="1400" b="1" dirty="0">
              <a:solidFill>
                <a:schemeClr val="tx2"/>
              </a:solidFill>
            </a:endParaRPr>
          </a:p>
          <a:p>
            <a:r>
              <a:rPr lang="en-US" sz="1400" b="1" dirty="0">
                <a:solidFill>
                  <a:schemeClr val="tx2"/>
                </a:solidFill>
              </a:rPr>
              <a:t>3. How do I know the amount of income or the value of stocks?</a:t>
            </a:r>
          </a:p>
          <a:p>
            <a:pPr marL="214313" indent="-214313">
              <a:buFont typeface="Arial" panose="020B0604020202020204" pitchFamily="34" charset="0"/>
              <a:buChar char="•"/>
            </a:pPr>
            <a:r>
              <a:rPr lang="en-US" sz="1400" dirty="0">
                <a:solidFill>
                  <a:schemeClr val="tx2"/>
                </a:solidFill>
              </a:rPr>
              <a:t>It may be helpful to refer to your tax documents (ex: 1099 form).</a:t>
            </a:r>
          </a:p>
          <a:p>
            <a:pPr marL="214313" indent="-214313">
              <a:buFont typeface="Arial" panose="020B0604020202020204" pitchFamily="34" charset="0"/>
              <a:buChar char="•"/>
            </a:pPr>
            <a:r>
              <a:rPr lang="en-US" sz="1400" dirty="0">
                <a:solidFill>
                  <a:schemeClr val="tx2"/>
                </a:solidFill>
              </a:rPr>
              <a:t>For public equity values, you can refer to the stock price.</a:t>
            </a:r>
          </a:p>
          <a:p>
            <a:pPr marL="214313" indent="-214313">
              <a:buFont typeface="Arial" panose="020B0604020202020204" pitchFamily="34" charset="0"/>
              <a:buChar char="•"/>
            </a:pPr>
            <a:r>
              <a:rPr lang="en-US" sz="1400" dirty="0">
                <a:solidFill>
                  <a:schemeClr val="tx2"/>
                </a:solidFill>
              </a:rPr>
              <a:t>If you cannot determine the amount or value, use your best estimate. You can include a description of the interest or any clarifying information in the free text box. </a:t>
            </a:r>
            <a:endParaRPr lang="en-US" sz="1400" dirty="0" smtClean="0">
              <a:solidFill>
                <a:schemeClr val="tx2"/>
              </a:solidFill>
            </a:endParaRPr>
          </a:p>
        </p:txBody>
      </p:sp>
      <p:sp>
        <p:nvSpPr>
          <p:cNvPr id="9" name="Rectangle 8"/>
          <p:cNvSpPr/>
          <p:nvPr/>
        </p:nvSpPr>
        <p:spPr>
          <a:xfrm>
            <a:off x="100984" y="4909331"/>
            <a:ext cx="3598727" cy="1200329"/>
          </a:xfrm>
          <a:prstGeom prst="rect">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solidFill>
                  <a:schemeClr val="accent6">
                    <a:lumMod val="75000"/>
                  </a:schemeClr>
                </a:solidFill>
              </a:rPr>
              <a:t>Prefer to get help another day?  </a:t>
            </a:r>
            <a:br>
              <a:rPr lang="en-US" dirty="0" smtClean="0">
                <a:solidFill>
                  <a:schemeClr val="accent6">
                    <a:lumMod val="75000"/>
                  </a:schemeClr>
                </a:solidFill>
              </a:rPr>
            </a:br>
            <a:r>
              <a:rPr lang="en-US" dirty="0" smtClean="0">
                <a:solidFill>
                  <a:schemeClr val="accent6">
                    <a:lumMod val="75000"/>
                  </a:schemeClr>
                </a:solidFill>
              </a:rPr>
              <a:t>Email </a:t>
            </a:r>
            <a:r>
              <a:rPr lang="en-US" dirty="0" smtClean="0">
                <a:hlinkClick r:id="rId3"/>
              </a:rPr>
              <a:t>COI-Compliance@bmc.org</a:t>
            </a:r>
            <a:r>
              <a:rPr lang="en-US" dirty="0" smtClean="0"/>
              <a:t> </a:t>
            </a:r>
            <a:r>
              <a:rPr lang="en-US" dirty="0" smtClean="0">
                <a:solidFill>
                  <a:schemeClr val="accent6">
                    <a:lumMod val="75000"/>
                  </a:schemeClr>
                </a:solidFill>
              </a:rPr>
              <a:t>and we will set up a personal meeting. </a:t>
            </a:r>
            <a:endParaRPr lang="en-US" dirty="0">
              <a:solidFill>
                <a:schemeClr val="accent6">
                  <a:lumMod val="75000"/>
                </a:schemeClr>
              </a:solidFill>
            </a:endParaRPr>
          </a:p>
        </p:txBody>
      </p:sp>
    </p:spTree>
    <p:extLst>
      <p:ext uri="{BB962C8B-B14F-4D97-AF65-F5344CB8AC3E}">
        <p14:creationId xmlns:p14="http://schemas.microsoft.com/office/powerpoint/2010/main" val="1872301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15" y="1052120"/>
            <a:ext cx="4049253" cy="5175176"/>
          </a:xfrm>
        </p:spPr>
        <p:txBody>
          <a:bodyPr/>
          <a:lstStyle/>
          <a:p>
            <a:r>
              <a:rPr lang="en-US" sz="1800" dirty="0" smtClean="0"/>
              <a:t>Research COI is featured in </a:t>
            </a:r>
            <a:r>
              <a:rPr lang="en-US" sz="1800" dirty="0" smtClean="0">
                <a:hlinkClick r:id="rId3"/>
              </a:rPr>
              <a:t>March 2022 </a:t>
            </a:r>
            <a:r>
              <a:rPr lang="en-US" sz="1800" i="1" dirty="0" smtClean="0">
                <a:hlinkClick r:id="rId3"/>
              </a:rPr>
              <a:t>Clinical Research Times</a:t>
            </a:r>
            <a:endParaRPr lang="en-US" sz="1800" i="1" dirty="0" smtClean="0"/>
          </a:p>
          <a:p>
            <a:r>
              <a:rPr lang="en-US" sz="1800" dirty="0"/>
              <a:t>Entitled </a:t>
            </a:r>
            <a:r>
              <a:rPr lang="en-US" sz="1800" dirty="0" smtClean="0"/>
              <a:t>“A BMC Researcher’s Guide to Conflict of Interest Disclosure, Review and Management”</a:t>
            </a:r>
          </a:p>
          <a:p>
            <a:r>
              <a:rPr lang="en-US" sz="1800" dirty="0" smtClean="0"/>
              <a:t>Summarizes BMC’s processes including:</a:t>
            </a:r>
          </a:p>
          <a:p>
            <a:pPr lvl="1"/>
            <a:r>
              <a:rPr lang="en-US" sz="1800" dirty="0" smtClean="0"/>
              <a:t>COI-Smart system for disclosure</a:t>
            </a:r>
          </a:p>
          <a:p>
            <a:pPr lvl="1"/>
            <a:r>
              <a:rPr lang="en-US" sz="1800" dirty="0" smtClean="0"/>
              <a:t>Disclosure requirements, e.g., financial interests, outside relationships</a:t>
            </a:r>
          </a:p>
          <a:p>
            <a:pPr lvl="1"/>
            <a:r>
              <a:rPr lang="en-US" sz="1800" dirty="0" smtClean="0"/>
              <a:t>BU/BMC Faculty Review Committee on Research Financial Conflicts of Interest</a:t>
            </a:r>
          </a:p>
          <a:p>
            <a:pPr lvl="1"/>
            <a:r>
              <a:rPr lang="en-US" sz="1800" dirty="0" smtClean="0"/>
              <a:t>Conflict Management Strategies</a:t>
            </a:r>
          </a:p>
          <a:p>
            <a:endParaRPr lang="en-US" i="1"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Research COI Process</a:t>
            </a:r>
            <a:endParaRPr lang="en-US" dirty="0"/>
          </a:p>
        </p:txBody>
      </p:sp>
      <p:pic>
        <p:nvPicPr>
          <p:cNvPr id="6" name="Picture 5"/>
          <p:cNvPicPr>
            <a:picLocks noChangeAspect="1"/>
          </p:cNvPicPr>
          <p:nvPr/>
        </p:nvPicPr>
        <p:blipFill>
          <a:blip r:embed="rId4"/>
          <a:stretch>
            <a:fillRect/>
          </a:stretch>
        </p:blipFill>
        <p:spPr>
          <a:xfrm>
            <a:off x="4266697" y="972281"/>
            <a:ext cx="4708861" cy="5255015"/>
          </a:xfrm>
          <a:prstGeom prst="rect">
            <a:avLst/>
          </a:prstGeom>
        </p:spPr>
      </p:pic>
      <p:sp>
        <p:nvSpPr>
          <p:cNvPr id="9" name="Oval 8"/>
          <p:cNvSpPr/>
          <p:nvPr/>
        </p:nvSpPr>
        <p:spPr>
          <a:xfrm>
            <a:off x="5137484" y="2484522"/>
            <a:ext cx="2364205" cy="4150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685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552" y="1096417"/>
            <a:ext cx="8716898" cy="5175176"/>
          </a:xfrm>
        </p:spPr>
        <p:txBody>
          <a:bodyPr/>
          <a:lstStyle/>
          <a:p>
            <a:pPr marL="0" indent="0">
              <a:buNone/>
            </a:pPr>
            <a:endParaRPr lang="en-US" b="1" dirty="0" smtClean="0"/>
          </a:p>
          <a:p>
            <a:pPr marL="0" indent="0">
              <a:buNone/>
            </a:pPr>
            <a:endParaRPr lang="en-US" dirty="0"/>
          </a:p>
          <a:p>
            <a:pPr marL="0" indent="0">
              <a:buNone/>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COI Disclosure Sources &amp; Connection Points</a:t>
            </a:r>
            <a:endParaRPr lang="en-US" dirty="0"/>
          </a:p>
        </p:txBody>
      </p:sp>
      <p:sp>
        <p:nvSpPr>
          <p:cNvPr id="5" name="Oval 4"/>
          <p:cNvSpPr/>
          <p:nvPr/>
        </p:nvSpPr>
        <p:spPr>
          <a:xfrm>
            <a:off x="3243176" y="1776446"/>
            <a:ext cx="2792362" cy="176731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Research</a:t>
            </a:r>
            <a:endParaRPr lang="en-US" sz="2800" b="1" dirty="0"/>
          </a:p>
        </p:txBody>
      </p:sp>
      <p:sp>
        <p:nvSpPr>
          <p:cNvPr id="7" name="TextBox 6"/>
          <p:cNvSpPr txBox="1"/>
          <p:nvPr/>
        </p:nvSpPr>
        <p:spPr>
          <a:xfrm>
            <a:off x="714586" y="2662048"/>
            <a:ext cx="1776383" cy="830997"/>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New Protocol or Proposal Submissions</a:t>
            </a:r>
          </a:p>
        </p:txBody>
      </p:sp>
      <p:sp>
        <p:nvSpPr>
          <p:cNvPr id="8" name="TextBox 7"/>
          <p:cNvSpPr txBox="1"/>
          <p:nvPr/>
        </p:nvSpPr>
        <p:spPr>
          <a:xfrm>
            <a:off x="6750878" y="1547080"/>
            <a:ext cx="1941791" cy="830997"/>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New Funding Proposals or NOAs</a:t>
            </a:r>
          </a:p>
        </p:txBody>
      </p:sp>
      <p:sp>
        <p:nvSpPr>
          <p:cNvPr id="9" name="TextBox 8"/>
          <p:cNvSpPr txBox="1"/>
          <p:nvPr/>
        </p:nvSpPr>
        <p:spPr>
          <a:xfrm>
            <a:off x="6787077" y="2828740"/>
            <a:ext cx="1791174" cy="830997"/>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New Consulting Checklist Submissions</a:t>
            </a:r>
          </a:p>
        </p:txBody>
      </p:sp>
      <p:cxnSp>
        <p:nvCxnSpPr>
          <p:cNvPr id="11" name="Straight Arrow Connector 10"/>
          <p:cNvCxnSpPr/>
          <p:nvPr/>
        </p:nvCxnSpPr>
        <p:spPr>
          <a:xfrm flipV="1">
            <a:off x="2371058" y="3033237"/>
            <a:ext cx="820799" cy="252398"/>
          </a:xfrm>
          <a:prstGeom prst="straightConnector1">
            <a:avLst/>
          </a:prstGeom>
          <a:ln w="3175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2548072" y="1925136"/>
            <a:ext cx="693299" cy="279382"/>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047050" y="3008593"/>
            <a:ext cx="555760" cy="235646"/>
          </a:xfrm>
          <a:prstGeom prst="straightConnector1">
            <a:avLst/>
          </a:prstGeom>
          <a:ln w="3175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5995189" y="1987746"/>
            <a:ext cx="629281" cy="308844"/>
          </a:xfrm>
          <a:prstGeom prst="straightConnector1">
            <a:avLst/>
          </a:prstGeom>
          <a:ln w="31750">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27" name="Content Placeholder 1"/>
          <p:cNvSpPr txBox="1">
            <a:spLocks/>
          </p:cNvSpPr>
          <p:nvPr/>
        </p:nvSpPr>
        <p:spPr>
          <a:xfrm>
            <a:off x="3213127" y="1294757"/>
            <a:ext cx="3574932" cy="5175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2763" indent="-168275"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chemeClr val="tx2"/>
              </a:buClr>
              <a:buSzPct val="12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endParaRPr lang="en-US" dirty="0"/>
          </a:p>
        </p:txBody>
      </p:sp>
      <p:sp>
        <p:nvSpPr>
          <p:cNvPr id="41" name="TextBox 40"/>
          <p:cNvSpPr txBox="1"/>
          <p:nvPr/>
        </p:nvSpPr>
        <p:spPr>
          <a:xfrm>
            <a:off x="3604829" y="4526587"/>
            <a:ext cx="2453183"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VAT &amp; P&amp;T Committees</a:t>
            </a:r>
          </a:p>
        </p:txBody>
      </p:sp>
      <p:cxnSp>
        <p:nvCxnSpPr>
          <p:cNvPr id="45" name="Straight Arrow Connector 44"/>
          <p:cNvCxnSpPr/>
          <p:nvPr/>
        </p:nvCxnSpPr>
        <p:spPr>
          <a:xfrm flipH="1" flipV="1">
            <a:off x="4670534" y="3651998"/>
            <a:ext cx="15562" cy="775773"/>
          </a:xfrm>
          <a:prstGeom prst="straightConnector1">
            <a:avLst/>
          </a:prstGeom>
          <a:ln w="31750">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6283051" y="4225764"/>
            <a:ext cx="1793419" cy="584775"/>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Staffing Announcements</a:t>
            </a:r>
          </a:p>
        </p:txBody>
      </p:sp>
      <p:sp>
        <p:nvSpPr>
          <p:cNvPr id="38" name="TextBox 37"/>
          <p:cNvSpPr txBox="1"/>
          <p:nvPr/>
        </p:nvSpPr>
        <p:spPr>
          <a:xfrm>
            <a:off x="1080159" y="4061464"/>
            <a:ext cx="1793419" cy="584775"/>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Credentialing Office Updates</a:t>
            </a:r>
          </a:p>
        </p:txBody>
      </p:sp>
      <p:cxnSp>
        <p:nvCxnSpPr>
          <p:cNvPr id="42" name="Straight Arrow Connector 41"/>
          <p:cNvCxnSpPr/>
          <p:nvPr/>
        </p:nvCxnSpPr>
        <p:spPr>
          <a:xfrm flipV="1">
            <a:off x="2873578" y="3863124"/>
            <a:ext cx="646216" cy="277600"/>
          </a:xfrm>
          <a:prstGeom prst="straightConnector1">
            <a:avLst/>
          </a:prstGeom>
          <a:ln w="3175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H="1" flipV="1">
            <a:off x="5639547" y="3723066"/>
            <a:ext cx="604204" cy="384323"/>
          </a:xfrm>
          <a:prstGeom prst="straightConnector1">
            <a:avLst/>
          </a:prstGeom>
          <a:ln w="31750">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970460" y="1508854"/>
            <a:ext cx="1793419" cy="584775"/>
          </a:xfrm>
          <a:prstGeom prst="rect">
            <a:avLst/>
          </a:prstGeom>
          <a:noFill/>
        </p:spPr>
        <p:txBody>
          <a:bodyPr wrap="square" rtlCol="0">
            <a:spAutoFit/>
          </a:bodyPr>
          <a:lstStyle/>
          <a:p>
            <a:pPr marL="0" indent="0">
              <a:buNone/>
            </a:pPr>
            <a:r>
              <a:rPr lang="en-US" sz="1600" b="1" dirty="0"/>
              <a:t>New COI-Smart Disclosures</a:t>
            </a:r>
          </a:p>
        </p:txBody>
      </p:sp>
    </p:spTree>
    <p:extLst>
      <p:ext uri="{BB962C8B-B14F-4D97-AF65-F5344CB8AC3E}">
        <p14:creationId xmlns:p14="http://schemas.microsoft.com/office/powerpoint/2010/main" val="2577319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2687" y="1000283"/>
            <a:ext cx="9020690" cy="5385361"/>
          </a:xfrm>
          <a:prstGeom prst="rect">
            <a:avLst/>
          </a:prstGeom>
        </p:spPr>
      </p:pic>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Research COI Process Flowchart</a:t>
            </a:r>
            <a:endParaRPr lang="en-US" dirty="0"/>
          </a:p>
        </p:txBody>
      </p:sp>
    </p:spTree>
    <p:extLst>
      <p:ext uri="{BB962C8B-B14F-4D97-AF65-F5344CB8AC3E}">
        <p14:creationId xmlns:p14="http://schemas.microsoft.com/office/powerpoint/2010/main" val="2387390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graphicFrame>
        <p:nvGraphicFramePr>
          <p:cNvPr id="75776" name="Content Placeholder 75775"/>
          <p:cNvGraphicFramePr>
            <a:graphicFrameLocks noGrp="1"/>
          </p:cNvGraphicFramePr>
          <p:nvPr>
            <p:ph idx="1"/>
            <p:extLst/>
          </p:nvPr>
        </p:nvGraphicFramePr>
        <p:xfrm>
          <a:off x="120650" y="1141737"/>
          <a:ext cx="8755062" cy="5178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 name="Title 3"/>
          <p:cNvSpPr>
            <a:spLocks noGrp="1"/>
          </p:cNvSpPr>
          <p:nvPr>
            <p:ph type="title"/>
          </p:nvPr>
        </p:nvSpPr>
        <p:spPr/>
        <p:txBody>
          <a:bodyPr/>
          <a:lstStyle/>
          <a:p>
            <a:r>
              <a:rPr lang="en-US" dirty="0" smtClean="0"/>
              <a:t>COI Review Process - Research</a:t>
            </a:r>
            <a:endParaRPr lang="en-US" dirty="0"/>
          </a:p>
        </p:txBody>
      </p:sp>
    </p:spTree>
    <p:extLst>
      <p:ext uri="{BB962C8B-B14F-4D97-AF65-F5344CB8AC3E}">
        <p14:creationId xmlns:p14="http://schemas.microsoft.com/office/powerpoint/2010/main" val="2291505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Jami </a:t>
            </a:r>
            <a:r>
              <a:rPr lang="en-US" sz="2400" dirty="0" smtClean="0"/>
              <a:t>Wood, Research Compliance Officer </a:t>
            </a:r>
          </a:p>
          <a:p>
            <a:pPr marL="0" indent="0">
              <a:buNone/>
            </a:pPr>
            <a:r>
              <a:rPr lang="en-US" sz="2400" dirty="0"/>
              <a:t> </a:t>
            </a:r>
            <a:r>
              <a:rPr lang="en-US" sz="2400" dirty="0" smtClean="0"/>
              <a:t>   </a:t>
            </a:r>
            <a:r>
              <a:rPr lang="en-US" sz="2400" dirty="0" smtClean="0">
                <a:hlinkClick r:id="rId3"/>
              </a:rPr>
              <a:t>jami.wood@bmc.org</a:t>
            </a:r>
            <a:endParaRPr lang="en-US" sz="2400" dirty="0" smtClean="0"/>
          </a:p>
          <a:p>
            <a:pPr marL="0" indent="0">
              <a:buNone/>
            </a:pPr>
            <a:r>
              <a:rPr lang="en-US" sz="2400" dirty="0" smtClean="0"/>
              <a:t>    (617) 638-7954 </a:t>
            </a:r>
          </a:p>
          <a:p>
            <a:pPr marL="0" indent="0">
              <a:buNone/>
            </a:pPr>
            <a:endParaRPr lang="en-US" sz="2400" dirty="0" smtClean="0"/>
          </a:p>
          <a:p>
            <a:r>
              <a:rPr lang="en-US" sz="2400" dirty="0" smtClean="0"/>
              <a:t>Jackie Presedo, Research Compliance Manager</a:t>
            </a:r>
          </a:p>
          <a:p>
            <a:pPr marL="0" indent="0">
              <a:buNone/>
            </a:pPr>
            <a:r>
              <a:rPr lang="en-US" sz="2400" dirty="0"/>
              <a:t> </a:t>
            </a:r>
            <a:r>
              <a:rPr lang="en-US" sz="2400" dirty="0" smtClean="0"/>
              <a:t>   </a:t>
            </a:r>
            <a:r>
              <a:rPr lang="en-US" sz="2400" dirty="0" smtClean="0">
                <a:hlinkClick r:id="rId4"/>
              </a:rPr>
              <a:t>Jacqueline.Presedo@bmc.org</a:t>
            </a:r>
            <a:endParaRPr lang="en-US" sz="2400" dirty="0" smtClean="0"/>
          </a:p>
          <a:p>
            <a:pPr marL="0" indent="0">
              <a:buNone/>
            </a:pPr>
            <a:r>
              <a:rPr lang="en-US" sz="2400" dirty="0" smtClean="0"/>
              <a:t>    (617) 638-7976 </a:t>
            </a:r>
          </a:p>
          <a:p>
            <a:pPr marL="0" indent="0">
              <a:buNone/>
            </a:pPr>
            <a:endParaRPr lang="en-US" sz="2400" dirty="0" smtClean="0"/>
          </a:p>
          <a:p>
            <a:r>
              <a:rPr lang="en-US" sz="2400" dirty="0" smtClean="0"/>
              <a:t>COI Compliance Mailbox </a:t>
            </a:r>
            <a:r>
              <a:rPr lang="en-US" sz="2400" b="1" u="sng" dirty="0">
                <a:hlinkClick r:id="rId5"/>
              </a:rPr>
              <a:t>COI-Compliance@bmc.org</a:t>
            </a:r>
            <a:r>
              <a:rPr lang="en-US" sz="2400" dirty="0"/>
              <a:t>.</a:t>
            </a:r>
          </a:p>
          <a:p>
            <a:endParaRPr lang="en-US" sz="2400"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Contact Us</a:t>
            </a:r>
            <a:endParaRPr lang="en-US" dirty="0"/>
          </a:p>
        </p:txBody>
      </p:sp>
    </p:spTree>
    <p:extLst>
      <p:ext uri="{BB962C8B-B14F-4D97-AF65-F5344CB8AC3E}">
        <p14:creationId xmlns:p14="http://schemas.microsoft.com/office/powerpoint/2010/main" val="187406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6" y="2609633"/>
            <a:ext cx="5036084" cy="772759"/>
          </a:xfrm>
        </p:spPr>
        <p:txBody>
          <a:bodyPr/>
          <a:lstStyle/>
          <a:p>
            <a:r>
              <a:rPr lang="en-US" dirty="0"/>
              <a:t>Office of General Counsel </a:t>
            </a:r>
            <a:br>
              <a:rPr lang="en-US" dirty="0"/>
            </a:br>
            <a:r>
              <a:rPr lang="en-US" sz="1800" dirty="0" smtClean="0"/>
              <a:t>Richard </a:t>
            </a:r>
            <a:r>
              <a:rPr lang="en-US" sz="1800" dirty="0" err="1" smtClean="0"/>
              <a:t>Sugarman</a:t>
            </a:r>
            <a:r>
              <a:rPr lang="en-US" sz="1800" dirty="0" smtClean="0"/>
              <a:t> &amp; Patricia Bass</a:t>
            </a:r>
            <a:endParaRPr lang="en-US" sz="1800" dirty="0"/>
          </a:p>
        </p:txBody>
      </p:sp>
    </p:spTree>
    <p:custDataLst>
      <p:tags r:id="rId1"/>
    </p:custDataLst>
    <p:extLst>
      <p:ext uri="{BB962C8B-B14F-4D97-AF65-F5344CB8AC3E}">
        <p14:creationId xmlns:p14="http://schemas.microsoft.com/office/powerpoint/2010/main" val="1751777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7571" y="1104900"/>
            <a:ext cx="8554003" cy="5029200"/>
          </a:xfrm>
        </p:spPr>
        <p:txBody>
          <a:bodyPr/>
          <a:lstStyle/>
          <a:p>
            <a:pPr>
              <a:buFont typeface="Courier New" panose="02070309020205020404" pitchFamily="49" charset="0"/>
              <a:buChar char="o"/>
            </a:pPr>
            <a:r>
              <a:rPr lang="en-US" sz="1800" dirty="0" smtClean="0"/>
              <a:t>Patricia Bass</a:t>
            </a:r>
            <a:r>
              <a:rPr lang="en-US" sz="1800" dirty="0" smtClean="0"/>
              <a:t>, Associate General Counsel &amp; Senior Research Counsel</a:t>
            </a:r>
            <a:endParaRPr lang="en-US" sz="1800" dirty="0" smtClean="0"/>
          </a:p>
        </p:txBody>
      </p:sp>
      <p:sp>
        <p:nvSpPr>
          <p:cNvPr id="3" name="Title 2"/>
          <p:cNvSpPr>
            <a:spLocks noGrp="1"/>
          </p:cNvSpPr>
          <p:nvPr>
            <p:ph type="title"/>
          </p:nvPr>
        </p:nvSpPr>
        <p:spPr/>
        <p:txBody>
          <a:bodyPr/>
          <a:lstStyle/>
          <a:p>
            <a:r>
              <a:rPr lang="en-US" dirty="0" smtClean="0">
                <a:solidFill>
                  <a:schemeClr val="tx1"/>
                </a:solidFill>
              </a:rPr>
              <a:t>Staff updates</a:t>
            </a:r>
            <a:endParaRPr lang="en-US" dirty="0">
              <a:solidFill>
                <a:schemeClr val="tx1"/>
              </a:solidFill>
            </a:endParaRPr>
          </a:p>
        </p:txBody>
      </p:sp>
    </p:spTree>
    <p:extLst>
      <p:ext uri="{BB962C8B-B14F-4D97-AF65-F5344CB8AC3E}">
        <p14:creationId xmlns:p14="http://schemas.microsoft.com/office/powerpoint/2010/main" val="3561101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 </a:t>
            </a:r>
            <a:endParaRPr lang="en-US" dirty="0"/>
          </a:p>
        </p:txBody>
      </p:sp>
      <p:pic>
        <p:nvPicPr>
          <p:cNvPr id="5" name="Picture 4"/>
          <p:cNvPicPr>
            <a:picLocks noChangeAspect="1"/>
          </p:cNvPicPr>
          <p:nvPr/>
        </p:nvPicPr>
        <p:blipFill>
          <a:blip r:embed="rId2"/>
          <a:stretch>
            <a:fillRect/>
          </a:stretch>
        </p:blipFill>
        <p:spPr>
          <a:xfrm>
            <a:off x="0" y="552450"/>
            <a:ext cx="9143999" cy="5362574"/>
          </a:xfrm>
          <a:prstGeom prst="rect">
            <a:avLst/>
          </a:prstGeom>
        </p:spPr>
      </p:pic>
    </p:spTree>
    <p:extLst>
      <p:ext uri="{BB962C8B-B14F-4D97-AF65-F5344CB8AC3E}">
        <p14:creationId xmlns:p14="http://schemas.microsoft.com/office/powerpoint/2010/main" val="5429741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Predatory or Pseudo-Journals</a:t>
            </a:r>
            <a:br>
              <a:rPr lang="en-US" dirty="0" smtClean="0"/>
            </a:br>
            <a:r>
              <a:rPr lang="en-US" dirty="0" smtClean="0"/>
              <a:t>Typical Identifying Attributes</a:t>
            </a:r>
            <a:endParaRPr lang="en-US" dirty="0"/>
          </a:p>
        </p:txBody>
      </p:sp>
      <p:sp>
        <p:nvSpPr>
          <p:cNvPr id="3" name="Content Placeholder 2"/>
          <p:cNvSpPr>
            <a:spLocks noGrp="1"/>
          </p:cNvSpPr>
          <p:nvPr>
            <p:ph idx="1"/>
          </p:nvPr>
        </p:nvSpPr>
        <p:spPr>
          <a:xfrm>
            <a:off x="628650" y="1552575"/>
            <a:ext cx="7886700" cy="3968570"/>
          </a:xfrm>
        </p:spPr>
        <p:txBody>
          <a:bodyPr>
            <a:normAutofit/>
          </a:bodyPr>
          <a:lstStyle/>
          <a:p>
            <a:pPr>
              <a:lnSpc>
                <a:spcPct val="100000"/>
              </a:lnSpc>
              <a:spcBef>
                <a:spcPts val="0"/>
              </a:spcBef>
            </a:pPr>
            <a:r>
              <a:rPr lang="en-US" sz="1800" dirty="0"/>
              <a:t>M</a:t>
            </a:r>
            <a:r>
              <a:rPr lang="en-US" sz="1800" dirty="0" smtClean="0"/>
              <a:t>isleading </a:t>
            </a:r>
            <a:r>
              <a:rPr lang="en-US" sz="1800" dirty="0"/>
              <a:t>pricing (e.g., lack of transparency about article processing charges)</a:t>
            </a:r>
          </a:p>
          <a:p>
            <a:pPr marL="0" indent="0">
              <a:lnSpc>
                <a:spcPct val="100000"/>
              </a:lnSpc>
              <a:spcBef>
                <a:spcPts val="0"/>
              </a:spcBef>
              <a:buNone/>
            </a:pPr>
            <a:endParaRPr lang="en-US" sz="1800" dirty="0"/>
          </a:p>
          <a:p>
            <a:pPr>
              <a:lnSpc>
                <a:spcPct val="100000"/>
              </a:lnSpc>
              <a:spcBef>
                <a:spcPts val="0"/>
              </a:spcBef>
            </a:pPr>
            <a:r>
              <a:rPr lang="en-US" sz="1800" dirty="0"/>
              <a:t>F</a:t>
            </a:r>
            <a:r>
              <a:rPr lang="en-US" sz="1800" dirty="0" smtClean="0"/>
              <a:t>ailure </a:t>
            </a:r>
            <a:r>
              <a:rPr lang="en-US" sz="1800" dirty="0"/>
              <a:t>to disclose information to authors </a:t>
            </a:r>
          </a:p>
          <a:p>
            <a:pPr marL="0" indent="0">
              <a:lnSpc>
                <a:spcPct val="100000"/>
              </a:lnSpc>
              <a:spcBef>
                <a:spcPts val="0"/>
              </a:spcBef>
              <a:buNone/>
            </a:pPr>
            <a:endParaRPr lang="en-US" sz="1800" dirty="0"/>
          </a:p>
          <a:p>
            <a:pPr>
              <a:lnSpc>
                <a:spcPct val="100000"/>
              </a:lnSpc>
              <a:spcBef>
                <a:spcPts val="0"/>
              </a:spcBef>
            </a:pPr>
            <a:r>
              <a:rPr lang="en-US" sz="1800" dirty="0"/>
              <a:t>A</a:t>
            </a:r>
            <a:r>
              <a:rPr lang="en-US" sz="1800" dirty="0" smtClean="0"/>
              <a:t>ggressive </a:t>
            </a:r>
            <a:r>
              <a:rPr lang="en-US" sz="1800" dirty="0"/>
              <a:t>tactics to solicit article submissions </a:t>
            </a:r>
          </a:p>
          <a:p>
            <a:pPr marL="0" indent="0">
              <a:lnSpc>
                <a:spcPct val="100000"/>
              </a:lnSpc>
              <a:spcBef>
                <a:spcPts val="0"/>
              </a:spcBef>
              <a:buNone/>
            </a:pPr>
            <a:endParaRPr lang="en-US" sz="1800" dirty="0"/>
          </a:p>
          <a:p>
            <a:pPr>
              <a:lnSpc>
                <a:spcPct val="100000"/>
              </a:lnSpc>
              <a:spcBef>
                <a:spcPts val="0"/>
              </a:spcBef>
            </a:pPr>
            <a:r>
              <a:rPr lang="en-US" sz="1800" dirty="0"/>
              <a:t>I</a:t>
            </a:r>
            <a:r>
              <a:rPr lang="en-US" sz="1800" dirty="0" smtClean="0"/>
              <a:t>naccurate </a:t>
            </a:r>
            <a:r>
              <a:rPr lang="en-US" sz="1800" dirty="0"/>
              <a:t>statements about editorial board membership</a:t>
            </a:r>
          </a:p>
          <a:p>
            <a:pPr marL="0" indent="0">
              <a:lnSpc>
                <a:spcPct val="100000"/>
              </a:lnSpc>
              <a:spcBef>
                <a:spcPts val="0"/>
              </a:spcBef>
              <a:buNone/>
            </a:pPr>
            <a:endParaRPr lang="en-US" sz="1800" dirty="0"/>
          </a:p>
          <a:p>
            <a:pPr>
              <a:lnSpc>
                <a:spcPct val="100000"/>
              </a:lnSpc>
              <a:spcBef>
                <a:spcPts val="0"/>
              </a:spcBef>
            </a:pPr>
            <a:r>
              <a:rPr lang="en-US" sz="1800" dirty="0"/>
              <a:t>M</a:t>
            </a:r>
            <a:r>
              <a:rPr lang="en-US" sz="1800" dirty="0" smtClean="0"/>
              <a:t>isleading </a:t>
            </a:r>
            <a:r>
              <a:rPr lang="en-US" sz="1800" dirty="0"/>
              <a:t>or suspicious peer-review processes</a:t>
            </a:r>
          </a:p>
          <a:p>
            <a:pPr marL="0" indent="0">
              <a:lnSpc>
                <a:spcPct val="100000"/>
              </a:lnSpc>
              <a:spcBef>
                <a:spcPts val="0"/>
              </a:spcBef>
              <a:buNone/>
            </a:pPr>
            <a:endParaRPr lang="en-US" sz="1800" dirty="0"/>
          </a:p>
          <a:p>
            <a:pPr marL="0" indent="0">
              <a:lnSpc>
                <a:spcPct val="100000"/>
              </a:lnSpc>
              <a:spcBef>
                <a:spcPts val="0"/>
              </a:spcBef>
              <a:buNone/>
            </a:pPr>
            <a:endParaRPr lang="en-US" sz="1050" dirty="0"/>
          </a:p>
          <a:p>
            <a:pPr marL="0" indent="0">
              <a:lnSpc>
                <a:spcPct val="100000"/>
              </a:lnSpc>
              <a:spcBef>
                <a:spcPts val="0"/>
              </a:spcBef>
              <a:buNone/>
            </a:pPr>
            <a:r>
              <a:rPr lang="en-US" sz="1050" dirty="0"/>
              <a:t>Statement on Article Publication Resulting from NIH Funded Research, NIH Notice Number: NOT-OD-18-011 (November 3, 2017)</a:t>
            </a:r>
            <a:r>
              <a:rPr lang="en-US" sz="1050" dirty="0">
                <a:hlinkClick r:id="rId3"/>
              </a:rPr>
              <a:t>https://grants.nih.gov/grants/guide/notice-files/not-od-18-011.html</a:t>
            </a:r>
            <a:endParaRPr lang="en-US" sz="1050" dirty="0"/>
          </a:p>
        </p:txBody>
      </p:sp>
    </p:spTree>
    <p:extLst>
      <p:ext uri="{BB962C8B-B14F-4D97-AF65-F5344CB8AC3E}">
        <p14:creationId xmlns:p14="http://schemas.microsoft.com/office/powerpoint/2010/main" val="2163706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7571" y="1104900"/>
            <a:ext cx="8554003" cy="5029200"/>
          </a:xfrm>
        </p:spPr>
        <p:txBody>
          <a:bodyPr/>
          <a:lstStyle/>
          <a:p>
            <a:pPr>
              <a:buFont typeface="Courier New" panose="02070309020205020404" pitchFamily="49" charset="0"/>
              <a:buChar char="o"/>
            </a:pPr>
            <a:r>
              <a:rPr lang="en-US" dirty="0" smtClean="0"/>
              <a:t>Question 1: What topics would you like to see presented at the meeting?</a:t>
            </a:r>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r>
              <a:rPr lang="en-US" dirty="0" smtClean="0"/>
              <a:t>Question 2: Are you interested in partnering with Research Operations on topics of interest?</a:t>
            </a:r>
          </a:p>
          <a:p>
            <a:pPr lvl="1">
              <a:buFont typeface="Courier New" panose="02070309020205020404" pitchFamily="49" charset="0"/>
              <a:buChar char="o"/>
            </a:pPr>
            <a:r>
              <a:rPr lang="en-US" dirty="0" smtClean="0"/>
              <a:t>Yes 68%</a:t>
            </a:r>
          </a:p>
          <a:p>
            <a:pPr>
              <a:buFont typeface="Courier New" panose="02070309020205020404" pitchFamily="49" charset="0"/>
              <a:buChar char="o"/>
            </a:pPr>
            <a:r>
              <a:rPr lang="en-US" dirty="0" smtClean="0"/>
              <a:t>Question 3: Do you agree with the frequency of this meeting? </a:t>
            </a:r>
          </a:p>
          <a:p>
            <a:pPr lvl="1">
              <a:buFont typeface="Courier New" panose="02070309020205020404" pitchFamily="49" charset="0"/>
              <a:buChar char="o"/>
            </a:pPr>
            <a:r>
              <a:rPr lang="en-US" dirty="0" smtClean="0"/>
              <a:t>Yes 88%</a:t>
            </a:r>
          </a:p>
        </p:txBody>
      </p:sp>
      <p:sp>
        <p:nvSpPr>
          <p:cNvPr id="3" name="Title 2"/>
          <p:cNvSpPr>
            <a:spLocks noGrp="1"/>
          </p:cNvSpPr>
          <p:nvPr>
            <p:ph type="title"/>
          </p:nvPr>
        </p:nvSpPr>
        <p:spPr/>
        <p:txBody>
          <a:bodyPr/>
          <a:lstStyle/>
          <a:p>
            <a:r>
              <a:rPr lang="en-US" dirty="0" smtClean="0">
                <a:solidFill>
                  <a:schemeClr val="tx1"/>
                </a:solidFill>
              </a:rPr>
              <a:t>Poll Results from February 8</a:t>
            </a:r>
            <a:r>
              <a:rPr lang="en-US" baseline="30000" dirty="0" smtClean="0">
                <a:solidFill>
                  <a:schemeClr val="tx1"/>
                </a:solidFill>
              </a:rPr>
              <a:t>th</a:t>
            </a:r>
            <a:r>
              <a:rPr lang="en-US" dirty="0" smtClean="0">
                <a:solidFill>
                  <a:schemeClr val="tx1"/>
                </a:solidFill>
              </a:rPr>
              <a:t> Meeting</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90762" y="1557544"/>
            <a:ext cx="6647619" cy="3304762"/>
          </a:xfrm>
          <a:prstGeom prst="rect">
            <a:avLst/>
          </a:prstGeom>
        </p:spPr>
      </p:pic>
    </p:spTree>
    <p:extLst>
      <p:ext uri="{BB962C8B-B14F-4D97-AF65-F5344CB8AC3E}">
        <p14:creationId xmlns:p14="http://schemas.microsoft.com/office/powerpoint/2010/main" val="2508280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Recent Local Case</a:t>
            </a:r>
            <a:endParaRPr lang="en-US" dirty="0"/>
          </a:p>
        </p:txBody>
      </p:sp>
      <p:sp>
        <p:nvSpPr>
          <p:cNvPr id="3" name="Content Placeholder 2"/>
          <p:cNvSpPr>
            <a:spLocks noGrp="1"/>
          </p:cNvSpPr>
          <p:nvPr>
            <p:ph idx="1"/>
          </p:nvPr>
        </p:nvSpPr>
        <p:spPr>
          <a:xfrm>
            <a:off x="510194" y="1995790"/>
            <a:ext cx="7886700" cy="3263504"/>
          </a:xfrm>
        </p:spPr>
        <p:txBody>
          <a:bodyPr>
            <a:normAutofit fontScale="92500" lnSpcReduction="20000"/>
          </a:bodyPr>
          <a:lstStyle/>
          <a:p>
            <a:pPr>
              <a:lnSpc>
                <a:spcPct val="100000"/>
              </a:lnSpc>
            </a:pPr>
            <a:r>
              <a:rPr lang="en-US" sz="1800" dirty="0"/>
              <a:t>Investigators submitted article for publication</a:t>
            </a:r>
          </a:p>
          <a:p>
            <a:pPr marL="0" indent="0">
              <a:buNone/>
            </a:pPr>
            <a:endParaRPr lang="en-US" sz="1800" dirty="0"/>
          </a:p>
          <a:p>
            <a:pPr>
              <a:lnSpc>
                <a:spcPct val="100000"/>
              </a:lnSpc>
              <a:spcBef>
                <a:spcPts val="0"/>
              </a:spcBef>
            </a:pPr>
            <a:r>
              <a:rPr lang="en-US" sz="1800" dirty="0"/>
              <a:t>Article was “accepted” within days with notification  for the first time that there was a $2,000 processing fee</a:t>
            </a:r>
          </a:p>
          <a:p>
            <a:pPr marL="0" indent="0">
              <a:lnSpc>
                <a:spcPct val="100000"/>
              </a:lnSpc>
              <a:spcBef>
                <a:spcPts val="0"/>
              </a:spcBef>
              <a:buNone/>
            </a:pPr>
            <a:endParaRPr lang="en-US" sz="1800" dirty="0"/>
          </a:p>
          <a:p>
            <a:pPr>
              <a:lnSpc>
                <a:spcPct val="100000"/>
              </a:lnSpc>
              <a:spcBef>
                <a:spcPts val="0"/>
              </a:spcBef>
            </a:pPr>
            <a:r>
              <a:rPr lang="en-US" sz="1800" dirty="0"/>
              <a:t>No fee was paid and article was published without permission</a:t>
            </a:r>
          </a:p>
          <a:p>
            <a:pPr>
              <a:lnSpc>
                <a:spcPct val="100000"/>
              </a:lnSpc>
              <a:spcBef>
                <a:spcPts val="0"/>
              </a:spcBef>
            </a:pPr>
            <a:endParaRPr lang="en-US" sz="1800" dirty="0"/>
          </a:p>
          <a:p>
            <a:r>
              <a:rPr lang="en-US" sz="1800" dirty="0"/>
              <a:t>Subsequent requests for payment</a:t>
            </a:r>
          </a:p>
          <a:p>
            <a:endParaRPr lang="en-US" sz="1800" dirty="0"/>
          </a:p>
          <a:p>
            <a:r>
              <a:rPr lang="en-US" sz="1800" dirty="0"/>
              <a:t>Refusal to speak to team about retraction</a:t>
            </a:r>
          </a:p>
          <a:p>
            <a:endParaRPr lang="en-US" sz="1800" dirty="0"/>
          </a:p>
          <a:p>
            <a:r>
              <a:rPr lang="en-US" sz="1800" dirty="0"/>
              <a:t>Legal became involved and article was retracted</a:t>
            </a:r>
          </a:p>
        </p:txBody>
      </p:sp>
    </p:spTree>
    <p:extLst>
      <p:ext uri="{BB962C8B-B14F-4D97-AF65-F5344CB8AC3E}">
        <p14:creationId xmlns:p14="http://schemas.microsoft.com/office/powerpoint/2010/main" val="8938140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ederal Trade Commission Action</a:t>
            </a:r>
            <a:endParaRPr lang="en-US" dirty="0"/>
          </a:p>
        </p:txBody>
      </p:sp>
      <p:sp>
        <p:nvSpPr>
          <p:cNvPr id="3" name="Content Placeholder 2"/>
          <p:cNvSpPr>
            <a:spLocks noGrp="1"/>
          </p:cNvSpPr>
          <p:nvPr>
            <p:ph idx="1"/>
          </p:nvPr>
        </p:nvSpPr>
        <p:spPr/>
        <p:txBody>
          <a:bodyPr/>
          <a:lstStyle/>
          <a:p>
            <a:r>
              <a:rPr lang="en-US" sz="1350" i="1" dirty="0"/>
              <a:t>FTC v. OMICS Group, Inc.</a:t>
            </a:r>
            <a:r>
              <a:rPr lang="en-US" sz="1350" dirty="0"/>
              <a:t>: complaint filed in 2016</a:t>
            </a:r>
          </a:p>
          <a:p>
            <a:pPr lvl="1"/>
            <a:endParaRPr lang="en-US" sz="1200" dirty="0"/>
          </a:p>
          <a:p>
            <a:pPr lvl="1"/>
            <a:r>
              <a:rPr lang="en-US" sz="1275" dirty="0"/>
              <a:t>did not tell researchers about significant publishing fees until after  accepting  an article for publication </a:t>
            </a:r>
          </a:p>
          <a:p>
            <a:pPr lvl="1"/>
            <a:r>
              <a:rPr lang="en-US" sz="1275" dirty="0"/>
              <a:t>used false promises to convince researchers to submit articles, and then held their work hostage over undisclosed publication fees “ranging into the thousands of dollars”</a:t>
            </a:r>
          </a:p>
          <a:p>
            <a:pPr lvl="1"/>
            <a:r>
              <a:rPr lang="en-US" sz="1275" dirty="0"/>
              <a:t>deceptively promoted academic conferences using the names of prominent researchers as participants without their agreement</a:t>
            </a:r>
          </a:p>
          <a:p>
            <a:endParaRPr lang="en-US" sz="1350" dirty="0"/>
          </a:p>
          <a:p>
            <a:r>
              <a:rPr lang="en-US" sz="1350" dirty="0"/>
              <a:t>April 2019;  $50.1 million judgement again OMICS</a:t>
            </a:r>
          </a:p>
          <a:p>
            <a:endParaRPr lang="en-US" sz="1350" dirty="0"/>
          </a:p>
          <a:p>
            <a:r>
              <a:rPr lang="en-US" sz="1350" dirty="0"/>
              <a:t>Anyone can file a formal complaint with the FTC </a:t>
            </a:r>
            <a:r>
              <a:rPr lang="en-US" sz="1350" dirty="0">
                <a:hlinkClick r:id="rId3"/>
              </a:rPr>
              <a:t>https://reportfraud.ftc.gov/#/</a:t>
            </a:r>
            <a:endParaRPr lang="en-US" sz="1350" dirty="0"/>
          </a:p>
          <a:p>
            <a:endParaRPr lang="en-US" sz="1350" dirty="0"/>
          </a:p>
          <a:p>
            <a:endParaRPr lang="en-US" sz="1350" dirty="0"/>
          </a:p>
        </p:txBody>
      </p:sp>
    </p:spTree>
    <p:extLst>
      <p:ext uri="{BB962C8B-B14F-4D97-AF65-F5344CB8AC3E}">
        <p14:creationId xmlns:p14="http://schemas.microsoft.com/office/powerpoint/2010/main" val="1483348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Sources of Help</a:t>
            </a:r>
            <a:endParaRPr lang="en-US" dirty="0"/>
          </a:p>
        </p:txBody>
      </p:sp>
      <p:sp>
        <p:nvSpPr>
          <p:cNvPr id="3" name="Content Placeholder 2"/>
          <p:cNvSpPr>
            <a:spLocks noGrp="1"/>
          </p:cNvSpPr>
          <p:nvPr>
            <p:ph idx="1"/>
          </p:nvPr>
        </p:nvSpPr>
        <p:spPr>
          <a:xfrm>
            <a:off x="628650" y="2016875"/>
            <a:ext cx="7886700" cy="3473097"/>
          </a:xfrm>
        </p:spPr>
        <p:txBody>
          <a:bodyPr>
            <a:normAutofit/>
          </a:bodyPr>
          <a:lstStyle/>
          <a:p>
            <a:pPr marL="0" indent="0">
              <a:spcBef>
                <a:spcPts val="0"/>
              </a:spcBef>
              <a:buNone/>
            </a:pPr>
            <a:r>
              <a:rPr lang="en-US" sz="1500" dirty="0"/>
              <a:t>Statement on Article Publication Resulting from NIH Funded Research, NIH Notice Number: NOT-OD-18-011 (November 3, 2017)</a:t>
            </a:r>
          </a:p>
          <a:p>
            <a:pPr marL="0" indent="0">
              <a:buNone/>
            </a:pPr>
            <a:endParaRPr lang="en-US" sz="1500" dirty="0"/>
          </a:p>
          <a:p>
            <a:pPr marL="0" indent="0">
              <a:spcBef>
                <a:spcPts val="0"/>
              </a:spcBef>
              <a:buNone/>
            </a:pPr>
            <a:r>
              <a:rPr lang="en-US" sz="1500" dirty="0"/>
              <a:t>Identifying Predatory or Pseudo-Journals (February 18, 2017), World Association of Medical Editors (WAME) </a:t>
            </a:r>
          </a:p>
          <a:p>
            <a:pPr marL="0" indent="0">
              <a:spcBef>
                <a:spcPts val="0"/>
              </a:spcBef>
              <a:buNone/>
            </a:pPr>
            <a:r>
              <a:rPr lang="en-US" sz="1500" u="sng" dirty="0">
                <a:hlinkClick r:id="rId2"/>
              </a:rPr>
              <a:t>Identifying predatory or pseudo-journals - PMC (nih.gov)</a:t>
            </a:r>
            <a:endParaRPr lang="en-US" sz="1500" u="sng" dirty="0"/>
          </a:p>
          <a:p>
            <a:pPr marL="0" indent="0">
              <a:spcBef>
                <a:spcPts val="0"/>
              </a:spcBef>
              <a:buNone/>
            </a:pPr>
            <a:endParaRPr lang="en-US" sz="1500" dirty="0"/>
          </a:p>
          <a:p>
            <a:pPr marL="0" indent="0">
              <a:spcBef>
                <a:spcPts val="0"/>
              </a:spcBef>
              <a:buNone/>
            </a:pPr>
            <a:r>
              <a:rPr lang="en-US" sz="1500" dirty="0"/>
              <a:t>Journal Evaluation Tool, Loyola Marymount University, </a:t>
            </a:r>
          </a:p>
          <a:p>
            <a:pPr marL="0" indent="0">
              <a:spcBef>
                <a:spcPts val="0"/>
              </a:spcBef>
              <a:buNone/>
            </a:pPr>
            <a:r>
              <a:rPr lang="en-US" sz="1500" u="sng" dirty="0">
                <a:hlinkClick r:id="rId3"/>
              </a:rPr>
              <a:t>"Journal Evaluation Tool" by </a:t>
            </a:r>
            <a:r>
              <a:rPr lang="en-US" sz="1500" u="sng" dirty="0" err="1">
                <a:hlinkClick r:id="rId3"/>
              </a:rPr>
              <a:t>Shilpa</a:t>
            </a:r>
            <a:r>
              <a:rPr lang="en-US" sz="1500" u="sng" dirty="0">
                <a:hlinkClick r:id="rId3"/>
              </a:rPr>
              <a:t> </a:t>
            </a:r>
            <a:r>
              <a:rPr lang="en-US" sz="1500" u="sng" dirty="0" err="1">
                <a:hlinkClick r:id="rId3"/>
              </a:rPr>
              <a:t>Rele</a:t>
            </a:r>
            <a:r>
              <a:rPr lang="en-US" sz="1500" u="sng" dirty="0">
                <a:hlinkClick r:id="rId3"/>
              </a:rPr>
              <a:t>, Marie Kennedy et al. (lmu.edu)</a:t>
            </a:r>
            <a:endParaRPr lang="en-US" sz="1500" dirty="0"/>
          </a:p>
          <a:p>
            <a:pPr marL="0" indent="0">
              <a:buNone/>
            </a:pPr>
            <a:endParaRPr lang="en-US" sz="1500" dirty="0"/>
          </a:p>
          <a:p>
            <a:pPr marL="0" indent="0">
              <a:buNone/>
            </a:pPr>
            <a:r>
              <a:rPr lang="en-US" sz="1500" dirty="0"/>
              <a:t>Open Access Medical Journals: Promise, Perils, and Pitfalls, Association of American Medical Colleges; </a:t>
            </a:r>
            <a:r>
              <a:rPr lang="en-US" sz="1500" i="1" dirty="0"/>
              <a:t>Academic Medicine</a:t>
            </a:r>
            <a:r>
              <a:rPr lang="en-US" sz="1500" dirty="0"/>
              <a:t>: May 2019 - Volume 94 - Issue 5 - p 634-639; </a:t>
            </a:r>
            <a:r>
              <a:rPr lang="en-US" sz="1500" u="sng" dirty="0">
                <a:hlinkClick r:id="rId4"/>
              </a:rPr>
              <a:t>https://www.aamc.org/news-insights/problem-predatory-journals</a:t>
            </a:r>
            <a:r>
              <a:rPr lang="en-US" sz="1500" dirty="0"/>
              <a:t> </a:t>
            </a:r>
          </a:p>
        </p:txBody>
      </p:sp>
    </p:spTree>
    <p:extLst>
      <p:ext uri="{BB962C8B-B14F-4D97-AF65-F5344CB8AC3E}">
        <p14:creationId xmlns:p14="http://schemas.microsoft.com/office/powerpoint/2010/main" val="3120229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Root Cause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Charlatans </a:t>
            </a:r>
            <a:r>
              <a:rPr lang="en-US" dirty="0"/>
              <a:t>have long taken advantage of people’s trust as a means to quick financial gain. We need to be mindful that they are among </a:t>
            </a:r>
            <a:r>
              <a:rPr lang="en-US" dirty="0" smtClean="0"/>
              <a:t>us</a:t>
            </a:r>
          </a:p>
          <a:p>
            <a:pPr marL="0" indent="0">
              <a:lnSpc>
                <a:spcPct val="100000"/>
              </a:lnSpc>
              <a:spcBef>
                <a:spcPts val="0"/>
              </a:spcBef>
              <a:buNone/>
            </a:pPr>
            <a:endParaRPr lang="en-US" sz="1125" dirty="0"/>
          </a:p>
          <a:p>
            <a:pPr marL="0" indent="0">
              <a:lnSpc>
                <a:spcPct val="100000"/>
              </a:lnSpc>
              <a:spcBef>
                <a:spcPts val="0"/>
              </a:spcBef>
              <a:buNone/>
            </a:pPr>
            <a:endParaRPr lang="en-US" sz="1125" dirty="0"/>
          </a:p>
          <a:p>
            <a:pPr marL="0" indent="0">
              <a:lnSpc>
                <a:spcPct val="100000"/>
              </a:lnSpc>
              <a:spcBef>
                <a:spcPts val="0"/>
              </a:spcBef>
              <a:buNone/>
            </a:pPr>
            <a:endParaRPr lang="en-US" sz="1125" dirty="0"/>
          </a:p>
          <a:p>
            <a:pPr marL="0" indent="0">
              <a:lnSpc>
                <a:spcPct val="100000"/>
              </a:lnSpc>
              <a:spcBef>
                <a:spcPts val="0"/>
              </a:spcBef>
              <a:buNone/>
            </a:pPr>
            <a:endParaRPr lang="en-US" sz="1125" dirty="0"/>
          </a:p>
          <a:p>
            <a:pPr marL="0" indent="0">
              <a:lnSpc>
                <a:spcPct val="100000"/>
              </a:lnSpc>
              <a:spcBef>
                <a:spcPts val="0"/>
              </a:spcBef>
              <a:buNone/>
            </a:pPr>
            <a:endParaRPr lang="en-US" sz="1125" dirty="0"/>
          </a:p>
          <a:p>
            <a:pPr marL="0" indent="0">
              <a:lnSpc>
                <a:spcPct val="100000"/>
              </a:lnSpc>
              <a:spcBef>
                <a:spcPts val="0"/>
              </a:spcBef>
              <a:buNone/>
            </a:pPr>
            <a:endParaRPr lang="en-US" sz="1800" dirty="0"/>
          </a:p>
          <a:p>
            <a:pPr marL="0" indent="0" algn="ctr">
              <a:lnSpc>
                <a:spcPct val="100000"/>
              </a:lnSpc>
              <a:spcBef>
                <a:spcPts val="0"/>
              </a:spcBef>
              <a:buNone/>
            </a:pPr>
            <a:r>
              <a:rPr lang="en-US" sz="1800" dirty="0"/>
              <a:t>‘Nuff Said</a:t>
            </a:r>
          </a:p>
          <a:p>
            <a:pPr marL="0" indent="0">
              <a:lnSpc>
                <a:spcPct val="100000"/>
              </a:lnSpc>
              <a:spcBef>
                <a:spcPts val="0"/>
              </a:spcBef>
              <a:buNone/>
            </a:pPr>
            <a:endParaRPr lang="en-US" sz="1125" dirty="0"/>
          </a:p>
          <a:p>
            <a:pPr marL="0" indent="0">
              <a:lnSpc>
                <a:spcPct val="100000"/>
              </a:lnSpc>
              <a:spcBef>
                <a:spcPts val="0"/>
              </a:spcBef>
              <a:buNone/>
            </a:pPr>
            <a:endParaRPr lang="en-US" sz="1125" dirty="0"/>
          </a:p>
          <a:p>
            <a:pPr marL="0" indent="0">
              <a:lnSpc>
                <a:spcPct val="100000"/>
              </a:lnSpc>
              <a:spcBef>
                <a:spcPts val="0"/>
              </a:spcBef>
              <a:buNone/>
            </a:pPr>
            <a:endParaRPr lang="en-US" sz="1125" dirty="0"/>
          </a:p>
          <a:p>
            <a:pPr marL="0" indent="0">
              <a:lnSpc>
                <a:spcPct val="100000"/>
              </a:lnSpc>
              <a:spcBef>
                <a:spcPts val="0"/>
              </a:spcBef>
              <a:buNone/>
            </a:pPr>
            <a:endParaRPr lang="en-US" sz="1125" dirty="0"/>
          </a:p>
          <a:p>
            <a:pPr marL="0" indent="0">
              <a:lnSpc>
                <a:spcPct val="100000"/>
              </a:lnSpc>
              <a:spcBef>
                <a:spcPts val="0"/>
              </a:spcBef>
              <a:buNone/>
            </a:pPr>
            <a:r>
              <a:rPr lang="en-US" sz="1125" dirty="0"/>
              <a:t>“Fake,” “Predatory,” and “Pseudo” Journals: Charlatans Threatening Trust in Science</a:t>
            </a:r>
          </a:p>
          <a:p>
            <a:pPr marL="0" indent="0">
              <a:lnSpc>
                <a:spcPct val="100000"/>
              </a:lnSpc>
              <a:spcBef>
                <a:spcPts val="0"/>
              </a:spcBef>
              <a:buNone/>
            </a:pPr>
            <a:r>
              <a:rPr lang="en-US" sz="1125" dirty="0"/>
              <a:t> </a:t>
            </a:r>
            <a:r>
              <a:rPr lang="en-US" sz="1125" u="sng" dirty="0">
                <a:hlinkClick r:id="rId2"/>
              </a:rPr>
              <a:t>https://www.icmje.org/news-and-editorials/fake_predatory_pseudo_journals_dec17.html</a:t>
            </a:r>
            <a:endParaRPr lang="en-US" sz="1125" dirty="0"/>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8101973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6377" y="2703871"/>
            <a:ext cx="5889197" cy="3306949"/>
          </a:xfrm>
        </p:spPr>
        <p:txBody>
          <a:bodyPr/>
          <a:lstStyle/>
          <a:p>
            <a:r>
              <a:rPr lang="en-US" sz="2800" dirty="0" smtClean="0">
                <a:latin typeface="+mj-lt"/>
                <a:cs typeface="Calibri" panose="020F0502020204030204" pitchFamily="34" charset="0"/>
              </a:rPr>
              <a:t>Policy: Time and Effort Reporting</a:t>
            </a:r>
            <a:r>
              <a:rPr lang="en-US" sz="2800" dirty="0">
                <a:latin typeface="+mj-lt"/>
                <a:cs typeface="Calibri" panose="020F0502020204030204" pitchFamily="34" charset="0"/>
              </a:rPr>
              <a:t/>
            </a:r>
            <a:br>
              <a:rPr lang="en-US" sz="2800" dirty="0">
                <a:latin typeface="+mj-lt"/>
                <a:cs typeface="Calibri" panose="020F0502020204030204" pitchFamily="34" charset="0"/>
              </a:rPr>
            </a:br>
            <a:r>
              <a:rPr lang="en-US" sz="2000" dirty="0" smtClean="0">
                <a:latin typeface="+mj-lt"/>
                <a:cs typeface="Calibri" panose="020F0502020204030204" pitchFamily="34" charset="0"/>
              </a:rPr>
              <a:t>Kaye </a:t>
            </a:r>
            <a:r>
              <a:rPr lang="en-US" sz="2000" dirty="0" err="1" smtClean="0">
                <a:latin typeface="+mj-lt"/>
                <a:cs typeface="Calibri" panose="020F0502020204030204" pitchFamily="34" charset="0"/>
              </a:rPr>
              <a:t>Mottola</a:t>
            </a:r>
            <a:r>
              <a:rPr lang="en-US" sz="2000" dirty="0" smtClean="0">
                <a:latin typeface="+mj-lt"/>
                <a:cs typeface="Calibri" panose="020F0502020204030204" pitchFamily="34" charset="0"/>
              </a:rPr>
              <a:t> &amp; David Lynch</a:t>
            </a:r>
            <a:r>
              <a:rPr lang="en-US" sz="2800" dirty="0">
                <a:latin typeface="+mj-lt"/>
              </a:rPr>
              <a:t/>
            </a:r>
            <a:br>
              <a:rPr lang="en-US" sz="2800" dirty="0">
                <a:latin typeface="+mj-lt"/>
              </a:rPr>
            </a:br>
            <a:r>
              <a:rPr lang="en-US" sz="2449" dirty="0"/>
              <a:t/>
            </a:r>
            <a:br>
              <a:rPr lang="en-US" sz="2449" dirty="0"/>
            </a:br>
            <a:r>
              <a:rPr lang="en-US" sz="2449" dirty="0"/>
              <a:t/>
            </a:r>
            <a:br>
              <a:rPr lang="en-US" sz="2449" dirty="0"/>
            </a:br>
            <a:r>
              <a:rPr lang="en-US" sz="2449" dirty="0" smtClean="0"/>
              <a:t/>
            </a:r>
            <a:br>
              <a:rPr lang="en-US" sz="2449" dirty="0" smtClean="0"/>
            </a:br>
            <a:r>
              <a:rPr lang="en-US" sz="2449" dirty="0"/>
              <a:t/>
            </a:r>
            <a:br>
              <a:rPr lang="en-US" sz="2449" dirty="0"/>
            </a:br>
            <a:r>
              <a:rPr lang="en-US" sz="2449" dirty="0"/>
              <a:t/>
            </a:r>
            <a:br>
              <a:rPr lang="en-US" sz="2449" dirty="0"/>
            </a:br>
            <a:r>
              <a:rPr lang="en-US" sz="1600" dirty="0" smtClean="0"/>
              <a:t/>
            </a:r>
            <a:br>
              <a:rPr lang="en-US" sz="1600" dirty="0" smtClean="0"/>
            </a:br>
            <a:r>
              <a:rPr lang="en-US" sz="1600" dirty="0" smtClean="0"/>
              <a:t>12 April 2022</a:t>
            </a:r>
            <a:br>
              <a:rPr lang="en-US" sz="1600" dirty="0" smtClean="0"/>
            </a:br>
            <a:r>
              <a:rPr lang="en-US" sz="1600" dirty="0" smtClean="0"/>
              <a:t>Bi-Monthly Research Meeting</a:t>
            </a:r>
            <a:endParaRPr lang="en-US" sz="1600" dirty="0">
              <a:solidFill>
                <a:schemeClr val="tx1"/>
              </a:solidFill>
            </a:endParaRPr>
          </a:p>
        </p:txBody>
      </p:sp>
    </p:spTree>
    <p:extLst>
      <p:ext uri="{BB962C8B-B14F-4D97-AF65-F5344CB8AC3E}">
        <p14:creationId xmlns:p14="http://schemas.microsoft.com/office/powerpoint/2010/main" val="1717014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73829" y="273563"/>
            <a:ext cx="8752621" cy="634999"/>
          </a:xfrm>
        </p:spPr>
        <p:txBody>
          <a:bodyPr/>
          <a:lstStyle/>
          <a:p>
            <a:pPr algn="r"/>
            <a:r>
              <a:rPr lang="en-US" altLang="en-US" sz="2800" dirty="0" smtClean="0">
                <a:latin typeface="+mj-lt"/>
                <a:cs typeface="Calibri" panose="020F0502020204030204" pitchFamily="34" charset="0"/>
              </a:rPr>
              <a:t>Purpose of time and effort reporting</a:t>
            </a:r>
            <a:endParaRPr lang="en-US" altLang="en-US" sz="2800" dirty="0">
              <a:latin typeface="+mj-lt"/>
              <a:cs typeface="Calibri" panose="020F0502020204030204" pitchFamily="34" charset="0"/>
            </a:endParaRPr>
          </a:p>
        </p:txBody>
      </p:sp>
      <p:sp>
        <p:nvSpPr>
          <p:cNvPr id="4" name="Content Placeholder 4">
            <a:extLst>
              <a:ext uri="{FF2B5EF4-FFF2-40B4-BE49-F238E27FC236}">
                <a16:creationId xmlns:a16="http://schemas.microsoft.com/office/drawing/2014/main" id="{6BE1EECF-8110-46AB-8B61-B8CF78C29F06}"/>
              </a:ext>
            </a:extLst>
          </p:cNvPr>
          <p:cNvSpPr txBox="1">
            <a:spLocks/>
          </p:cNvSpPr>
          <p:nvPr/>
        </p:nvSpPr>
        <p:spPr>
          <a:xfrm>
            <a:off x="173829" y="1197031"/>
            <a:ext cx="8842352" cy="4757720"/>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2400" b="1" dirty="0" smtClean="0">
                <a:latin typeface="Calibri" panose="020F0502020204030204" pitchFamily="34" charset="0"/>
                <a:cs typeface="Calibri" panose="020F0502020204030204" pitchFamily="34" charset="0"/>
              </a:rPr>
              <a:t>Required by </a:t>
            </a:r>
            <a:r>
              <a:rPr lang="en-US" sz="2400" b="1" dirty="0" smtClean="0">
                <a:solidFill>
                  <a:schemeClr val="accent6">
                    <a:lumMod val="75000"/>
                  </a:schemeClr>
                </a:solidFill>
                <a:latin typeface="Calibri" panose="020F0502020204030204" pitchFamily="34" charset="0"/>
                <a:cs typeface="Calibri" panose="020F0502020204030204" pitchFamily="34" charset="0"/>
              </a:rPr>
              <a:t>federal regulation </a:t>
            </a:r>
            <a:r>
              <a:rPr lang="en-US" sz="2400" b="1" dirty="0" smtClean="0">
                <a:latin typeface="Calibri" panose="020F0502020204030204" pitchFamily="34" charset="0"/>
                <a:cs typeface="Calibri" panose="020F0502020204030204" pitchFamily="34" charset="0"/>
              </a:rPr>
              <a:t>of those committing </a:t>
            </a:r>
            <a:r>
              <a:rPr lang="en-US" sz="2400" b="1" dirty="0">
                <a:latin typeface="Calibri" panose="020F0502020204030204" pitchFamily="34" charset="0"/>
                <a:cs typeface="Calibri" panose="020F0502020204030204" pitchFamily="34" charset="0"/>
              </a:rPr>
              <a:t>≥1% </a:t>
            </a:r>
            <a:r>
              <a:rPr lang="en-US" sz="2400" b="1" dirty="0" smtClean="0">
                <a:latin typeface="Calibri" panose="020F0502020204030204" pitchFamily="34" charset="0"/>
                <a:cs typeface="Calibri" panose="020F0502020204030204" pitchFamily="34" charset="0"/>
              </a:rPr>
              <a:t>effort to a federally sponsored program*</a:t>
            </a:r>
          </a:p>
          <a:p>
            <a:pPr fontAlgn="auto">
              <a:spcAft>
                <a:spcPts val="0"/>
              </a:spcAft>
            </a:pPr>
            <a:r>
              <a:rPr lang="en-US" sz="2000" dirty="0" smtClean="0">
                <a:latin typeface="Calibri" panose="020F0502020204030204" pitchFamily="34" charset="0"/>
                <a:cs typeface="Calibri" panose="020F0502020204030204" pitchFamily="34" charset="0"/>
              </a:rPr>
              <a:t>creates an auditable record</a:t>
            </a:r>
          </a:p>
          <a:p>
            <a:pPr fontAlgn="auto">
              <a:spcAft>
                <a:spcPts val="0"/>
              </a:spcAft>
            </a:pPr>
            <a:r>
              <a:rPr lang="en-US" sz="2000" dirty="0" smtClean="0">
                <a:latin typeface="Calibri" panose="020F0502020204030204" pitchFamily="34" charset="0"/>
                <a:cs typeface="Calibri" panose="020F0502020204030204" pitchFamily="34" charset="0"/>
              </a:rPr>
              <a:t>demonstrates that salaries charged to the project are consistent with the actual effort devoted</a:t>
            </a:r>
          </a:p>
          <a:p>
            <a:pPr marL="0" indent="0" fontAlgn="auto">
              <a:spcAft>
                <a:spcPts val="0"/>
              </a:spcAft>
              <a:buNone/>
            </a:pPr>
            <a:endParaRPr lang="en-US" sz="800" b="1" dirty="0" smtClean="0">
              <a:latin typeface="Calibri" panose="020F0502020204030204" pitchFamily="34" charset="0"/>
              <a:cs typeface="Calibri" panose="020F0502020204030204" pitchFamily="34" charset="0"/>
            </a:endParaRPr>
          </a:p>
          <a:p>
            <a:pPr marL="0" indent="0" fontAlgn="auto">
              <a:spcAft>
                <a:spcPts val="0"/>
              </a:spcAft>
              <a:buNone/>
            </a:pPr>
            <a:r>
              <a:rPr lang="en-US" sz="2400" b="1" dirty="0" smtClean="0">
                <a:latin typeface="Calibri" panose="020F0502020204030204" pitchFamily="34" charset="0"/>
                <a:cs typeface="Calibri" panose="020F0502020204030204" pitchFamily="34" charset="0"/>
              </a:rPr>
              <a:t>Required by </a:t>
            </a:r>
            <a:r>
              <a:rPr lang="en-US" sz="2400" b="1" dirty="0" smtClean="0">
                <a:solidFill>
                  <a:schemeClr val="accent6">
                    <a:lumMod val="75000"/>
                  </a:schemeClr>
                </a:solidFill>
                <a:latin typeface="Calibri" panose="020F0502020204030204" pitchFamily="34" charset="0"/>
                <a:cs typeface="Calibri" panose="020F0502020204030204" pitchFamily="34" charset="0"/>
              </a:rPr>
              <a:t>BMC</a:t>
            </a:r>
            <a:r>
              <a:rPr lang="en-US" sz="2400" b="1" dirty="0" smtClean="0">
                <a:latin typeface="Calibri" panose="020F0502020204030204" pitchFamily="34" charset="0"/>
                <a:cs typeface="Calibri" panose="020F0502020204030204" pitchFamily="34" charset="0"/>
              </a:rPr>
              <a:t> for all sponsored programs, to ensure:</a:t>
            </a:r>
          </a:p>
          <a:p>
            <a:pPr fontAlgn="auto">
              <a:spcAft>
                <a:spcPts val="0"/>
              </a:spcAft>
            </a:pPr>
            <a:r>
              <a:rPr lang="en-US" sz="2000" dirty="0" smtClean="0">
                <a:latin typeface="Calibri" panose="020F0502020204030204" pitchFamily="34" charset="0"/>
                <a:cs typeface="Calibri" panose="020F0502020204030204" pitchFamily="34" charset="0"/>
              </a:rPr>
              <a:t>consistent application of salary and effort </a:t>
            </a:r>
            <a:r>
              <a:rPr lang="en-US" sz="2000" dirty="0">
                <a:latin typeface="Calibri" panose="020F0502020204030204" pitchFamily="34" charset="0"/>
                <a:cs typeface="Calibri" panose="020F0502020204030204" pitchFamily="34" charset="0"/>
              </a:rPr>
              <a:t>among</a:t>
            </a:r>
            <a:r>
              <a:rPr lang="en-US" sz="2000" dirty="0" smtClean="0">
                <a:latin typeface="Calibri" panose="020F0502020204030204" pitchFamily="34" charset="0"/>
                <a:cs typeface="Calibri" panose="020F0502020204030204" pitchFamily="34" charset="0"/>
              </a:rPr>
              <a:t> federal and non-federal sources</a:t>
            </a:r>
          </a:p>
          <a:p>
            <a:pPr fontAlgn="auto">
              <a:spcAft>
                <a:spcPts val="0"/>
              </a:spcAft>
            </a:pPr>
            <a:r>
              <a:rPr lang="en-US" sz="2000" dirty="0">
                <a:latin typeface="Calibri" panose="020F0502020204030204" pitchFamily="34" charset="0"/>
                <a:cs typeface="Calibri" panose="020F0502020204030204" pitchFamily="34" charset="0"/>
              </a:rPr>
              <a:t>c</a:t>
            </a:r>
            <a:r>
              <a:rPr lang="en-US" sz="2000" dirty="0" smtClean="0">
                <a:latin typeface="Calibri" panose="020F0502020204030204" pitchFamily="34" charset="0"/>
                <a:cs typeface="Calibri" panose="020F0502020204030204" pitchFamily="34" charset="0"/>
              </a:rPr>
              <a:t>ontractually committed effort is met, regardless of sponsor</a:t>
            </a:r>
          </a:p>
          <a:p>
            <a:pPr marL="0" indent="0" fontAlgn="auto">
              <a:spcAft>
                <a:spcPts val="0"/>
              </a:spcAft>
              <a:buNone/>
            </a:pPr>
            <a:endParaRPr lang="en-US" sz="2000" dirty="0" smtClean="0">
              <a:latin typeface="Calibri" panose="020F0502020204030204" pitchFamily="34" charset="0"/>
              <a:cs typeface="Calibri" panose="020F0502020204030204" pitchFamily="34" charset="0"/>
            </a:endParaRPr>
          </a:p>
          <a:p>
            <a:pPr marL="0" indent="0" fontAlgn="auto">
              <a:spcAft>
                <a:spcPts val="0"/>
              </a:spcAft>
              <a:buNone/>
            </a:pPr>
            <a:endParaRPr lang="en-US"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4574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5807" y="324774"/>
            <a:ext cx="8752621" cy="634999"/>
          </a:xfrm>
        </p:spPr>
        <p:txBody>
          <a:bodyPr/>
          <a:lstStyle/>
          <a:p>
            <a:pPr algn="r"/>
            <a:r>
              <a:rPr lang="en-US" altLang="en-US" sz="2800" dirty="0" smtClean="0"/>
              <a:t>Roles accountable for T&amp;E reporting</a:t>
            </a:r>
            <a:endParaRPr lang="en-US" altLang="en-US" sz="2800" dirty="0"/>
          </a:p>
        </p:txBody>
      </p:sp>
      <p:sp>
        <p:nvSpPr>
          <p:cNvPr id="4" name="Content Placeholder 4">
            <a:extLst>
              <a:ext uri="{FF2B5EF4-FFF2-40B4-BE49-F238E27FC236}">
                <a16:creationId xmlns:a16="http://schemas.microsoft.com/office/drawing/2014/main" id="{6BE1EECF-8110-46AB-8B61-B8CF78C29F06}"/>
              </a:ext>
            </a:extLst>
          </p:cNvPr>
          <p:cNvSpPr txBox="1">
            <a:spLocks/>
          </p:cNvSpPr>
          <p:nvPr/>
        </p:nvSpPr>
        <p:spPr>
          <a:xfrm>
            <a:off x="173829" y="1197031"/>
            <a:ext cx="8887044" cy="3920491"/>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US" sz="1800" dirty="0"/>
          </a:p>
        </p:txBody>
      </p:sp>
      <p:graphicFrame>
        <p:nvGraphicFramePr>
          <p:cNvPr id="5" name="Content Placeholder 3">
            <a:extLst>
              <a:ext uri="{FF2B5EF4-FFF2-40B4-BE49-F238E27FC236}">
                <a16:creationId xmlns:a16="http://schemas.microsoft.com/office/drawing/2014/main" id="{14E8A40C-012C-4A3E-8FBA-9E1542AFFB6B}"/>
              </a:ext>
            </a:extLst>
          </p:cNvPr>
          <p:cNvGraphicFramePr>
            <a:graphicFrameLocks noGrp="1"/>
          </p:cNvGraphicFramePr>
          <p:nvPr>
            <p:ph sz="half" idx="4294967295"/>
            <p:extLst/>
          </p:nvPr>
        </p:nvGraphicFramePr>
        <p:xfrm>
          <a:off x="281849" y="1197031"/>
          <a:ext cx="8536579" cy="4694530"/>
        </p:xfrm>
        <a:graphic>
          <a:graphicData uri="http://schemas.openxmlformats.org/drawingml/2006/table">
            <a:tbl>
              <a:tblPr firstRow="1" firstCol="1" bandRow="1"/>
              <a:tblGrid>
                <a:gridCol w="2037605">
                  <a:extLst>
                    <a:ext uri="{9D8B030D-6E8A-4147-A177-3AD203B41FA5}">
                      <a16:colId xmlns:a16="http://schemas.microsoft.com/office/drawing/2014/main" val="3290517125"/>
                    </a:ext>
                  </a:extLst>
                </a:gridCol>
                <a:gridCol w="6498974">
                  <a:extLst>
                    <a:ext uri="{9D8B030D-6E8A-4147-A177-3AD203B41FA5}">
                      <a16:colId xmlns:a16="http://schemas.microsoft.com/office/drawing/2014/main" val="3219133232"/>
                    </a:ext>
                  </a:extLst>
                </a:gridCol>
              </a:tblGrid>
              <a:tr h="289379">
                <a:tc>
                  <a:txBody>
                    <a:bodyPr/>
                    <a:lstStyle/>
                    <a:p>
                      <a:pPr marL="0" marR="0" algn="ctr">
                        <a:spcBef>
                          <a:spcPts val="0"/>
                        </a:spcBef>
                        <a:spcAft>
                          <a:spcPts val="0"/>
                        </a:spcAft>
                      </a:pPr>
                      <a:endParaRPr lang="en-US" sz="2000" u="none"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2000" b="1" u="none" dirty="0">
                          <a:solidFill>
                            <a:srgbClr val="365F91"/>
                          </a:solidFill>
                          <a:effectLst/>
                          <a:latin typeface="+mj-lt"/>
                          <a:ea typeface="MS Mincho" panose="02020609040205080304" pitchFamily="49" charset="-128"/>
                          <a:cs typeface="Calibri" panose="020F0502020204030204" pitchFamily="34" charset="0"/>
                        </a:rPr>
                        <a:t>Responsibilities</a:t>
                      </a:r>
                      <a:endParaRPr lang="en-US" sz="2000" u="none" dirty="0">
                        <a:effectLst/>
                        <a:latin typeface="+mj-lt"/>
                        <a:ea typeface="MS Mincho" panose="02020609040205080304" pitchFamily="49" charset="-128"/>
                        <a:cs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843427287"/>
                  </a:ext>
                </a:extLst>
              </a:tr>
              <a:tr h="36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PI/PD</a:t>
                      </a:r>
                      <a:endPar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342900" marR="0" lvl="0" indent="-342900" algn="l">
                        <a:spcBef>
                          <a:spcPts val="0"/>
                        </a:spcBef>
                        <a:spcAft>
                          <a:spcPts val="0"/>
                        </a:spcAft>
                        <a:buFont typeface="Symbol" panose="05050102010706020507" pitchFamily="18" charset="2"/>
                        <a:buChar char=""/>
                      </a:pP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Proposes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time and effort </a:t>
                      </a: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on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a:t>
                      </a: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project</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711096653"/>
                  </a:ext>
                </a:extLst>
              </a:tr>
              <a:tr h="981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PI/PD</a:t>
                      </a:r>
                      <a:r>
                        <a:rPr lang="en-US" sz="2000" b="1" baseline="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 sponsored program team members</a:t>
                      </a:r>
                      <a:endPar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Ensure salary is charged to project</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Certify that their actual effort is accurate to the salary charged</a:t>
                      </a: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2427055337"/>
                  </a:ext>
                </a:extLst>
              </a:tr>
              <a:tr h="1157514">
                <a:tc>
                  <a:txBody>
                    <a:bodyPr/>
                    <a:lstStyle/>
                    <a:p>
                      <a:pPr marL="0" marR="0" algn="l">
                        <a:spcBef>
                          <a:spcPts val="0"/>
                        </a:spcBef>
                        <a:spcAft>
                          <a:spcPts val="0"/>
                        </a:spcAft>
                      </a:pPr>
                      <a:r>
                        <a:rPr lang="en-US" sz="2000" b="1"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Department </a:t>
                      </a:r>
                      <a:r>
                        <a:rPr lang="en-US" sz="2000" b="1"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administrator</a:t>
                      </a:r>
                      <a:endPar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000" dirty="0" smtClean="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Ensures effort is not over-committed at the time of proposal submission</a:t>
                      </a:r>
                    </a:p>
                    <a:p>
                      <a:pPr marL="342900" marR="0" lvl="0" indent="-342900" algn="l">
                        <a:spcBef>
                          <a:spcPts val="0"/>
                        </a:spcBef>
                        <a:spcAft>
                          <a:spcPts val="0"/>
                        </a:spcAft>
                        <a:buFont typeface="Symbol" panose="05050102010706020507" pitchFamily="18" charset="2"/>
                        <a:buChar char=""/>
                      </a:pP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Allocates salaries to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sponsored </a:t>
                      </a: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programs</a:t>
                      </a:r>
                    </a:p>
                    <a:p>
                      <a:pPr marL="342900" marR="0" lvl="0" indent="-342900" algn="l">
                        <a:spcBef>
                          <a:spcPts val="0"/>
                        </a:spcBef>
                        <a:spcAft>
                          <a:spcPts val="0"/>
                        </a:spcAft>
                        <a:buFont typeface="Symbol" panose="05050102010706020507" pitchFamily="18" charset="2"/>
                        <a:buChar char=""/>
                      </a:pP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Tracks</a:t>
                      </a:r>
                      <a:r>
                        <a:rPr lang="en-US" sz="20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and manages</a:t>
                      </a: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effort commitments</a:t>
                      </a:r>
                    </a:p>
                    <a:p>
                      <a:pPr marL="342900" marR="0" lvl="0" indent="-342900" algn="l">
                        <a:spcBef>
                          <a:spcPts val="0"/>
                        </a:spcBef>
                        <a:spcAft>
                          <a:spcPts val="0"/>
                        </a:spcAft>
                        <a:buFont typeface="Symbol" panose="05050102010706020507" pitchFamily="18" charset="2"/>
                        <a:buChar char=""/>
                      </a:pPr>
                      <a:r>
                        <a:rPr lang="en-US" sz="20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Supports PI/PD, team in </a:t>
                      </a: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accurate,</a:t>
                      </a:r>
                      <a:r>
                        <a:rPr lang="en-US" sz="20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timely certifications</a:t>
                      </a:r>
                    </a:p>
                    <a:p>
                      <a:pPr marL="342900" marR="0" lvl="0" indent="-342900" algn="l">
                        <a:spcBef>
                          <a:spcPts val="0"/>
                        </a:spcBef>
                        <a:spcAft>
                          <a:spcPts val="0"/>
                        </a:spcAft>
                        <a:buFont typeface="Symbol" panose="05050102010706020507" pitchFamily="18" charset="2"/>
                        <a:buChar char=""/>
                      </a:pP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Submits copy</a:t>
                      </a:r>
                      <a:r>
                        <a:rPr lang="en-US" sz="20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of all PARS, at same time as submission to BU’s PAR office, to Research Operations (RO)</a:t>
                      </a:r>
                    </a:p>
                    <a:p>
                      <a:pPr marL="342900" marR="0" lvl="0" indent="-342900" algn="l">
                        <a:spcBef>
                          <a:spcPts val="0"/>
                        </a:spcBef>
                        <a:spcAft>
                          <a:spcPts val="0"/>
                        </a:spcAft>
                        <a:buFont typeface="Symbol" panose="05050102010706020507" pitchFamily="18" charset="2"/>
                        <a:buChar char=""/>
                      </a:pPr>
                      <a:r>
                        <a:rPr lang="en-US" sz="20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Reports changes to initial effort percentages to RO</a:t>
                      </a:r>
                      <a:endPar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2214717313"/>
                  </a:ext>
                </a:extLst>
              </a:tr>
              <a:tr h="578757">
                <a:tc>
                  <a:txBody>
                    <a:bodyPr/>
                    <a:lstStyle/>
                    <a:p>
                      <a:pPr marL="0" marR="0" algn="l">
                        <a:spcBef>
                          <a:spcPts val="0"/>
                        </a:spcBef>
                        <a:spcAft>
                          <a:spcPts val="0"/>
                        </a:spcAft>
                      </a:pPr>
                      <a:r>
                        <a:rPr lang="en-US" sz="2000" b="1"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Research Operations</a:t>
                      </a:r>
                      <a:endPar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342900" marR="0" lvl="0" indent="-342900" algn="l">
                        <a:spcBef>
                          <a:spcPts val="0"/>
                        </a:spcBef>
                        <a:spcAft>
                          <a:spcPts val="0"/>
                        </a:spcAft>
                        <a:buFont typeface="Symbol" panose="05050102010706020507" pitchFamily="18" charset="2"/>
                        <a:buChar char=""/>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Reviews effort commitments, cost </a:t>
                      </a: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transfers,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en-US"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certified</a:t>
                      </a:r>
                      <a:r>
                        <a:rPr lang="en-US" sz="20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effort reports</a:t>
                      </a: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4233462420"/>
                  </a:ext>
                </a:extLst>
              </a:tr>
            </a:tbl>
          </a:graphicData>
        </a:graphic>
      </p:graphicFrame>
    </p:spTree>
    <p:extLst>
      <p:ext uri="{BB962C8B-B14F-4D97-AF65-F5344CB8AC3E}">
        <p14:creationId xmlns:p14="http://schemas.microsoft.com/office/powerpoint/2010/main" val="4086769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73829" y="278125"/>
            <a:ext cx="8752621" cy="634999"/>
          </a:xfrm>
        </p:spPr>
        <p:txBody>
          <a:bodyPr/>
          <a:lstStyle/>
          <a:p>
            <a:pPr algn="r"/>
            <a:r>
              <a:rPr lang="en-US" altLang="en-US" sz="2800" dirty="0">
                <a:latin typeface="+mj-lt"/>
                <a:cs typeface="Calibri" panose="020F0502020204030204" pitchFamily="34" charset="0"/>
              </a:rPr>
              <a:t>Effort </a:t>
            </a:r>
            <a:r>
              <a:rPr lang="en-US" altLang="en-US" sz="2800" dirty="0" smtClean="0">
                <a:latin typeface="+mj-lt"/>
                <a:cs typeface="Calibri" panose="020F0502020204030204" pitchFamily="34" charset="0"/>
              </a:rPr>
              <a:t>certifications and PARs</a:t>
            </a:r>
            <a:endParaRPr lang="en-US" altLang="en-US" sz="2800" dirty="0">
              <a:latin typeface="+mj-lt"/>
              <a:cs typeface="Calibri" panose="020F0502020204030204" pitchFamily="34" charset="0"/>
            </a:endParaRPr>
          </a:p>
        </p:txBody>
      </p:sp>
      <p:sp>
        <p:nvSpPr>
          <p:cNvPr id="4" name="Content Placeholder 4">
            <a:extLst>
              <a:ext uri="{FF2B5EF4-FFF2-40B4-BE49-F238E27FC236}">
                <a16:creationId xmlns:a16="http://schemas.microsoft.com/office/drawing/2014/main" id="{6BE1EECF-8110-46AB-8B61-B8CF78C29F06}"/>
              </a:ext>
            </a:extLst>
          </p:cNvPr>
          <p:cNvSpPr txBox="1">
            <a:spLocks/>
          </p:cNvSpPr>
          <p:nvPr/>
        </p:nvSpPr>
        <p:spPr>
          <a:xfrm>
            <a:off x="173829" y="1012723"/>
            <a:ext cx="8645706" cy="5108472"/>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buNone/>
            </a:pPr>
            <a:endParaRPr lang="en-US" sz="200" dirty="0"/>
          </a:p>
          <a:p>
            <a:pPr marL="0" indent="0">
              <a:buNone/>
            </a:pPr>
            <a:r>
              <a:rPr lang="en-US" sz="2400" b="1" dirty="0">
                <a:latin typeface="Calibri" panose="020F0502020204030204" pitchFamily="34" charset="0"/>
                <a:cs typeface="Calibri" panose="020F0502020204030204" pitchFamily="34" charset="0"/>
              </a:rPr>
              <a:t>Provide reasonable assurance that the charges are accurate, allowable, and properly </a:t>
            </a:r>
            <a:r>
              <a:rPr lang="en-US" sz="2400" b="1" dirty="0" smtClean="0">
                <a:latin typeface="Calibri" panose="020F0502020204030204" pitchFamily="34" charset="0"/>
                <a:cs typeface="Calibri" panose="020F0502020204030204" pitchFamily="34" charset="0"/>
              </a:rPr>
              <a:t>allocated</a:t>
            </a:r>
            <a:endParaRPr lang="en-US" sz="2000" b="1" dirty="0" smtClean="0">
              <a:latin typeface="Calibri" panose="020F0502020204030204" pitchFamily="34" charset="0"/>
              <a:cs typeface="Calibri" panose="020F0502020204030204" pitchFamily="34" charset="0"/>
            </a:endParaRPr>
          </a:p>
          <a:p>
            <a:pPr marL="285750" marR="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signed </a:t>
            </a:r>
            <a:r>
              <a:rPr lang="en-US" sz="2000" dirty="0">
                <a:latin typeface="Calibri" panose="020F0502020204030204" pitchFamily="34" charset="0"/>
                <a:cs typeface="Calibri" panose="020F0502020204030204" pitchFamily="34" charset="0"/>
              </a:rPr>
              <a:t>by the </a:t>
            </a:r>
            <a:r>
              <a:rPr lang="en-US" sz="2000" b="1" dirty="0" smtClean="0">
                <a:solidFill>
                  <a:schemeClr val="accent6">
                    <a:lumMod val="75000"/>
                  </a:schemeClr>
                </a:solidFill>
                <a:latin typeface="Calibri" panose="020F0502020204030204" pitchFamily="34" charset="0"/>
                <a:cs typeface="Calibri" panose="020F0502020204030204" pitchFamily="34" charset="0"/>
              </a:rPr>
              <a:t>person doing the work</a:t>
            </a:r>
            <a:r>
              <a:rPr lang="en-US" sz="2000" dirty="0" smtClean="0">
                <a:latin typeface="Calibri" panose="020F0502020204030204" pitchFamily="34" charset="0"/>
                <a:cs typeface="Calibri" panose="020F0502020204030204" pitchFamily="34" charset="0"/>
              </a:rPr>
              <a:t>*</a:t>
            </a:r>
          </a:p>
          <a:p>
            <a:pPr marL="571500" lvl="1"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In </a:t>
            </a:r>
            <a:r>
              <a:rPr lang="en-US" sz="2000" b="1" dirty="0" smtClean="0">
                <a:solidFill>
                  <a:schemeClr val="accent6">
                    <a:lumMod val="75000"/>
                  </a:schemeClr>
                </a:solidFill>
                <a:latin typeface="Calibri" panose="020F0502020204030204" pitchFamily="34" charset="0"/>
                <a:cs typeface="Calibri" panose="020F0502020204030204" pitchFamily="34" charset="0"/>
              </a:rPr>
              <a:t>August</a:t>
            </a:r>
            <a:r>
              <a:rPr lang="en-US" sz="2000" dirty="0" smtClean="0">
                <a:latin typeface="Calibri" panose="020F0502020204030204" pitchFamily="34" charset="0"/>
                <a:cs typeface="Calibri" panose="020F0502020204030204" pitchFamily="34" charset="0"/>
              </a:rPr>
              <a:t> for January-June and </a:t>
            </a:r>
            <a:r>
              <a:rPr lang="en-US" sz="2000" b="1" dirty="0" smtClean="0">
                <a:solidFill>
                  <a:schemeClr val="accent6">
                    <a:lumMod val="75000"/>
                  </a:schemeClr>
                </a:solidFill>
                <a:latin typeface="Calibri" panose="020F0502020204030204" pitchFamily="34" charset="0"/>
                <a:cs typeface="Calibri" panose="020F0502020204030204" pitchFamily="34" charset="0"/>
              </a:rPr>
              <a:t>February</a:t>
            </a:r>
            <a:r>
              <a:rPr lang="en-US" sz="2000" dirty="0" smtClean="0">
                <a:latin typeface="Calibri" panose="020F0502020204030204" pitchFamily="34" charset="0"/>
                <a:cs typeface="Calibri" panose="020F0502020204030204" pitchFamily="34" charset="0"/>
              </a:rPr>
              <a:t> for July-December effort periods</a:t>
            </a:r>
          </a:p>
          <a:p>
            <a:pPr marL="571500" lvl="1"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if an employee has left BMC without certifying, a supervisor with </a:t>
            </a:r>
            <a:r>
              <a:rPr lang="en-US" sz="2000" b="1" dirty="0" smtClean="0">
                <a:solidFill>
                  <a:schemeClr val="accent6">
                    <a:lumMod val="75000"/>
                  </a:schemeClr>
                </a:solidFill>
                <a:latin typeface="Calibri" panose="020F0502020204030204" pitchFamily="34" charset="0"/>
                <a:cs typeface="Calibri" panose="020F0502020204030204" pitchFamily="34" charset="0"/>
              </a:rPr>
              <a:t>first-hand knowledge of the work </a:t>
            </a:r>
            <a:r>
              <a:rPr lang="en-US" sz="2000" dirty="0" smtClean="0">
                <a:latin typeface="Calibri" panose="020F0502020204030204" pitchFamily="34" charset="0"/>
                <a:cs typeface="Calibri" panose="020F0502020204030204" pitchFamily="34" charset="0"/>
              </a:rPr>
              <a:t>may certify the effort</a:t>
            </a:r>
          </a:p>
          <a:p>
            <a:pPr marL="571500" lvl="1" indent="-285750">
              <a:buFont typeface="Arial" panose="020B0604020202020204" pitchFamily="34" charset="0"/>
              <a:buChar char="•"/>
            </a:pPr>
            <a:endParaRPr lang="en-US" sz="200" dirty="0">
              <a:latin typeface="Calibri" panose="020F0502020204030204" pitchFamily="34" charset="0"/>
              <a:cs typeface="Calibri" panose="020F0502020204030204" pitchFamily="34" charset="0"/>
            </a:endParaRPr>
          </a:p>
          <a:p>
            <a:pPr marL="285750" marR="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r</a:t>
            </a:r>
            <a:r>
              <a:rPr lang="en-US" sz="2000" dirty="0" smtClean="0">
                <a:latin typeface="Calibri" panose="020F0502020204030204" pitchFamily="34" charset="0"/>
                <a:cs typeface="Calibri" panose="020F0502020204030204" pitchFamily="34" charset="0"/>
              </a:rPr>
              <a:t>eflect </a:t>
            </a:r>
            <a:r>
              <a:rPr lang="en-US" sz="2000" dirty="0">
                <a:latin typeface="Calibri" panose="020F0502020204030204" pitchFamily="34" charset="0"/>
                <a:cs typeface="Calibri" panose="020F0502020204030204" pitchFamily="34" charset="0"/>
              </a:rPr>
              <a:t>the </a:t>
            </a:r>
            <a:r>
              <a:rPr lang="en-US" sz="2000" b="1" dirty="0" smtClean="0">
                <a:solidFill>
                  <a:schemeClr val="accent6">
                    <a:lumMod val="75000"/>
                  </a:schemeClr>
                </a:solidFill>
                <a:latin typeface="Calibri" panose="020F0502020204030204" pitchFamily="34" charset="0"/>
                <a:cs typeface="Calibri" panose="020F0502020204030204" pitchFamily="34" charset="0"/>
              </a:rPr>
              <a:t>total actual </a:t>
            </a:r>
            <a:r>
              <a:rPr lang="en-US" sz="2000" b="1" dirty="0">
                <a:solidFill>
                  <a:schemeClr val="accent6">
                    <a:lumMod val="75000"/>
                  </a:schemeClr>
                </a:solidFill>
                <a:latin typeface="Calibri" panose="020F0502020204030204" pitchFamily="34" charset="0"/>
                <a:cs typeface="Calibri" panose="020F0502020204030204" pitchFamily="34" charset="0"/>
              </a:rPr>
              <a:t>activity </a:t>
            </a:r>
            <a:r>
              <a:rPr lang="en-US" sz="2000" dirty="0">
                <a:latin typeface="Calibri" panose="020F0502020204030204" pitchFamily="34" charset="0"/>
                <a:cs typeface="Calibri" panose="020F0502020204030204" pitchFamily="34" charset="0"/>
              </a:rPr>
              <a:t>for which the employee is compensated </a:t>
            </a:r>
            <a:r>
              <a:rPr lang="en-US" sz="2000" dirty="0" smtClean="0">
                <a:latin typeface="Calibri" panose="020F0502020204030204" pitchFamily="34" charset="0"/>
                <a:cs typeface="Calibri" panose="020F0502020204030204" pitchFamily="34" charset="0"/>
              </a:rPr>
              <a:t>= 100%</a:t>
            </a:r>
            <a:endParaRPr lang="en-US" sz="200" dirty="0">
              <a:latin typeface="Calibri" panose="020F0502020204030204" pitchFamily="34" charset="0"/>
              <a:cs typeface="Calibri" panose="020F0502020204030204" pitchFamily="34" charset="0"/>
            </a:endParaRPr>
          </a:p>
          <a:p>
            <a:pPr marL="285750" marR="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based on records that accurately reflect the </a:t>
            </a:r>
            <a:r>
              <a:rPr lang="en-US" sz="2000" b="1" dirty="0" smtClean="0">
                <a:solidFill>
                  <a:schemeClr val="accent6">
                    <a:lumMod val="75000"/>
                  </a:schemeClr>
                </a:solidFill>
                <a:latin typeface="Calibri" panose="020F0502020204030204" pitchFamily="34" charset="0"/>
                <a:cs typeface="Calibri" panose="020F0502020204030204" pitchFamily="34" charset="0"/>
              </a:rPr>
              <a:t>work</a:t>
            </a:r>
            <a:r>
              <a:rPr lang="en-US" sz="2000" dirty="0" smtClean="0">
                <a:solidFill>
                  <a:schemeClr val="accent6">
                    <a:lumMod val="75000"/>
                  </a:schemeClr>
                </a:solidFill>
                <a:latin typeface="Calibri" panose="020F0502020204030204" pitchFamily="34" charset="0"/>
                <a:cs typeface="Calibri" panose="020F0502020204030204" pitchFamily="34" charset="0"/>
              </a:rPr>
              <a:t> </a:t>
            </a:r>
            <a:r>
              <a:rPr lang="en-US" sz="2000" b="1" dirty="0" smtClean="0">
                <a:solidFill>
                  <a:schemeClr val="accent6">
                    <a:lumMod val="75000"/>
                  </a:schemeClr>
                </a:solidFill>
                <a:latin typeface="Calibri" panose="020F0502020204030204" pitchFamily="34" charset="0"/>
                <a:cs typeface="Calibri" panose="020F0502020204030204" pitchFamily="34" charset="0"/>
              </a:rPr>
              <a:t>performed</a:t>
            </a:r>
          </a:p>
          <a:p>
            <a:pPr marL="285750" lvl="1" indent="0">
              <a:buNone/>
            </a:pPr>
            <a:endParaRPr lang="en-US" sz="2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record </a:t>
            </a:r>
            <a:r>
              <a:rPr lang="en-US" sz="2000" dirty="0">
                <a:latin typeface="Calibri" panose="020F0502020204030204" pitchFamily="34" charset="0"/>
                <a:cs typeface="Calibri" panose="020F0502020204030204" pitchFamily="34" charset="0"/>
              </a:rPr>
              <a:t>as </a:t>
            </a:r>
            <a:r>
              <a:rPr lang="en-US" sz="2000" b="1" dirty="0" smtClean="0">
                <a:solidFill>
                  <a:schemeClr val="accent6">
                    <a:lumMod val="75000"/>
                  </a:schemeClr>
                </a:solidFill>
                <a:latin typeface="Calibri" panose="020F0502020204030204" pitchFamily="34" charset="0"/>
                <a:cs typeface="Calibri" panose="020F0502020204030204" pitchFamily="34" charset="0"/>
              </a:rPr>
              <a:t>cost share</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the difference between institutional base salary and  capped amount when sponsor imposes a </a:t>
            </a:r>
            <a:r>
              <a:rPr lang="en-US" sz="2000" b="1" dirty="0">
                <a:solidFill>
                  <a:schemeClr val="accent6">
                    <a:lumMod val="75000"/>
                  </a:schemeClr>
                </a:solidFill>
                <a:latin typeface="Calibri" panose="020F0502020204030204" pitchFamily="34" charset="0"/>
                <a:cs typeface="Calibri" panose="020F0502020204030204" pitchFamily="34" charset="0"/>
              </a:rPr>
              <a:t>salary </a:t>
            </a:r>
            <a:r>
              <a:rPr lang="en-US" sz="2000" b="1" dirty="0" smtClean="0">
                <a:solidFill>
                  <a:schemeClr val="accent6">
                    <a:lumMod val="75000"/>
                  </a:schemeClr>
                </a:solidFill>
                <a:latin typeface="Calibri" panose="020F0502020204030204" pitchFamily="34" charset="0"/>
                <a:cs typeface="Calibri" panose="020F0502020204030204" pitchFamily="34" charset="0"/>
              </a:rPr>
              <a:t>cap</a:t>
            </a:r>
            <a:endParaRPr lang="en-US" sz="2000" dirty="0" smtClean="0">
              <a:solidFill>
                <a:schemeClr val="accent6">
                  <a:lumMod val="75000"/>
                </a:schemeClr>
              </a:solidFill>
              <a:latin typeface="Calibri" panose="020F0502020204030204" pitchFamily="34" charset="0"/>
              <a:cs typeface="Calibri" panose="020F0502020204030204" pitchFamily="34" charset="0"/>
            </a:endParaRPr>
          </a:p>
          <a:p>
            <a:pPr marL="285750" marR="0" indent="-285750">
              <a:buFont typeface="Arial" panose="020B0604020202020204" pitchFamily="34" charset="0"/>
              <a:buChar char="•"/>
            </a:pPr>
            <a:endParaRPr lang="en-US" sz="200" dirty="0" smtClean="0">
              <a:latin typeface="Calibri" panose="020F0502020204030204" pitchFamily="34" charset="0"/>
              <a:cs typeface="Calibri" panose="020F0502020204030204" pitchFamily="34" charset="0"/>
            </a:endParaRPr>
          </a:p>
          <a:p>
            <a:pPr marL="0" indent="0" fontAlgn="auto">
              <a:spcAft>
                <a:spcPts val="0"/>
              </a:spcAft>
              <a:buNone/>
            </a:pPr>
            <a:endParaRPr lang="en-US" sz="1800" dirty="0"/>
          </a:p>
          <a:p>
            <a:pPr marL="0" indent="0" fontAlgn="auto">
              <a:spcAft>
                <a:spcPts val="0"/>
              </a:spcAft>
              <a:buFont typeface="Wingdings" panose="05000000000000000000" pitchFamily="2" charset="2"/>
              <a:buNone/>
            </a:pPr>
            <a:r>
              <a:rPr lang="en-US" sz="1200" i="1" dirty="0"/>
              <a:t>  </a:t>
            </a:r>
            <a:endParaRPr lang="en-US" sz="1200" i="1" dirty="0" smtClean="0"/>
          </a:p>
          <a:p>
            <a:pPr marL="0" indent="0" fontAlgn="auto">
              <a:spcAft>
                <a:spcPts val="0"/>
              </a:spcAft>
              <a:buFont typeface="Wingdings" panose="05000000000000000000" pitchFamily="2" charset="2"/>
              <a:buNone/>
            </a:pPr>
            <a:endParaRPr lang="en-US" sz="1200" i="1" dirty="0" smtClean="0"/>
          </a:p>
          <a:p>
            <a:pPr marL="0" indent="0" fontAlgn="auto">
              <a:spcAft>
                <a:spcPts val="0"/>
              </a:spcAft>
              <a:buFont typeface="Wingdings" panose="05000000000000000000" pitchFamily="2" charset="2"/>
              <a:buNone/>
            </a:pPr>
            <a:r>
              <a:rPr lang="en-US" sz="1200" i="1" dirty="0" smtClean="0"/>
              <a:t>*BU signature rules differ: PIs and faculty must sign; the PI or supervisor may sign for others and check box indicating such               </a:t>
            </a:r>
            <a:endParaRPr lang="en-US" sz="1200" i="1" dirty="0"/>
          </a:p>
        </p:txBody>
      </p:sp>
    </p:spTree>
    <p:extLst>
      <p:ext uri="{BB962C8B-B14F-4D97-AF65-F5344CB8AC3E}">
        <p14:creationId xmlns:p14="http://schemas.microsoft.com/office/powerpoint/2010/main" val="2313788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4164" y="322725"/>
            <a:ext cx="8752621" cy="634999"/>
          </a:xfrm>
        </p:spPr>
        <p:txBody>
          <a:bodyPr/>
          <a:lstStyle/>
          <a:p>
            <a:r>
              <a:rPr lang="en-US" altLang="en-US" sz="2800" dirty="0" smtClean="0"/>
              <a:t>Definitions</a:t>
            </a:r>
            <a:endParaRPr lang="en-US" altLang="en-US" sz="2800" dirty="0"/>
          </a:p>
        </p:txBody>
      </p:sp>
      <p:sp>
        <p:nvSpPr>
          <p:cNvPr id="4" name="Content Placeholder 4">
            <a:extLst>
              <a:ext uri="{FF2B5EF4-FFF2-40B4-BE49-F238E27FC236}">
                <a16:creationId xmlns:a16="http://schemas.microsoft.com/office/drawing/2014/main" id="{6BE1EECF-8110-46AB-8B61-B8CF78C29F06}"/>
              </a:ext>
            </a:extLst>
          </p:cNvPr>
          <p:cNvSpPr txBox="1">
            <a:spLocks/>
          </p:cNvSpPr>
          <p:nvPr/>
        </p:nvSpPr>
        <p:spPr>
          <a:xfrm>
            <a:off x="301649" y="1130709"/>
            <a:ext cx="8173758" cy="5376726"/>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r>
              <a:rPr lang="en-US" b="1" dirty="0" smtClean="0">
                <a:solidFill>
                  <a:schemeClr val="accent6">
                    <a:lumMod val="75000"/>
                  </a:schemeClr>
                </a:solidFill>
                <a:latin typeface="Calibri" panose="020F0502020204030204" pitchFamily="34" charset="0"/>
                <a:cs typeface="Calibri" panose="020F0502020204030204" pitchFamily="34" charset="0"/>
              </a:rPr>
              <a:t>Salary Allocation</a:t>
            </a:r>
            <a:r>
              <a:rPr lang="en-US" dirty="0">
                <a:latin typeface="Calibri" panose="020F0502020204030204" pitchFamily="34" charset="0"/>
                <a:cs typeface="Calibri" panose="020F0502020204030204" pitchFamily="34" charset="0"/>
              </a:rPr>
              <a:t>:</a:t>
            </a:r>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Portion of salary and wage costs assigned to a specific project and maintained in Workday and SAP</a:t>
            </a:r>
            <a:endParaRPr lang="en-US" b="1" dirty="0" smtClean="0">
              <a:latin typeface="Calibri" panose="020F0502020204030204" pitchFamily="34" charset="0"/>
              <a:cs typeface="Calibri" panose="020F0502020204030204" pitchFamily="34" charset="0"/>
            </a:endParaRPr>
          </a:p>
          <a:p>
            <a:pPr marL="0" indent="0" fontAlgn="auto">
              <a:spcBef>
                <a:spcPts val="0"/>
              </a:spcBef>
              <a:spcAft>
                <a:spcPts val="0"/>
              </a:spcAft>
              <a:buFont typeface="Wingdings" panose="05000000000000000000" pitchFamily="2" charset="2"/>
              <a:buNone/>
            </a:pPr>
            <a:endParaRPr lang="en-US" sz="1000" b="1" dirty="0" smtClean="0">
              <a:latin typeface="Calibri" panose="020F0502020204030204" pitchFamily="34" charset="0"/>
              <a:cs typeface="Calibri" panose="020F0502020204030204" pitchFamily="34" charset="0"/>
            </a:endParaRPr>
          </a:p>
          <a:p>
            <a:pPr marL="0" indent="0" fontAlgn="auto">
              <a:spcBef>
                <a:spcPts val="0"/>
              </a:spcBef>
              <a:spcAft>
                <a:spcPts val="0"/>
              </a:spcAft>
              <a:buFont typeface="Wingdings" panose="05000000000000000000" pitchFamily="2" charset="2"/>
              <a:buNone/>
            </a:pPr>
            <a:r>
              <a:rPr lang="en-US" b="1" dirty="0" smtClean="0">
                <a:solidFill>
                  <a:schemeClr val="accent6">
                    <a:lumMod val="75000"/>
                  </a:schemeClr>
                </a:solidFill>
                <a:latin typeface="Calibri" panose="020F0502020204030204" pitchFamily="34" charset="0"/>
                <a:cs typeface="Calibri" panose="020F0502020204030204" pitchFamily="34" charset="0"/>
              </a:rPr>
              <a:t>Effort</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Time </a:t>
            </a:r>
            <a:r>
              <a:rPr lang="en-US" dirty="0">
                <a:latin typeface="Calibri" panose="020F0502020204030204" pitchFamily="34" charset="0"/>
                <a:cs typeface="Calibri" panose="020F0502020204030204" pitchFamily="34" charset="0"/>
              </a:rPr>
              <a:t>and work dedicated to </a:t>
            </a:r>
            <a:r>
              <a:rPr lang="en-US" dirty="0" smtClean="0">
                <a:latin typeface="Calibri" panose="020F0502020204030204" pitchFamily="34" charset="0"/>
                <a:cs typeface="Calibri" panose="020F0502020204030204" pitchFamily="34" charset="0"/>
              </a:rPr>
              <a:t>the project. Typically, salary allocation as a % of total institutional base salary (IBS) is equal to effort: the time dedicated to the project as a % of total time spent on institutional activities</a:t>
            </a:r>
          </a:p>
          <a:p>
            <a:pPr marL="0" indent="0" fontAlgn="auto">
              <a:spcBef>
                <a:spcPts val="0"/>
              </a:spcBef>
              <a:spcAft>
                <a:spcPts val="0"/>
              </a:spcAft>
              <a:buFont typeface="Wingdings" panose="05000000000000000000" pitchFamily="2" charset="2"/>
              <a:buNone/>
            </a:pPr>
            <a:endParaRPr lang="en-US" sz="1000" b="1" dirty="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b="1" dirty="0" smtClean="0">
                <a:solidFill>
                  <a:schemeClr val="accent6">
                    <a:lumMod val="75000"/>
                  </a:schemeClr>
                </a:solidFill>
                <a:latin typeface="Calibri" panose="020F0502020204030204" pitchFamily="34" charset="0"/>
                <a:cs typeface="Calibri" panose="020F0502020204030204" pitchFamily="34" charset="0"/>
              </a:rPr>
              <a:t>T&amp;E Report </a:t>
            </a:r>
            <a:r>
              <a:rPr lang="en-US" b="1" i="1" dirty="0" smtClean="0">
                <a:solidFill>
                  <a:schemeClr val="accent6">
                    <a:lumMod val="75000"/>
                  </a:schemeClr>
                </a:solidFill>
                <a:latin typeface="Calibri" panose="020F0502020204030204" pitchFamily="34" charset="0"/>
                <a:cs typeface="Calibri" panose="020F0502020204030204" pitchFamily="34" charset="0"/>
              </a:rPr>
              <a:t>aka</a:t>
            </a:r>
            <a:r>
              <a:rPr lang="en-US" b="1" dirty="0" smtClean="0">
                <a:solidFill>
                  <a:schemeClr val="accent6">
                    <a:lumMod val="75000"/>
                  </a:schemeClr>
                </a:solidFill>
                <a:latin typeface="Calibri" panose="020F0502020204030204" pitchFamily="34" charset="0"/>
                <a:cs typeface="Calibri" panose="020F0502020204030204" pitchFamily="34" charset="0"/>
              </a:rPr>
              <a:t> Personnel Activity Report (PAR)</a:t>
            </a:r>
            <a:r>
              <a:rPr lang="en-US" dirty="0" smtClean="0">
                <a:latin typeface="Calibri" panose="020F0502020204030204" pitchFamily="34" charset="0"/>
                <a:cs typeface="Calibri" panose="020F0502020204030204" pitchFamily="34" charset="0"/>
              </a:rPr>
              <a:t>:</a:t>
            </a:r>
            <a:r>
              <a:rPr lang="en-US" b="1" dirty="0" smtClean="0">
                <a:latin typeface="Calibri" panose="020F0502020204030204" pitchFamily="34" charset="0"/>
                <a:cs typeface="Calibri" panose="020F0502020204030204" pitchFamily="34" charset="0"/>
              </a:rPr>
              <a:t> </a:t>
            </a:r>
            <a:r>
              <a:rPr lang="en-US" dirty="0" smtClean="0">
                <a:solidFill>
                  <a:schemeClr val="tx1">
                    <a:lumMod val="95000"/>
                    <a:lumOff val="5000"/>
                  </a:schemeClr>
                </a:solidFill>
                <a:latin typeface="Calibri" panose="020F0502020204030204" pitchFamily="34" charset="0"/>
                <a:cs typeface="Calibri" panose="020F0502020204030204" pitchFamily="34" charset="0"/>
              </a:rPr>
              <a:t>Report of a person’s salary allocations, for all sources of funding, over a specified time; </a:t>
            </a:r>
            <a:r>
              <a:rPr lang="en-US" dirty="0">
                <a:solidFill>
                  <a:schemeClr val="tx1">
                    <a:lumMod val="95000"/>
                    <a:lumOff val="5000"/>
                  </a:schemeClr>
                </a:solidFill>
                <a:latin typeface="Calibri" panose="020F0502020204030204" pitchFamily="34" charset="0"/>
                <a:cs typeface="Calibri" panose="020F0502020204030204" pitchFamily="34" charset="0"/>
              </a:rPr>
              <a:t>a</a:t>
            </a:r>
            <a:r>
              <a:rPr lang="en-US" dirty="0" smtClean="0">
                <a:solidFill>
                  <a:schemeClr val="tx1">
                    <a:lumMod val="95000"/>
                    <a:lumOff val="5000"/>
                  </a:schemeClr>
                </a:solidFill>
                <a:latin typeface="Calibri" panose="020F0502020204030204" pitchFamily="34" charset="0"/>
                <a:cs typeface="Calibri" panose="020F0502020204030204" pitchFamily="34" charset="0"/>
              </a:rPr>
              <a:t>t BU/BMC: January-June, July-December; </a:t>
            </a:r>
            <a:r>
              <a:rPr lang="en-US" dirty="0" smtClean="0">
                <a:latin typeface="Calibri" panose="020F0502020204030204" pitchFamily="34" charset="0"/>
                <a:cs typeface="Calibri" panose="020F0502020204030204" pitchFamily="34" charset="0"/>
              </a:rPr>
              <a:t>total effort is always 100%, never less, never more</a:t>
            </a:r>
            <a:endParaRPr lang="en-US" dirty="0" smtClean="0">
              <a:solidFill>
                <a:schemeClr val="tx1">
                  <a:lumMod val="95000"/>
                  <a:lumOff val="5000"/>
                </a:schemeClr>
              </a:solidFill>
              <a:latin typeface="Calibri" panose="020F0502020204030204" pitchFamily="34" charset="0"/>
              <a:cs typeface="Calibri" panose="020F0502020204030204" pitchFamily="34" charset="0"/>
            </a:endParaRPr>
          </a:p>
          <a:p>
            <a:pPr marL="0" indent="0" fontAlgn="auto">
              <a:spcBef>
                <a:spcPts val="0"/>
              </a:spcBef>
              <a:spcAft>
                <a:spcPts val="0"/>
              </a:spcAft>
              <a:buNone/>
            </a:pPr>
            <a:endParaRPr lang="en-US" sz="1000" dirty="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b="1" i="1" dirty="0" smtClean="0">
                <a:solidFill>
                  <a:schemeClr val="accent6">
                    <a:lumMod val="75000"/>
                  </a:schemeClr>
                </a:solidFill>
                <a:latin typeface="Calibri" panose="020F0502020204030204" pitchFamily="34" charset="0"/>
                <a:cs typeface="Calibri" panose="020F0502020204030204" pitchFamily="34" charset="0"/>
              </a:rPr>
              <a:t>Certified</a:t>
            </a:r>
            <a:r>
              <a:rPr lang="en-US" b="1" dirty="0" smtClean="0">
                <a:solidFill>
                  <a:schemeClr val="accent6">
                    <a:lumMod val="75000"/>
                  </a:schemeClr>
                </a:solidFill>
                <a:latin typeface="Calibri" panose="020F0502020204030204" pitchFamily="34" charset="0"/>
                <a:cs typeface="Calibri" panose="020F0502020204030204" pitchFamily="34" charset="0"/>
              </a:rPr>
              <a:t> </a:t>
            </a:r>
            <a:r>
              <a:rPr lang="en-US" b="1" dirty="0">
                <a:solidFill>
                  <a:schemeClr val="accent6">
                    <a:lumMod val="75000"/>
                  </a:schemeClr>
                </a:solidFill>
                <a:latin typeface="Calibri" panose="020F0502020204030204" pitchFamily="34" charset="0"/>
                <a:cs typeface="Calibri" panose="020F0502020204030204" pitchFamily="34" charset="0"/>
              </a:rPr>
              <a:t>T&amp;E </a:t>
            </a:r>
            <a:r>
              <a:rPr lang="en-US" b="1" dirty="0" smtClean="0">
                <a:solidFill>
                  <a:schemeClr val="accent6">
                    <a:lumMod val="75000"/>
                  </a:schemeClr>
                </a:solidFill>
                <a:latin typeface="Calibri" panose="020F0502020204030204" pitchFamily="34" charset="0"/>
                <a:cs typeface="Calibri" panose="020F0502020204030204" pitchFamily="34" charset="0"/>
              </a:rPr>
              <a:t>Report</a:t>
            </a:r>
            <a:r>
              <a:rPr lang="en-US" dirty="0">
                <a:latin typeface="Calibri" panose="020F0502020204030204" pitchFamily="34" charset="0"/>
                <a:cs typeface="Calibri" panose="020F0502020204030204" pitchFamily="34" charset="0"/>
              </a:rPr>
              <a:t>:</a:t>
            </a:r>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Signed by the person who performed the work, attesting to accuracy of salary allocations and effort</a:t>
            </a:r>
          </a:p>
          <a:p>
            <a:pPr marL="0" indent="0" fontAlgn="auto">
              <a:spcBef>
                <a:spcPts val="0"/>
              </a:spcBef>
              <a:spcAft>
                <a:spcPts val="0"/>
              </a:spcAft>
              <a:buNone/>
            </a:pPr>
            <a:endParaRPr lang="en-US" sz="1000" dirty="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b="1" dirty="0">
                <a:solidFill>
                  <a:schemeClr val="accent6">
                    <a:lumMod val="75000"/>
                  </a:schemeClr>
                </a:solidFill>
                <a:latin typeface="Calibri" panose="020F0502020204030204" pitchFamily="34" charset="0"/>
                <a:cs typeface="Calibri" panose="020F0502020204030204" pitchFamily="34" charset="0"/>
              </a:rPr>
              <a:t>Institutional Base Salary (IBS)</a:t>
            </a:r>
            <a:r>
              <a:rPr lang="en-US" dirty="0">
                <a:latin typeface="Calibri" panose="020F0502020204030204" pitchFamily="34" charset="0"/>
                <a:cs typeface="Calibri" panose="020F0502020204030204" pitchFamily="34" charset="0"/>
              </a:rPr>
              <a:t>:</a:t>
            </a:r>
            <a:r>
              <a:rPr lang="en-US" b="1" dirty="0">
                <a:solidFill>
                  <a:schemeClr val="accent6">
                    <a:lumMod val="75000"/>
                  </a:schemeClr>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Annual </a:t>
            </a:r>
            <a:r>
              <a:rPr lang="en-US" dirty="0">
                <a:latin typeface="Calibri" panose="020F0502020204030204" pitchFamily="34" charset="0"/>
                <a:cs typeface="Calibri" panose="020F0502020204030204" pitchFamily="34" charset="0"/>
              </a:rPr>
              <a:t>compensation paid to a person for all institutional activity: e.g., research, administration, patient care, teaching, etc.; must be used as the base salary on all proposals; no one may be compensated at a rate exceeding annualized </a:t>
            </a:r>
            <a:r>
              <a:rPr lang="en-US" dirty="0" smtClean="0">
                <a:latin typeface="Calibri" panose="020F0502020204030204" pitchFamily="34" charset="0"/>
                <a:cs typeface="Calibri" panose="020F0502020204030204" pitchFamily="34" charset="0"/>
              </a:rPr>
              <a:t>IBS</a:t>
            </a:r>
          </a:p>
          <a:p>
            <a:pPr marL="0" indent="0" fontAlgn="auto">
              <a:spcBef>
                <a:spcPts val="0"/>
              </a:spcBef>
              <a:spcAft>
                <a:spcPts val="0"/>
              </a:spcAft>
              <a:buNone/>
            </a:pPr>
            <a:endParaRPr lang="en-US" sz="1000" b="1" dirty="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b="1" dirty="0" smtClean="0">
                <a:solidFill>
                  <a:schemeClr val="accent6">
                    <a:lumMod val="75000"/>
                  </a:schemeClr>
                </a:solidFill>
                <a:latin typeface="Calibri" panose="020F0502020204030204" pitchFamily="34" charset="0"/>
                <a:cs typeface="Calibri" panose="020F0502020204030204" pitchFamily="34" charset="0"/>
              </a:rPr>
              <a:t>Salary Cap</a:t>
            </a:r>
            <a:r>
              <a:rPr lang="en-US" dirty="0" smtClean="0">
                <a:latin typeface="Calibri" panose="020F0502020204030204" pitchFamily="34" charset="0"/>
                <a:cs typeface="Calibri" panose="020F0502020204030204" pitchFamily="34" charset="0"/>
              </a:rPr>
              <a:t>:</a:t>
            </a:r>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Limit </a:t>
            </a:r>
            <a:r>
              <a:rPr lang="en-US" dirty="0">
                <a:latin typeface="Calibri" panose="020F0502020204030204" pitchFamily="34" charset="0"/>
                <a:cs typeface="Calibri" panose="020F0502020204030204" pitchFamily="34" charset="0"/>
              </a:rPr>
              <a:t>set by a sponsor, restricting allowable IBS amount to be charged to the project, most commonly the HHS salary cap; when an IBS is higher, BMC must cover the salary cost in excess of the cap = cost </a:t>
            </a:r>
            <a:r>
              <a:rPr lang="en-US" dirty="0" smtClean="0">
                <a:latin typeface="Calibri" panose="020F0502020204030204" pitchFamily="34" charset="0"/>
                <a:cs typeface="Calibri" panose="020F0502020204030204" pitchFamily="34" charset="0"/>
              </a:rPr>
              <a:t>share</a:t>
            </a:r>
            <a:endParaRPr lang="en-US" b="1" dirty="0" smtClean="0">
              <a:latin typeface="Calibri" panose="020F0502020204030204" pitchFamily="34" charset="0"/>
              <a:cs typeface="Calibri" panose="020F0502020204030204" pitchFamily="34" charset="0"/>
            </a:endParaRPr>
          </a:p>
          <a:p>
            <a:pPr marL="0" indent="0" fontAlgn="auto">
              <a:spcBef>
                <a:spcPts val="0"/>
              </a:spcBef>
              <a:spcAft>
                <a:spcPts val="0"/>
              </a:spcAft>
              <a:buNone/>
            </a:pPr>
            <a:endParaRPr lang="en-US" sz="1000" b="1" dirty="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b="1" dirty="0" smtClean="0">
                <a:solidFill>
                  <a:schemeClr val="accent6">
                    <a:lumMod val="75000"/>
                  </a:schemeClr>
                </a:solidFill>
                <a:latin typeface="Calibri" panose="020F0502020204030204" pitchFamily="34" charset="0"/>
                <a:cs typeface="Calibri" panose="020F0502020204030204" pitchFamily="34" charset="0"/>
              </a:rPr>
              <a:t>Cost Share</a:t>
            </a:r>
            <a:r>
              <a:rPr lang="en-US" dirty="0" smtClean="0">
                <a:latin typeface="Calibri" panose="020F0502020204030204" pitchFamily="34" charset="0"/>
                <a:cs typeface="Calibri" panose="020F0502020204030204" pitchFamily="34" charset="0"/>
              </a:rPr>
              <a:t>: Any </a:t>
            </a:r>
            <a:r>
              <a:rPr lang="en-US" dirty="0">
                <a:latin typeface="Calibri" panose="020F0502020204030204" pitchFamily="34" charset="0"/>
                <a:cs typeface="Calibri" panose="020F0502020204030204" pitchFamily="34" charset="0"/>
              </a:rPr>
              <a:t>sponsored-project costs not reimbursed by the sponsor, including but not limited to sponsor salary caps</a:t>
            </a:r>
          </a:p>
          <a:p>
            <a:pPr marL="0" indent="0" fontAlgn="auto">
              <a:spcBef>
                <a:spcPts val="0"/>
              </a:spcBef>
              <a:spcAft>
                <a:spcPts val="0"/>
              </a:spcAft>
              <a:buNone/>
            </a:pPr>
            <a:endParaRPr 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3848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6936-F9A7-41CA-9062-3B77E3C5DA81}"/>
              </a:ext>
            </a:extLst>
          </p:cNvPr>
          <p:cNvSpPr>
            <a:spLocks noGrp="1"/>
          </p:cNvSpPr>
          <p:nvPr>
            <p:ph type="title"/>
          </p:nvPr>
        </p:nvSpPr>
        <p:spPr>
          <a:xfrm>
            <a:off x="96963" y="263730"/>
            <a:ext cx="8749303" cy="634999"/>
          </a:xfrm>
        </p:spPr>
        <p:txBody>
          <a:bodyPr/>
          <a:lstStyle/>
          <a:p>
            <a:r>
              <a:rPr lang="en-US" sz="2800" dirty="0" smtClean="0">
                <a:latin typeface="+mj-lt"/>
                <a:cs typeface="Calibri" panose="020F0502020204030204" pitchFamily="34" charset="0"/>
              </a:rPr>
              <a:t>BMC T&amp;E Reporting Resources</a:t>
            </a:r>
            <a:endParaRPr lang="en-US" sz="2800" dirty="0">
              <a:latin typeface="+mj-lt"/>
              <a:cs typeface="Calibri" panose="020F0502020204030204" pitchFamily="34" charset="0"/>
            </a:endParaRPr>
          </a:p>
        </p:txBody>
      </p:sp>
      <p:sp>
        <p:nvSpPr>
          <p:cNvPr id="4" name="Content Placeholder 3">
            <a:extLst>
              <a:ext uri="{FF2B5EF4-FFF2-40B4-BE49-F238E27FC236}">
                <a16:creationId xmlns:a16="http://schemas.microsoft.com/office/drawing/2014/main" id="{6FE2AC3D-31CC-4018-AEA9-95AF4A977C91}"/>
              </a:ext>
            </a:extLst>
          </p:cNvPr>
          <p:cNvSpPr>
            <a:spLocks noGrp="1"/>
          </p:cNvSpPr>
          <p:nvPr>
            <p:ph sz="half" idx="2"/>
          </p:nvPr>
        </p:nvSpPr>
        <p:spPr>
          <a:xfrm>
            <a:off x="173736" y="1055802"/>
            <a:ext cx="8749303" cy="5108603"/>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marL="342900" marR="0" lvl="0" indent="-342900">
              <a:spcBef>
                <a:spcPts val="0"/>
              </a:spcBef>
              <a:spcAft>
                <a:spcPts val="900"/>
              </a:spcAft>
              <a:buSzPts val="1000"/>
              <a:buFont typeface="Symbol" panose="05050102010706020507" pitchFamily="18" charset="2"/>
              <a:buChar char=""/>
              <a:tabLst>
                <a:tab pos="457200" algn="l"/>
              </a:tabLst>
            </a:pPr>
            <a:r>
              <a:rPr lang="en-US" sz="1800" u="sng" dirty="0" smtClean="0">
                <a:solidFill>
                  <a:srgbClr val="00B3C4"/>
                </a:solidFill>
                <a:latin typeface="Calibri" panose="020F0502020204030204" pitchFamily="34" charset="0"/>
                <a:ea typeface="Calibri" panose="020F0502020204030204" pitchFamily="34" charset="0"/>
                <a:cs typeface="Calibri" panose="020F0502020204030204" pitchFamily="34" charset="0"/>
                <a:hlinkClick r:id="rId4"/>
              </a:rPr>
              <a:t>BMC </a:t>
            </a:r>
            <a:r>
              <a:rPr lang="en-US" sz="1800" u="sng" dirty="0">
                <a:solidFill>
                  <a:srgbClr val="00B3C4"/>
                </a:solidFill>
                <a:latin typeface="Calibri" panose="020F0502020204030204" pitchFamily="34" charset="0"/>
                <a:ea typeface="Calibri" panose="020F0502020204030204" pitchFamily="34" charset="0"/>
                <a:cs typeface="Calibri" panose="020F0502020204030204" pitchFamily="34" charset="0"/>
                <a:hlinkClick r:id="rId4"/>
              </a:rPr>
              <a:t>T&amp;E </a:t>
            </a:r>
            <a:r>
              <a:rPr lang="en-US" sz="1800" u="sng" dirty="0" smtClean="0">
                <a:solidFill>
                  <a:srgbClr val="00B3C4"/>
                </a:solidFill>
                <a:latin typeface="Calibri" panose="020F0502020204030204" pitchFamily="34" charset="0"/>
                <a:ea typeface="Calibri" panose="020F0502020204030204" pitchFamily="34" charset="0"/>
                <a:cs typeface="Calibri" panose="020F0502020204030204" pitchFamily="34" charset="0"/>
                <a:hlinkClick r:id="rId4"/>
              </a:rPr>
              <a:t>Policy</a:t>
            </a:r>
            <a:endParaRPr lang="en-US" sz="1800" u="sng" dirty="0" smtClean="0">
              <a:solidFill>
                <a:srgbClr val="00B3C4"/>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spcAft>
                <a:spcPts val="90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hlinkClick r:id="rId5"/>
              </a:rPr>
              <a:t>Workday - Changing Home Cost Center and </a:t>
            </a:r>
            <a:r>
              <a:rPr lang="en-US" sz="1800" dirty="0" smtClean="0">
                <a:latin typeface="Calibri" panose="020F0502020204030204" pitchFamily="34" charset="0"/>
                <a:ea typeface="Calibri" panose="020F0502020204030204" pitchFamily="34" charset="0"/>
                <a:hlinkClick r:id="rId5"/>
              </a:rPr>
              <a:t>Allocations</a:t>
            </a:r>
            <a:endParaRPr lang="en-US" sz="1800" dirty="0" smtClean="0">
              <a:latin typeface="Calibri" panose="020F0502020204030204" pitchFamily="34" charset="0"/>
              <a:ea typeface="Calibri" panose="020F0502020204030204" pitchFamily="34" charset="0"/>
            </a:endParaRPr>
          </a:p>
          <a:p>
            <a:pPr marL="342900" indent="-342900">
              <a:spcBef>
                <a:spcPts val="0"/>
              </a:spcBef>
              <a:spcAft>
                <a:spcPts val="900"/>
              </a:spcAft>
              <a:buSzPts val="1000"/>
              <a:buFont typeface="Symbol" panose="05050102010706020507" pitchFamily="18" charset="2"/>
              <a:buChar char=""/>
              <a:tabLst>
                <a:tab pos="457200" algn="l"/>
              </a:tabLst>
            </a:pPr>
            <a:r>
              <a:rPr lang="en-US" sz="1800" dirty="0" smtClean="0">
                <a:latin typeface="Calibri" panose="020F0502020204030204" pitchFamily="34" charset="0"/>
                <a:ea typeface="Calibri" panose="020F0502020204030204" pitchFamily="34" charset="0"/>
                <a:hlinkClick r:id="rId6"/>
              </a:rPr>
              <a:t>Workday – Viewing Cost Center Allocations</a:t>
            </a:r>
            <a:endParaRPr lang="en-US" sz="1800" dirty="0" smtClean="0">
              <a:latin typeface="Calibri" panose="020F0502020204030204" pitchFamily="34" charset="0"/>
              <a:ea typeface="Calibri" panose="020F0502020204030204" pitchFamily="34" charset="0"/>
            </a:endParaRPr>
          </a:p>
          <a:p>
            <a:pPr marL="342900" indent="-342900">
              <a:spcBef>
                <a:spcPts val="0"/>
              </a:spcBef>
              <a:spcAft>
                <a:spcPts val="900"/>
              </a:spcAft>
              <a:buSzPts val="1000"/>
              <a:buFont typeface="Symbol" panose="05050102010706020507" pitchFamily="18" charset="2"/>
              <a:buChar char=""/>
              <a:tabLst>
                <a:tab pos="457200" algn="l"/>
              </a:tabLst>
            </a:pPr>
            <a:r>
              <a:rPr lang="en-US" sz="1800" dirty="0" smtClean="0">
                <a:latin typeface="Calibri" panose="020F0502020204030204" pitchFamily="34" charset="0"/>
                <a:ea typeface="Calibri" panose="020F0502020204030204" pitchFamily="34" charset="0"/>
                <a:hlinkClick r:id="rId7"/>
              </a:rPr>
              <a:t>Workday Tip Sheets</a:t>
            </a:r>
            <a:endParaRPr lang="en-US" sz="1800" dirty="0">
              <a:latin typeface="Calibri" panose="020F0502020204030204" pitchFamily="34" charset="0"/>
              <a:ea typeface="Calibri" panose="020F0502020204030204" pitchFamily="34" charset="0"/>
              <a:hlinkClick r:id="rId7"/>
            </a:endParaRPr>
          </a:p>
          <a:p>
            <a:pPr marL="342900" indent="-342900">
              <a:spcBef>
                <a:spcPts val="0"/>
              </a:spcBef>
              <a:spcAft>
                <a:spcPts val="900"/>
              </a:spcAft>
              <a:buSzPts val="1000"/>
              <a:buFont typeface="Symbol" panose="05050102010706020507" pitchFamily="18" charset="2"/>
              <a:buChar char=""/>
              <a:tabLst>
                <a:tab pos="457200" algn="l"/>
              </a:tabLst>
            </a:pPr>
            <a:r>
              <a:rPr lang="en-US" sz="1800" dirty="0" smtClean="0">
                <a:latin typeface="Calibri" panose="020F0502020204030204" pitchFamily="34" charset="0"/>
                <a:ea typeface="Calibri" panose="020F0502020204030204" pitchFamily="34" charset="0"/>
                <a:hlinkClick r:id="rId7"/>
              </a:rPr>
              <a:t>Effort </a:t>
            </a:r>
            <a:r>
              <a:rPr lang="en-US" sz="1800" dirty="0">
                <a:latin typeface="Calibri" panose="020F0502020204030204" pitchFamily="34" charset="0"/>
                <a:ea typeface="Calibri" panose="020F0502020204030204" pitchFamily="34" charset="0"/>
                <a:hlinkClick r:id="rId7"/>
              </a:rPr>
              <a:t>Certifier (Employee</a:t>
            </a:r>
            <a:r>
              <a:rPr lang="en-US" sz="1800" dirty="0" smtClean="0">
                <a:latin typeface="Calibri" panose="020F0502020204030204" pitchFamily="34" charset="0"/>
                <a:ea typeface="Calibri" panose="020F0502020204030204" pitchFamily="34" charset="0"/>
                <a:hlinkClick r:id="rId7"/>
              </a:rPr>
              <a:t>)</a:t>
            </a:r>
            <a:r>
              <a:rPr lang="en-US" sz="1800" dirty="0" smtClean="0">
                <a:latin typeface="Calibri" panose="020F0502020204030204" pitchFamily="34" charset="0"/>
                <a:ea typeface="Calibri" panose="020F0502020204030204" pitchFamily="34" charset="0"/>
              </a:rPr>
              <a:t>: step-by-step guide</a:t>
            </a:r>
            <a:endParaRPr lang="en-US" sz="1800" dirty="0">
              <a:latin typeface="Calibri" panose="020F0502020204030204" pitchFamily="34" charset="0"/>
              <a:ea typeface="Calibri" panose="020F0502020204030204" pitchFamily="34" charset="0"/>
            </a:endParaRPr>
          </a:p>
          <a:p>
            <a:pPr marL="342900" indent="-342900">
              <a:spcBef>
                <a:spcPts val="0"/>
              </a:spcBef>
              <a:spcAft>
                <a:spcPts val="90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hlinkClick r:id="rId8"/>
              </a:rPr>
              <a:t>Effort Reviewer (Research Administrator</a:t>
            </a:r>
            <a:r>
              <a:rPr lang="en-US" sz="1800" dirty="0" smtClean="0">
                <a:latin typeface="Calibri" panose="020F0502020204030204" pitchFamily="34" charset="0"/>
                <a:ea typeface="Calibri" panose="020F0502020204030204" pitchFamily="34" charset="0"/>
                <a:hlinkClick r:id="rId8"/>
              </a:rPr>
              <a:t>)</a:t>
            </a:r>
            <a:r>
              <a:rPr lang="en-US" sz="1800" dirty="0" smtClean="0">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step-by-step guide</a:t>
            </a:r>
          </a:p>
          <a:p>
            <a:pPr marL="342900" indent="-342900">
              <a:spcBef>
                <a:spcPts val="0"/>
              </a:spcBef>
              <a:spcAft>
                <a:spcPts val="900"/>
              </a:spcAft>
              <a:buSzPts val="1000"/>
              <a:buFont typeface="Symbol" panose="05050102010706020507" pitchFamily="18" charset="2"/>
              <a:buChar char=""/>
              <a:tabLst>
                <a:tab pos="457200" algn="l"/>
              </a:tabLst>
            </a:pPr>
            <a:endParaRPr lang="en-US" sz="1800" dirty="0">
              <a:latin typeface="Calibri" panose="020F0502020204030204" pitchFamily="34" charset="0"/>
              <a:ea typeface="Calibri" panose="020F0502020204030204" pitchFamily="34" charset="0"/>
            </a:endParaRPr>
          </a:p>
          <a:p>
            <a:pPr marL="342900" indent="-342900">
              <a:spcBef>
                <a:spcPts val="0"/>
              </a:spcBef>
              <a:spcAft>
                <a:spcPts val="900"/>
              </a:spcAft>
              <a:buSzPts val="1000"/>
              <a:buFont typeface="Symbol" panose="05050102010706020507" pitchFamily="18" charset="2"/>
              <a:buChar char=""/>
              <a:tabLst>
                <a:tab pos="457200" algn="l"/>
              </a:tabLst>
            </a:pPr>
            <a:endParaRPr lang="en-US"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7174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a:t>Research Operations Updates</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2283500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6936-F9A7-41CA-9062-3B77E3C5DA81}"/>
              </a:ext>
            </a:extLst>
          </p:cNvPr>
          <p:cNvSpPr>
            <a:spLocks noGrp="1"/>
          </p:cNvSpPr>
          <p:nvPr>
            <p:ph type="title"/>
          </p:nvPr>
        </p:nvSpPr>
        <p:spPr>
          <a:xfrm>
            <a:off x="77298" y="293227"/>
            <a:ext cx="8749303" cy="634999"/>
          </a:xfrm>
        </p:spPr>
        <p:txBody>
          <a:bodyPr/>
          <a:lstStyle/>
          <a:p>
            <a:r>
              <a:rPr lang="en-US" sz="2800" dirty="0" smtClean="0">
                <a:latin typeface="+mj-lt"/>
                <a:cs typeface="Calibri" panose="020F0502020204030204" pitchFamily="34" charset="0"/>
              </a:rPr>
              <a:t>BU PAR Resources</a:t>
            </a:r>
            <a:endParaRPr lang="en-US" sz="2800" dirty="0">
              <a:latin typeface="+mj-lt"/>
              <a:cs typeface="Calibri" panose="020F0502020204030204" pitchFamily="34" charset="0"/>
            </a:endParaRPr>
          </a:p>
        </p:txBody>
      </p:sp>
      <p:sp>
        <p:nvSpPr>
          <p:cNvPr id="4" name="Content Placeholder 3">
            <a:extLst>
              <a:ext uri="{FF2B5EF4-FFF2-40B4-BE49-F238E27FC236}">
                <a16:creationId xmlns:a16="http://schemas.microsoft.com/office/drawing/2014/main" id="{6FE2AC3D-31CC-4018-AEA9-95AF4A977C91}"/>
              </a:ext>
            </a:extLst>
          </p:cNvPr>
          <p:cNvSpPr>
            <a:spLocks noGrp="1"/>
          </p:cNvSpPr>
          <p:nvPr>
            <p:ph sz="half" idx="2"/>
          </p:nvPr>
        </p:nvSpPr>
        <p:spPr>
          <a:xfrm>
            <a:off x="173736" y="1055802"/>
            <a:ext cx="8749303" cy="5108603"/>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marL="342900" indent="-342900">
              <a:spcBef>
                <a:spcPts val="0"/>
              </a:spcBef>
              <a:spcAft>
                <a:spcPts val="900"/>
              </a:spcAft>
              <a:buSzPts val="1000"/>
              <a:buFont typeface="Symbol" panose="05050102010706020507" pitchFamily="18" charset="2"/>
              <a:buChar char=""/>
              <a:tabLst>
                <a:tab pos="457200" algn="l"/>
              </a:tabLst>
            </a:pPr>
            <a:r>
              <a:rPr lang="en-US" sz="1800" u="sng" dirty="0">
                <a:solidFill>
                  <a:srgbClr val="00B3C4"/>
                </a:solidFill>
                <a:latin typeface="Calibri" panose="020F0502020204030204" pitchFamily="34" charset="0"/>
                <a:ea typeface="Calibri" panose="020F0502020204030204" pitchFamily="34" charset="0"/>
                <a:cs typeface="Calibri" panose="020F0502020204030204" pitchFamily="34" charset="0"/>
                <a:hlinkClick r:id="rId3"/>
              </a:rPr>
              <a:t>Effort presentation slides</a:t>
            </a:r>
            <a:r>
              <a:rPr lang="en-US" sz="1800" u="sng" dirty="0">
                <a:solidFill>
                  <a:srgbClr val="00B3C4"/>
                </a:solidFill>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(including example PARs and how to run the PA15 report in Business Warehouse)</a:t>
            </a:r>
          </a:p>
          <a:p>
            <a:pPr marL="342900" indent="-342900">
              <a:spcBef>
                <a:spcPts val="0"/>
              </a:spcBef>
              <a:spcAft>
                <a:spcPts val="900"/>
              </a:spcAft>
              <a:buSzPts val="1000"/>
              <a:buFont typeface="Symbol" panose="05050102010706020507" pitchFamily="18" charset="2"/>
              <a:buChar char=""/>
              <a:tabLst>
                <a:tab pos="457200" algn="l"/>
              </a:tabLst>
            </a:pPr>
            <a:r>
              <a:rPr lang="en-US" sz="1800" u="sng" dirty="0">
                <a:solidFill>
                  <a:srgbClr val="00B3C4"/>
                </a:solidFill>
                <a:latin typeface="Calibri" panose="020F0502020204030204" pitchFamily="34" charset="0"/>
                <a:ea typeface="Calibri" panose="020F0502020204030204" pitchFamily="34" charset="0"/>
                <a:cs typeface="Calibri" panose="020F0502020204030204" pitchFamily="34" charset="0"/>
                <a:hlinkClick r:id="rId4"/>
              </a:rPr>
              <a:t>Effort Reporting</a:t>
            </a:r>
            <a:r>
              <a:rPr lang="en-US" sz="1800" dirty="0">
                <a:solidFill>
                  <a:srgbClr val="00B3C4"/>
                </a:solidFill>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(elearning module</a:t>
            </a:r>
            <a:r>
              <a:rPr lang="en-US" sz="1800" dirty="0" smtClean="0">
                <a:latin typeface="Calibri" panose="020F0502020204030204" pitchFamily="34" charset="0"/>
                <a:ea typeface="Calibri" panose="020F0502020204030204" pitchFamily="34"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900"/>
              </a:spcAft>
              <a:buSzPts val="1000"/>
              <a:buFont typeface="Symbol" panose="05050102010706020507" pitchFamily="18" charset="2"/>
              <a:buChar char=""/>
              <a:tabLst>
                <a:tab pos="457200" algn="l"/>
              </a:tabLst>
            </a:pPr>
            <a:r>
              <a:rPr lang="en-US" sz="1800" u="sng" dirty="0">
                <a:solidFill>
                  <a:srgbClr val="C00000"/>
                </a:solidFill>
                <a:latin typeface="Calibri" panose="020F0502020204030204" pitchFamily="34" charset="0"/>
                <a:ea typeface="Calibri" panose="020F0502020204030204" pitchFamily="34" charset="0"/>
                <a:cs typeface="Calibri" panose="020F0502020204030204" pitchFamily="34" charset="0"/>
                <a:hlinkClick r:id="rId5"/>
              </a:rPr>
              <a:t>Effort </a:t>
            </a:r>
            <a:r>
              <a:rPr lang="en-US" sz="1800" u="sng" dirty="0" smtClean="0">
                <a:solidFill>
                  <a:srgbClr val="C00000"/>
                </a:solidFill>
                <a:latin typeface="Calibri" panose="020F0502020204030204" pitchFamily="34" charset="0"/>
                <a:ea typeface="Calibri" panose="020F0502020204030204" pitchFamily="34" charset="0"/>
                <a:cs typeface="Calibri" panose="020F0502020204030204" pitchFamily="34" charset="0"/>
                <a:hlinkClick r:id="rId5"/>
              </a:rPr>
              <a:t>Reporting</a:t>
            </a:r>
            <a:r>
              <a:rPr lang="en-US" sz="18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(Zoom or in-person)</a:t>
            </a:r>
          </a:p>
          <a:p>
            <a:pPr marL="342900" indent="-342900">
              <a:spcBef>
                <a:spcPts val="0"/>
              </a:spcBef>
              <a:spcAft>
                <a:spcPts val="900"/>
              </a:spcAft>
              <a:buSzPts val="1000"/>
              <a:buFont typeface="Symbol" panose="05050102010706020507" pitchFamily="18" charset="2"/>
              <a:buChar char=""/>
              <a:tabLst>
                <a:tab pos="457200" algn="l"/>
              </a:tabLst>
            </a:pPr>
            <a:r>
              <a:rPr lang="en-US" sz="1800" u="sng" dirty="0">
                <a:solidFill>
                  <a:srgbClr val="00B3C4"/>
                </a:solidFill>
                <a:latin typeface="Calibri" panose="020F0502020204030204" pitchFamily="34" charset="0"/>
                <a:ea typeface="Calibri" panose="020F0502020204030204" pitchFamily="34" charset="0"/>
                <a:cs typeface="Calibri" panose="020F0502020204030204" pitchFamily="34" charset="0"/>
                <a:hlinkClick r:id="rId6"/>
              </a:rPr>
              <a:t>Training videos</a:t>
            </a:r>
            <a:r>
              <a:rPr lang="en-US" sz="1800" dirty="0">
                <a:solidFill>
                  <a:srgbClr val="00B3C4"/>
                </a:solidFill>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on salary cap and cost share</a:t>
            </a:r>
          </a:p>
          <a:p>
            <a:pPr marL="342900" marR="0" lvl="0" indent="-342900">
              <a:spcBef>
                <a:spcPts val="0"/>
              </a:spcBef>
              <a:spcAft>
                <a:spcPts val="900"/>
              </a:spcAft>
              <a:buSzPts val="1000"/>
              <a:buFont typeface="Symbol" panose="05050102010706020507" pitchFamily="18" charset="2"/>
              <a:buChar char=""/>
              <a:tabLst>
                <a:tab pos="457200" algn="l"/>
              </a:tabLst>
            </a:pPr>
            <a:r>
              <a:rPr lang="en-US" sz="1800"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7"/>
              </a:rPr>
              <a:t>FAQ: Does my grant impose a salary cap</a:t>
            </a:r>
            <a:r>
              <a:rPr lang="en-US" sz="1800" u="sng"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7"/>
              </a:rPr>
              <a:t>?</a:t>
            </a:r>
            <a:endParaRPr lang="en-US" sz="1800"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spcAft>
                <a:spcPts val="900"/>
              </a:spcAft>
              <a:buSzPts val="1000"/>
              <a:buFont typeface="Symbol" panose="05050102010706020507" pitchFamily="18" charset="2"/>
              <a:buChar char=""/>
              <a:tabLst>
                <a:tab pos="457200" algn="l"/>
              </a:tabLst>
            </a:pPr>
            <a:r>
              <a:rPr lang="en-US" sz="1800" u="sng" dirty="0">
                <a:solidFill>
                  <a:srgbClr val="00B3C4"/>
                </a:solidFill>
                <a:latin typeface="Calibri" panose="020F0502020204030204" pitchFamily="34" charset="0"/>
                <a:ea typeface="Calibri" panose="020F0502020204030204" pitchFamily="34" charset="0"/>
                <a:cs typeface="Calibri" panose="020F0502020204030204" pitchFamily="34" charset="0"/>
                <a:hlinkClick r:id="rId8"/>
              </a:rPr>
              <a:t>Effort Presentation October 2020</a:t>
            </a:r>
            <a:endParaRPr lang="en-US" sz="1800" u="sng" dirty="0">
              <a:solidFill>
                <a:srgbClr val="00B3C4"/>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900"/>
              </a:spcAft>
              <a:buSzPts val="1000"/>
              <a:buFont typeface="Symbol" panose="05050102010706020507" pitchFamily="18" charset="2"/>
              <a:buChar char=""/>
              <a:tabLst>
                <a:tab pos="457200" algn="l"/>
              </a:tabLst>
            </a:pPr>
            <a:r>
              <a:rPr lang="en-US" sz="1800" u="sng" dirty="0">
                <a:solidFill>
                  <a:srgbClr val="00B3C4"/>
                </a:solidFill>
                <a:latin typeface="Calibri" panose="020F0502020204030204" pitchFamily="34" charset="0"/>
                <a:ea typeface="Calibri" panose="020F0502020204030204" pitchFamily="34" charset="0"/>
                <a:cs typeface="Calibri" panose="020F0502020204030204" pitchFamily="34" charset="0"/>
                <a:hlinkClick r:id="rId9"/>
              </a:rPr>
              <a:t>Effort Zoom Recording October 2020</a:t>
            </a:r>
            <a:endParaRPr lang="en-US" sz="1800" u="sng" dirty="0">
              <a:solidFill>
                <a:srgbClr val="00B3C4"/>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spcAft>
                <a:spcPts val="900"/>
              </a:spcAft>
              <a:buSzPts val="1000"/>
              <a:buFont typeface="Symbol" panose="05050102010706020507" pitchFamily="18" charset="2"/>
              <a:buChar char=""/>
              <a:tabLst>
                <a:tab pos="457200" algn="l"/>
              </a:tabLst>
            </a:pPr>
            <a:r>
              <a:rPr lang="en-US" sz="1800" u="sng" dirty="0">
                <a:solidFill>
                  <a:srgbClr val="00B3C4"/>
                </a:solidFill>
                <a:latin typeface="Calibri" panose="020F0502020204030204" pitchFamily="34" charset="0"/>
                <a:ea typeface="Calibri" panose="020F0502020204030204" pitchFamily="34" charset="0"/>
                <a:cs typeface="Calibri" panose="020F0502020204030204" pitchFamily="34" charset="0"/>
                <a:hlinkClick r:id="rId10"/>
              </a:rPr>
              <a:t>How to complete the PAR</a:t>
            </a:r>
            <a:endParaRPr lang="en-US" sz="1800" u="sng" dirty="0">
              <a:solidFill>
                <a:srgbClr val="00B3C4"/>
              </a:solidFill>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900"/>
              </a:spcAft>
              <a:buSzPts val="1000"/>
              <a:buNone/>
              <a:tabLst>
                <a:tab pos="457200" algn="l"/>
              </a:tabLst>
            </a:pPr>
            <a:endParaRPr lang="en-US" sz="1800" dirty="0" smtClean="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900"/>
              </a:spcAft>
              <a:buSzPts val="1000"/>
              <a:buNone/>
              <a:tabLst>
                <a:tab pos="457200"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900"/>
              </a:spcAft>
              <a:buSzPts val="1000"/>
              <a:buNone/>
              <a:tabLst>
                <a:tab pos="457200" algn="l"/>
              </a:tabLst>
            </a:pPr>
            <a:endParaRPr lang="en-US" sz="1800" dirty="0" smtClean="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900"/>
              </a:spcAft>
              <a:buSzPts val="1000"/>
              <a:buNone/>
              <a:tabLst>
                <a:tab pos="457200"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400" i="1" dirty="0" smtClean="0">
                <a:latin typeface="Calibri" panose="020F0502020204030204" pitchFamily="34" charset="0"/>
                <a:ea typeface="Calibri" panose="020F0502020204030204" pitchFamily="34" charset="0"/>
                <a:cs typeface="Calibri" panose="020F0502020204030204" pitchFamily="34" charset="0"/>
              </a:rPr>
              <a:t>*Requires BU log-in</a:t>
            </a:r>
            <a:endParaRPr lang="en-US" sz="1400" i="1"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483173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a:t>Open Discussion and Questions</a:t>
            </a:r>
          </a:p>
        </p:txBody>
      </p:sp>
      <p:sp>
        <p:nvSpPr>
          <p:cNvPr id="3" name="Subtitle 2"/>
          <p:cNvSpPr>
            <a:spLocks noGrp="1"/>
          </p:cNvSpPr>
          <p:nvPr>
            <p:ph type="subTitle" idx="1"/>
          </p:nvPr>
        </p:nvSpPr>
        <p:spPr>
          <a:xfrm>
            <a:off x="2374054" y="3337346"/>
            <a:ext cx="5280784" cy="369332"/>
          </a:xfrm>
        </p:spPr>
        <p:txBody>
          <a:bodyPr/>
          <a:lstStyle/>
          <a:p>
            <a:r>
              <a:rPr lang="en-US" dirty="0"/>
              <a:t>Thank-you for attending today’s meeting!</a:t>
            </a:r>
          </a:p>
        </p:txBody>
      </p:sp>
    </p:spTree>
    <p:extLst>
      <p:ext uri="{BB962C8B-B14F-4D97-AF65-F5344CB8AC3E}">
        <p14:creationId xmlns:p14="http://schemas.microsoft.com/office/powerpoint/2010/main" val="315717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99945" y="2818134"/>
            <a:ext cx="4274161" cy="1860105"/>
          </a:xfrm>
        </p:spPr>
        <p:txBody>
          <a:bodyPr/>
          <a:lstStyle/>
          <a:p>
            <a:pPr>
              <a:lnSpc>
                <a:spcPct val="110000"/>
              </a:lnSpc>
            </a:pPr>
            <a:r>
              <a:rPr lang="en-US" dirty="0"/>
              <a:t/>
            </a:r>
            <a:br>
              <a:rPr lang="en-US" dirty="0"/>
            </a:br>
            <a:r>
              <a:rPr lang="en-US" dirty="0"/>
              <a:t/>
            </a:r>
            <a:br>
              <a:rPr lang="en-US" dirty="0"/>
            </a:br>
            <a:endParaRPr lang="en-US" dirty="0"/>
          </a:p>
        </p:txBody>
      </p:sp>
      <p:sp>
        <p:nvSpPr>
          <p:cNvPr id="2" name="TextBox 1"/>
          <p:cNvSpPr txBox="1"/>
          <p:nvPr/>
        </p:nvSpPr>
        <p:spPr>
          <a:xfrm>
            <a:off x="2699944" y="2904802"/>
            <a:ext cx="6110681" cy="2215991"/>
          </a:xfrm>
          <a:prstGeom prst="rect">
            <a:avLst/>
          </a:prstGeom>
          <a:noFill/>
        </p:spPr>
        <p:txBody>
          <a:bodyPr wrap="square" rtlCol="0">
            <a:spAutoFit/>
          </a:bodyPr>
          <a:lstStyle/>
          <a:p>
            <a:r>
              <a:rPr lang="en-US" b="1" dirty="0">
                <a:solidFill>
                  <a:schemeClr val="tx2"/>
                </a:solidFill>
              </a:rPr>
              <a:t>Research Operations, Office of Grants and Contracts</a:t>
            </a:r>
          </a:p>
          <a:p>
            <a:endParaRPr lang="en-US" sz="1200" dirty="0"/>
          </a:p>
          <a:p>
            <a:r>
              <a:rPr lang="en-US" sz="1400" dirty="0">
                <a:solidFill>
                  <a:schemeClr val="tx2"/>
                </a:solidFill>
              </a:rPr>
              <a:t>Dave Lynch, Interim Director</a:t>
            </a:r>
          </a:p>
          <a:p>
            <a:endParaRPr lang="en-US" sz="1400" dirty="0">
              <a:solidFill>
                <a:schemeClr val="tx2"/>
              </a:solidFill>
            </a:endParaRPr>
          </a:p>
          <a:p>
            <a:pPr marL="214313" indent="-214313">
              <a:buFontTx/>
              <a:buChar char="-"/>
            </a:pPr>
            <a:r>
              <a:rPr lang="en-US" sz="1400" dirty="0">
                <a:solidFill>
                  <a:schemeClr val="tx2"/>
                </a:solidFill>
              </a:rPr>
              <a:t>Mahara Pinheiro, Pre-award team manager</a:t>
            </a:r>
          </a:p>
          <a:p>
            <a:endParaRPr lang="en-US" sz="1400" dirty="0">
              <a:solidFill>
                <a:schemeClr val="tx2"/>
              </a:solidFill>
            </a:endParaRPr>
          </a:p>
          <a:p>
            <a:endParaRPr lang="en-US" sz="1400" dirty="0">
              <a:solidFill>
                <a:schemeClr val="tx2"/>
              </a:solidFill>
            </a:endParaRPr>
          </a:p>
          <a:p>
            <a:pPr marL="214313" indent="-214313">
              <a:buFontTx/>
              <a:buChar char="-"/>
            </a:pPr>
            <a:r>
              <a:rPr lang="en-US" sz="1400" dirty="0">
                <a:solidFill>
                  <a:schemeClr val="tx2"/>
                </a:solidFill>
              </a:rPr>
              <a:t>Carl Reason, Research Finance team interim manager</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638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30" y="1623831"/>
            <a:ext cx="8419452" cy="3881382"/>
          </a:xfrm>
        </p:spPr>
        <p:txBody>
          <a:bodyPr/>
          <a:lstStyle/>
          <a:p>
            <a:pPr marL="0" indent="0">
              <a:buNone/>
            </a:pPr>
            <a:endParaRPr lang="en-US" sz="1500" dirty="0"/>
          </a:p>
          <a:p>
            <a:pPr marL="0" indent="0">
              <a:buNone/>
            </a:pPr>
            <a:r>
              <a:rPr lang="en-US" sz="1500" dirty="0"/>
              <a:t>PI departures, require collaborative work between PI, </a:t>
            </a:r>
            <a:r>
              <a:rPr lang="en-US" sz="1500" dirty="0" err="1"/>
              <a:t>Dept</a:t>
            </a:r>
            <a:r>
              <a:rPr lang="en-US" sz="1500" dirty="0"/>
              <a:t> Admin, Fin </a:t>
            </a:r>
            <a:r>
              <a:rPr lang="en-US" sz="1500" dirty="0" err="1"/>
              <a:t>Mgr</a:t>
            </a:r>
            <a:r>
              <a:rPr lang="en-US" sz="1500" dirty="0"/>
              <a:t> and Res Ops</a:t>
            </a:r>
          </a:p>
          <a:p>
            <a:pPr>
              <a:buFontTx/>
              <a:buChar char="-"/>
            </a:pPr>
            <a:r>
              <a:rPr lang="en-US" sz="1500" dirty="0"/>
              <a:t>Success with complex transfers out (</a:t>
            </a:r>
            <a:r>
              <a:rPr lang="en-US" sz="1500" dirty="0" err="1"/>
              <a:t>Peds</a:t>
            </a:r>
            <a:r>
              <a:rPr lang="en-US" sz="1500" dirty="0"/>
              <a:t>)</a:t>
            </a:r>
          </a:p>
          <a:p>
            <a:pPr>
              <a:buFontTx/>
              <a:buChar char="-"/>
            </a:pPr>
            <a:r>
              <a:rPr lang="en-US" sz="1500" dirty="0"/>
              <a:t>As soon as you know of PI transfers in/out of BMC, notify your GA and FA</a:t>
            </a:r>
          </a:p>
          <a:p>
            <a:pPr>
              <a:buFontTx/>
              <a:buChar char="-"/>
            </a:pPr>
            <a:r>
              <a:rPr lang="en-US" sz="1500" dirty="0"/>
              <a:t>Res Ops will facilitate a review of the checklist, grant relinquishment is the final step in the process</a:t>
            </a:r>
          </a:p>
          <a:p>
            <a:pPr marL="0" indent="0">
              <a:buNone/>
            </a:pPr>
            <a:endParaRPr lang="en-US" sz="1500" dirty="0"/>
          </a:p>
          <a:p>
            <a:pPr marL="0" indent="0">
              <a:buNone/>
            </a:pPr>
            <a:r>
              <a:rPr lang="en-US" sz="1500" dirty="0"/>
              <a:t>PI arrivals also require collaboration by Research Operations and Departments</a:t>
            </a:r>
          </a:p>
          <a:p>
            <a:pPr>
              <a:buFontTx/>
              <a:buChar char="-"/>
            </a:pPr>
            <a:r>
              <a:rPr lang="en-US" sz="1500" dirty="0"/>
              <a:t>Accommodate incoming grants, personnel, biomaterials and data</a:t>
            </a:r>
          </a:p>
          <a:p>
            <a:pPr>
              <a:buFontTx/>
              <a:buChar char="-"/>
            </a:pPr>
            <a:r>
              <a:rPr lang="en-US" sz="1500" dirty="0"/>
              <a:t>Need notification well in advance, DAs and GAs/FAs to confirm others are notified</a:t>
            </a:r>
          </a:p>
          <a:p>
            <a:pPr>
              <a:buFontTx/>
              <a:buChar char="-"/>
            </a:pPr>
            <a:r>
              <a:rPr lang="en-US" sz="1500" dirty="0"/>
              <a:t>Checklist used, opposite of </a:t>
            </a:r>
            <a:r>
              <a:rPr lang="en-US" sz="1500"/>
              <a:t>departures process</a:t>
            </a:r>
            <a:endParaRPr lang="en-US" sz="1500" dirty="0"/>
          </a:p>
        </p:txBody>
      </p:sp>
      <p:sp>
        <p:nvSpPr>
          <p:cNvPr id="3" name="Title 2"/>
          <p:cNvSpPr>
            <a:spLocks noGrp="1"/>
          </p:cNvSpPr>
          <p:nvPr>
            <p:ph type="title"/>
          </p:nvPr>
        </p:nvSpPr>
        <p:spPr/>
        <p:txBody>
          <a:bodyPr/>
          <a:lstStyle/>
          <a:p>
            <a:r>
              <a:rPr lang="en-US" dirty="0" smtClean="0">
                <a:solidFill>
                  <a:schemeClr val="tx1"/>
                </a:solidFill>
              </a:rPr>
              <a:t>Research Operations, Office of Grants and Contracts</a:t>
            </a:r>
            <a:endParaRPr lang="en-US" dirty="0">
              <a:solidFill>
                <a:schemeClr val="tx1"/>
              </a:solidFill>
            </a:endParaRPr>
          </a:p>
        </p:txBody>
      </p:sp>
    </p:spTree>
    <p:extLst>
      <p:ext uri="{BB962C8B-B14F-4D97-AF65-F5344CB8AC3E}">
        <p14:creationId xmlns:p14="http://schemas.microsoft.com/office/powerpoint/2010/main" val="100679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30" y="1623831"/>
            <a:ext cx="8419452" cy="3881382"/>
          </a:xfrm>
        </p:spPr>
        <p:txBody>
          <a:bodyPr/>
          <a:lstStyle/>
          <a:p>
            <a:r>
              <a:rPr lang="en-US" sz="1650" dirty="0"/>
              <a:t>Proposal Submission Internal Deadline</a:t>
            </a:r>
          </a:p>
          <a:p>
            <a:pPr lvl="1"/>
            <a:r>
              <a:rPr lang="en-US" sz="1650" dirty="0"/>
              <a:t>Principal investigator’s should use BMC’s internal deadline as the official deadline to have all final documents completed. BMC’s internal deadline is five business days prior to the sponsor’s published deadline. </a:t>
            </a:r>
          </a:p>
          <a:p>
            <a:pPr lvl="1"/>
            <a:r>
              <a:rPr lang="en-US" sz="1650" dirty="0"/>
              <a:t>Res Ops is getting proposals earlier than in the past, which affords a complete review prior to submission</a:t>
            </a:r>
          </a:p>
          <a:p>
            <a:pPr lvl="1"/>
            <a:r>
              <a:rPr lang="en-US" sz="1650" dirty="0"/>
              <a:t>Proposal Submission Work Plan.</a:t>
            </a:r>
          </a:p>
          <a:p>
            <a:r>
              <a:rPr lang="en-US" sz="1650" dirty="0"/>
              <a:t>Other Support</a:t>
            </a:r>
          </a:p>
          <a:p>
            <a:pPr lvl="1"/>
            <a:r>
              <a:rPr lang="en-US" sz="1650" dirty="0"/>
              <a:t>Include the project in consideration under the pending section of Just-in-Time request. </a:t>
            </a:r>
          </a:p>
          <a:p>
            <a:pPr lvl="1"/>
            <a:r>
              <a:rPr lang="en-US" sz="1650" dirty="0"/>
              <a:t>Include pending grants on OS submitted with RPPRs.</a:t>
            </a:r>
          </a:p>
          <a:p>
            <a:pPr lvl="1"/>
            <a:r>
              <a:rPr lang="en-US" sz="1650" dirty="0"/>
              <a:t>Wet signatures are not allowed. PIs must sign electronically.</a:t>
            </a:r>
          </a:p>
          <a:p>
            <a:pPr lvl="1"/>
            <a:r>
              <a:rPr lang="en-US" sz="1650" dirty="0"/>
              <a:t>Consult the FAQ: </a:t>
            </a:r>
            <a:r>
              <a:rPr lang="en-US" sz="1650" dirty="0">
                <a:hlinkClick r:id="rId3"/>
              </a:rPr>
              <a:t>https://grants.nih.gov/faqs#/other-support-and-foreign-components.htm?anchor=question56559</a:t>
            </a:r>
            <a:endParaRPr lang="en-US" sz="1650" dirty="0"/>
          </a:p>
          <a:p>
            <a:pPr lvl="1"/>
            <a:r>
              <a:rPr lang="en-US" sz="1650" dirty="0"/>
              <a:t>Research Operations will be offering a training in the upcoming months. </a:t>
            </a:r>
          </a:p>
        </p:txBody>
      </p:sp>
      <p:sp>
        <p:nvSpPr>
          <p:cNvPr id="3" name="Title 2"/>
          <p:cNvSpPr>
            <a:spLocks noGrp="1"/>
          </p:cNvSpPr>
          <p:nvPr>
            <p:ph type="title"/>
          </p:nvPr>
        </p:nvSpPr>
        <p:spPr/>
        <p:txBody>
          <a:bodyPr/>
          <a:lstStyle/>
          <a:p>
            <a:r>
              <a:rPr lang="en-US" sz="2100" dirty="0"/>
              <a:t>Grants &amp; Contracts Updates</a:t>
            </a:r>
            <a:endParaRPr lang="en-US" sz="2100" dirty="0">
              <a:solidFill>
                <a:schemeClr val="tx1"/>
              </a:solidFill>
            </a:endParaRPr>
          </a:p>
        </p:txBody>
      </p:sp>
    </p:spTree>
    <p:extLst>
      <p:ext uri="{BB962C8B-B14F-4D97-AF65-F5344CB8AC3E}">
        <p14:creationId xmlns:p14="http://schemas.microsoft.com/office/powerpoint/2010/main" val="3571208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30" y="1623831"/>
            <a:ext cx="8419452" cy="3881382"/>
          </a:xfrm>
        </p:spPr>
        <p:txBody>
          <a:bodyPr/>
          <a:lstStyle/>
          <a:p>
            <a:r>
              <a:rPr lang="en-US" sz="1800" dirty="0"/>
              <a:t>InfoEd Generic Proposal </a:t>
            </a:r>
          </a:p>
          <a:p>
            <a:pPr lvl="1"/>
            <a:r>
              <a:rPr lang="en-US" sz="1800" dirty="0"/>
              <a:t>InfoEd is BMC’s grant management system. Departments receiving grants are required to use InfoEd. All grants must have a corresponding InfoEd record.</a:t>
            </a:r>
          </a:p>
          <a:p>
            <a:pPr lvl="1"/>
            <a:r>
              <a:rPr lang="en-US" sz="1800" dirty="0"/>
              <a:t>Departments/Sections will be required to identify at least one staff member to be trained on how to use InfoEd. We strongly encourage departments/sections to identify two or more staff members to be trained.</a:t>
            </a:r>
          </a:p>
          <a:p>
            <a:pPr lvl="1"/>
            <a:r>
              <a:rPr lang="en-US" sz="1800" dirty="0"/>
              <a:t>Grants &amp; Contracts will be conducting trainings 3-4 times a year. The next training is on Friday, April 15</a:t>
            </a:r>
            <a:r>
              <a:rPr lang="en-US" sz="1800" baseline="30000" dirty="0"/>
              <a:t>th</a:t>
            </a:r>
            <a:r>
              <a:rPr lang="en-US" sz="1800" dirty="0"/>
              <a:t>.</a:t>
            </a:r>
          </a:p>
          <a:p>
            <a:pPr lvl="1"/>
            <a:r>
              <a:rPr lang="en-US" sz="1800" dirty="0"/>
              <a:t>A guide on how to create generic InfoEd records can be found on BMC’s Research Operations’ website. </a:t>
            </a:r>
            <a:r>
              <a:rPr lang="en-US" sz="1800" dirty="0">
                <a:hlinkClick r:id="rId3"/>
              </a:rPr>
              <a:t>https://www.bmc.org/research-operations</a:t>
            </a:r>
            <a:endParaRPr lang="en-US" sz="1800" dirty="0">
              <a:solidFill>
                <a:srgbClr val="FF0000"/>
              </a:solidFill>
            </a:endParaRPr>
          </a:p>
          <a:p>
            <a:pPr lvl="1"/>
            <a:r>
              <a:rPr lang="en-US" sz="1800" dirty="0"/>
              <a:t>Research Operations will be implementing an approvals routing project in the upcoming months.</a:t>
            </a:r>
          </a:p>
          <a:p>
            <a:pPr marL="0" indent="0">
              <a:buNone/>
            </a:pPr>
            <a:endParaRPr lang="en-US" sz="1800" dirty="0"/>
          </a:p>
        </p:txBody>
      </p:sp>
      <p:sp>
        <p:nvSpPr>
          <p:cNvPr id="3" name="Title 2"/>
          <p:cNvSpPr>
            <a:spLocks noGrp="1"/>
          </p:cNvSpPr>
          <p:nvPr>
            <p:ph type="title"/>
          </p:nvPr>
        </p:nvSpPr>
        <p:spPr/>
        <p:txBody>
          <a:bodyPr/>
          <a:lstStyle/>
          <a:p>
            <a:r>
              <a:rPr lang="en-US" sz="2100" dirty="0"/>
              <a:t>Grants &amp; Contracts Updates Continued</a:t>
            </a:r>
            <a:endParaRPr lang="en-US" sz="2100" dirty="0">
              <a:solidFill>
                <a:schemeClr val="tx1"/>
              </a:solidFill>
            </a:endParaRPr>
          </a:p>
        </p:txBody>
      </p:sp>
    </p:spTree>
    <p:extLst>
      <p:ext uri="{BB962C8B-B14F-4D97-AF65-F5344CB8AC3E}">
        <p14:creationId xmlns:p14="http://schemas.microsoft.com/office/powerpoint/2010/main" val="2920279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fYTLjqMKP9N6AKsxd1gD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00_Umm9eLWstv95r_ki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dca0prvjkTz_kLOzUKAr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52592</TotalTime>
  <Words>4563</Words>
  <Application>Microsoft Office PowerPoint</Application>
  <PresentationFormat>On-screen Show (4:3)</PresentationFormat>
  <Paragraphs>631</Paragraphs>
  <Slides>51</Slides>
  <Notes>41</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51</vt:i4>
      </vt:variant>
    </vt:vector>
  </HeadingPairs>
  <TitlesOfParts>
    <vt:vector size="68" baseType="lpstr">
      <vt:lpstr>ＭＳ Ｐゴシック</vt:lpstr>
      <vt:lpstr>ＭＳ Ｐゴシック</vt:lpstr>
      <vt:lpstr>Arial</vt:lpstr>
      <vt:lpstr>Calibri</vt:lpstr>
      <vt:lpstr>Courier New</vt:lpstr>
      <vt:lpstr>Helvetica</vt:lpstr>
      <vt:lpstr>MS Mincho</vt:lpstr>
      <vt:lpstr>Symbol</vt:lpstr>
      <vt:lpstr>Times New Roman</vt:lpstr>
      <vt:lpstr>Verdana</vt:lpstr>
      <vt:lpstr>Wingdings</vt:lpstr>
      <vt:lpstr>Office Theme</vt:lpstr>
      <vt:lpstr>1_Office Theme</vt:lpstr>
      <vt:lpstr>2_Office Theme</vt:lpstr>
      <vt:lpstr>5_Office Theme</vt:lpstr>
      <vt:lpstr>3_Office Theme</vt:lpstr>
      <vt:lpstr>think-cell Slide</vt:lpstr>
      <vt:lpstr>April 12th Research Admin Meeting</vt:lpstr>
      <vt:lpstr>Agenda</vt:lpstr>
      <vt:lpstr>Welcome!   </vt:lpstr>
      <vt:lpstr>Poll Results from February 8th Meeting</vt:lpstr>
      <vt:lpstr>Research Operations Updates   </vt:lpstr>
      <vt:lpstr>  </vt:lpstr>
      <vt:lpstr>Research Operations, Office of Grants and Contracts</vt:lpstr>
      <vt:lpstr>Grants &amp; Contracts Updates</vt:lpstr>
      <vt:lpstr>Grants &amp; Contracts Updates Continued</vt:lpstr>
      <vt:lpstr>Research Finance</vt:lpstr>
      <vt:lpstr>Research Metrics &amp; Cost Analysis Bill Loomer &amp; Kristin Pezzone  </vt:lpstr>
      <vt:lpstr>2021 Sponsored Programs Space Survey</vt:lpstr>
      <vt:lpstr>Time and Effort Certifications - Workday</vt:lpstr>
      <vt:lpstr>FY21 Audit</vt:lpstr>
      <vt:lpstr>Clinical Trial Office Johanna Chesley &amp; Michael Porreca  </vt:lpstr>
      <vt:lpstr>CTO Intake Form</vt:lpstr>
      <vt:lpstr>CTO Updates</vt:lpstr>
      <vt:lpstr>Research Policy, Education, and Communications: Updates and FYIs  </vt:lpstr>
      <vt:lpstr>PowerPoint Presentation</vt:lpstr>
      <vt:lpstr>Research Policies, Odd and Ends</vt:lpstr>
      <vt:lpstr>Research Education</vt:lpstr>
      <vt:lpstr>Research Communications</vt:lpstr>
      <vt:lpstr>Research Technology Program (RTP)  Research Technology Equipment Purchasing Process  Caitlin Gaudreau &amp; Daniel DiMatteo    </vt:lpstr>
      <vt:lpstr>RTP supports a variety of research technology needs</vt:lpstr>
      <vt:lpstr>Research Technology Equipment Purchasing Process</vt:lpstr>
      <vt:lpstr>Research Technology Program requests should be submitted via ServiceNow</vt:lpstr>
      <vt:lpstr>Research Operations Meeting  Research Compliance  Conflict of Interest Update Jami Wood  </vt:lpstr>
      <vt:lpstr>2022 Annual COI Survey Timeline</vt:lpstr>
      <vt:lpstr>2022 Annual COI Survey – What’s New</vt:lpstr>
      <vt:lpstr>Welcome to BMC’s Annual COI Survey Virtual Office Hours!</vt:lpstr>
      <vt:lpstr>Research COI Process</vt:lpstr>
      <vt:lpstr>COI Disclosure Sources &amp; Connection Points</vt:lpstr>
      <vt:lpstr>Research COI Process Flowchart</vt:lpstr>
      <vt:lpstr>COI Review Process - Research</vt:lpstr>
      <vt:lpstr>Contact Us</vt:lpstr>
      <vt:lpstr>Office of General Counsel  Richard Sugarman &amp; Patricia Bass</vt:lpstr>
      <vt:lpstr>Staff updates</vt:lpstr>
      <vt:lpstr>PowerPoint Presentation</vt:lpstr>
      <vt:lpstr>Predatory or Pseudo-Journals Typical Identifying Attributes</vt:lpstr>
      <vt:lpstr>Recent Local Case</vt:lpstr>
      <vt:lpstr>Federal Trade Commission Action</vt:lpstr>
      <vt:lpstr>Sources of Help</vt:lpstr>
      <vt:lpstr>Root Cause</vt:lpstr>
      <vt:lpstr>Policy: Time and Effort Reporting Kaye Mottola &amp; David Lynch       12 April 2022 Bi-Monthly Research Meeting</vt:lpstr>
      <vt:lpstr>Purpose of time and effort reporting</vt:lpstr>
      <vt:lpstr>Roles accountable for T&amp;E reporting</vt:lpstr>
      <vt:lpstr>Effort certifications and PARs</vt:lpstr>
      <vt:lpstr>Definitions</vt:lpstr>
      <vt:lpstr>BMC T&amp;E Reporting Resources</vt:lpstr>
      <vt:lpstr>BU PAR Resources</vt:lpstr>
      <vt:lpstr>Open Discussion and Questions</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Lok, Sandy</cp:lastModifiedBy>
  <cp:revision>1935</cp:revision>
  <cp:lastPrinted>2019-10-04T15:05:50Z</cp:lastPrinted>
  <dcterms:created xsi:type="dcterms:W3CDTF">2013-11-18T16:08:48Z</dcterms:created>
  <dcterms:modified xsi:type="dcterms:W3CDTF">2022-04-12T14:34:12Z</dcterms:modified>
</cp:coreProperties>
</file>